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69" r:id="rId4"/>
    <p:sldId id="274" r:id="rId5"/>
    <p:sldId id="290" r:id="rId6"/>
    <p:sldId id="275" r:id="rId7"/>
    <p:sldId id="297" r:id="rId8"/>
    <p:sldId id="276" r:id="rId9"/>
    <p:sldId id="277" r:id="rId10"/>
    <p:sldId id="278" r:id="rId11"/>
    <p:sldId id="279" r:id="rId12"/>
    <p:sldId id="280" r:id="rId13"/>
    <p:sldId id="281" r:id="rId14"/>
    <p:sldId id="282" r:id="rId15"/>
    <p:sldId id="283" r:id="rId16"/>
    <p:sldId id="296" r:id="rId17"/>
    <p:sldId id="284" r:id="rId18"/>
    <p:sldId id="287" r:id="rId19"/>
    <p:sldId id="285" r:id="rId20"/>
    <p:sldId id="286" r:id="rId21"/>
    <p:sldId id="298" r:id="rId22"/>
    <p:sldId id="295" r:id="rId23"/>
    <p:sldId id="268" r:id="rId24"/>
    <p:sldId id="299" r:id="rId25"/>
    <p:sldId id="289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12/9/2011</a:t>
            </a:fld>
            <a:endParaRPr lang="en-US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12/9/2011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12/9/2011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12/9/2011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12/9/2011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12/9/2011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12/9/2011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12/9/2011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12/9/2011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9" name="Flowchart: 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Flowchart: 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12/9/2011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8BD707-D9CF-40AE-B4C6-C98DA3205C09}" type="datetimeFigureOut">
              <a:rPr lang="en-US" smtClean="0"/>
              <a:pPr/>
              <a:t>12/9/2011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D8BD707-D9CF-40AE-B4C6-C98DA3205C09}" type="datetimeFigureOut">
              <a:rPr lang="en-US" smtClean="0"/>
              <a:pPr/>
              <a:t>12/9/2011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Lesson Five: Principles of </a:t>
            </a:r>
            <a:r>
              <a:rPr lang="en-GB" dirty="0" err="1" smtClean="0"/>
              <a:t>Daoist</a:t>
            </a:r>
            <a:r>
              <a:rPr lang="en-GB" dirty="0" smtClean="0"/>
              <a:t> </a:t>
            </a:r>
            <a:r>
              <a:rPr lang="en-GB" dirty="0" err="1" smtClean="0"/>
              <a:t>Yangsheng</a:t>
            </a:r>
            <a:r>
              <a:rPr lang="en-GB" dirty="0" smtClean="0"/>
              <a:t> </a:t>
            </a:r>
            <a:r>
              <a:rPr lang="zh-CN" altLang="en-US" dirty="0" smtClean="0"/>
              <a:t>道家养生之道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514350" lvl="0" indent="-514350" algn="l">
              <a:buAutoNum type="arabicPeriod"/>
            </a:pPr>
            <a:r>
              <a:rPr lang="en-GB" sz="2600" b="1" dirty="0" smtClean="0"/>
              <a:t>Chinese understanding of health, sickness, treatment  and Dao of </a:t>
            </a:r>
            <a:r>
              <a:rPr lang="en-GB" sz="2600" b="1" dirty="0" err="1" smtClean="0"/>
              <a:t>Yangsheng</a:t>
            </a:r>
            <a:r>
              <a:rPr lang="en-GB" sz="2600" b="1" dirty="0" smtClean="0"/>
              <a:t>: </a:t>
            </a:r>
          </a:p>
          <a:p>
            <a:pPr marL="514350" lvl="0" indent="-514350" algn="l">
              <a:buAutoNum type="arabicPeriod"/>
            </a:pPr>
            <a:r>
              <a:rPr lang="en-GB" sz="2600" b="1" dirty="0" err="1" smtClean="0"/>
              <a:t>Daoist</a:t>
            </a:r>
            <a:r>
              <a:rPr lang="en-GB" sz="2600" b="1" dirty="0" smtClean="0"/>
              <a:t> Contribution to </a:t>
            </a:r>
            <a:r>
              <a:rPr lang="en-GB" b="1" dirty="0" smtClean="0"/>
              <a:t>the </a:t>
            </a:r>
            <a:r>
              <a:rPr lang="en-GB" b="1" dirty="0" err="1" smtClean="0"/>
              <a:t>Yangsheng</a:t>
            </a:r>
            <a:r>
              <a:rPr lang="en-GB" b="1" dirty="0" smtClean="0"/>
              <a:t> </a:t>
            </a:r>
            <a:r>
              <a:rPr lang="en-GB" sz="2600" b="1" dirty="0" smtClean="0"/>
              <a:t>Principles</a:t>
            </a:r>
            <a:endParaRPr lang="en-GB" sz="2600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GB" sz="3600" b="1" dirty="0" smtClean="0"/>
              <a:t>2. </a:t>
            </a:r>
            <a:r>
              <a:rPr lang="en-GB" sz="3600" b="1" dirty="0" err="1" smtClean="0"/>
              <a:t>Daoist</a:t>
            </a:r>
            <a:r>
              <a:rPr lang="en-GB" sz="3600" b="1" dirty="0" smtClean="0"/>
              <a:t> Contribution to the Principle of Chinese </a:t>
            </a:r>
            <a:r>
              <a:rPr lang="en-GB" sz="3600" b="1" dirty="0" err="1" smtClean="0"/>
              <a:t>Yangsheng</a:t>
            </a:r>
            <a:r>
              <a:rPr lang="en-GB" sz="3600" b="1" dirty="0" smtClean="0"/>
              <a:t>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Nurturing the Xing, </a:t>
            </a:r>
            <a:r>
              <a:rPr lang="en-GB" dirty="0" err="1" smtClean="0"/>
              <a:t>Qi</a:t>
            </a:r>
            <a:r>
              <a:rPr lang="en-GB" dirty="0" smtClean="0"/>
              <a:t> and </a:t>
            </a:r>
            <a:r>
              <a:rPr lang="en-GB" dirty="0" err="1" smtClean="0"/>
              <a:t>Shen</a:t>
            </a:r>
            <a:r>
              <a:rPr lang="en-GB" dirty="0" smtClean="0"/>
              <a:t> together</a:t>
            </a:r>
          </a:p>
          <a:p>
            <a:r>
              <a:rPr lang="en-GB" dirty="0" smtClean="0"/>
              <a:t>Cultivation of both </a:t>
            </a:r>
            <a:r>
              <a:rPr lang="en-GB" dirty="0" err="1" smtClean="0"/>
              <a:t>xing</a:t>
            </a:r>
            <a:r>
              <a:rPr lang="en-GB" dirty="0" smtClean="0"/>
              <a:t> (nature) and </a:t>
            </a:r>
            <a:r>
              <a:rPr lang="en-GB" dirty="0" err="1" smtClean="0"/>
              <a:t>ming</a:t>
            </a:r>
            <a:r>
              <a:rPr lang="en-GB" dirty="0" smtClean="0"/>
              <a:t> (destiny )</a:t>
            </a:r>
          </a:p>
          <a:p>
            <a:r>
              <a:rPr lang="en-GB" dirty="0" smtClean="0"/>
              <a:t>Harmony internal organ systems</a:t>
            </a:r>
          </a:p>
          <a:p>
            <a:r>
              <a:rPr lang="en-GB" dirty="0" smtClean="0"/>
              <a:t>Dredge the Meridian and Acupuncture channels</a:t>
            </a:r>
          </a:p>
          <a:p>
            <a:r>
              <a:rPr lang="en-GB" dirty="0" smtClean="0"/>
              <a:t>Empty, </a:t>
            </a:r>
            <a:r>
              <a:rPr lang="en-GB" dirty="0" err="1" smtClean="0"/>
              <a:t>Equival</a:t>
            </a:r>
            <a:r>
              <a:rPr lang="en-GB" dirty="0" smtClean="0"/>
              <a:t> and non-action/ relaxing  </a:t>
            </a:r>
          </a:p>
          <a:p>
            <a:r>
              <a:rPr lang="en-GB" dirty="0" smtClean="0"/>
              <a:t>Reverse the Postnatal to the Congenital  </a:t>
            </a:r>
          </a:p>
          <a:p>
            <a:r>
              <a:rPr lang="en-GB" dirty="0" smtClean="0"/>
              <a:t>Harmony with Natural </a:t>
            </a:r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and </a:t>
            </a:r>
            <a:r>
              <a:rPr lang="en-GB" dirty="0" err="1" smtClean="0"/>
              <a:t>Qi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410200"/>
          </a:xfrm>
        </p:spPr>
        <p:txBody>
          <a:bodyPr>
            <a:normAutofit fontScale="70000" lnSpcReduction="20000"/>
          </a:bodyPr>
          <a:lstStyle/>
          <a:p>
            <a:r>
              <a:rPr lang="en-US" dirty="0" smtClean="0"/>
              <a:t>Seen in its most general terms, human life is the accumulation of </a:t>
            </a:r>
            <a:r>
              <a:rPr lang="en-US" dirty="0" err="1" smtClean="0"/>
              <a:t>qi</a:t>
            </a:r>
            <a:r>
              <a:rPr lang="en-US" dirty="0" smtClean="0"/>
              <a:t>, death is its dispersal. </a:t>
            </a:r>
          </a:p>
          <a:p>
            <a:r>
              <a:rPr lang="en-US" dirty="0" smtClean="0"/>
              <a:t>After receiving a core potential of primordial and prenatal </a:t>
            </a:r>
            <a:r>
              <a:rPr lang="en-US" dirty="0" err="1" smtClean="0"/>
              <a:t>qi</a:t>
            </a:r>
            <a:r>
              <a:rPr lang="en-US" dirty="0" smtClean="0"/>
              <a:t> at birth, people throughout life need to sustain it. </a:t>
            </a:r>
          </a:p>
          <a:p>
            <a:r>
              <a:rPr lang="en-US" dirty="0" smtClean="0"/>
              <a:t>They do so by drawing postnatal </a:t>
            </a:r>
            <a:r>
              <a:rPr lang="en-US" dirty="0" err="1" smtClean="0"/>
              <a:t>qi</a:t>
            </a:r>
            <a:r>
              <a:rPr lang="en-US" dirty="0" smtClean="0"/>
              <a:t> into the body from air to food, as well as from other people through sexual, emotional and social interaction. </a:t>
            </a:r>
          </a:p>
          <a:p>
            <a:r>
              <a:rPr lang="en-US" dirty="0" smtClean="0"/>
              <a:t>But they also lose </a:t>
            </a:r>
            <a:r>
              <a:rPr lang="en-US" dirty="0" err="1" smtClean="0"/>
              <a:t>qi</a:t>
            </a:r>
            <a:r>
              <a:rPr lang="en-US" dirty="0" smtClean="0"/>
              <a:t> through breathing bad air, living in polluted areas, overburdening or diminishing their bodies with food and drink, or getting involved in negative emotions and excessive sexual or social interaction. </a:t>
            </a:r>
          </a:p>
          <a:p>
            <a:r>
              <a:rPr lang="en-US" dirty="0" smtClean="0"/>
              <a:t>Health and long life come through working with </a:t>
            </a:r>
            <a:r>
              <a:rPr lang="en-US" dirty="0" err="1" smtClean="0"/>
              <a:t>qi</a:t>
            </a:r>
            <a:r>
              <a:rPr lang="en-US" dirty="0" smtClean="0"/>
              <a:t> to the best of one’s ability, attaining a state of perfect balance, utmost harmony, and complete self-fulfillment.  </a:t>
            </a:r>
            <a:endParaRPr lang="en-GB" dirty="0" smtClean="0"/>
          </a:p>
          <a:p>
            <a:endParaRPr lang="en-GB" sz="2600" dirty="0" smtClean="0"/>
          </a:p>
          <a:p>
            <a:endParaRPr lang="en-GB" sz="2600" dirty="0" smtClean="0"/>
          </a:p>
          <a:p>
            <a:r>
              <a:rPr lang="en-GB" sz="2600" dirty="0" err="1" smtClean="0"/>
              <a:t>Livia</a:t>
            </a:r>
            <a:r>
              <a:rPr lang="en-GB" sz="2600" dirty="0" smtClean="0"/>
              <a:t> Kohn, </a:t>
            </a:r>
            <a:r>
              <a:rPr lang="en-GB" sz="2600" i="1" dirty="0" smtClean="0"/>
              <a:t>Chinese Healing Exercises: The Tradition of </a:t>
            </a:r>
            <a:r>
              <a:rPr lang="en-GB" sz="2600" i="1" dirty="0" err="1" smtClean="0"/>
              <a:t>Daoyin</a:t>
            </a:r>
            <a:r>
              <a:rPr lang="en-GB" sz="2600" i="1" dirty="0" smtClean="0"/>
              <a:t>, </a:t>
            </a:r>
            <a:r>
              <a:rPr lang="en-GB" sz="2600" dirty="0" smtClean="0"/>
              <a:t>University of Hawai’i Press, 2008, p.3.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2. Principle of Return to the Embryo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 The primordial and prenatal </a:t>
            </a:r>
            <a:r>
              <a:rPr lang="en-US" dirty="0" err="1" smtClean="0"/>
              <a:t>qi</a:t>
            </a:r>
            <a:r>
              <a:rPr lang="en-US" dirty="0" smtClean="0"/>
              <a:t> obtained at birth is the source of one’s life, </a:t>
            </a:r>
          </a:p>
          <a:p>
            <a:r>
              <a:rPr lang="en-US" dirty="0" smtClean="0"/>
              <a:t>Maintain the </a:t>
            </a:r>
            <a:r>
              <a:rPr lang="en-US" dirty="0" err="1" smtClean="0"/>
              <a:t>yuanqi</a:t>
            </a:r>
            <a:r>
              <a:rPr lang="en-US" dirty="0" smtClean="0"/>
              <a:t> (the congenital </a:t>
            </a:r>
            <a:r>
              <a:rPr lang="en-US" dirty="0" err="1" smtClean="0"/>
              <a:t>qi</a:t>
            </a:r>
            <a:r>
              <a:rPr lang="en-US" dirty="0" smtClean="0"/>
              <a:t>) is essential for human being to live in a health life and long life. </a:t>
            </a:r>
          </a:p>
          <a:p>
            <a:r>
              <a:rPr lang="en-US" dirty="0" smtClean="0"/>
              <a:t>Baby is the one whom with full congenital </a:t>
            </a:r>
            <a:r>
              <a:rPr lang="en-US" dirty="0" err="1" smtClean="0"/>
              <a:t>Qi</a:t>
            </a:r>
            <a:r>
              <a:rPr lang="en-US" dirty="0" smtClean="0"/>
              <a:t>, therefore, return to the baby state and live as a baby is a effective way to </a:t>
            </a:r>
            <a:r>
              <a:rPr lang="en-US" dirty="0" err="1" smtClean="0"/>
              <a:t>maintaning</a:t>
            </a:r>
            <a:r>
              <a:rPr lang="en-US" dirty="0" smtClean="0"/>
              <a:t> one’s health. 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复归于婴儿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dirty="0" smtClean="0"/>
              <a:t>婴儿者</a:t>
            </a:r>
            <a:r>
              <a:rPr lang="en-US" altLang="zh-CN" dirty="0" smtClean="0"/>
              <a:t>, </a:t>
            </a:r>
            <a:r>
              <a:rPr lang="zh-CN" altLang="en-US" dirty="0" smtClean="0"/>
              <a:t>未出胞胎也</a:t>
            </a:r>
            <a:r>
              <a:rPr lang="en-US" altLang="zh-CN" dirty="0" smtClean="0"/>
              <a:t>. </a:t>
            </a:r>
            <a:r>
              <a:rPr lang="zh-CN" altLang="en-US" dirty="0" smtClean="0"/>
              <a:t>出乎胞胎谓之孩也</a:t>
            </a:r>
            <a:r>
              <a:rPr lang="en-US" altLang="zh-CN" dirty="0" smtClean="0"/>
              <a:t>. </a:t>
            </a:r>
            <a:r>
              <a:rPr lang="zh-CN" altLang="en-US" dirty="0" smtClean="0"/>
              <a:t>婴儿在母腹中</a:t>
            </a:r>
            <a:r>
              <a:rPr lang="en-US" altLang="zh-CN" dirty="0" smtClean="0"/>
              <a:t>,</a:t>
            </a:r>
            <a:r>
              <a:rPr lang="zh-CN" altLang="en-US" dirty="0" smtClean="0"/>
              <a:t>惟抱一团和气</a:t>
            </a:r>
            <a:r>
              <a:rPr lang="en-US" altLang="zh-CN" dirty="0" smtClean="0"/>
              <a:t>, </a:t>
            </a:r>
            <a:r>
              <a:rPr lang="zh-CN" altLang="en-US" dirty="0" smtClean="0"/>
              <a:t>哀乐之情未发</a:t>
            </a:r>
            <a:r>
              <a:rPr lang="en-US" altLang="zh-CN" dirty="0" smtClean="0"/>
              <a:t>, </a:t>
            </a:r>
            <a:r>
              <a:rPr lang="zh-CN" altLang="en-US" dirty="0" smtClean="0"/>
              <a:t>见闻直觉之性未萌也</a:t>
            </a:r>
            <a:r>
              <a:rPr lang="en-US" altLang="zh-CN" dirty="0" smtClean="0"/>
              <a:t>.</a:t>
            </a:r>
          </a:p>
          <a:p>
            <a:r>
              <a:rPr lang="zh-CN" altLang="en-US" dirty="0" smtClean="0"/>
              <a:t>出母之胎，便有喜怒哀乐之情，见闻直觉之心，故不足以况以道也。古人曰温养子株，保养太和；又曰圣胎，道胎，胎息，未尝言出胞胎也。</a:t>
            </a:r>
            <a:endParaRPr lang="en-US" altLang="zh-CN" dirty="0" smtClean="0"/>
          </a:p>
          <a:p>
            <a:endParaRPr lang="en-US" dirty="0" smtClean="0"/>
          </a:p>
          <a:p>
            <a:r>
              <a:rPr lang="en-US" altLang="zh-CN" sz="2000" dirty="0" smtClean="0"/>
              <a:t>《</a:t>
            </a:r>
            <a:r>
              <a:rPr lang="zh-CN" altLang="en-US" sz="2000" dirty="0" smtClean="0"/>
              <a:t>玄宗直指万法同归</a:t>
            </a:r>
            <a:r>
              <a:rPr lang="en-US" altLang="zh-CN" sz="2000" dirty="0" smtClean="0"/>
              <a:t>•</a:t>
            </a:r>
            <a:r>
              <a:rPr lang="zh-CN" altLang="en-US" sz="2000" dirty="0" smtClean="0"/>
              <a:t>道藏</a:t>
            </a:r>
            <a:r>
              <a:rPr lang="en-US" altLang="zh-CN" sz="2000" dirty="0" smtClean="0"/>
              <a:t>》23</a:t>
            </a:r>
            <a:r>
              <a:rPr lang="zh-CN" altLang="en-US" sz="2000" dirty="0" smtClean="0"/>
              <a:t>策，</a:t>
            </a:r>
            <a:r>
              <a:rPr lang="en-US" altLang="zh-CN" sz="2000" dirty="0" smtClean="0"/>
              <a:t>919</a:t>
            </a:r>
            <a:r>
              <a:rPr lang="zh-CN" altLang="en-US" sz="2000" dirty="0" smtClean="0"/>
              <a:t>页</a:t>
            </a:r>
            <a:endParaRPr lang="en-GB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state of the baby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No fear</a:t>
            </a:r>
          </a:p>
          <a:p>
            <a:r>
              <a:rPr lang="en-GB" dirty="0" smtClean="0"/>
              <a:t>No greedy desire </a:t>
            </a:r>
          </a:p>
          <a:p>
            <a:r>
              <a:rPr lang="en-GB" dirty="0" smtClean="0"/>
              <a:t>Happy and innocent </a:t>
            </a:r>
          </a:p>
          <a:p>
            <a:r>
              <a:rPr lang="en-GB" dirty="0" smtClean="0"/>
              <a:t>Weak and soft in appearance but yet strong in strength and full in energy  </a:t>
            </a:r>
          </a:p>
          <a:p>
            <a:endParaRPr lang="en-GB" dirty="0" smtClean="0"/>
          </a:p>
          <a:p>
            <a:r>
              <a:rPr lang="en-GB" dirty="0" smtClean="0"/>
              <a:t>Relationship between ‘Returning to the Baby’ and ‘To Reverse the Postnatal to the Congenital’ 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Reverse the Postnatal to the Congenital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410200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The basic principle of Daoism is to return to the source of all.</a:t>
            </a:r>
          </a:p>
          <a:p>
            <a:endParaRPr lang="en-GB" dirty="0" smtClean="0"/>
          </a:p>
          <a:p>
            <a:r>
              <a:rPr lang="en-GB" dirty="0" smtClean="0"/>
              <a:t>To Unify with Dao is to return to emptiness (</a:t>
            </a:r>
            <a:r>
              <a:rPr lang="zh-CN" altLang="en-US" sz="2600" dirty="0" smtClean="0"/>
              <a:t>无</a:t>
            </a:r>
            <a:r>
              <a:rPr lang="en-US" altLang="zh-CN" sz="2600" dirty="0" smtClean="0"/>
              <a:t>/</a:t>
            </a:r>
            <a:r>
              <a:rPr lang="zh-CN" altLang="en-US" sz="2600" dirty="0" smtClean="0"/>
              <a:t>无极</a:t>
            </a:r>
            <a:r>
              <a:rPr lang="en-GB" dirty="0" smtClean="0"/>
              <a:t>) </a:t>
            </a:r>
          </a:p>
          <a:p>
            <a:endParaRPr lang="en-GB" dirty="0" smtClean="0"/>
          </a:p>
          <a:p>
            <a:r>
              <a:rPr lang="en-GB" dirty="0" smtClean="0"/>
              <a:t>The Universe (Macrocosm) was divided from one (Dao) to Two (Yin yang) to myriad through creation, </a:t>
            </a:r>
          </a:p>
          <a:p>
            <a:r>
              <a:rPr lang="en-GB" dirty="0" smtClean="0"/>
              <a:t>So did human body (Microcosm) from congenital </a:t>
            </a:r>
            <a:r>
              <a:rPr lang="en-GB" dirty="0" err="1" smtClean="0"/>
              <a:t>Qi</a:t>
            </a:r>
            <a:r>
              <a:rPr lang="en-GB" dirty="0" smtClean="0"/>
              <a:t> to a postnatal physical and energy body through 9 months mother’s pregnancy.</a:t>
            </a:r>
          </a:p>
          <a:p>
            <a:endParaRPr lang="en-GB" dirty="0" smtClean="0"/>
          </a:p>
          <a:p>
            <a:r>
              <a:rPr lang="en-GB" dirty="0" smtClean="0"/>
              <a:t>This method of ‘Reverse the Postnatal to the Congenital’ is reversal of the process of creation within the energy body through </a:t>
            </a:r>
            <a:r>
              <a:rPr lang="en-GB" dirty="0" err="1" smtClean="0"/>
              <a:t>Nei</a:t>
            </a:r>
            <a:r>
              <a:rPr lang="en-GB" dirty="0" smtClean="0"/>
              <a:t> gong (</a:t>
            </a:r>
            <a:r>
              <a:rPr lang="zh-CN" altLang="en-US" dirty="0" smtClean="0"/>
              <a:t>内功</a:t>
            </a:r>
            <a:r>
              <a:rPr lang="en-GB" dirty="0" smtClean="0"/>
              <a:t>) practice (Dao Yin, Internal Alchemy and </a:t>
            </a:r>
            <a:r>
              <a:rPr lang="en-GB" dirty="0" err="1" smtClean="0"/>
              <a:t>Qi</a:t>
            </a:r>
            <a:r>
              <a:rPr lang="en-GB" dirty="0" smtClean="0"/>
              <a:t> Kong).  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304800"/>
            <a:ext cx="7498080" cy="1143000"/>
          </a:xfrm>
        </p:spPr>
        <p:txBody>
          <a:bodyPr>
            <a:normAutofit/>
          </a:bodyPr>
          <a:lstStyle/>
          <a:p>
            <a:r>
              <a:rPr lang="en-GB" sz="2400" b="1" dirty="0" smtClean="0"/>
              <a:t>2. Principle of Co-Nurturing Xing </a:t>
            </a:r>
            <a:r>
              <a:rPr lang="en-GB" sz="2400" b="1" dirty="0" err="1" smtClean="0"/>
              <a:t>Qi</a:t>
            </a:r>
            <a:r>
              <a:rPr lang="en-GB" sz="2400" b="1" dirty="0" smtClean="0"/>
              <a:t> and </a:t>
            </a:r>
            <a:r>
              <a:rPr lang="en-GB" sz="2400" b="1" dirty="0" err="1" smtClean="0"/>
              <a:t>Shen</a:t>
            </a:r>
            <a:r>
              <a:rPr lang="en-GB" sz="2400" b="1" dirty="0" smtClean="0"/>
              <a:t> </a:t>
            </a:r>
            <a:endParaRPr lang="en-GB" sz="24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181600"/>
          </a:xfrm>
        </p:spPr>
        <p:txBody>
          <a:bodyPr>
            <a:normAutofit fontScale="62500" lnSpcReduction="20000"/>
          </a:bodyPr>
          <a:lstStyle/>
          <a:p>
            <a:r>
              <a:rPr lang="en-GB" dirty="0" smtClean="0"/>
              <a:t>Life is Combination of Xing </a:t>
            </a:r>
            <a:r>
              <a:rPr lang="en-GB" dirty="0" err="1" smtClean="0"/>
              <a:t>Qi</a:t>
            </a:r>
            <a:r>
              <a:rPr lang="en-GB" dirty="0" smtClean="0"/>
              <a:t> and </a:t>
            </a:r>
            <a:r>
              <a:rPr lang="en-GB" dirty="0" err="1" smtClean="0"/>
              <a:t>shen</a:t>
            </a:r>
            <a:endParaRPr lang="en-GB" dirty="0" smtClean="0"/>
          </a:p>
          <a:p>
            <a:r>
              <a:rPr lang="en-GB" dirty="0" smtClean="0"/>
              <a:t>The Scripture of Great Peace: </a:t>
            </a:r>
          </a:p>
          <a:p>
            <a:endParaRPr lang="en-GB" altLang="zh-CN" dirty="0" smtClean="0"/>
          </a:p>
          <a:p>
            <a:r>
              <a:rPr lang="zh-CN" altLang="en-US" dirty="0" smtClean="0"/>
              <a:t>三气共一，为神根也。一为精， 一为神，一为气。此三者，共一位也，本天地人之气。</a:t>
            </a:r>
            <a:endParaRPr lang="en-GB" altLang="zh-CN" dirty="0" smtClean="0"/>
          </a:p>
          <a:p>
            <a:r>
              <a:rPr lang="en-GB" altLang="zh-CN" dirty="0" smtClean="0"/>
              <a:t>The Oneness of the three (Jing from earth, </a:t>
            </a:r>
            <a:r>
              <a:rPr lang="en-GB" altLang="zh-CN" dirty="0" err="1" smtClean="0"/>
              <a:t>Qi</a:t>
            </a:r>
            <a:r>
              <a:rPr lang="en-GB" altLang="zh-CN" dirty="0" smtClean="0"/>
              <a:t> from the middle of where human lives and </a:t>
            </a:r>
            <a:r>
              <a:rPr lang="en-GB" altLang="zh-CN" dirty="0" err="1" smtClean="0"/>
              <a:t>Shen</a:t>
            </a:r>
            <a:r>
              <a:rPr lang="en-GB" altLang="zh-CN" dirty="0" smtClean="0"/>
              <a:t> from heaven) is the root of divine</a:t>
            </a:r>
          </a:p>
          <a:p>
            <a:endParaRPr lang="en-GB" altLang="zh-CN" dirty="0" smtClean="0"/>
          </a:p>
          <a:p>
            <a:r>
              <a:rPr lang="zh-CN" altLang="en-US" dirty="0" smtClean="0"/>
              <a:t>神者受之于天，精者受之于地， 气者受之于中和，相与共为一道。故神者乘气而行，精者居其中也。三者相助为治。</a:t>
            </a:r>
            <a:endParaRPr lang="en-GB" altLang="zh-CN" dirty="0" smtClean="0"/>
          </a:p>
          <a:p>
            <a:endParaRPr lang="en-GB" altLang="zh-CN" dirty="0" smtClean="0"/>
          </a:p>
          <a:p>
            <a:r>
              <a:rPr lang="zh-CN" altLang="en-US" dirty="0" smtClean="0"/>
              <a:t>故欲寿者，乃当爱气尊神重精也。</a:t>
            </a:r>
            <a:endParaRPr lang="en-US" altLang="zh-CN" dirty="0" smtClean="0"/>
          </a:p>
          <a:p>
            <a:r>
              <a:rPr lang="en-US" altLang="zh-CN" sz="2900" dirty="0" smtClean="0"/>
              <a:t>In order to obtain longevity, one has to love </a:t>
            </a:r>
            <a:r>
              <a:rPr lang="en-US" altLang="zh-CN" sz="2900" dirty="0" err="1" smtClean="0"/>
              <a:t>Qi</a:t>
            </a:r>
            <a:r>
              <a:rPr lang="en-US" altLang="zh-CN" sz="2900" dirty="0" smtClean="0"/>
              <a:t>,  respect  </a:t>
            </a:r>
            <a:r>
              <a:rPr lang="en-US" altLang="zh-CN" sz="2900" dirty="0" err="1" smtClean="0"/>
              <a:t>shen</a:t>
            </a:r>
            <a:r>
              <a:rPr lang="en-US" altLang="zh-CN" sz="2900" dirty="0" smtClean="0"/>
              <a:t> and pay attention on </a:t>
            </a:r>
            <a:r>
              <a:rPr lang="en-US" altLang="zh-CN" sz="2900" dirty="0" err="1" smtClean="0"/>
              <a:t>jing</a:t>
            </a:r>
            <a:r>
              <a:rPr lang="en-US" altLang="zh-CN" sz="2900" dirty="0" smtClean="0"/>
              <a:t>, </a:t>
            </a:r>
          </a:p>
          <a:p>
            <a:endParaRPr lang="en-US" altLang="zh-CN" sz="2000" dirty="0" smtClean="0"/>
          </a:p>
          <a:p>
            <a:r>
              <a:rPr lang="zh-CN" altLang="en-US" sz="2000" dirty="0" smtClean="0"/>
              <a:t>王明</a:t>
            </a:r>
            <a:r>
              <a:rPr lang="en-US" altLang="zh-CN" sz="2000" dirty="0" smtClean="0"/>
              <a:t>《</a:t>
            </a:r>
            <a:r>
              <a:rPr lang="zh-CN" altLang="en-US" sz="2000" dirty="0" smtClean="0"/>
              <a:t>太平经合校</a:t>
            </a:r>
            <a:r>
              <a:rPr lang="en-US" altLang="zh-CN" sz="2000" dirty="0" smtClean="0"/>
              <a:t>》</a:t>
            </a:r>
            <a:r>
              <a:rPr lang="zh-CN" altLang="en-US" sz="2000" dirty="0" smtClean="0"/>
              <a:t>中华书局，</a:t>
            </a:r>
            <a:r>
              <a:rPr lang="en-US" altLang="zh-CN" sz="2000" dirty="0" smtClean="0"/>
              <a:t>1960</a:t>
            </a:r>
            <a:r>
              <a:rPr lang="zh-CN" altLang="en-US" sz="2000" dirty="0" smtClean="0"/>
              <a:t>：</a:t>
            </a:r>
            <a:r>
              <a:rPr lang="en-US" altLang="zh-CN" sz="2000" dirty="0" smtClean="0"/>
              <a:t>728 </a:t>
            </a:r>
            <a:endParaRPr lang="en-GB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 dirty="0" smtClean="0"/>
              <a:t>陈致虚</a:t>
            </a:r>
            <a:r>
              <a:rPr lang="en-US" altLang="zh-CN" dirty="0" smtClean="0"/>
              <a:t>&lt;</a:t>
            </a:r>
            <a:r>
              <a:rPr lang="zh-CN" altLang="en-US" dirty="0" smtClean="0"/>
              <a:t>金丹大要</a:t>
            </a:r>
            <a:r>
              <a:rPr lang="en-US" altLang="zh-CN" dirty="0" smtClean="0"/>
              <a:t>•</a:t>
            </a:r>
            <a:r>
              <a:rPr lang="zh-CN" altLang="en-US" dirty="0" smtClean="0"/>
              <a:t>精气神说上</a:t>
            </a:r>
            <a:r>
              <a:rPr lang="en-US" altLang="zh-CN" dirty="0" smtClean="0"/>
              <a:t>&gt;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 smtClean="0"/>
              <a:t>心印经曰：上药三品，神与气精。圣人言修炼金丹者，炼精气神而已。</a:t>
            </a:r>
            <a:endParaRPr lang="en-US" altLang="zh-CN" dirty="0" smtClean="0"/>
          </a:p>
          <a:p>
            <a:r>
              <a:rPr lang="en-US" dirty="0" smtClean="0"/>
              <a:t>The 3 Treasure alike Medicine: </a:t>
            </a:r>
            <a:r>
              <a:rPr lang="en-US" dirty="0" err="1" smtClean="0"/>
              <a:t>Shen</a:t>
            </a:r>
            <a:r>
              <a:rPr lang="en-US" dirty="0" smtClean="0"/>
              <a:t> and </a:t>
            </a:r>
            <a:r>
              <a:rPr lang="en-US" dirty="0" err="1" smtClean="0"/>
              <a:t>Qi</a:t>
            </a:r>
            <a:r>
              <a:rPr lang="en-US" dirty="0" smtClean="0"/>
              <a:t> and Jing</a:t>
            </a:r>
          </a:p>
          <a:p>
            <a:r>
              <a:rPr lang="en-US" altLang="zh-CN" dirty="0" smtClean="0"/>
              <a:t>《</a:t>
            </a:r>
            <a:r>
              <a:rPr lang="zh-CN" altLang="en-US" dirty="0" smtClean="0"/>
              <a:t>道藏</a:t>
            </a:r>
            <a:r>
              <a:rPr lang="en-US" altLang="zh-CN" dirty="0" smtClean="0"/>
              <a:t>》24</a:t>
            </a:r>
            <a:r>
              <a:rPr lang="zh-CN" altLang="en-US" dirty="0" smtClean="0"/>
              <a:t>册 </a:t>
            </a:r>
            <a:r>
              <a:rPr lang="en-US" altLang="zh-CN" dirty="0" smtClean="0"/>
              <a:t>11</a:t>
            </a:r>
            <a:r>
              <a:rPr lang="zh-CN" altLang="en-US" dirty="0" smtClean="0"/>
              <a:t>页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李道纯</a:t>
            </a:r>
            <a:r>
              <a:rPr lang="en-US" altLang="zh-CN" dirty="0" smtClean="0"/>
              <a:t>《</a:t>
            </a:r>
            <a:r>
              <a:rPr lang="zh-CN" altLang="en-US" dirty="0" smtClean="0"/>
              <a:t>中和集</a:t>
            </a:r>
            <a:r>
              <a:rPr lang="en-US" altLang="zh-CN" dirty="0" smtClean="0"/>
              <a:t>• </a:t>
            </a:r>
            <a:r>
              <a:rPr lang="zh-CN" altLang="en-US" dirty="0" smtClean="0"/>
              <a:t>全真活法</a:t>
            </a:r>
            <a:r>
              <a:rPr lang="en-US" altLang="zh-CN" dirty="0" smtClean="0"/>
              <a:t>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zh-CN" altLang="en-US" dirty="0" smtClean="0"/>
              <a:t>所谓全真者，全其本真也。全精，全气， 全神，方谓之全真。。</a:t>
            </a:r>
            <a:r>
              <a:rPr lang="en-GB" altLang="zh-CN" dirty="0" smtClean="0"/>
              <a:t>The Way of Completed Truth is the completion of all the  intrinsic and authentic, which means the completion of the Jing, </a:t>
            </a:r>
            <a:r>
              <a:rPr lang="en-GB" altLang="zh-CN" dirty="0" err="1" smtClean="0"/>
              <a:t>Qi</a:t>
            </a:r>
            <a:r>
              <a:rPr lang="en-GB" altLang="zh-CN" dirty="0" smtClean="0"/>
              <a:t> and </a:t>
            </a:r>
            <a:r>
              <a:rPr lang="en-GB" altLang="zh-CN" dirty="0" err="1" smtClean="0"/>
              <a:t>Shen</a:t>
            </a:r>
            <a:r>
              <a:rPr lang="en-GB" altLang="zh-CN" dirty="0" smtClean="0"/>
              <a:t> </a:t>
            </a:r>
            <a:endParaRPr lang="en-US" altLang="zh-CN" dirty="0" smtClean="0"/>
          </a:p>
          <a:p>
            <a:endParaRPr lang="en-US" altLang="zh-CN" dirty="0" smtClean="0"/>
          </a:p>
          <a:p>
            <a:r>
              <a:rPr lang="zh-CN" altLang="en-US" dirty="0" smtClean="0"/>
              <a:t>全精可以保身。欲全其精，先要身安定。 安定则无欲，故精全也。</a:t>
            </a:r>
            <a:endParaRPr lang="en-US" altLang="zh-CN" dirty="0" smtClean="0"/>
          </a:p>
          <a:p>
            <a:endParaRPr lang="en-US" altLang="zh-CN" dirty="0" smtClean="0"/>
          </a:p>
          <a:p>
            <a:r>
              <a:rPr lang="zh-CN" altLang="en-US" dirty="0" smtClean="0"/>
              <a:t>全气可以养心。故全其气，先要心清静。清静则无念，故气全也。</a:t>
            </a:r>
            <a:endParaRPr lang="en-US" altLang="zh-CN" dirty="0" smtClean="0"/>
          </a:p>
          <a:p>
            <a:endParaRPr lang="en-US" altLang="zh-CN" dirty="0" smtClean="0"/>
          </a:p>
          <a:p>
            <a:r>
              <a:rPr lang="zh-CN" altLang="en-US" dirty="0" smtClean="0"/>
              <a:t>全神可以返虚。欲全其神，先要意诚。意诚则身心合而返虚也。</a:t>
            </a:r>
            <a:endParaRPr lang="en-US" altLang="zh-CN" dirty="0" smtClean="0"/>
          </a:p>
          <a:p>
            <a:endParaRPr lang="en-US" altLang="zh-CN" dirty="0" smtClean="0"/>
          </a:p>
          <a:p>
            <a:r>
              <a:rPr lang="zh-CN" altLang="en-US" dirty="0" smtClean="0"/>
              <a:t>故精气神为三元药物，身心意为三元至要。</a:t>
            </a:r>
            <a:endParaRPr lang="en-US" altLang="zh-CN" dirty="0" smtClean="0"/>
          </a:p>
          <a:p>
            <a:endParaRPr lang="en-US" altLang="zh-CN" sz="2200" dirty="0" smtClean="0"/>
          </a:p>
          <a:p>
            <a:r>
              <a:rPr lang="en-US" altLang="zh-CN" sz="2200" dirty="0" smtClean="0"/>
              <a:t>《</a:t>
            </a:r>
            <a:r>
              <a:rPr lang="zh-CN" altLang="en-US" sz="2200" dirty="0" smtClean="0"/>
              <a:t>道藏</a:t>
            </a:r>
            <a:r>
              <a:rPr lang="en-US" altLang="zh-CN" sz="2200" dirty="0" smtClean="0"/>
              <a:t>》4</a:t>
            </a:r>
            <a:r>
              <a:rPr lang="zh-CN" altLang="en-US" sz="2200" dirty="0" smtClean="0"/>
              <a:t>册</a:t>
            </a:r>
            <a:r>
              <a:rPr lang="en-US" altLang="zh-CN" sz="2200" dirty="0" smtClean="0"/>
              <a:t>501-2</a:t>
            </a:r>
            <a:r>
              <a:rPr lang="zh-CN" altLang="en-US" sz="2200" dirty="0" smtClean="0"/>
              <a:t>页。</a:t>
            </a:r>
            <a:endParaRPr lang="en-GB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混然子王道渊</a:t>
            </a:r>
            <a:r>
              <a:rPr lang="en-US" altLang="zh-CN" dirty="0" smtClean="0"/>
              <a:t>《</a:t>
            </a:r>
            <a:r>
              <a:rPr lang="zh-CN" altLang="en-US" dirty="0" smtClean="0"/>
              <a:t>还真集</a:t>
            </a:r>
            <a:r>
              <a:rPr lang="en-US" altLang="zh-CN" dirty="0" smtClean="0"/>
              <a:t>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zh-CN" altLang="en-US" dirty="0" smtClean="0"/>
              <a:t>人身有三宝：神，气，精。</a:t>
            </a:r>
            <a:endParaRPr lang="en-GB" altLang="zh-CN" dirty="0" smtClean="0"/>
          </a:p>
          <a:p>
            <a:r>
              <a:rPr lang="en-GB" altLang="zh-CN" dirty="0" smtClean="0"/>
              <a:t>Three treasures within human body: </a:t>
            </a:r>
            <a:r>
              <a:rPr lang="en-GB" altLang="zh-CN" dirty="0" err="1" smtClean="0"/>
              <a:t>Shen</a:t>
            </a:r>
            <a:r>
              <a:rPr lang="en-GB" altLang="zh-CN" dirty="0" smtClean="0"/>
              <a:t>, </a:t>
            </a:r>
            <a:r>
              <a:rPr lang="en-GB" altLang="zh-CN" dirty="0" err="1" smtClean="0"/>
              <a:t>Qi</a:t>
            </a:r>
            <a:r>
              <a:rPr lang="en-GB" altLang="zh-CN" dirty="0" smtClean="0"/>
              <a:t> and Jing</a:t>
            </a:r>
            <a:r>
              <a:rPr lang="zh-CN" altLang="en-US" dirty="0" smtClean="0"/>
              <a:t> </a:t>
            </a:r>
            <a:endParaRPr lang="en-US" altLang="zh-CN" dirty="0" smtClean="0"/>
          </a:p>
          <a:p>
            <a:endParaRPr lang="en-GB" altLang="zh-CN" dirty="0" smtClean="0"/>
          </a:p>
          <a:p>
            <a:r>
              <a:rPr lang="zh-CN" altLang="en-US" dirty="0" smtClean="0"/>
              <a:t>先天三宝为三体自然之道，即元精，元气，元神。</a:t>
            </a:r>
            <a:endParaRPr lang="en-GB" altLang="zh-CN" dirty="0" smtClean="0"/>
          </a:p>
          <a:p>
            <a:r>
              <a:rPr lang="en-GB" altLang="zh-CN" dirty="0" smtClean="0"/>
              <a:t>Three congenital treasures:  congenital </a:t>
            </a:r>
            <a:r>
              <a:rPr lang="en-GB" altLang="zh-CN" dirty="0" err="1" smtClean="0"/>
              <a:t>jing</a:t>
            </a:r>
            <a:r>
              <a:rPr lang="en-GB" altLang="zh-CN" dirty="0" smtClean="0"/>
              <a:t>, congenital </a:t>
            </a:r>
            <a:r>
              <a:rPr lang="en-GB" altLang="zh-CN" dirty="0" err="1" smtClean="0"/>
              <a:t>qi</a:t>
            </a:r>
            <a:r>
              <a:rPr lang="en-GB" altLang="zh-CN" dirty="0" smtClean="0"/>
              <a:t> and congenital </a:t>
            </a:r>
            <a:r>
              <a:rPr lang="en-GB" altLang="zh-CN" dirty="0" err="1" smtClean="0"/>
              <a:t>shen</a:t>
            </a:r>
            <a:endParaRPr lang="en-GB" altLang="zh-CN" dirty="0" smtClean="0"/>
          </a:p>
          <a:p>
            <a:endParaRPr lang="en-GB" altLang="zh-CN" dirty="0" smtClean="0"/>
          </a:p>
          <a:p>
            <a:r>
              <a:rPr lang="zh-CN" altLang="en-US" dirty="0" smtClean="0"/>
              <a:t>后天三宝为三用之道，即交感精，呼吸气，思虑神。</a:t>
            </a:r>
            <a:endParaRPr lang="en-US" altLang="zh-CN" dirty="0" smtClean="0"/>
          </a:p>
          <a:p>
            <a:r>
              <a:rPr lang="en-GB" altLang="zh-CN" dirty="0" smtClean="0"/>
              <a:t>Three postnatal treasures:  sexual  and </a:t>
            </a:r>
            <a:r>
              <a:rPr lang="en-GB" altLang="zh-CN" dirty="0" err="1" smtClean="0"/>
              <a:t>soliva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jing</a:t>
            </a:r>
            <a:r>
              <a:rPr lang="en-GB" altLang="zh-CN" dirty="0" smtClean="0"/>
              <a:t>, breathing </a:t>
            </a:r>
            <a:r>
              <a:rPr lang="en-GB" altLang="zh-CN" dirty="0" err="1" smtClean="0"/>
              <a:t>qi</a:t>
            </a:r>
            <a:r>
              <a:rPr lang="en-GB" altLang="zh-CN" dirty="0" smtClean="0"/>
              <a:t> and thinking </a:t>
            </a:r>
            <a:r>
              <a:rPr lang="en-GB" altLang="zh-CN" dirty="0" err="1" smtClean="0"/>
              <a:t>shen</a:t>
            </a:r>
            <a:endParaRPr lang="en-US" altLang="zh-CN" dirty="0" smtClean="0"/>
          </a:p>
          <a:p>
            <a:endParaRPr lang="en-US" altLang="zh-CN" dirty="0" smtClean="0"/>
          </a:p>
          <a:p>
            <a:r>
              <a:rPr lang="zh-CN" altLang="en-US" dirty="0" smtClean="0"/>
              <a:t>夫人身三宝者，皆从天地中来，居先天而生，秒体混成；在后天而化， 因质感和。非先天不成生后天，非后天不能成先天。</a:t>
            </a:r>
            <a:endParaRPr lang="en-US" altLang="zh-CN" dirty="0" smtClean="0"/>
          </a:p>
          <a:p>
            <a:endParaRPr lang="en-US" altLang="zh-CN" sz="2000" dirty="0" smtClean="0"/>
          </a:p>
          <a:p>
            <a:r>
              <a:rPr lang="en-US" altLang="zh-CN" sz="2000" dirty="0" smtClean="0"/>
              <a:t>《</a:t>
            </a:r>
            <a:r>
              <a:rPr lang="zh-CN" altLang="en-US" sz="2000" dirty="0" smtClean="0"/>
              <a:t>道藏</a:t>
            </a:r>
            <a:r>
              <a:rPr lang="en-US" altLang="zh-CN" sz="2000" dirty="0" smtClean="0"/>
              <a:t>》24</a:t>
            </a:r>
            <a:r>
              <a:rPr lang="zh-CN" altLang="en-US" sz="2000" dirty="0" smtClean="0"/>
              <a:t>册</a:t>
            </a:r>
            <a:r>
              <a:rPr lang="en-US" altLang="zh-CN" sz="2000" dirty="0" smtClean="0"/>
              <a:t>98-99</a:t>
            </a:r>
            <a:r>
              <a:rPr lang="zh-CN" altLang="en-US" sz="2000" dirty="0" smtClean="0"/>
              <a:t>页</a:t>
            </a:r>
            <a:endParaRPr lang="en-US" altLang="zh-CN" sz="2000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精微丹诀</a:t>
            </a:r>
            <a:r>
              <a:rPr lang="en-US" altLang="zh-CN" dirty="0" smtClean="0"/>
              <a:t>•</a:t>
            </a:r>
            <a:r>
              <a:rPr lang="zh-CN" altLang="en-US" dirty="0" smtClean="0"/>
              <a:t>清微隐真合道章第一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 smtClean="0"/>
              <a:t>上药三品，神与气精，保精生气，炼气生神。 形炼其神，则可以留形住世。而形者，神气宅也。</a:t>
            </a:r>
            <a:endParaRPr lang="en-US" altLang="zh-CN" dirty="0" smtClean="0"/>
          </a:p>
          <a:p>
            <a:r>
              <a:rPr lang="zh-CN" altLang="en-US" dirty="0" smtClean="0"/>
              <a:t>是故身安者，其精固，精固则其气盈，气盈则其神全，神全故长生。</a:t>
            </a:r>
            <a:endParaRPr lang="en-US" altLang="zh-CN" dirty="0" smtClean="0"/>
          </a:p>
          <a:p>
            <a:r>
              <a:rPr lang="zh-CN" altLang="en-US" dirty="0" smtClean="0"/>
              <a:t>若乃精虚则气竭， 气竭则神迁，神迁则死矣。</a:t>
            </a:r>
            <a:endParaRPr lang="en-US" altLang="zh-CN" dirty="0" smtClean="0"/>
          </a:p>
          <a:p>
            <a:endParaRPr lang="en-US" altLang="zh-CN" sz="2000" dirty="0" smtClean="0"/>
          </a:p>
          <a:p>
            <a:r>
              <a:rPr lang="en-US" altLang="zh-CN" sz="2000" dirty="0" smtClean="0"/>
              <a:t>《</a:t>
            </a:r>
            <a:r>
              <a:rPr lang="zh-CN" altLang="en-US" sz="2000" dirty="0" smtClean="0"/>
              <a:t>道藏</a:t>
            </a:r>
            <a:r>
              <a:rPr lang="en-US" altLang="zh-CN" sz="2000" dirty="0" smtClean="0"/>
              <a:t>》4</a:t>
            </a:r>
            <a:r>
              <a:rPr lang="zh-CN" altLang="en-US" sz="2000" dirty="0" smtClean="0"/>
              <a:t>册</a:t>
            </a:r>
            <a:r>
              <a:rPr lang="en-US" altLang="zh-CN" sz="2000" dirty="0" smtClean="0"/>
              <a:t>961</a:t>
            </a:r>
            <a:r>
              <a:rPr lang="zh-CN" altLang="en-US" sz="2000" dirty="0" smtClean="0"/>
              <a:t>页</a:t>
            </a:r>
            <a:r>
              <a:rPr lang="zh-CN" altLang="en-US" dirty="0" smtClean="0"/>
              <a:t>。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nurturing </a:t>
            </a:r>
            <a:r>
              <a:rPr lang="en-GB" dirty="0" err="1" smtClean="0"/>
              <a:t>jing</a:t>
            </a:r>
            <a:r>
              <a:rPr lang="en-GB" dirty="0" smtClean="0"/>
              <a:t> </a:t>
            </a:r>
            <a:r>
              <a:rPr lang="en-GB" dirty="0" err="1" smtClean="0"/>
              <a:t>qi</a:t>
            </a:r>
            <a:r>
              <a:rPr lang="en-GB" dirty="0" smtClean="0"/>
              <a:t> </a:t>
            </a:r>
            <a:r>
              <a:rPr lang="en-GB" dirty="0" err="1" smtClean="0"/>
              <a:t>shen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410200"/>
          </a:xfrm>
        </p:spPr>
        <p:txBody>
          <a:bodyPr>
            <a:normAutofit fontScale="62500" lnSpcReduction="20000"/>
          </a:bodyPr>
          <a:lstStyle/>
          <a:p>
            <a:r>
              <a:rPr lang="en-GB" dirty="0" smtClean="0"/>
              <a:t>1. </a:t>
            </a:r>
            <a:r>
              <a:rPr lang="zh-CN" altLang="en-US" dirty="0" smtClean="0"/>
              <a:t>保精养形：虚则补之， 实则泄之， 滞则行之。</a:t>
            </a:r>
            <a:endParaRPr lang="en-US" altLang="zh-CN" dirty="0" smtClean="0"/>
          </a:p>
          <a:p>
            <a:r>
              <a:rPr lang="en-US" dirty="0" smtClean="0"/>
              <a:t>Preserving Jing through nurturing form: nurturing the insufficient , discharging the overwhelmed ,  activating the stagnant </a:t>
            </a:r>
          </a:p>
          <a:p>
            <a:r>
              <a:rPr lang="en-US" dirty="0" smtClean="0"/>
              <a:t>2</a:t>
            </a:r>
            <a:r>
              <a:rPr lang="zh-CN" altLang="en-US" dirty="0" smtClean="0"/>
              <a:t>。 保养元气：不妄耗元气，气虚则补之； 气滞，气逆则疏导之。</a:t>
            </a:r>
            <a:endParaRPr lang="en-GB" altLang="zh-CN" dirty="0" smtClean="0"/>
          </a:p>
          <a:p>
            <a:r>
              <a:rPr lang="en-GB" altLang="zh-CN" dirty="0" smtClean="0"/>
              <a:t>Maintaining the congenital </a:t>
            </a:r>
            <a:r>
              <a:rPr lang="en-GB" altLang="zh-CN" dirty="0" err="1" smtClean="0"/>
              <a:t>Qi</a:t>
            </a:r>
            <a:r>
              <a:rPr lang="en-GB" altLang="zh-CN" dirty="0" smtClean="0"/>
              <a:t>: not wasting it in vain, when it is insufficient to nurture it; when it is stagnant and flowing in wrong direction, to guide it to move in a right direction.</a:t>
            </a:r>
            <a:endParaRPr lang="en-US" altLang="zh-CN" dirty="0" smtClean="0"/>
          </a:p>
          <a:p>
            <a:endParaRPr lang="en-US" dirty="0" smtClean="0"/>
          </a:p>
          <a:p>
            <a:r>
              <a:rPr lang="en-US" dirty="0" smtClean="0"/>
              <a:t>3 </a:t>
            </a:r>
            <a:r>
              <a:rPr lang="zh-CN" altLang="en-US" dirty="0" smtClean="0"/>
              <a:t>。神的调养：静以养神， 和以怡神，达以畅神，乐以乐神。</a:t>
            </a:r>
            <a:endParaRPr lang="en-US" altLang="zh-CN" dirty="0" smtClean="0"/>
          </a:p>
          <a:p>
            <a:r>
              <a:rPr lang="en-US" dirty="0" smtClean="0"/>
              <a:t>Adjusting the spirit: to nurture it by quiet, to cheer it by harmony, to smooth it by extension, to entertain it by enjoyment or happiness</a:t>
            </a:r>
          </a:p>
          <a:p>
            <a:endParaRPr lang="en-US" altLang="zh-CN" dirty="0" smtClean="0"/>
          </a:p>
          <a:p>
            <a:r>
              <a:rPr lang="en-US" altLang="zh-CN" dirty="0" smtClean="0"/>
              <a:t>4</a:t>
            </a:r>
            <a:r>
              <a:rPr lang="zh-CN" altLang="en-US" dirty="0" smtClean="0"/>
              <a:t>。协调形气神，让身心认同。</a:t>
            </a:r>
            <a:endParaRPr lang="en-GB" altLang="zh-CN" dirty="0" smtClean="0"/>
          </a:p>
          <a:p>
            <a:r>
              <a:rPr lang="en-GB" altLang="zh-CN" dirty="0" smtClean="0"/>
              <a:t>To let the body and the mind identify each other in order to keep the </a:t>
            </a:r>
            <a:r>
              <a:rPr lang="en-GB" altLang="zh-CN" dirty="0" err="1" smtClean="0"/>
              <a:t>xing</a:t>
            </a:r>
            <a:r>
              <a:rPr lang="en-GB" altLang="zh-CN" dirty="0" smtClean="0"/>
              <a:t>, </a:t>
            </a:r>
            <a:r>
              <a:rPr lang="en-GB" altLang="zh-CN" dirty="0" err="1" smtClean="0"/>
              <a:t>qi</a:t>
            </a:r>
            <a:r>
              <a:rPr lang="en-GB" altLang="zh-CN" dirty="0" smtClean="0"/>
              <a:t> and </a:t>
            </a:r>
            <a:r>
              <a:rPr lang="en-GB" altLang="zh-CN" dirty="0" err="1" smtClean="0"/>
              <a:t>shen</a:t>
            </a:r>
            <a:r>
              <a:rPr lang="en-GB" altLang="zh-CN" dirty="0" smtClean="0"/>
              <a:t> in consistency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3.  The principle of Cultivation of both Nature and Destiny </a:t>
            </a:r>
            <a:r>
              <a:rPr lang="zh-CN" altLang="en-US" dirty="0" smtClean="0"/>
              <a:t>性命双修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zh-CN" altLang="en-US" dirty="0" smtClean="0"/>
              <a:t>佛儒在养生修行上多强调思想意识的修炼，并不强调人体生命的修炼。现代医学 多强调命的调养，忽视神的调养。</a:t>
            </a:r>
            <a:endParaRPr lang="en-US" altLang="zh-CN" dirty="0" smtClean="0"/>
          </a:p>
          <a:p>
            <a:r>
              <a:rPr lang="zh-CN" altLang="en-US" sz="1800" dirty="0" smtClean="0"/>
              <a:t>杨玉辉</a:t>
            </a:r>
            <a:r>
              <a:rPr lang="en-US" altLang="zh-CN" sz="1800" dirty="0" smtClean="0"/>
              <a:t>《</a:t>
            </a:r>
            <a:r>
              <a:rPr lang="zh-CN" altLang="en-US" sz="1800" dirty="0" smtClean="0"/>
              <a:t>道教养生学</a:t>
            </a:r>
            <a:r>
              <a:rPr lang="en-US" altLang="zh-CN" sz="1800" dirty="0" smtClean="0"/>
              <a:t>》</a:t>
            </a:r>
            <a:r>
              <a:rPr lang="zh-CN" altLang="en-US" sz="1800" dirty="0" smtClean="0"/>
              <a:t>宗教文化出版社，</a:t>
            </a:r>
            <a:r>
              <a:rPr lang="en-US" altLang="zh-CN" sz="1800" dirty="0" smtClean="0"/>
              <a:t>2006</a:t>
            </a:r>
            <a:r>
              <a:rPr lang="zh-CN" altLang="en-US" sz="1800" dirty="0" smtClean="0"/>
              <a:t>：</a:t>
            </a:r>
            <a:r>
              <a:rPr lang="en-US" altLang="zh-CN" sz="1800" dirty="0" smtClean="0"/>
              <a:t>168</a:t>
            </a:r>
          </a:p>
          <a:p>
            <a:endParaRPr lang="en-GB" altLang="zh-CN" sz="1800" dirty="0" smtClean="0"/>
          </a:p>
          <a:p>
            <a:r>
              <a:rPr lang="zh-CN" altLang="en-US" sz="1800" dirty="0" smtClean="0"/>
              <a:t>道家养生把命的调养放到与神的调养同等的地位</a:t>
            </a:r>
            <a:r>
              <a:rPr lang="en-US" altLang="zh-CN" sz="1800" dirty="0" smtClean="0"/>
              <a:t>,</a:t>
            </a:r>
            <a:r>
              <a:rPr lang="zh-CN" altLang="en-US" sz="1800" dirty="0" smtClean="0"/>
              <a:t>强调了养生保健的现实意义</a:t>
            </a:r>
            <a:r>
              <a:rPr lang="en-US" altLang="zh-CN" sz="1800" dirty="0" smtClean="0"/>
              <a:t>. (</a:t>
            </a:r>
            <a:r>
              <a:rPr lang="zh-CN" altLang="en-US" sz="1800" dirty="0" smtClean="0"/>
              <a:t>杨玉辉</a:t>
            </a:r>
            <a:r>
              <a:rPr lang="en-US" altLang="zh-CN" sz="1800" dirty="0" smtClean="0"/>
              <a:t>, 2006:169)  </a:t>
            </a:r>
          </a:p>
          <a:p>
            <a:endParaRPr lang="en-US" altLang="zh-CN" dirty="0" smtClean="0"/>
          </a:p>
          <a:p>
            <a:r>
              <a:rPr lang="en-US" altLang="zh-CN" dirty="0" smtClean="0"/>
              <a:t>《</a:t>
            </a:r>
            <a:r>
              <a:rPr lang="zh-CN" altLang="en-US" dirty="0" smtClean="0"/>
              <a:t>中和集</a:t>
            </a:r>
            <a:r>
              <a:rPr lang="en-US" altLang="zh-CN" dirty="0" smtClean="0"/>
              <a:t>• </a:t>
            </a:r>
            <a:r>
              <a:rPr lang="zh-CN" altLang="en-US" dirty="0" smtClean="0"/>
              <a:t>性命论</a:t>
            </a:r>
            <a:r>
              <a:rPr lang="en-US" altLang="zh-CN" dirty="0" smtClean="0"/>
              <a:t>》</a:t>
            </a:r>
            <a:r>
              <a:rPr lang="zh-CN" altLang="en-US" dirty="0" smtClean="0"/>
              <a:t>：性无命不立，命无性不存。其名为二，其理一也。</a:t>
            </a:r>
            <a:endParaRPr lang="en-GB" altLang="zh-CN" dirty="0" smtClean="0"/>
          </a:p>
          <a:p>
            <a:r>
              <a:rPr lang="en-US" altLang="zh-CN" sz="2000" dirty="0" smtClean="0"/>
              <a:t>《</a:t>
            </a:r>
            <a:r>
              <a:rPr lang="zh-CN" altLang="en-US" sz="2000" dirty="0" smtClean="0"/>
              <a:t>道藏</a:t>
            </a:r>
            <a:r>
              <a:rPr lang="en-US" altLang="zh-CN" sz="2000" dirty="0" smtClean="0"/>
              <a:t>》4</a:t>
            </a:r>
            <a:r>
              <a:rPr lang="zh-CN" altLang="en-US" sz="2000" dirty="0" smtClean="0"/>
              <a:t>册</a:t>
            </a:r>
            <a:r>
              <a:rPr lang="en-US" altLang="zh-CN" sz="2000" dirty="0" smtClean="0"/>
              <a:t>503</a:t>
            </a:r>
            <a:r>
              <a:rPr lang="zh-CN" altLang="en-US" sz="2000" dirty="0" smtClean="0"/>
              <a:t>页</a:t>
            </a:r>
            <a:endParaRPr lang="en-US" altLang="zh-CN" sz="2000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cultivate Xing and Ming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zh-CN" altLang="en-US" b="1" dirty="0" smtClean="0"/>
              <a:t>修命</a:t>
            </a:r>
            <a:r>
              <a:rPr lang="zh-CN" altLang="en-US" dirty="0" smtClean="0"/>
              <a:t>：</a:t>
            </a:r>
            <a:r>
              <a:rPr lang="zh-CN" altLang="en-US" b="1" dirty="0" smtClean="0"/>
              <a:t>保精，护形，养气， 行气</a:t>
            </a:r>
            <a:r>
              <a:rPr lang="zh-CN" altLang="en-US" dirty="0" smtClean="0"/>
              <a:t>，以及道教早期的</a:t>
            </a:r>
            <a:r>
              <a:rPr lang="zh-CN" altLang="en-US" b="1" dirty="0" smtClean="0"/>
              <a:t>服食</a:t>
            </a:r>
            <a:r>
              <a:rPr lang="zh-CN" altLang="en-US" dirty="0" smtClean="0"/>
              <a:t>，行气，</a:t>
            </a:r>
            <a:r>
              <a:rPr lang="zh-CN" altLang="en-US" b="1" dirty="0" smtClean="0"/>
              <a:t>导引，调摄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r>
              <a:rPr lang="zh-CN" altLang="en-US" b="1" dirty="0" smtClean="0"/>
              <a:t>修性</a:t>
            </a:r>
            <a:r>
              <a:rPr lang="zh-CN" altLang="en-US" dirty="0" smtClean="0"/>
              <a:t>：修炼心神。</a:t>
            </a:r>
            <a:r>
              <a:rPr lang="en-US" altLang="zh-CN" dirty="0" smtClean="0"/>
              <a:t>《</a:t>
            </a:r>
            <a:r>
              <a:rPr lang="zh-CN" altLang="en-US" dirty="0" smtClean="0"/>
              <a:t>庄子</a:t>
            </a:r>
            <a:r>
              <a:rPr lang="en-US" altLang="zh-CN" dirty="0" smtClean="0"/>
              <a:t>〉</a:t>
            </a:r>
            <a:r>
              <a:rPr lang="zh-CN" altLang="en-US" dirty="0" smtClean="0"/>
              <a:t>的</a:t>
            </a:r>
            <a:r>
              <a:rPr lang="zh-CN" altLang="en-US" b="1" dirty="0" smtClean="0"/>
              <a:t>‘心斋’‘坐忘</a:t>
            </a:r>
            <a:r>
              <a:rPr lang="zh-CN" altLang="en-US" dirty="0" smtClean="0"/>
              <a:t>’，</a:t>
            </a:r>
            <a:r>
              <a:rPr lang="en-US" altLang="zh-CN" dirty="0" smtClean="0"/>
              <a:t>《</a:t>
            </a:r>
            <a:r>
              <a:rPr lang="zh-CN" altLang="en-US" dirty="0" smtClean="0"/>
              <a:t>太平经</a:t>
            </a:r>
            <a:r>
              <a:rPr lang="en-US" altLang="zh-CN" dirty="0" smtClean="0"/>
              <a:t>》</a:t>
            </a:r>
            <a:r>
              <a:rPr lang="zh-CN" altLang="en-US" dirty="0" smtClean="0"/>
              <a:t>的</a:t>
            </a:r>
            <a:r>
              <a:rPr lang="zh-CN" altLang="en-US" b="1" dirty="0" smtClean="0"/>
              <a:t>‘守一’</a:t>
            </a:r>
            <a:r>
              <a:rPr lang="zh-CN" altLang="en-US" dirty="0" smtClean="0"/>
              <a:t>， 上清派的 ‘</a:t>
            </a:r>
            <a:r>
              <a:rPr lang="zh-CN" altLang="en-US" b="1" dirty="0" smtClean="0"/>
              <a:t>存神</a:t>
            </a:r>
            <a:r>
              <a:rPr lang="zh-CN" altLang="en-US" dirty="0" smtClean="0"/>
              <a:t>’，内丹派的‘</a:t>
            </a:r>
            <a:r>
              <a:rPr lang="zh-CN" altLang="en-US" b="1" dirty="0" smtClean="0"/>
              <a:t>炼气化神’‘炼神还虚</a:t>
            </a:r>
            <a:r>
              <a:rPr lang="zh-CN" altLang="en-US" dirty="0" smtClean="0"/>
              <a:t>’</a:t>
            </a:r>
            <a:endParaRPr lang="en-US" altLang="zh-CN" dirty="0" smtClean="0"/>
          </a:p>
          <a:p>
            <a:endParaRPr lang="en-US" altLang="zh-CN" dirty="0" smtClean="0"/>
          </a:p>
          <a:p>
            <a:r>
              <a:rPr lang="zh-CN" altLang="en-US" b="1" dirty="0" smtClean="0"/>
              <a:t>先命后性</a:t>
            </a:r>
            <a:r>
              <a:rPr lang="zh-CN" altLang="en-US" dirty="0" smtClean="0"/>
              <a:t>：道家南宗，张伯瑞</a:t>
            </a:r>
            <a:r>
              <a:rPr lang="en-US" altLang="zh-CN" dirty="0" smtClean="0"/>
              <a:t>《</a:t>
            </a:r>
            <a:r>
              <a:rPr lang="zh-CN" altLang="en-US" dirty="0" smtClean="0"/>
              <a:t>清华秘文</a:t>
            </a:r>
            <a:r>
              <a:rPr lang="en-US" altLang="zh-CN" dirty="0" smtClean="0"/>
              <a:t>》</a:t>
            </a:r>
            <a:r>
              <a:rPr lang="zh-CN" altLang="en-US" dirty="0" smtClean="0"/>
              <a:t>：先性故难，先命则有下手处。</a:t>
            </a:r>
            <a:r>
              <a:rPr lang="en-US" altLang="zh-CN" sz="2600" dirty="0" smtClean="0"/>
              <a:t>《</a:t>
            </a:r>
            <a:r>
              <a:rPr lang="zh-CN" altLang="en-US" sz="2600" dirty="0" smtClean="0"/>
              <a:t>道藏</a:t>
            </a:r>
            <a:r>
              <a:rPr lang="en-US" altLang="zh-CN" sz="2600" dirty="0" smtClean="0"/>
              <a:t>》4</a:t>
            </a:r>
            <a:r>
              <a:rPr lang="zh-CN" altLang="en-US" sz="2600" dirty="0" smtClean="0"/>
              <a:t>册</a:t>
            </a:r>
            <a:r>
              <a:rPr lang="en-US" altLang="zh-CN" sz="2600" dirty="0" smtClean="0"/>
              <a:t>370-371</a:t>
            </a:r>
            <a:r>
              <a:rPr lang="zh-CN" altLang="en-US" sz="2600" dirty="0" smtClean="0"/>
              <a:t>页</a:t>
            </a:r>
            <a:endParaRPr lang="en-US" altLang="zh-CN" sz="2600" dirty="0" smtClean="0"/>
          </a:p>
          <a:p>
            <a:r>
              <a:rPr lang="en-US" altLang="zh-CN" dirty="0" smtClean="0"/>
              <a:t>《</a:t>
            </a:r>
            <a:r>
              <a:rPr lang="zh-CN" altLang="en-US" dirty="0" smtClean="0"/>
              <a:t>悟真直指</a:t>
            </a:r>
            <a:r>
              <a:rPr lang="en-US" altLang="zh-CN" dirty="0" smtClean="0"/>
              <a:t>》</a:t>
            </a:r>
            <a:r>
              <a:rPr lang="zh-CN" altLang="en-US" dirty="0" smtClean="0"/>
              <a:t>：修命之道，有作之道；修性之道，无为之道。。。故金丹之道，必先有为，于后天中返先天， 唤我本来命宝。</a:t>
            </a:r>
            <a:r>
              <a:rPr lang="en-US" altLang="zh-CN" sz="2600" dirty="0" smtClean="0"/>
              <a:t>《</a:t>
            </a:r>
            <a:r>
              <a:rPr lang="zh-CN" altLang="en-US" sz="2600" dirty="0" smtClean="0"/>
              <a:t>道藏外书</a:t>
            </a:r>
            <a:r>
              <a:rPr lang="en-US" altLang="zh-CN" sz="2600" dirty="0" smtClean="0"/>
              <a:t>》8</a:t>
            </a:r>
            <a:r>
              <a:rPr lang="zh-CN" altLang="en-US" sz="2600" dirty="0" smtClean="0"/>
              <a:t>册</a:t>
            </a:r>
            <a:r>
              <a:rPr lang="en-US" altLang="zh-CN" sz="2600" dirty="0" smtClean="0"/>
              <a:t>368</a:t>
            </a:r>
            <a:r>
              <a:rPr lang="zh-CN" altLang="en-US" sz="2600" dirty="0" smtClean="0"/>
              <a:t>页。</a:t>
            </a:r>
            <a:endParaRPr lang="en-US" altLang="zh-CN" sz="2600" dirty="0" smtClean="0"/>
          </a:p>
          <a:p>
            <a:endParaRPr lang="en-US" altLang="zh-CN" b="1" dirty="0" smtClean="0"/>
          </a:p>
          <a:p>
            <a:r>
              <a:rPr lang="zh-CN" altLang="en-US" b="1" dirty="0" smtClean="0"/>
              <a:t>先性后命</a:t>
            </a:r>
            <a:r>
              <a:rPr lang="zh-CN" altLang="en-US" dirty="0" smtClean="0"/>
              <a:t>：北宗，王重阳之全真道，及其</a:t>
            </a:r>
            <a:r>
              <a:rPr lang="en-US" altLang="zh-CN" dirty="0" smtClean="0"/>
              <a:t>7</a:t>
            </a:r>
            <a:r>
              <a:rPr lang="zh-CN" altLang="en-US" dirty="0" smtClean="0"/>
              <a:t>大弟子的龙门派</a:t>
            </a:r>
            <a:r>
              <a:rPr lang="en-US" altLang="zh-CN" dirty="0" smtClean="0"/>
              <a:t>. </a:t>
            </a:r>
          </a:p>
          <a:p>
            <a:r>
              <a:rPr lang="zh-CN" altLang="en-US" dirty="0" smtClean="0"/>
              <a:t>王重阳</a:t>
            </a:r>
            <a:r>
              <a:rPr lang="en-US" altLang="zh-CN" dirty="0" smtClean="0"/>
              <a:t>:</a:t>
            </a:r>
            <a:r>
              <a:rPr lang="zh-CN" altLang="en-US" dirty="0" smtClean="0"/>
              <a:t>只要心中清静两个字</a:t>
            </a:r>
            <a:r>
              <a:rPr lang="en-US" altLang="zh-CN" dirty="0" smtClean="0"/>
              <a:t>,</a:t>
            </a:r>
            <a:r>
              <a:rPr lang="zh-CN" altLang="en-US" dirty="0" smtClean="0"/>
              <a:t>其余都不是修性</a:t>
            </a:r>
            <a:r>
              <a:rPr lang="en-US" altLang="zh-CN" dirty="0" smtClean="0"/>
              <a:t>&lt;</a:t>
            </a:r>
            <a:r>
              <a:rPr lang="zh-CN" altLang="en-US" dirty="0" smtClean="0"/>
              <a:t>丹阳真人语录</a:t>
            </a:r>
            <a:r>
              <a:rPr lang="en-US" altLang="zh-CN" dirty="0" smtClean="0"/>
              <a:t>•</a:t>
            </a:r>
            <a:r>
              <a:rPr lang="zh-CN" altLang="en-US" dirty="0" smtClean="0"/>
              <a:t>道藏</a:t>
            </a:r>
            <a:r>
              <a:rPr lang="en-US" altLang="zh-CN" dirty="0" smtClean="0"/>
              <a:t>&gt;23</a:t>
            </a:r>
            <a:r>
              <a:rPr lang="zh-CN" altLang="en-US" dirty="0" smtClean="0"/>
              <a:t>侧</a:t>
            </a:r>
            <a:r>
              <a:rPr lang="en-US" altLang="zh-CN" dirty="0" smtClean="0"/>
              <a:t>703</a:t>
            </a:r>
            <a:r>
              <a:rPr lang="zh-CN" altLang="en-US" dirty="0" smtClean="0"/>
              <a:t>页</a:t>
            </a:r>
            <a:r>
              <a:rPr lang="en-US" altLang="zh-CN" dirty="0" smtClean="0"/>
              <a:t> . </a:t>
            </a:r>
          </a:p>
          <a:p>
            <a:r>
              <a:rPr lang="zh-CN" altLang="en-US" dirty="0" smtClean="0"/>
              <a:t>邱处机</a:t>
            </a:r>
            <a:r>
              <a:rPr lang="en-US" altLang="zh-CN" dirty="0" smtClean="0"/>
              <a:t>: </a:t>
            </a:r>
            <a:r>
              <a:rPr lang="zh-CN" altLang="en-US" dirty="0" smtClean="0"/>
              <a:t>吾宗三分命功</a:t>
            </a:r>
            <a:r>
              <a:rPr lang="en-US" altLang="zh-CN" dirty="0" smtClean="0"/>
              <a:t>,</a:t>
            </a:r>
            <a:r>
              <a:rPr lang="zh-CN" altLang="en-US" dirty="0" smtClean="0"/>
              <a:t>七分性学</a:t>
            </a:r>
            <a:r>
              <a:rPr lang="en-US" altLang="zh-CN" dirty="0" smtClean="0"/>
              <a:t>. 《</a:t>
            </a:r>
            <a:r>
              <a:rPr lang="zh-CN" altLang="en-US" dirty="0" smtClean="0"/>
              <a:t>邱祖全书</a:t>
            </a:r>
            <a:r>
              <a:rPr lang="en-US" altLang="zh-CN" dirty="0" smtClean="0"/>
              <a:t>• </a:t>
            </a:r>
            <a:r>
              <a:rPr lang="zh-CN" altLang="en-US" dirty="0" smtClean="0"/>
              <a:t>邱祖语录</a:t>
            </a:r>
            <a:r>
              <a:rPr lang="en-US" altLang="zh-CN" dirty="0" smtClean="0"/>
              <a:t>》《</a:t>
            </a:r>
            <a:r>
              <a:rPr lang="zh-CN" altLang="en-US" dirty="0" smtClean="0"/>
              <a:t>济一子证道秘书十七种</a:t>
            </a:r>
            <a:r>
              <a:rPr lang="en-US" altLang="zh-CN" dirty="0" smtClean="0"/>
              <a:t>》</a:t>
            </a:r>
            <a:r>
              <a:rPr lang="zh-CN" altLang="en-US" dirty="0" smtClean="0"/>
              <a:t>， 新文丰出版公司，</a:t>
            </a:r>
            <a:r>
              <a:rPr lang="en-US" altLang="zh-CN" dirty="0" smtClean="0"/>
              <a:t>1978</a:t>
            </a:r>
            <a:r>
              <a:rPr lang="zh-CN" altLang="en-US" dirty="0" smtClean="0"/>
              <a:t>：</a:t>
            </a:r>
            <a:r>
              <a:rPr lang="en-US" altLang="zh-CN" dirty="0" smtClean="0"/>
              <a:t>444</a:t>
            </a:r>
            <a:r>
              <a:rPr lang="zh-CN" altLang="en-US" dirty="0" smtClean="0"/>
              <a:t>。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 err="1" smtClean="0"/>
              <a:t>Yangsheng</a:t>
            </a:r>
            <a:r>
              <a:rPr lang="en-GB" sz="2400" dirty="0" smtClean="0"/>
              <a:t> is like taking care sheep: if you see some lagging behind, you use the whip to urge them on</a:t>
            </a:r>
            <a:r>
              <a:rPr lang="en-GB" dirty="0" smtClean="0"/>
              <a:t>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In Lu there was a man named Shan </a:t>
            </a:r>
            <a:r>
              <a:rPr lang="en-GB" dirty="0" err="1" smtClean="0"/>
              <a:t>Bao</a:t>
            </a:r>
            <a:r>
              <a:rPr lang="en-GB" dirty="0" smtClean="0"/>
              <a:t>. He lived in cave, drank water, was not looking for profit and still looked like a little Child. Unfortunately, he encountered a hungry tiger, which killed and ate him.  </a:t>
            </a:r>
          </a:p>
          <a:p>
            <a:r>
              <a:rPr lang="en-GB" dirty="0" smtClean="0"/>
              <a:t>There was also a man named Zhang Yi. He was a favourite among the rich and the poor  alike. At the age of forty, he died of an inner fever. </a:t>
            </a:r>
            <a:endParaRPr lang="en-GB" smtClean="0"/>
          </a:p>
          <a:p>
            <a:r>
              <a:rPr lang="en-GB" smtClean="0"/>
              <a:t>Shan </a:t>
            </a:r>
            <a:r>
              <a:rPr lang="en-GB" dirty="0" err="1" smtClean="0"/>
              <a:t>Bao</a:t>
            </a:r>
            <a:r>
              <a:rPr lang="en-GB" dirty="0" smtClean="0"/>
              <a:t> cultivated hi inner, but a tiger ate his outer. Zhang Yi cultivated his outer but a disease attacked his inner. Neither of the two attended to their lagging qualities. 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4. Principle of adjusting internal organs systems and unblocking meridians 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Human body is a holistic organic whole composed by</a:t>
            </a:r>
          </a:p>
          <a:p>
            <a:r>
              <a:rPr lang="zh-CN" altLang="en-US" b="1" dirty="0" smtClean="0"/>
              <a:t>五脏</a:t>
            </a:r>
            <a:r>
              <a:rPr lang="en-GB" dirty="0" smtClean="0"/>
              <a:t> (</a:t>
            </a:r>
            <a:r>
              <a:rPr lang="en-GB" sz="2800" dirty="0" smtClean="0"/>
              <a:t>Heart</a:t>
            </a:r>
            <a:r>
              <a:rPr lang="zh-CN" altLang="en-US" sz="2800" dirty="0" smtClean="0"/>
              <a:t>心</a:t>
            </a:r>
            <a:r>
              <a:rPr lang="en-GB" sz="2800" dirty="0" smtClean="0"/>
              <a:t>, Liver</a:t>
            </a:r>
            <a:r>
              <a:rPr lang="zh-CN" altLang="en-US" sz="2800" dirty="0" smtClean="0"/>
              <a:t>肝</a:t>
            </a:r>
            <a:r>
              <a:rPr lang="en-GB" sz="2800" dirty="0" smtClean="0"/>
              <a:t>, Spleen</a:t>
            </a:r>
            <a:r>
              <a:rPr lang="zh-CN" altLang="en-US" sz="2800" dirty="0" smtClean="0"/>
              <a:t>脾</a:t>
            </a:r>
            <a:r>
              <a:rPr lang="en-GB" sz="2800" dirty="0" smtClean="0"/>
              <a:t>, lungs</a:t>
            </a:r>
            <a:r>
              <a:rPr lang="zh-CN" altLang="en-US" sz="2800" dirty="0" smtClean="0"/>
              <a:t>肺</a:t>
            </a:r>
            <a:r>
              <a:rPr lang="en-GB" sz="2800" dirty="0" smtClean="0"/>
              <a:t>, kidneys</a:t>
            </a:r>
            <a:r>
              <a:rPr lang="zh-CN" altLang="en-US" sz="2800" dirty="0" smtClean="0"/>
              <a:t>肾</a:t>
            </a:r>
            <a:r>
              <a:rPr lang="en-GB" dirty="0" smtClean="0"/>
              <a:t>) system and </a:t>
            </a:r>
          </a:p>
          <a:p>
            <a:r>
              <a:rPr lang="zh-CN" altLang="en-US" b="1" dirty="0" smtClean="0"/>
              <a:t>六腑</a:t>
            </a:r>
            <a:r>
              <a:rPr lang="en-GB" dirty="0" smtClean="0"/>
              <a:t> (</a:t>
            </a:r>
            <a:r>
              <a:rPr lang="en-GB" sz="2800" dirty="0" smtClean="0"/>
              <a:t>Stomach</a:t>
            </a:r>
            <a:r>
              <a:rPr lang="zh-CN" altLang="en-US" sz="2800" dirty="0" smtClean="0"/>
              <a:t>胃</a:t>
            </a:r>
            <a:r>
              <a:rPr lang="en-GB" sz="2800" dirty="0" smtClean="0"/>
              <a:t>, Gallbladder</a:t>
            </a:r>
            <a:r>
              <a:rPr lang="zh-CN" altLang="en-US" sz="2800" dirty="0" smtClean="0"/>
              <a:t>胆囊</a:t>
            </a:r>
            <a:r>
              <a:rPr lang="en-GB" sz="2800" dirty="0" smtClean="0"/>
              <a:t>, Large Intestine</a:t>
            </a:r>
            <a:r>
              <a:rPr lang="zh-CN" altLang="en-US" sz="2800" dirty="0" smtClean="0"/>
              <a:t>大肠</a:t>
            </a:r>
            <a:r>
              <a:rPr lang="en-GB" sz="2800" dirty="0" smtClean="0"/>
              <a:t>, Small Intestine</a:t>
            </a:r>
            <a:r>
              <a:rPr lang="zh-CN" altLang="en-US" sz="2800" dirty="0" smtClean="0"/>
              <a:t>小肠</a:t>
            </a:r>
            <a:r>
              <a:rPr lang="en-GB" sz="2800" dirty="0" smtClean="0"/>
              <a:t>, bladder</a:t>
            </a:r>
            <a:r>
              <a:rPr lang="zh-CN" altLang="en-US" sz="2800" dirty="0" smtClean="0"/>
              <a:t>膀胱</a:t>
            </a:r>
            <a:r>
              <a:rPr lang="en-GB" dirty="0" smtClean="0"/>
              <a:t>, </a:t>
            </a:r>
            <a:r>
              <a:rPr lang="en-GB" sz="3100" dirty="0" smtClean="0"/>
              <a:t>Triple Heater</a:t>
            </a:r>
            <a:r>
              <a:rPr lang="zh-CN" altLang="en-US" sz="3100" dirty="0" smtClean="0"/>
              <a:t>三焦</a:t>
            </a:r>
            <a:r>
              <a:rPr lang="en-GB" dirty="0" smtClean="0"/>
              <a:t>) system</a:t>
            </a:r>
          </a:p>
          <a:p>
            <a:endParaRPr lang="en-GB" dirty="0" smtClean="0"/>
          </a:p>
          <a:p>
            <a:r>
              <a:rPr lang="en-GB" b="1" dirty="0" smtClean="0"/>
              <a:t>Producing relationship of the five organs</a:t>
            </a:r>
            <a:r>
              <a:rPr lang="en-GB" dirty="0" smtClean="0"/>
              <a:t>: </a:t>
            </a:r>
          </a:p>
          <a:p>
            <a:r>
              <a:rPr lang="en-GB" dirty="0" smtClean="0"/>
              <a:t>Liver- Heart- Spleen- Lungs- Kidneys –Liver </a:t>
            </a:r>
          </a:p>
          <a:p>
            <a:endParaRPr lang="en-GB" dirty="0" smtClean="0"/>
          </a:p>
          <a:p>
            <a:r>
              <a:rPr lang="en-GB" b="1" dirty="0" smtClean="0"/>
              <a:t>Control relationships of the 5 organs: </a:t>
            </a:r>
          </a:p>
          <a:p>
            <a:r>
              <a:rPr lang="en-GB" dirty="0" smtClean="0"/>
              <a:t>Liver – Lungs - Heart –Kidneys – Spleen- Liver 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Five Elements and Internal organs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524000" y="1447801"/>
          <a:ext cx="7410450" cy="47317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35025"/>
                <a:gridCol w="3675425"/>
              </a:tblGrid>
              <a:tr h="540774">
                <a:tc>
                  <a:txBody>
                    <a:bodyPr/>
                    <a:lstStyle/>
                    <a:p>
                      <a:r>
                        <a:rPr lang="en-GB" dirty="0" smtClean="0"/>
                        <a:t>Meridian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Elements</a:t>
                      </a:r>
                      <a:endParaRPr lang="en-GB" dirty="0"/>
                    </a:p>
                  </a:txBody>
                  <a:tcPr/>
                </a:tc>
              </a:tr>
              <a:tr h="946354">
                <a:tc>
                  <a:txBody>
                    <a:bodyPr/>
                    <a:lstStyle/>
                    <a:p>
                      <a:r>
                        <a:rPr lang="en-GB" dirty="0" smtClean="0"/>
                        <a:t>Heart,</a:t>
                      </a:r>
                      <a:r>
                        <a:rPr lang="en-GB" baseline="0" dirty="0" smtClean="0"/>
                        <a:t> Small Intestine, Pericardium, Triple Heater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Fire</a:t>
                      </a:r>
                      <a:endParaRPr lang="en-GB" dirty="0"/>
                    </a:p>
                  </a:txBody>
                  <a:tcPr/>
                </a:tc>
              </a:tr>
              <a:tr h="540774">
                <a:tc>
                  <a:txBody>
                    <a:bodyPr/>
                    <a:lstStyle/>
                    <a:p>
                      <a:r>
                        <a:rPr lang="en-GB" dirty="0" smtClean="0"/>
                        <a:t>Spleen, Stomach</a:t>
                      </a:r>
                      <a:r>
                        <a:rPr lang="en-GB" baseline="0" dirty="0" smtClean="0"/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Earth</a:t>
                      </a:r>
                      <a:endParaRPr lang="en-GB" dirty="0"/>
                    </a:p>
                  </a:txBody>
                  <a:tcPr/>
                </a:tc>
              </a:tr>
              <a:tr h="540774">
                <a:tc>
                  <a:txBody>
                    <a:bodyPr/>
                    <a:lstStyle/>
                    <a:p>
                      <a:r>
                        <a:rPr lang="en-GB" dirty="0" smtClean="0"/>
                        <a:t>Lung, Large Intestine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Metal </a:t>
                      </a:r>
                      <a:endParaRPr lang="en-GB" dirty="0"/>
                    </a:p>
                  </a:txBody>
                  <a:tcPr/>
                </a:tc>
              </a:tr>
              <a:tr h="540774">
                <a:tc>
                  <a:txBody>
                    <a:bodyPr/>
                    <a:lstStyle/>
                    <a:p>
                      <a:r>
                        <a:rPr lang="en-GB" dirty="0" smtClean="0"/>
                        <a:t>Kidneys, Bladder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Water</a:t>
                      </a:r>
                      <a:endParaRPr lang="en-GB" dirty="0"/>
                    </a:p>
                  </a:txBody>
                  <a:tcPr/>
                </a:tc>
              </a:tr>
              <a:tr h="540774">
                <a:tc>
                  <a:txBody>
                    <a:bodyPr/>
                    <a:lstStyle/>
                    <a:p>
                      <a:r>
                        <a:rPr lang="en-GB" dirty="0" smtClean="0"/>
                        <a:t>Liver, Gallbladder</a:t>
                      </a:r>
                      <a:r>
                        <a:rPr lang="en-GB" baseline="0" dirty="0" smtClean="0"/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Wood </a:t>
                      </a:r>
                      <a:endParaRPr lang="en-GB" dirty="0"/>
                    </a:p>
                  </a:txBody>
                  <a:tcPr/>
                </a:tc>
              </a:tr>
              <a:tr h="540774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540774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relationship between </a:t>
            </a:r>
            <a:r>
              <a:rPr lang="en-GB" dirty="0" err="1" smtClean="0"/>
              <a:t>zang</a:t>
            </a:r>
            <a:r>
              <a:rPr lang="en-GB" dirty="0" smtClean="0"/>
              <a:t> and fu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zh-CN" altLang="en-US" dirty="0" smtClean="0"/>
              <a:t>五脏者，所以藏精神血气魂魄者也。</a:t>
            </a:r>
            <a:endParaRPr lang="en-US" altLang="zh-CN" dirty="0" smtClean="0"/>
          </a:p>
          <a:p>
            <a:r>
              <a:rPr lang="zh-CN" altLang="en-US" dirty="0" smtClean="0"/>
              <a:t>六腑者，所以化水谷内行精液者也。</a:t>
            </a:r>
            <a:endParaRPr lang="en-US" altLang="zh-CN" dirty="0" smtClean="0"/>
          </a:p>
          <a:p>
            <a:r>
              <a:rPr lang="en-US" altLang="zh-CN" sz="2000" dirty="0" smtClean="0"/>
              <a:t>《</a:t>
            </a:r>
            <a:r>
              <a:rPr lang="zh-CN" altLang="en-US" sz="2000" dirty="0" smtClean="0"/>
              <a:t>黄帝内经素问灵枢集注</a:t>
            </a:r>
            <a:r>
              <a:rPr lang="en-US" altLang="zh-CN" sz="2000" dirty="0" smtClean="0"/>
              <a:t>•</a:t>
            </a:r>
            <a:r>
              <a:rPr lang="zh-CN" altLang="en-US" sz="2000" dirty="0" smtClean="0"/>
              <a:t>　本藏第４７</a:t>
            </a:r>
            <a:r>
              <a:rPr lang="en-US" altLang="zh-CN" sz="2000" dirty="0" smtClean="0"/>
              <a:t>》</a:t>
            </a:r>
          </a:p>
          <a:p>
            <a:endParaRPr lang="en-US" sz="2000" dirty="0" smtClean="0"/>
          </a:p>
          <a:p>
            <a:r>
              <a:rPr lang="en-GB" altLang="zh-CN" sz="2000" dirty="0" err="1" smtClean="0"/>
              <a:t>Zang</a:t>
            </a:r>
            <a:r>
              <a:rPr lang="en-GB" altLang="zh-CN" sz="2000" dirty="0" smtClean="0"/>
              <a:t> organs belong to Yin while Fu organs belong to Yang </a:t>
            </a:r>
          </a:p>
          <a:p>
            <a:r>
              <a:rPr lang="en-GB" altLang="zh-CN" sz="2000" dirty="0" err="1" smtClean="0"/>
              <a:t>Zang</a:t>
            </a:r>
            <a:r>
              <a:rPr lang="en-GB" altLang="zh-CN" sz="2000" dirty="0" smtClean="0"/>
              <a:t> organs belong to internal while Fu organs belong to external </a:t>
            </a:r>
          </a:p>
          <a:p>
            <a:r>
              <a:rPr lang="en-GB" altLang="zh-CN" sz="2000" dirty="0" err="1" smtClean="0"/>
              <a:t>Zang</a:t>
            </a:r>
            <a:r>
              <a:rPr lang="en-GB" altLang="zh-CN" sz="2000" dirty="0" smtClean="0"/>
              <a:t> organs in charge of absorbing while Fu organs excrete </a:t>
            </a:r>
            <a:endParaRPr lang="en-US" altLang="zh-CN" sz="2000" dirty="0" smtClean="0"/>
          </a:p>
          <a:p>
            <a:endParaRPr lang="en-US" sz="2000" dirty="0" smtClean="0"/>
          </a:p>
          <a:p>
            <a:r>
              <a:rPr lang="zh-CN" altLang="en-US" sz="2000" dirty="0" smtClean="0"/>
              <a:t>脏腑各有职责</a:t>
            </a:r>
            <a:r>
              <a:rPr lang="en-US" altLang="zh-CN" sz="2000" dirty="0" smtClean="0"/>
              <a:t>,</a:t>
            </a:r>
            <a:r>
              <a:rPr lang="zh-CN" altLang="en-US" sz="2000" dirty="0" smtClean="0"/>
              <a:t>但是通过经络相互联系</a:t>
            </a:r>
            <a:r>
              <a:rPr lang="en-US" altLang="zh-CN" sz="2000" dirty="0" smtClean="0"/>
              <a:t>. </a:t>
            </a:r>
          </a:p>
          <a:p>
            <a:endParaRPr lang="en-US" sz="2000" dirty="0" smtClean="0"/>
          </a:p>
          <a:p>
            <a:r>
              <a:rPr lang="zh-CN" altLang="en-US" sz="2000" dirty="0" smtClean="0"/>
              <a:t>调和阴阳</a:t>
            </a:r>
            <a:r>
              <a:rPr lang="en-US" altLang="zh-CN" sz="2000" dirty="0" smtClean="0"/>
              <a:t>, </a:t>
            </a:r>
            <a:r>
              <a:rPr lang="zh-CN" altLang="en-US" sz="2000" dirty="0" smtClean="0"/>
              <a:t>平衡虚实</a:t>
            </a:r>
            <a:r>
              <a:rPr lang="en-US" altLang="zh-CN" sz="2000" dirty="0" smtClean="0"/>
              <a:t>, </a:t>
            </a:r>
            <a:r>
              <a:rPr lang="zh-CN" altLang="en-US" sz="2000" dirty="0" smtClean="0"/>
              <a:t>和顺脏腑</a:t>
            </a:r>
            <a:r>
              <a:rPr lang="en-US" altLang="zh-CN" sz="2000" dirty="0" smtClean="0"/>
              <a:t>, </a:t>
            </a:r>
            <a:r>
              <a:rPr lang="zh-CN" altLang="en-US" sz="2000" dirty="0" smtClean="0"/>
              <a:t>疏通经络 </a:t>
            </a:r>
            <a:r>
              <a:rPr lang="en-GB" altLang="zh-CN" sz="2000" dirty="0" smtClean="0"/>
              <a:t>(medicine, </a:t>
            </a:r>
            <a:r>
              <a:rPr lang="en-GB" altLang="zh-CN" sz="2000" dirty="0" err="1" smtClean="0"/>
              <a:t>Daoyin</a:t>
            </a:r>
            <a:r>
              <a:rPr lang="en-GB" altLang="zh-CN" sz="2000" dirty="0" smtClean="0"/>
              <a:t> massage, acupuncture, </a:t>
            </a:r>
            <a:r>
              <a:rPr lang="en-GB" altLang="zh-CN" sz="2000" dirty="0" err="1" smtClean="0"/>
              <a:t>Qi</a:t>
            </a:r>
            <a:r>
              <a:rPr lang="en-GB" altLang="zh-CN" sz="2000" dirty="0" smtClean="0"/>
              <a:t> regulation,  and Internal Alchemy) </a:t>
            </a:r>
            <a:r>
              <a:rPr lang="en-US" altLang="zh-CN" sz="2000" dirty="0" smtClean="0"/>
              <a:t>. </a:t>
            </a:r>
            <a:endParaRPr lang="en-GB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5. Principle of following the Way of Nature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zh-CN" dirty="0" smtClean="0"/>
              <a:t>Humans is Modelled on Earth, Earth on Heaven, Heaven On Dao, Dao on Nature </a:t>
            </a:r>
          </a:p>
          <a:p>
            <a:r>
              <a:rPr lang="zh-CN" altLang="en-US" sz="2600" dirty="0" smtClean="0"/>
              <a:t>老</a:t>
            </a:r>
            <a:r>
              <a:rPr lang="zh-CN" altLang="en-US" sz="2600" dirty="0" smtClean="0"/>
              <a:t>子：人法地，地法天，天法道，道法自然。</a:t>
            </a:r>
            <a:endParaRPr lang="en-GB" altLang="zh-CN" sz="2600" dirty="0" smtClean="0"/>
          </a:p>
          <a:p>
            <a:endParaRPr lang="en-US" altLang="zh-CN" dirty="0" smtClean="0"/>
          </a:p>
          <a:p>
            <a:r>
              <a:rPr lang="en-US" altLang="zh-CN" dirty="0" smtClean="0"/>
              <a:t>To leave things in nature that being assimilated, spontaneous and conform to </a:t>
            </a:r>
            <a:r>
              <a:rPr lang="en-US" altLang="zh-CN" dirty="0" smtClean="0"/>
              <a:t>them</a:t>
            </a:r>
          </a:p>
          <a:p>
            <a:r>
              <a:rPr lang="en-US" altLang="zh-CN" sz="2600" dirty="0" smtClean="0"/>
              <a:t>《</a:t>
            </a:r>
            <a:r>
              <a:rPr lang="zh-CN" altLang="en-US" sz="2600" dirty="0" smtClean="0"/>
              <a:t>通玄真经</a:t>
            </a:r>
            <a:r>
              <a:rPr lang="en-US" altLang="zh-CN" sz="2600" dirty="0" smtClean="0"/>
              <a:t>》</a:t>
            </a:r>
            <a:r>
              <a:rPr lang="zh-CN" altLang="en-US" sz="2600" dirty="0" smtClean="0"/>
              <a:t>：守虚，守无，守平，守易，守清，守真，守静，守法，守</a:t>
            </a:r>
            <a:r>
              <a:rPr lang="zh-CN" altLang="en-US" sz="2600" dirty="0" smtClean="0"/>
              <a:t>弱 </a:t>
            </a:r>
            <a:r>
              <a:rPr lang="en-GB" altLang="zh-CN" sz="2600" dirty="0" smtClean="0"/>
              <a:t>To hold Void, Empty,  </a:t>
            </a:r>
            <a:r>
              <a:rPr lang="en-GB" altLang="zh-CN" sz="2600" dirty="0" smtClean="0"/>
              <a:t>B</a:t>
            </a:r>
            <a:r>
              <a:rPr lang="en-GB" altLang="zh-CN" sz="2600" dirty="0" smtClean="0"/>
              <a:t>alanced, </a:t>
            </a:r>
            <a:r>
              <a:rPr lang="en-GB" altLang="zh-CN" sz="2600" dirty="0" smtClean="0"/>
              <a:t>Easy,  </a:t>
            </a:r>
            <a:r>
              <a:rPr lang="en-GB" altLang="zh-CN" sz="2600" dirty="0" smtClean="0"/>
              <a:t>Purity,  gen</a:t>
            </a:r>
            <a:r>
              <a:rPr lang="en-GB" altLang="zh-CN" sz="2600" dirty="0" smtClean="0"/>
              <a:t>uine, Tranquil</a:t>
            </a:r>
            <a:r>
              <a:rPr lang="en-GB" altLang="zh-CN" sz="2600" dirty="0" smtClean="0"/>
              <a:t>, order, and weakness</a:t>
            </a:r>
            <a:endParaRPr lang="en-US" altLang="zh-CN" sz="2600" dirty="0" smtClean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Characteristic of Nature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Spontaneous </a:t>
            </a:r>
          </a:p>
          <a:p>
            <a:r>
              <a:rPr lang="en-GB" dirty="0" smtClean="0"/>
              <a:t>Effortless </a:t>
            </a:r>
          </a:p>
          <a:p>
            <a:r>
              <a:rPr lang="en-GB" dirty="0" smtClean="0"/>
              <a:t>Enjoyable </a:t>
            </a:r>
          </a:p>
          <a:p>
            <a:r>
              <a:rPr lang="en-GB" dirty="0" smtClean="0"/>
              <a:t>Comfortable </a:t>
            </a:r>
          </a:p>
          <a:p>
            <a:r>
              <a:rPr lang="en-GB" dirty="0" smtClean="0"/>
              <a:t>No strife </a:t>
            </a:r>
          </a:p>
          <a:p>
            <a:r>
              <a:rPr lang="en-GB" dirty="0" smtClean="0"/>
              <a:t>No struggle </a:t>
            </a:r>
          </a:p>
          <a:p>
            <a:r>
              <a:rPr lang="en-GB" dirty="0" smtClean="0"/>
              <a:t>No </a:t>
            </a:r>
            <a:r>
              <a:rPr lang="en-GB" dirty="0" smtClean="0"/>
              <a:t>stressful</a:t>
            </a:r>
          </a:p>
          <a:p>
            <a:r>
              <a:rPr lang="zh-CN" altLang="en-US" dirty="0" smtClean="0"/>
              <a:t>和顺自然</a:t>
            </a:r>
            <a:r>
              <a:rPr lang="en-GB" altLang="zh-CN" dirty="0" smtClean="0"/>
              <a:t>Harmonize with and Follow to the Nature </a:t>
            </a:r>
            <a:endParaRPr lang="en-GB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Art of Non-action (</a:t>
            </a:r>
            <a:r>
              <a:rPr lang="en-GB" dirty="0" err="1" smtClean="0"/>
              <a:t>Laozi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5105400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The soft overcome the hard. The weak overcomes the strong. (36)</a:t>
            </a:r>
          </a:p>
          <a:p>
            <a:endParaRPr lang="en-GB" dirty="0" smtClean="0"/>
          </a:p>
          <a:p>
            <a:r>
              <a:rPr lang="en-GB" dirty="0" smtClean="0"/>
              <a:t>The softest in the world overcomes the hardest in the world. The non-being penetrates where there is no space. Through this I know of the values of non-action (</a:t>
            </a:r>
            <a:r>
              <a:rPr lang="en-GB" dirty="0" err="1" smtClean="0"/>
              <a:t>Wuwei</a:t>
            </a:r>
            <a:r>
              <a:rPr lang="en-GB" dirty="0" smtClean="0"/>
              <a:t>) (43)</a:t>
            </a:r>
          </a:p>
          <a:p>
            <a:endParaRPr lang="en-GB" dirty="0" smtClean="0"/>
          </a:p>
          <a:p>
            <a:r>
              <a:rPr lang="en-GB" dirty="0" smtClean="0"/>
              <a:t>A skilful general is not martial; a skilful fighter is not angry; a skilful conqueror is not competitive. A skilful leader of the people puts himself below them. </a:t>
            </a:r>
          </a:p>
          <a:p>
            <a:endParaRPr lang="en-GB" dirty="0" smtClean="0"/>
          </a:p>
          <a:p>
            <a:r>
              <a:rPr lang="en-GB" dirty="0" smtClean="0"/>
              <a:t>This is the inner power of no-competing. This is the strength of leading men. 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The Characteristic of the </a:t>
            </a:r>
            <a:r>
              <a:rPr lang="en-GB" sz="3200" dirty="0" smtClean="0"/>
              <a:t>Nature:</a:t>
            </a:r>
            <a:br>
              <a:rPr lang="en-GB" sz="3200" dirty="0" smtClean="0"/>
            </a:br>
            <a:r>
              <a:rPr lang="en-GB" sz="3200" dirty="0" smtClean="0"/>
              <a:t>Doing nothing but everything will be done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dirty="0" smtClean="0"/>
              <a:t>清静无为，无为而无不为</a:t>
            </a:r>
            <a:endParaRPr lang="en-US" altLang="zh-CN" dirty="0" smtClean="0"/>
          </a:p>
          <a:p>
            <a:r>
              <a:rPr lang="zh-CN" altLang="en-US" dirty="0" smtClean="0"/>
              <a:t>和谐有序，秩序井然</a:t>
            </a:r>
            <a:endParaRPr lang="en-US" altLang="zh-CN" dirty="0" smtClean="0"/>
          </a:p>
          <a:p>
            <a:r>
              <a:rPr lang="zh-CN" altLang="en-US" dirty="0" smtClean="0"/>
              <a:t>见素抱朴，无往不胜</a:t>
            </a:r>
            <a:endParaRPr lang="en-US" altLang="zh-CN" dirty="0" smtClean="0"/>
          </a:p>
          <a:p>
            <a:r>
              <a:rPr lang="zh-CN" altLang="en-US" dirty="0" smtClean="0"/>
              <a:t>生生不息，永不殆尽</a:t>
            </a:r>
            <a:endParaRPr lang="en-US" altLang="zh-CN" dirty="0" smtClean="0"/>
          </a:p>
          <a:p>
            <a:r>
              <a:rPr lang="zh-CN" altLang="en-US" dirty="0" smtClean="0"/>
              <a:t>公正无私，生养万物</a:t>
            </a:r>
            <a:endParaRPr lang="en-US" altLang="zh-CN" dirty="0" smtClean="0"/>
          </a:p>
          <a:p>
            <a:r>
              <a:rPr lang="zh-CN" altLang="en-US" dirty="0" smtClean="0"/>
              <a:t>自然而然，尽性显功</a:t>
            </a:r>
            <a:endParaRPr lang="en-US" altLang="zh-CN" dirty="0" smtClean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6.  The Principle of Inside Observation</a:t>
            </a:r>
            <a:r>
              <a:rPr lang="zh-CN" altLang="en-US" dirty="0" smtClean="0"/>
              <a:t>内观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dirty="0" smtClean="0"/>
              <a:t>《</a:t>
            </a:r>
            <a:r>
              <a:rPr lang="zh-CN" altLang="en-US" dirty="0" smtClean="0"/>
              <a:t>内观经</a:t>
            </a:r>
            <a:r>
              <a:rPr lang="en-US" altLang="zh-CN" dirty="0" smtClean="0"/>
              <a:t>》</a:t>
            </a:r>
            <a:r>
              <a:rPr lang="zh-CN" altLang="en-US" dirty="0" smtClean="0"/>
              <a:t>：内观之道，静神定心，乱想不起，邪妄不侵。</a:t>
            </a:r>
            <a:endParaRPr lang="en-GB" dirty="0" smtClean="0"/>
          </a:p>
          <a:p>
            <a:r>
              <a:rPr lang="en-GB" dirty="0" smtClean="0"/>
              <a:t>Self Examination on personal behaviour </a:t>
            </a:r>
          </a:p>
          <a:p>
            <a:r>
              <a:rPr lang="en-GB" dirty="0" smtClean="0"/>
              <a:t>Self observation of one’s own body and Mind</a:t>
            </a:r>
          </a:p>
          <a:p>
            <a:r>
              <a:rPr lang="en-GB" dirty="0" smtClean="0"/>
              <a:t>Unify ones own mind and body and Oneness of Heart and Soul </a:t>
            </a:r>
          </a:p>
          <a:p>
            <a:r>
              <a:rPr lang="en-GB" dirty="0" smtClean="0"/>
              <a:t> </a:t>
            </a:r>
            <a:endParaRPr lang="en-GB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7 Principle of Harmony with Others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zh-CN" altLang="en-US" b="1" dirty="0" smtClean="0"/>
              <a:t>柔顺不</a:t>
            </a:r>
            <a:r>
              <a:rPr lang="zh-CN" altLang="en-US" b="1" dirty="0" smtClean="0"/>
              <a:t>争 </a:t>
            </a:r>
            <a:r>
              <a:rPr lang="en-GB" altLang="zh-CN" b="1" dirty="0" smtClean="0"/>
              <a:t>no quarrel/contention</a:t>
            </a:r>
            <a:r>
              <a:rPr lang="zh-CN" altLang="en-US" dirty="0" smtClean="0"/>
              <a:t>：</a:t>
            </a:r>
            <a:r>
              <a:rPr lang="zh-CN" altLang="en-US" dirty="0" smtClean="0"/>
              <a:t>我有三</a:t>
            </a:r>
            <a:r>
              <a:rPr lang="zh-CN" altLang="en-US" dirty="0" smtClean="0"/>
              <a:t>宝</a:t>
            </a:r>
            <a:r>
              <a:rPr lang="en-GB" altLang="zh-CN" dirty="0" smtClean="0"/>
              <a:t>Three treasures</a:t>
            </a:r>
            <a:r>
              <a:rPr lang="zh-CN" altLang="en-US" dirty="0" smtClean="0"/>
              <a:t>，</a:t>
            </a:r>
            <a:r>
              <a:rPr lang="zh-CN" altLang="en-US" dirty="0" smtClean="0"/>
              <a:t>持而宝之，一曰</a:t>
            </a:r>
            <a:r>
              <a:rPr lang="zh-CN" altLang="en-US" dirty="0" smtClean="0"/>
              <a:t>慈</a:t>
            </a:r>
            <a:r>
              <a:rPr lang="en-GB" altLang="zh-CN" dirty="0" smtClean="0"/>
              <a:t>a</a:t>
            </a:r>
            <a:r>
              <a:rPr lang="en-GB" altLang="zh-CN" dirty="0" smtClean="0"/>
              <a:t>ffection </a:t>
            </a:r>
            <a:r>
              <a:rPr lang="zh-CN" altLang="en-US" dirty="0" smtClean="0"/>
              <a:t>， </a:t>
            </a:r>
            <a:r>
              <a:rPr lang="zh-CN" altLang="en-US" dirty="0" smtClean="0"/>
              <a:t>二曰</a:t>
            </a:r>
            <a:r>
              <a:rPr lang="zh-CN" altLang="en-US" dirty="0" smtClean="0"/>
              <a:t>俭</a:t>
            </a:r>
            <a:r>
              <a:rPr lang="en-GB" altLang="zh-CN" dirty="0" smtClean="0"/>
              <a:t>simplicity</a:t>
            </a:r>
            <a:r>
              <a:rPr lang="zh-CN" altLang="en-US" dirty="0" smtClean="0"/>
              <a:t>，</a:t>
            </a:r>
            <a:r>
              <a:rPr lang="zh-CN" altLang="en-US" dirty="0" smtClean="0"/>
              <a:t>三曰不敢为天下</a:t>
            </a:r>
            <a:r>
              <a:rPr lang="zh-CN" altLang="en-US" dirty="0" smtClean="0"/>
              <a:t>先 </a:t>
            </a:r>
            <a:r>
              <a:rPr lang="en-GB" altLang="zh-CN" dirty="0" smtClean="0"/>
              <a:t>dare not doing thing people never done before </a:t>
            </a:r>
            <a:r>
              <a:rPr lang="zh-CN" altLang="en-US" dirty="0" smtClean="0"/>
              <a:t>。（</a:t>
            </a:r>
            <a:r>
              <a:rPr lang="zh-CN" altLang="en-US" dirty="0" smtClean="0"/>
              <a:t>老子）。</a:t>
            </a:r>
            <a:endParaRPr lang="en-US" altLang="zh-CN" dirty="0" smtClean="0"/>
          </a:p>
          <a:p>
            <a:endParaRPr lang="en-US" altLang="zh-CN" b="1" dirty="0" smtClean="0"/>
          </a:p>
          <a:p>
            <a:r>
              <a:rPr lang="zh-CN" altLang="en-US" b="1" dirty="0" smtClean="0"/>
              <a:t>德</a:t>
            </a:r>
            <a:r>
              <a:rPr lang="zh-CN" altLang="en-US" b="1" dirty="0" smtClean="0"/>
              <a:t>善 </a:t>
            </a:r>
            <a:r>
              <a:rPr lang="en-GB" altLang="zh-CN" b="1" dirty="0" smtClean="0"/>
              <a:t>To be Virtue and moral</a:t>
            </a:r>
            <a:r>
              <a:rPr lang="zh-CN" altLang="en-US" dirty="0" smtClean="0"/>
              <a:t>：</a:t>
            </a:r>
            <a:r>
              <a:rPr lang="zh-CN" altLang="en-US" dirty="0" smtClean="0"/>
              <a:t>圣人无常心，以百姓心为心。善者吾善芝，不善者吾亦善之，德善。 （老子）。</a:t>
            </a:r>
            <a:endParaRPr lang="en-US" altLang="zh-CN" dirty="0" smtClean="0"/>
          </a:p>
          <a:p>
            <a:r>
              <a:rPr lang="zh-CN" altLang="en-US" dirty="0" smtClean="0"/>
              <a:t>天道无亲，常与善人。。。善以慈惠为本， 慈以拯救为功，故行善之人，物不能敌，以战则慈者胜， 以守则慈者固，上合天道，旁感物心，物不能伤。（道德真经广圣义）</a:t>
            </a:r>
            <a:r>
              <a:rPr lang="en-US" altLang="zh-CN" dirty="0" smtClean="0"/>
              <a:t>45</a:t>
            </a:r>
            <a:r>
              <a:rPr lang="zh-CN" altLang="en-US" dirty="0" smtClean="0"/>
              <a:t>卷</a:t>
            </a:r>
            <a:r>
              <a:rPr lang="en-US" altLang="zh-CN" dirty="0" smtClean="0"/>
              <a:t>&lt;</a:t>
            </a:r>
            <a:r>
              <a:rPr lang="zh-CN" altLang="en-US" dirty="0" smtClean="0"/>
              <a:t>道藏</a:t>
            </a:r>
            <a:r>
              <a:rPr lang="en-US" altLang="zh-CN" dirty="0" smtClean="0"/>
              <a:t>&gt; 14</a:t>
            </a:r>
            <a:r>
              <a:rPr lang="zh-CN" altLang="en-US" dirty="0" smtClean="0"/>
              <a:t>策</a:t>
            </a:r>
            <a:r>
              <a:rPr lang="en-US" altLang="zh-CN" dirty="0" smtClean="0"/>
              <a:t>,542</a:t>
            </a:r>
            <a:r>
              <a:rPr lang="zh-CN" altLang="en-US" dirty="0" smtClean="0"/>
              <a:t>页</a:t>
            </a:r>
            <a:r>
              <a:rPr lang="en-US" altLang="zh-CN" dirty="0" smtClean="0"/>
              <a:t>.</a:t>
            </a:r>
          </a:p>
          <a:p>
            <a:endParaRPr lang="en-US" altLang="zh-CN" b="1" dirty="0" smtClean="0"/>
          </a:p>
          <a:p>
            <a:r>
              <a:rPr lang="zh-CN" altLang="en-US" b="1" dirty="0" smtClean="0"/>
              <a:t>安时处顺</a:t>
            </a:r>
            <a:r>
              <a:rPr lang="en-US" altLang="zh-CN" b="1" dirty="0" smtClean="0"/>
              <a:t>:change in accordance with the need of time and location </a:t>
            </a:r>
            <a:r>
              <a:rPr lang="en-US" altLang="zh-CN" dirty="0" smtClean="0"/>
              <a:t> </a:t>
            </a:r>
            <a:r>
              <a:rPr lang="zh-CN" altLang="en-US" dirty="0" smtClean="0"/>
              <a:t>唯圣人乃能游于世而不僻</a:t>
            </a:r>
            <a:r>
              <a:rPr lang="en-US" altLang="zh-CN" dirty="0" smtClean="0"/>
              <a:t>, </a:t>
            </a:r>
            <a:r>
              <a:rPr lang="zh-CN" altLang="en-US" dirty="0" smtClean="0"/>
              <a:t>顺人而不失己 </a:t>
            </a:r>
            <a:r>
              <a:rPr lang="en-US" altLang="zh-CN" dirty="0" smtClean="0"/>
              <a:t>(</a:t>
            </a:r>
            <a:r>
              <a:rPr lang="zh-CN" altLang="en-US" dirty="0" smtClean="0"/>
              <a:t>庄子</a:t>
            </a:r>
            <a:r>
              <a:rPr lang="en-US" altLang="zh-CN" dirty="0" smtClean="0"/>
              <a:t>)  </a:t>
            </a:r>
            <a:endParaRPr lang="en-GB" b="1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3274</TotalTime>
  <Words>2941</Words>
  <Application>Microsoft Office PowerPoint</Application>
  <PresentationFormat>On-screen Show (4:3)</PresentationFormat>
  <Paragraphs>205</Paragraphs>
  <Slides>25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Solstice</vt:lpstr>
      <vt:lpstr>Lesson Five: Principles of Daoist Yangsheng 道家养生之道</vt:lpstr>
      <vt:lpstr>2. Daoist Contribution to the Principle of Chinese Yangsheng  </vt:lpstr>
      <vt:lpstr>Health and Qi </vt:lpstr>
      <vt:lpstr>2. Principle of Return to the Embryo </vt:lpstr>
      <vt:lpstr>复归于婴儿</vt:lpstr>
      <vt:lpstr>The state of the baby</vt:lpstr>
      <vt:lpstr>Reverse the Postnatal to the Congenital</vt:lpstr>
      <vt:lpstr>2. Principle of Co-Nurturing Xing Qi and Shen </vt:lpstr>
      <vt:lpstr>陈致虚&lt;金丹大要•精气神说上&gt;</vt:lpstr>
      <vt:lpstr>李道纯《中和集• 全真活法》</vt:lpstr>
      <vt:lpstr>混然子王道渊《还真集》</vt:lpstr>
      <vt:lpstr>精微丹诀•清微隐真合道章第一</vt:lpstr>
      <vt:lpstr>How to nurturing jing qi shen</vt:lpstr>
      <vt:lpstr>3.  The principle of Cultivation of both Nature and Destiny 性命双修</vt:lpstr>
      <vt:lpstr>How to cultivate Xing and Ming </vt:lpstr>
      <vt:lpstr>Yangsheng is like taking care sheep: if you see some lagging behind, you use the whip to urge them on. </vt:lpstr>
      <vt:lpstr>4. Principle of adjusting internal organs systems and unblocking meridians </vt:lpstr>
      <vt:lpstr>Five Elements and Internal organs</vt:lpstr>
      <vt:lpstr>The relationship between zang and fu  </vt:lpstr>
      <vt:lpstr>5. Principle of following the Way of Nature</vt:lpstr>
      <vt:lpstr>The Characteristic of Nature</vt:lpstr>
      <vt:lpstr>The Art of Non-action (Laozi)</vt:lpstr>
      <vt:lpstr>The Characteristic of the Nature: Doing nothing but everything will be done</vt:lpstr>
      <vt:lpstr>6.  The Principle of Inside Observation内观</vt:lpstr>
      <vt:lpstr>7 Principle of Harmony with Others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Lesson Two: Essential Principle of Daoist Yangsheng 道家养生之道 </dc:title>
  <dc:creator/>
  <cp:lastModifiedBy>sh018</cp:lastModifiedBy>
  <cp:revision>214</cp:revision>
  <dcterms:created xsi:type="dcterms:W3CDTF">2006-08-16T00:00:00Z</dcterms:created>
  <dcterms:modified xsi:type="dcterms:W3CDTF">2011-12-09T13:04:25Z</dcterms:modified>
</cp:coreProperties>
</file>