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73" r:id="rId4"/>
    <p:sldMasterId id="2147483674" r:id="rId5"/>
  </p:sldMasterIdLst>
  <p:notesMasterIdLst>
    <p:notesMasterId r:id="rId18"/>
  </p:notesMasterIdLst>
  <p:sldIdLst>
    <p:sldId id="257" r:id="rId6"/>
    <p:sldId id="297" r:id="rId7"/>
    <p:sldId id="298" r:id="rId8"/>
    <p:sldId id="303" r:id="rId9"/>
    <p:sldId id="299" r:id="rId10"/>
    <p:sldId id="300" r:id="rId11"/>
    <p:sldId id="304" r:id="rId12"/>
    <p:sldId id="301" r:id="rId13"/>
    <p:sldId id="302" r:id="rId14"/>
    <p:sldId id="305" r:id="rId15"/>
    <p:sldId id="306" r:id="rId16"/>
    <p:sldId id="29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8D22F"/>
    <a:srgbClr val="344529"/>
    <a:srgbClr val="2B3922"/>
    <a:srgbClr val="2E3722"/>
    <a:srgbClr val="FCF7F1"/>
    <a:srgbClr val="B8D233"/>
    <a:srgbClr val="5CC6D6"/>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19" autoAdjust="0"/>
  </p:normalViewPr>
  <p:slideViewPr>
    <p:cSldViewPr snapToGrid="0">
      <p:cViewPr varScale="1">
        <p:scale>
          <a:sx n="65" d="100"/>
          <a:sy n="65" d="100"/>
        </p:scale>
        <p:origin x="9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5" Type="http://schemas.openxmlformats.org/officeDocument/2006/relationships/slideMaster" Target="slideMasters/slideMaster2.xml"/><Relationship Id="rId15" Type="http://schemas.openxmlformats.org/officeDocument/2006/relationships/slide" Target="slides/slide10.xml"/><Relationship Id="rId10" Type="http://schemas.openxmlformats.org/officeDocument/2006/relationships/slide" Target="slides/slide5.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1ED0DA1-9FC0-43E2-9A49-E6791F5BD19A}" type="datetimeFigureOut">
              <a:rPr lang="en-GB" smtClean="0"/>
              <a:t>14/01/2021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143F20-9B68-4F09-8FA6-1100A7A425B8}" type="slidenum">
              <a:rPr lang="en-GB" smtClean="0"/>
              <a:t>‹#›</a:t>
            </a:fld>
            <a:endParaRPr lang="en-GB"/>
          </a:p>
        </p:txBody>
      </p:sp>
    </p:spTree>
    <p:extLst>
      <p:ext uri="{BB962C8B-B14F-4D97-AF65-F5344CB8AC3E}">
        <p14:creationId xmlns:p14="http://schemas.microsoft.com/office/powerpoint/2010/main" val="35912131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FF0000"/>
                </a:solidFill>
              </a:rPr>
              <a:t>Photo of a ball bouncing forward</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069C3AA-0312-4019-ADCA-F22C8D6D010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234591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1/14/2021</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1/14/2021</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1/14/2021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1/14/2021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1/14/2021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1/14/2021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1/14/2021</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1/14/2021</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7571DF6A-173A-4F30-829B-1B693464D51A}" type="datetimeFigureOut">
              <a:rPr lang="en-GB" smtClean="0"/>
              <a:t>14/01/2021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2889A9-24A3-4E3B-A6A4-02059A43DDDB}" type="slidenum">
              <a:rPr lang="en-GB" smtClean="0"/>
              <a:t>‹#›</a:t>
            </a:fld>
            <a:endParaRPr lang="en-GB"/>
          </a:p>
        </p:txBody>
      </p:sp>
    </p:spTree>
    <p:extLst>
      <p:ext uri="{BB962C8B-B14F-4D97-AF65-F5344CB8AC3E}">
        <p14:creationId xmlns:p14="http://schemas.microsoft.com/office/powerpoint/2010/main" val="27225742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571DF6A-173A-4F30-829B-1B693464D51A}" type="datetimeFigureOut">
              <a:rPr lang="en-GB" smtClean="0"/>
              <a:t>14/01/2021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2889A9-24A3-4E3B-A6A4-02059A43DDDB}" type="slidenum">
              <a:rPr lang="en-GB" smtClean="0"/>
              <a:t>‹#›</a:t>
            </a:fld>
            <a:endParaRPr lang="en-GB"/>
          </a:p>
        </p:txBody>
      </p:sp>
    </p:spTree>
    <p:extLst>
      <p:ext uri="{BB962C8B-B14F-4D97-AF65-F5344CB8AC3E}">
        <p14:creationId xmlns:p14="http://schemas.microsoft.com/office/powerpoint/2010/main" val="18735612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571DF6A-173A-4F30-829B-1B693464D51A}" type="datetimeFigureOut">
              <a:rPr lang="en-GB" smtClean="0"/>
              <a:t>14/01/2021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2889A9-24A3-4E3B-A6A4-02059A43DDDB}" type="slidenum">
              <a:rPr lang="en-GB" smtClean="0"/>
              <a:t>‹#›</a:t>
            </a:fld>
            <a:endParaRPr lang="en-GB"/>
          </a:p>
        </p:txBody>
      </p:sp>
    </p:spTree>
    <p:extLst>
      <p:ext uri="{BB962C8B-B14F-4D97-AF65-F5344CB8AC3E}">
        <p14:creationId xmlns:p14="http://schemas.microsoft.com/office/powerpoint/2010/main" val="23359147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571DF6A-173A-4F30-829B-1B693464D51A}" type="datetimeFigureOut">
              <a:rPr lang="en-GB" smtClean="0"/>
              <a:t>14/01/2021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2889A9-24A3-4E3B-A6A4-02059A43DDDB}" type="slidenum">
              <a:rPr lang="en-GB" smtClean="0"/>
              <a:t>‹#›</a:t>
            </a:fld>
            <a:endParaRPr lang="en-GB"/>
          </a:p>
        </p:txBody>
      </p:sp>
    </p:spTree>
    <p:extLst>
      <p:ext uri="{BB962C8B-B14F-4D97-AF65-F5344CB8AC3E}">
        <p14:creationId xmlns:p14="http://schemas.microsoft.com/office/powerpoint/2010/main" val="13940777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571DF6A-173A-4F30-829B-1B693464D51A}" type="datetimeFigureOut">
              <a:rPr lang="en-GB" smtClean="0"/>
              <a:t>14/01/2021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52889A9-24A3-4E3B-A6A4-02059A43DDDB}" type="slidenum">
              <a:rPr lang="en-GB" smtClean="0"/>
              <a:t>‹#›</a:t>
            </a:fld>
            <a:endParaRPr lang="en-GB"/>
          </a:p>
        </p:txBody>
      </p:sp>
    </p:spTree>
    <p:extLst>
      <p:ext uri="{BB962C8B-B14F-4D97-AF65-F5344CB8AC3E}">
        <p14:creationId xmlns:p14="http://schemas.microsoft.com/office/powerpoint/2010/main" val="22572176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571DF6A-173A-4F30-829B-1B693464D51A}" type="datetimeFigureOut">
              <a:rPr lang="en-GB" smtClean="0"/>
              <a:t>14/01/2021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52889A9-24A3-4E3B-A6A4-02059A43DDDB}" type="slidenum">
              <a:rPr lang="en-GB" smtClean="0"/>
              <a:t>‹#›</a:t>
            </a:fld>
            <a:endParaRPr lang="en-GB"/>
          </a:p>
        </p:txBody>
      </p:sp>
    </p:spTree>
    <p:extLst>
      <p:ext uri="{BB962C8B-B14F-4D97-AF65-F5344CB8AC3E}">
        <p14:creationId xmlns:p14="http://schemas.microsoft.com/office/powerpoint/2010/main" val="25627751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571DF6A-173A-4F30-829B-1B693464D51A}" type="datetimeFigureOut">
              <a:rPr lang="en-GB" smtClean="0"/>
              <a:t>14/01/2021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52889A9-24A3-4E3B-A6A4-02059A43DDDB}" type="slidenum">
              <a:rPr lang="en-GB" smtClean="0"/>
              <a:t>‹#›</a:t>
            </a:fld>
            <a:endParaRPr lang="en-GB"/>
          </a:p>
        </p:txBody>
      </p:sp>
    </p:spTree>
    <p:extLst>
      <p:ext uri="{BB962C8B-B14F-4D97-AF65-F5344CB8AC3E}">
        <p14:creationId xmlns:p14="http://schemas.microsoft.com/office/powerpoint/2010/main" val="12146206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571DF6A-173A-4F30-829B-1B693464D51A}" type="datetimeFigureOut">
              <a:rPr lang="en-GB" smtClean="0"/>
              <a:t>14/01/2021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2889A9-24A3-4E3B-A6A4-02059A43DDDB}" type="slidenum">
              <a:rPr lang="en-GB" smtClean="0"/>
              <a:t>‹#›</a:t>
            </a:fld>
            <a:endParaRPr lang="en-GB"/>
          </a:p>
        </p:txBody>
      </p:sp>
    </p:spTree>
    <p:extLst>
      <p:ext uri="{BB962C8B-B14F-4D97-AF65-F5344CB8AC3E}">
        <p14:creationId xmlns:p14="http://schemas.microsoft.com/office/powerpoint/2010/main" val="43390292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571DF6A-173A-4F30-829B-1B693464D51A}" type="datetimeFigureOut">
              <a:rPr lang="en-GB" smtClean="0"/>
              <a:t>14/01/2021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2889A9-24A3-4E3B-A6A4-02059A43DDDB}" type="slidenum">
              <a:rPr lang="en-GB" smtClean="0"/>
              <a:t>‹#›</a:t>
            </a:fld>
            <a:endParaRPr lang="en-GB"/>
          </a:p>
        </p:txBody>
      </p:sp>
    </p:spTree>
    <p:extLst>
      <p:ext uri="{BB962C8B-B14F-4D97-AF65-F5344CB8AC3E}">
        <p14:creationId xmlns:p14="http://schemas.microsoft.com/office/powerpoint/2010/main" val="24145703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571DF6A-173A-4F30-829B-1B693464D51A}" type="datetimeFigureOut">
              <a:rPr lang="en-GB" smtClean="0"/>
              <a:t>14/01/2021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2889A9-24A3-4E3B-A6A4-02059A43DDDB}" type="slidenum">
              <a:rPr lang="en-GB" smtClean="0"/>
              <a:t>‹#›</a:t>
            </a:fld>
            <a:endParaRPr lang="en-GB"/>
          </a:p>
        </p:txBody>
      </p:sp>
    </p:spTree>
    <p:extLst>
      <p:ext uri="{BB962C8B-B14F-4D97-AF65-F5344CB8AC3E}">
        <p14:creationId xmlns:p14="http://schemas.microsoft.com/office/powerpoint/2010/main" val="25511816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571DF6A-173A-4F30-829B-1B693464D51A}" type="datetimeFigureOut">
              <a:rPr lang="en-GB" smtClean="0"/>
              <a:t>14/01/2021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2889A9-24A3-4E3B-A6A4-02059A43DDDB}" type="slidenum">
              <a:rPr lang="en-GB" smtClean="0"/>
              <a:t>‹#›</a:t>
            </a:fld>
            <a:endParaRPr lang="en-GB"/>
          </a:p>
        </p:txBody>
      </p:sp>
    </p:spTree>
    <p:extLst>
      <p:ext uri="{BB962C8B-B14F-4D97-AF65-F5344CB8AC3E}">
        <p14:creationId xmlns:p14="http://schemas.microsoft.com/office/powerpoint/2010/main" val="22246041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7.xml"/><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theme" Target="../theme/theme2.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1/14/2021</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571DF6A-173A-4F30-829B-1B693464D51A}" type="datetimeFigureOut">
              <a:rPr lang="en-GB" smtClean="0"/>
              <a:t>14/01/2021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52889A9-24A3-4E3B-A6A4-02059A43DDDB}" type="slidenum">
              <a:rPr lang="en-GB" smtClean="0"/>
              <a:t>‹#›</a:t>
            </a:fld>
            <a:endParaRPr lang="en-GB"/>
          </a:p>
        </p:txBody>
      </p:sp>
    </p:spTree>
    <p:extLst>
      <p:ext uri="{BB962C8B-B14F-4D97-AF65-F5344CB8AC3E}">
        <p14:creationId xmlns:p14="http://schemas.microsoft.com/office/powerpoint/2010/main" val="2420615966"/>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3" Type="http://schemas.openxmlformats.org/officeDocument/2006/relationships/hyperlink" Target="https://www.psychologytoday.com/gb/blog/design-your-path/201305/10-traits-emotionally-resilient-people" TargetMode="External"/><Relationship Id="rId2" Type="http://schemas.openxmlformats.org/officeDocument/2006/relationships/slideLayout" Target="../slideLayouts/slideLayout11.xml"/><Relationship Id="rId1" Type="http://schemas.openxmlformats.org/officeDocument/2006/relationships/video" Target="https://www.youtube.com/embed/bcgyemmOmCA?feature=oembed" TargetMode="External"/><Relationship Id="rId5" Type="http://schemas.openxmlformats.org/officeDocument/2006/relationships/image" Target="../media/image3.jpeg"/><Relationship Id="rId4" Type="http://schemas.openxmlformats.org/officeDocument/2006/relationships/hyperlink" Target="https://hbr.org/2016/06/resilience-is-about-how-you-recharge-not-how-you-endure"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3" Type="http://schemas.openxmlformats.org/officeDocument/2006/relationships/hyperlink" Target="https://youtu.be/qVGpKPEPme0" TargetMode="External"/><Relationship Id="rId2" Type="http://schemas.openxmlformats.org/officeDocument/2006/relationships/slideLayout" Target="../slideLayouts/slideLayout11.xml"/><Relationship Id="rId1" Type="http://schemas.openxmlformats.org/officeDocument/2006/relationships/video" Target="https://www.youtube.com/embed/qVGpKPEPme0?feature=oembed" TargetMode="External"/><Relationship Id="rId4" Type="http://schemas.openxmlformats.org/officeDocument/2006/relationships/image" Target="../media/image4.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a:bodyPr>
          <a:lstStyle/>
          <a:p>
            <a:r>
              <a:rPr lang="en-US" sz="4400" dirty="0">
                <a:solidFill>
                  <a:schemeClr val="tx1"/>
                </a:solidFill>
              </a:rPr>
              <a:t> </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5861011" y="2109019"/>
            <a:ext cx="4947858" cy="2669458"/>
          </a:xfrm>
        </p:spPr>
        <p:txBody>
          <a:bodyPr>
            <a:noAutofit/>
          </a:bodyPr>
          <a:lstStyle/>
          <a:p>
            <a:pPr>
              <a:spcAft>
                <a:spcPts val="600"/>
              </a:spcAft>
            </a:pPr>
            <a:r>
              <a:rPr lang="en-US" sz="4000" dirty="0">
                <a:solidFill>
                  <a:schemeClr val="tx1"/>
                </a:solidFill>
              </a:rPr>
              <a:t>Bouncing Forward – Using Resilience in life, work and therapy</a:t>
            </a: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8D22F"/>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Rectangle 2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Bouncing forward: Developing resilience</a:t>
            </a:r>
          </a:p>
        </p:txBody>
      </p:sp>
      <p:sp>
        <p:nvSpPr>
          <p:cNvPr id="3" name="Subtitle 2"/>
          <p:cNvSpPr>
            <a:spLocks noGrp="1"/>
          </p:cNvSpPr>
          <p:nvPr>
            <p:ph idx="1"/>
          </p:nvPr>
        </p:nvSpPr>
        <p:spPr>
          <a:xfrm>
            <a:off x="4134811" y="10138"/>
            <a:ext cx="8054142" cy="6837724"/>
          </a:xfrm>
        </p:spPr>
        <p:txBody>
          <a:bodyPr anchor="ctr">
            <a:normAutofit/>
          </a:bodyPr>
          <a:lstStyle/>
          <a:p>
            <a:pPr marL="0" indent="0">
              <a:buNone/>
            </a:pPr>
            <a:endParaRPr lang="en-GB" sz="2000" dirty="0"/>
          </a:p>
          <a:p>
            <a:pPr marL="0" indent="0">
              <a:buNone/>
            </a:pPr>
            <a:r>
              <a:rPr lang="en-GB" dirty="0"/>
              <a:t>Resilience is the capacity to survive stressful situations and not just ‘bounce back’ following setbacks, but ‘bounce forward’.</a:t>
            </a:r>
          </a:p>
          <a:p>
            <a:pPr marL="0" indent="0">
              <a:buNone/>
            </a:pPr>
            <a:r>
              <a:rPr lang="en-GB" dirty="0"/>
              <a:t>Personal resilience is key to surviving and thriving in learning and employability.  During your degree studies and beyond it will therefore be helpful to understand more about what is meant by the terms  to ‘bounce forward’ and ‘resilience’, and discover how you can develop your personal resilience to ensure that you feel good, function well and enjoy your learning experience.</a:t>
            </a:r>
          </a:p>
          <a:p>
            <a:pPr marL="0" indent="0">
              <a:buNone/>
            </a:pPr>
            <a:r>
              <a:rPr lang="en-GB" dirty="0"/>
              <a:t>As we will see as we work through this topic, developing resilience involves awareness of self and others, emotional and social intelligence, reflection/reflexivity, wellbeing and self care. </a:t>
            </a:r>
          </a:p>
          <a:p>
            <a:pPr marL="0" indent="0">
              <a:buNone/>
            </a:pPr>
            <a:endParaRPr lang="en-GB" sz="2000" dirty="0"/>
          </a:p>
        </p:txBody>
      </p:sp>
    </p:spTree>
    <p:extLst>
      <p:ext uri="{BB962C8B-B14F-4D97-AF65-F5344CB8AC3E}">
        <p14:creationId xmlns:p14="http://schemas.microsoft.com/office/powerpoint/2010/main" val="11865500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D7C3ABA-8EE2-4241-AF89-CDF0B3376886}"/>
              </a:ext>
            </a:extLst>
          </p:cNvPr>
          <p:cNvSpPr>
            <a:spLocks noGrp="1"/>
          </p:cNvSpPr>
          <p:nvPr>
            <p:ph type="title"/>
          </p:nvPr>
        </p:nvSpPr>
        <p:spPr>
          <a:xfrm>
            <a:off x="686834" y="1153572"/>
            <a:ext cx="3200400" cy="4461163"/>
          </a:xfrm>
        </p:spPr>
        <p:txBody>
          <a:bodyPr>
            <a:normAutofit/>
          </a:bodyPr>
          <a:lstStyle/>
          <a:p>
            <a:r>
              <a:rPr lang="en-GB" b="1">
                <a:solidFill>
                  <a:srgbClr val="FFFFFF"/>
                </a:solidFill>
              </a:rPr>
              <a:t>So: What do we mean by Resilience and  bouncing forward? </a:t>
            </a:r>
            <a:r>
              <a:rPr lang="en-GB">
                <a:solidFill>
                  <a:srgbClr val="FFFFFF"/>
                </a:solidFill>
              </a:rPr>
              <a:t> </a:t>
            </a:r>
            <a:br>
              <a:rPr lang="en-GB">
                <a:solidFill>
                  <a:srgbClr val="FFFFFF"/>
                </a:solidFill>
              </a:rPr>
            </a:b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8DD34E0-AEF8-46A0-9B26-5CDABA3D2482}"/>
              </a:ext>
            </a:extLst>
          </p:cNvPr>
          <p:cNvSpPr>
            <a:spLocks noGrp="1"/>
          </p:cNvSpPr>
          <p:nvPr>
            <p:ph idx="1"/>
          </p:nvPr>
        </p:nvSpPr>
        <p:spPr>
          <a:xfrm>
            <a:off x="4447308" y="0"/>
            <a:ext cx="6906491" cy="6858000"/>
          </a:xfrm>
        </p:spPr>
        <p:txBody>
          <a:bodyPr anchor="ctr">
            <a:noAutofit/>
          </a:bodyPr>
          <a:lstStyle/>
          <a:p>
            <a:pPr fontAlgn="base"/>
            <a:r>
              <a:rPr lang="en-GB" sz="3200" dirty="0"/>
              <a:t>Personal resilience is, amongst other things, the ability to remain calm and productive during a time of uncertainty.  </a:t>
            </a:r>
          </a:p>
          <a:p>
            <a:pPr fontAlgn="base"/>
            <a:r>
              <a:rPr lang="en-GB" sz="3200" dirty="0"/>
              <a:t>Such personal resilience is an important employability asset and can be learned and developed through awareness and positive action.  </a:t>
            </a:r>
          </a:p>
          <a:p>
            <a:pPr fontAlgn="base"/>
            <a:r>
              <a:rPr lang="en-GB" sz="3200" dirty="0"/>
              <a:t>Resilience is sometimes referred to as the ability to bounce back, but it is more than that as it also helps us to move forward, rather than just return to the same state. </a:t>
            </a:r>
          </a:p>
        </p:txBody>
      </p:sp>
    </p:spTree>
    <p:extLst>
      <p:ext uri="{BB962C8B-B14F-4D97-AF65-F5344CB8AC3E}">
        <p14:creationId xmlns:p14="http://schemas.microsoft.com/office/powerpoint/2010/main" val="11692721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reeform: Shape 3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Rectangle 3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CCE342-2339-41B6-A7D0-15C8196CAFCA}"/>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Resilience is …</a:t>
            </a:r>
          </a:p>
        </p:txBody>
      </p:sp>
      <p:sp>
        <p:nvSpPr>
          <p:cNvPr id="3" name="Content Placeholder 2">
            <a:extLst>
              <a:ext uri="{FF2B5EF4-FFF2-40B4-BE49-F238E27FC236}">
                <a16:creationId xmlns:a16="http://schemas.microsoft.com/office/drawing/2014/main" id="{CEB4F237-3CCB-45C3-8D41-FABCCD8A38B4}"/>
              </a:ext>
            </a:extLst>
          </p:cNvPr>
          <p:cNvSpPr>
            <a:spLocks noGrp="1"/>
          </p:cNvSpPr>
          <p:nvPr>
            <p:ph idx="1"/>
          </p:nvPr>
        </p:nvSpPr>
        <p:spPr>
          <a:xfrm>
            <a:off x="4134811" y="10138"/>
            <a:ext cx="8054142" cy="6837724"/>
          </a:xfrm>
        </p:spPr>
        <p:txBody>
          <a:bodyPr anchor="ctr">
            <a:normAutofit fontScale="92500" lnSpcReduction="10000"/>
          </a:bodyPr>
          <a:lstStyle/>
          <a:p>
            <a:r>
              <a:rPr lang="en-GB" sz="3600" dirty="0"/>
              <a:t>A concept made up of three components: </a:t>
            </a:r>
          </a:p>
          <a:p>
            <a:endParaRPr lang="en-GB" sz="3600" dirty="0"/>
          </a:p>
          <a:p>
            <a:r>
              <a:rPr lang="en-GB" sz="3600" dirty="0"/>
              <a:t>Self-worth, self-control and mood. </a:t>
            </a:r>
          </a:p>
          <a:p>
            <a:endParaRPr lang="en-GB" sz="3600" dirty="0"/>
          </a:p>
          <a:p>
            <a:r>
              <a:rPr lang="en-GB" sz="3600" dirty="0"/>
              <a:t>Self-worth is reflected in our inner dialogue and our outward confidence.  </a:t>
            </a:r>
          </a:p>
          <a:p>
            <a:endParaRPr lang="en-GB" sz="3600" dirty="0"/>
          </a:p>
          <a:p>
            <a:r>
              <a:rPr lang="en-GB" sz="3600" dirty="0"/>
              <a:t>Self-control determines how we respond to everyday situations … and …</a:t>
            </a:r>
          </a:p>
          <a:p>
            <a:pPr marL="0" indent="0">
              <a:buNone/>
            </a:pPr>
            <a:endParaRPr lang="en-GB" sz="3600" dirty="0"/>
          </a:p>
          <a:p>
            <a:r>
              <a:rPr lang="en-GB" sz="3600" dirty="0"/>
              <a:t>Mood is the volume of positive energy we bring to interactions, reflecting our attitudes towards the past, present and future. </a:t>
            </a:r>
          </a:p>
          <a:p>
            <a:endParaRPr lang="en-GB" sz="2000" dirty="0"/>
          </a:p>
        </p:txBody>
      </p:sp>
    </p:spTree>
    <p:extLst>
      <p:ext uri="{BB962C8B-B14F-4D97-AF65-F5344CB8AC3E}">
        <p14:creationId xmlns:p14="http://schemas.microsoft.com/office/powerpoint/2010/main" val="37204909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AA57BFE-93A8-46B4-9A20-ACEA460FDB61}"/>
              </a:ext>
            </a:extLst>
          </p:cNvPr>
          <p:cNvSpPr>
            <a:spLocks noGrp="1"/>
          </p:cNvSpPr>
          <p:nvPr>
            <p:ph type="title"/>
          </p:nvPr>
        </p:nvSpPr>
        <p:spPr>
          <a:xfrm>
            <a:off x="686834" y="1153572"/>
            <a:ext cx="3200400" cy="4461163"/>
          </a:xfrm>
        </p:spPr>
        <p:txBody>
          <a:bodyPr>
            <a:normAutofit/>
          </a:bodyPr>
          <a:lstStyle/>
          <a:p>
            <a:r>
              <a:rPr lang="en-GB" sz="3400" dirty="0">
                <a:solidFill>
                  <a:srgbClr val="FFFFFF"/>
                </a:solidFill>
              </a:rPr>
              <a:t>On completion of these activities,  you will be able to: </a:t>
            </a:r>
            <a:br>
              <a:rPr lang="en-GB" sz="3400" dirty="0">
                <a:solidFill>
                  <a:srgbClr val="FFFFFF"/>
                </a:solidFill>
              </a:rPr>
            </a:br>
            <a:endParaRPr lang="en-GB" sz="3400"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B1B7B04-352D-4CE3-B639-23427E311DA9}"/>
              </a:ext>
            </a:extLst>
          </p:cNvPr>
          <p:cNvSpPr>
            <a:spLocks noGrp="1"/>
          </p:cNvSpPr>
          <p:nvPr>
            <p:ph idx="1"/>
          </p:nvPr>
        </p:nvSpPr>
        <p:spPr>
          <a:xfrm>
            <a:off x="4447308" y="206478"/>
            <a:ext cx="6906491" cy="5970486"/>
          </a:xfrm>
        </p:spPr>
        <p:txBody>
          <a:bodyPr anchor="ctr">
            <a:normAutofit fontScale="92500" lnSpcReduction="10000"/>
          </a:bodyPr>
          <a:lstStyle/>
          <a:p>
            <a:pPr marL="514350" lvl="0" indent="-514350" fontAlgn="base">
              <a:buFont typeface="+mj-lt"/>
              <a:buAutoNum type="arabicPeriod"/>
            </a:pPr>
            <a:endParaRPr lang="en-GB" sz="3600" dirty="0"/>
          </a:p>
          <a:p>
            <a:pPr marL="514350" lvl="0" indent="-514350" fontAlgn="base">
              <a:buFont typeface="+mj-lt"/>
              <a:buAutoNum type="arabicPeriod"/>
            </a:pPr>
            <a:r>
              <a:rPr lang="en-GB" sz="3600" dirty="0"/>
              <a:t>Identify and utilise personal skills and qualities relevant to understanding and developing resilience. </a:t>
            </a:r>
          </a:p>
          <a:p>
            <a:pPr marL="0" lvl="0" indent="0" fontAlgn="base">
              <a:buNone/>
            </a:pPr>
            <a:r>
              <a:rPr lang="en-GB" sz="3600" dirty="0"/>
              <a:t>  </a:t>
            </a:r>
          </a:p>
          <a:p>
            <a:pPr marL="514350" lvl="0" indent="-514350" fontAlgn="base">
              <a:buFont typeface="+mj-lt"/>
              <a:buAutoNum type="arabicPeriod"/>
            </a:pPr>
            <a:r>
              <a:rPr lang="en-GB" sz="3600" dirty="0"/>
              <a:t>Describe and apply protective factors to reduce vulnerability to stress and anxiety </a:t>
            </a:r>
          </a:p>
          <a:p>
            <a:pPr marL="514350" lvl="0" indent="-514350" fontAlgn="base">
              <a:buFont typeface="+mj-lt"/>
              <a:buAutoNum type="arabicPeriod"/>
            </a:pPr>
            <a:endParaRPr lang="en-GB" sz="3600" dirty="0"/>
          </a:p>
          <a:p>
            <a:pPr marL="514350" lvl="0" indent="-514350" fontAlgn="base">
              <a:buFont typeface="+mj-lt"/>
              <a:buAutoNum type="arabicPeriod"/>
            </a:pPr>
            <a:r>
              <a:rPr lang="en-GB" sz="3600" dirty="0"/>
              <a:t>Use this knowledge as a backdrop to strengthen your counselling skills</a:t>
            </a:r>
          </a:p>
          <a:p>
            <a:pPr fontAlgn="base"/>
            <a:endParaRPr lang="en-GB" dirty="0"/>
          </a:p>
          <a:p>
            <a:endParaRPr lang="en-GB" dirty="0"/>
          </a:p>
        </p:txBody>
      </p:sp>
    </p:spTree>
    <p:extLst>
      <p:ext uri="{BB962C8B-B14F-4D97-AF65-F5344CB8AC3E}">
        <p14:creationId xmlns:p14="http://schemas.microsoft.com/office/powerpoint/2010/main" val="40317264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86834" y="1153572"/>
            <a:ext cx="3200400" cy="4461163"/>
          </a:xfrm>
        </p:spPr>
        <p:txBody>
          <a:bodyPr>
            <a:normAutofit/>
          </a:bodyPr>
          <a:lstStyle/>
          <a:p>
            <a:r>
              <a:rPr lang="en-GB" sz="3700" dirty="0">
                <a:solidFill>
                  <a:srgbClr val="FFFFFF"/>
                </a:solidFill>
              </a:rPr>
              <a:t>Identify and utilise personal skills and qualities relevant to understanding and developing resilience</a:t>
            </a:r>
          </a:p>
        </p:txBody>
      </p:sp>
      <p:sp>
        <p:nvSpPr>
          <p:cNvPr id="19" name="Arc 1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4447308" y="591344"/>
            <a:ext cx="6906491" cy="5585619"/>
          </a:xfrm>
        </p:spPr>
        <p:txBody>
          <a:bodyPr anchor="ctr">
            <a:normAutofit/>
          </a:bodyPr>
          <a:lstStyle/>
          <a:p>
            <a:pPr marL="0" indent="0">
              <a:buNone/>
            </a:pPr>
            <a:endParaRPr lang="en-GB" sz="1300" dirty="0"/>
          </a:p>
          <a:p>
            <a:pPr marL="0" indent="0" fontAlgn="base">
              <a:buNone/>
            </a:pPr>
            <a:r>
              <a:rPr lang="en-GB" sz="3200" b="1" dirty="0"/>
              <a:t>Activity One (This activity should take you 15 minutes) </a:t>
            </a:r>
            <a:r>
              <a:rPr lang="en-GB" sz="3200" dirty="0"/>
              <a:t>Choose two of the resources on the following slide about resilience to read/watch. </a:t>
            </a:r>
          </a:p>
          <a:p>
            <a:pPr marL="0" indent="0" fontAlgn="base">
              <a:buNone/>
            </a:pPr>
            <a:r>
              <a:rPr lang="en-GB" sz="3200" dirty="0"/>
              <a:t>Summarise one or two key learning points about resilience and how you will apply what you have learned to improve your resilience and work with resilience in a helping situation. </a:t>
            </a:r>
            <a:endParaRPr lang="en-GB" sz="1300" dirty="0"/>
          </a:p>
          <a:p>
            <a:pPr marL="0" indent="0">
              <a:buNone/>
            </a:pPr>
            <a:endParaRPr lang="en-GB" sz="1300" b="1" dirty="0"/>
          </a:p>
        </p:txBody>
      </p:sp>
    </p:spTree>
    <p:extLst>
      <p:ext uri="{BB962C8B-B14F-4D97-AF65-F5344CB8AC3E}">
        <p14:creationId xmlns:p14="http://schemas.microsoft.com/office/powerpoint/2010/main" val="10683004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DB4561-F610-4BD6-90FC-32765B929E36}"/>
              </a:ext>
            </a:extLst>
          </p:cNvPr>
          <p:cNvSpPr>
            <a:spLocks noGrp="1"/>
          </p:cNvSpPr>
          <p:nvPr>
            <p:ph type="title"/>
          </p:nvPr>
        </p:nvSpPr>
        <p:spPr/>
        <p:txBody>
          <a:bodyPr/>
          <a:lstStyle/>
          <a:p>
            <a:r>
              <a:rPr lang="en-GB" dirty="0"/>
              <a:t>What do we understand about resilience?</a:t>
            </a:r>
          </a:p>
        </p:txBody>
      </p:sp>
      <p:sp>
        <p:nvSpPr>
          <p:cNvPr id="3" name="Content Placeholder 2">
            <a:extLst>
              <a:ext uri="{FF2B5EF4-FFF2-40B4-BE49-F238E27FC236}">
                <a16:creationId xmlns:a16="http://schemas.microsoft.com/office/drawing/2014/main" id="{9CF852F6-00B4-41AC-BED1-62CBCF6B3014}"/>
              </a:ext>
            </a:extLst>
          </p:cNvPr>
          <p:cNvSpPr>
            <a:spLocks noGrp="1"/>
          </p:cNvSpPr>
          <p:nvPr>
            <p:ph idx="1"/>
          </p:nvPr>
        </p:nvSpPr>
        <p:spPr/>
        <p:txBody>
          <a:bodyPr>
            <a:normAutofit fontScale="85000" lnSpcReduction="20000"/>
          </a:bodyPr>
          <a:lstStyle/>
          <a:p>
            <a:pPr marL="0" indent="0" fontAlgn="base">
              <a:buNone/>
            </a:pPr>
            <a:r>
              <a:rPr lang="en-GB" dirty="0"/>
              <a:t> 1. Psychology Today Article: </a:t>
            </a:r>
            <a:r>
              <a:rPr lang="en-GB" b="1" dirty="0"/>
              <a:t>10 Traits of Emotionally Resilient People:</a:t>
            </a:r>
            <a:r>
              <a:rPr lang="en-GB" dirty="0"/>
              <a:t> </a:t>
            </a:r>
          </a:p>
          <a:p>
            <a:pPr marL="0" indent="0" fontAlgn="base">
              <a:buNone/>
            </a:pPr>
            <a:r>
              <a:rPr lang="en-GB" dirty="0">
                <a:hlinkClick r:id="rId3" tooltip="Original URL: https://www.psychologytoday.com/gb/blog/design-your-path/201305/10-traits-emotionally-resilient-people. Click or tap if you trust this link."/>
              </a:rPr>
              <a:t>https://www.psychologytoday.com/gb/blog/design-your-path/201305/10-traits-emotionally-resilient-people</a:t>
            </a:r>
            <a:r>
              <a:rPr lang="en-GB" dirty="0"/>
              <a:t> </a:t>
            </a:r>
          </a:p>
          <a:p>
            <a:pPr marL="0" indent="0" fontAlgn="base">
              <a:buNone/>
            </a:pPr>
            <a:endParaRPr lang="en-GB" dirty="0"/>
          </a:p>
          <a:p>
            <a:pPr marL="0" indent="0" fontAlgn="base">
              <a:buNone/>
            </a:pPr>
            <a:r>
              <a:rPr lang="en-GB" dirty="0"/>
              <a:t>2.    Harvard Business Review: </a:t>
            </a:r>
            <a:r>
              <a:rPr lang="en-GB" b="1" dirty="0"/>
              <a:t>Resilience Is About How You Recharge, Not How You Endure</a:t>
            </a:r>
            <a:r>
              <a:rPr lang="en-GB" dirty="0"/>
              <a:t> </a:t>
            </a:r>
          </a:p>
          <a:p>
            <a:pPr marL="0" indent="0" fontAlgn="base">
              <a:buNone/>
            </a:pPr>
            <a:r>
              <a:rPr lang="en-GB" dirty="0">
                <a:hlinkClick r:id="rId4" tooltip="Original URL: https://hbr.org/2016/06/resilience-is-about-how-you-recharge-not-how-you-endure. Click or tap if you trust this link."/>
              </a:rPr>
              <a:t>https://hbr.org/2016/06/resilience-is-about-how-you-recharge-not-how-you-endure</a:t>
            </a:r>
            <a:r>
              <a:rPr lang="en-GB" dirty="0"/>
              <a:t> </a:t>
            </a:r>
          </a:p>
          <a:p>
            <a:pPr marL="0" indent="0" fontAlgn="base">
              <a:buNone/>
            </a:pPr>
            <a:endParaRPr lang="en-GB" dirty="0"/>
          </a:p>
          <a:p>
            <a:pPr marL="0" indent="0" fontAlgn="base">
              <a:buNone/>
            </a:pPr>
            <a:r>
              <a:rPr lang="en-GB" dirty="0"/>
              <a:t>3.    Video: </a:t>
            </a:r>
            <a:r>
              <a:rPr lang="en-GB" b="1" dirty="0"/>
              <a:t>Resilience Explained</a:t>
            </a:r>
            <a:r>
              <a:rPr lang="en-GB" dirty="0"/>
              <a:t>: </a:t>
            </a:r>
          </a:p>
          <a:p>
            <a:pPr marL="0" indent="0" fontAlgn="base">
              <a:buNone/>
            </a:pPr>
            <a:r>
              <a:rPr lang="en-GB" dirty="0"/>
              <a:t> </a:t>
            </a:r>
          </a:p>
          <a:p>
            <a:pPr marL="0" indent="0" fontAlgn="base">
              <a:buNone/>
            </a:pPr>
            <a:r>
              <a:rPr lang="en-GB" dirty="0"/>
              <a:t>  https://www.youtube.com/watch?v=bcgyemmOmCA</a:t>
            </a:r>
          </a:p>
          <a:p>
            <a:endParaRPr lang="en-GB" dirty="0"/>
          </a:p>
        </p:txBody>
      </p:sp>
      <p:pic>
        <p:nvPicPr>
          <p:cNvPr id="4" name="Online Media 3" title="What Is Resilience?">
            <a:hlinkClick r:id="" action="ppaction://media"/>
            <a:extLst>
              <a:ext uri="{FF2B5EF4-FFF2-40B4-BE49-F238E27FC236}">
                <a16:creationId xmlns:a16="http://schemas.microsoft.com/office/drawing/2014/main" id="{A039F612-AAB9-4E43-BAC4-74D7ACB449CF}"/>
              </a:ext>
            </a:extLst>
          </p:cNvPr>
          <p:cNvPicPr>
            <a:picLocks noRot="1" noChangeAspect="1"/>
          </p:cNvPicPr>
          <p:nvPr>
            <a:videoFile r:link="rId1"/>
          </p:nvPr>
        </p:nvPicPr>
        <p:blipFill>
          <a:blip r:embed="rId5"/>
          <a:stretch>
            <a:fillRect/>
          </a:stretch>
        </p:blipFill>
        <p:spPr>
          <a:xfrm>
            <a:off x="7772401" y="4581833"/>
            <a:ext cx="3333135" cy="1435100"/>
          </a:xfrm>
          <a:prstGeom prst="rect">
            <a:avLst/>
          </a:prstGeom>
        </p:spPr>
      </p:pic>
    </p:spTree>
    <p:extLst>
      <p:ext uri="{BB962C8B-B14F-4D97-AF65-F5344CB8AC3E}">
        <p14:creationId xmlns:p14="http://schemas.microsoft.com/office/powerpoint/2010/main" val="1400140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0998308-1210-49B4-B951-528233A69FEA}"/>
              </a:ext>
            </a:extLst>
          </p:cNvPr>
          <p:cNvSpPr>
            <a:spLocks noGrp="1"/>
          </p:cNvSpPr>
          <p:nvPr>
            <p:ph type="title"/>
          </p:nvPr>
        </p:nvSpPr>
        <p:spPr>
          <a:xfrm>
            <a:off x="686834" y="1153572"/>
            <a:ext cx="2712148" cy="4461163"/>
          </a:xfrm>
        </p:spPr>
        <p:txBody>
          <a:bodyPr>
            <a:normAutofit fontScale="90000"/>
          </a:bodyPr>
          <a:lstStyle/>
          <a:p>
            <a:r>
              <a:rPr lang="en-GB" dirty="0">
                <a:solidFill>
                  <a:srgbClr val="FFFFFF"/>
                </a:solidFill>
              </a:rPr>
              <a:t>Identify and utilise personal skills and qualities relevant to understanding and developing resilience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D1BB8BC-1F7B-495D-BB57-6AB6E7A0F388}"/>
              </a:ext>
            </a:extLst>
          </p:cNvPr>
          <p:cNvSpPr>
            <a:spLocks noGrp="1"/>
          </p:cNvSpPr>
          <p:nvPr>
            <p:ph idx="1"/>
          </p:nvPr>
        </p:nvSpPr>
        <p:spPr>
          <a:xfrm>
            <a:off x="4291782" y="319088"/>
            <a:ext cx="7897170" cy="6538912"/>
          </a:xfrm>
        </p:spPr>
        <p:txBody>
          <a:bodyPr anchor="ctr">
            <a:normAutofit fontScale="62500" lnSpcReduction="20000"/>
          </a:bodyPr>
          <a:lstStyle/>
          <a:p>
            <a:pPr marL="0" indent="0" fontAlgn="base">
              <a:buNone/>
            </a:pPr>
            <a:r>
              <a:rPr lang="en-GB" sz="3600" b="1" dirty="0"/>
              <a:t>Activity Two: (This activity should take you 20 minutes)</a:t>
            </a:r>
            <a:r>
              <a:rPr lang="en-GB" sz="3600" dirty="0"/>
              <a:t> From what you have understood about resilience from the above activity and your wider reading on the topic, produce a ‘pen picture’ of the most personally and professionally resilient version of you;  </a:t>
            </a:r>
          </a:p>
          <a:p>
            <a:pPr marL="0" indent="0" fontAlgn="base">
              <a:buNone/>
            </a:pPr>
            <a:endParaRPr lang="en-GB" sz="3600" dirty="0"/>
          </a:p>
          <a:p>
            <a:pPr marL="0" indent="0" fontAlgn="base">
              <a:buNone/>
            </a:pPr>
            <a:r>
              <a:rPr lang="en-GB" sz="3600" dirty="0"/>
              <a:t>You may wish to consider:  </a:t>
            </a:r>
          </a:p>
          <a:p>
            <a:pPr marL="0" indent="0" fontAlgn="base">
              <a:buNone/>
            </a:pPr>
            <a:endParaRPr lang="en-GB" sz="3600" dirty="0"/>
          </a:p>
          <a:p>
            <a:pPr fontAlgn="base"/>
            <a:r>
              <a:rPr lang="en-GB" sz="3600" dirty="0"/>
              <a:t>Think of a resilient person you know – what stands out about them? </a:t>
            </a:r>
          </a:p>
          <a:p>
            <a:pPr defTabSz="222250" fontAlgn="base">
              <a:tabLst>
                <a:tab pos="360363" algn="l"/>
              </a:tabLst>
            </a:pPr>
            <a:r>
              <a:rPr lang="en-GB" sz="3600" dirty="0"/>
              <a:t>What attributes, skills and qualities would you like to be known for?  </a:t>
            </a:r>
          </a:p>
          <a:p>
            <a:pPr fontAlgn="base"/>
            <a:r>
              <a:rPr lang="en-GB" sz="3600" dirty="0"/>
              <a:t>What strengths do you have you could build on and what things would you like to stop doing which might affect your resilience?  </a:t>
            </a:r>
          </a:p>
          <a:p>
            <a:pPr fontAlgn="base"/>
            <a:r>
              <a:rPr lang="en-GB" sz="3600" dirty="0"/>
              <a:t>How would you like to feel when dealing with challenging/uncomfortable situations?   </a:t>
            </a:r>
          </a:p>
          <a:p>
            <a:pPr fontAlgn="base"/>
            <a:r>
              <a:rPr lang="en-GB" sz="3600" dirty="0"/>
              <a:t>How would you feel if you were more optimistic?  </a:t>
            </a:r>
          </a:p>
          <a:p>
            <a:pPr fontAlgn="base"/>
            <a:r>
              <a:rPr lang="en-GB" sz="3600" dirty="0"/>
              <a:t>How would you like people to react to you?</a:t>
            </a:r>
          </a:p>
          <a:p>
            <a:pPr marL="0" indent="0" fontAlgn="base">
              <a:buNone/>
            </a:pPr>
            <a:r>
              <a:rPr lang="en-GB" dirty="0"/>
              <a:t> </a:t>
            </a:r>
          </a:p>
          <a:p>
            <a:endParaRPr lang="en-GB" dirty="0"/>
          </a:p>
        </p:txBody>
      </p:sp>
    </p:spTree>
    <p:extLst>
      <p:ext uri="{BB962C8B-B14F-4D97-AF65-F5344CB8AC3E}">
        <p14:creationId xmlns:p14="http://schemas.microsoft.com/office/powerpoint/2010/main" val="12745498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86834" y="1153572"/>
            <a:ext cx="3200400" cy="4461163"/>
          </a:xfrm>
        </p:spPr>
        <p:txBody>
          <a:bodyPr>
            <a:normAutofit/>
          </a:bodyPr>
          <a:lstStyle/>
          <a:p>
            <a:r>
              <a:rPr lang="en-GB" sz="3600" dirty="0"/>
              <a:t>Describe and apply protective factors to reduce vulnerability to stress and anxiety </a:t>
            </a:r>
            <a:br>
              <a:rPr lang="en-GB" sz="3600" dirty="0"/>
            </a:br>
            <a:endParaRPr lang="en-GB" sz="3600"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4447308" y="591344"/>
            <a:ext cx="6906491" cy="6456001"/>
          </a:xfrm>
        </p:spPr>
        <p:txBody>
          <a:bodyPr anchor="ctr">
            <a:normAutofit/>
          </a:bodyPr>
          <a:lstStyle/>
          <a:p>
            <a:pPr marL="0" indent="0">
              <a:buNone/>
            </a:pPr>
            <a:endParaRPr lang="en-GB" sz="1500" dirty="0"/>
          </a:p>
          <a:p>
            <a:pPr marL="0" indent="0" fontAlgn="base">
              <a:buNone/>
            </a:pPr>
            <a:r>
              <a:rPr lang="en-GB" sz="1500" b="1" dirty="0"/>
              <a:t> </a:t>
            </a:r>
            <a:endParaRPr lang="en-GB" sz="1500" dirty="0"/>
          </a:p>
          <a:p>
            <a:pPr marL="0" indent="0">
              <a:buNone/>
            </a:pPr>
            <a:endParaRPr lang="en-GB" sz="1500" dirty="0"/>
          </a:p>
          <a:p>
            <a:pPr marL="0" indent="0">
              <a:buNone/>
            </a:pPr>
            <a:r>
              <a:rPr lang="en-GB" sz="1500" dirty="0"/>
              <a:t> </a:t>
            </a:r>
          </a:p>
          <a:p>
            <a:pPr marL="0" indent="0">
              <a:buNone/>
            </a:pPr>
            <a:endParaRPr lang="en-GB" sz="1600" dirty="0">
              <a:solidFill>
                <a:srgbClr val="404040"/>
              </a:solidFill>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GB" sz="1600" dirty="0">
              <a:solidFill>
                <a:srgbClr val="404040"/>
              </a:solidFill>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GB" sz="1600" dirty="0">
              <a:solidFill>
                <a:srgbClr val="404040"/>
              </a:solidFill>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GB" sz="1600" dirty="0">
              <a:solidFill>
                <a:srgbClr val="404040"/>
              </a:solidFill>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GB" sz="1600" dirty="0">
              <a:solidFill>
                <a:srgbClr val="404040"/>
              </a:solidFill>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GB" sz="1600" dirty="0">
              <a:solidFill>
                <a:srgbClr val="404040"/>
              </a:solidFill>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GB" sz="1600" dirty="0">
              <a:solidFill>
                <a:srgbClr val="404040"/>
              </a:solidFill>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GB" sz="1600" dirty="0">
              <a:solidFill>
                <a:srgbClr val="404040"/>
              </a:solidFill>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GB" sz="1600" dirty="0">
              <a:solidFill>
                <a:srgbClr val="404040"/>
              </a:solidFill>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GB" sz="1600" dirty="0">
              <a:solidFill>
                <a:srgbClr val="404040"/>
              </a:solidFill>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GB" sz="1600" dirty="0">
              <a:solidFill>
                <a:srgbClr val="404040"/>
              </a:solidFill>
              <a:latin typeface="Arial" panose="020B0604020202020204" pitchFamily="34" charset="0"/>
              <a:ea typeface="Calibri" panose="020F0502020204030204" pitchFamily="34" charset="0"/>
              <a:cs typeface="Times New Roman" panose="02020603050405020304" pitchFamily="18" charset="0"/>
            </a:endParaRPr>
          </a:p>
          <a:p>
            <a:pPr marL="0" indent="0">
              <a:buNone/>
            </a:pPr>
            <a:r>
              <a:rPr lang="en-GB" sz="1300" dirty="0">
                <a:latin typeface="Arial" panose="020B0604020202020204" pitchFamily="34" charset="0"/>
                <a:ea typeface="Calibri" panose="020F050202020403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Introduction to stress management</a:t>
            </a:r>
            <a:endParaRPr lang="en-GB" sz="1300" dirty="0">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1500" b="1" dirty="0"/>
          </a:p>
        </p:txBody>
      </p:sp>
      <p:sp>
        <p:nvSpPr>
          <p:cNvPr id="5" name="Rectangle 4">
            <a:extLst>
              <a:ext uri="{FF2B5EF4-FFF2-40B4-BE49-F238E27FC236}">
                <a16:creationId xmlns:a16="http://schemas.microsoft.com/office/drawing/2014/main" id="{C6845366-9925-4D5C-B265-58F7C83FC4C3}"/>
              </a:ext>
            </a:extLst>
          </p:cNvPr>
          <p:cNvSpPr/>
          <p:nvPr/>
        </p:nvSpPr>
        <p:spPr>
          <a:xfrm>
            <a:off x="3047999" y="276823"/>
            <a:ext cx="9023928" cy="1789208"/>
          </a:xfrm>
          <a:prstGeom prst="rect">
            <a:avLst/>
          </a:prstGeom>
        </p:spPr>
        <p:txBody>
          <a:bodyPr wrap="square">
            <a:spAutoFit/>
          </a:bodyPr>
          <a:lstStyle/>
          <a:p>
            <a:pPr marL="1371600" marR="0" lvl="0" indent="-28575" algn="l" defTabSz="914400" rtl="0" eaLnBrk="1" fontAlgn="auto" latinLnBrk="0" hangingPunct="1">
              <a:lnSpc>
                <a:spcPct val="107000"/>
              </a:lnSpc>
              <a:spcBef>
                <a:spcPts val="0"/>
              </a:spcBef>
              <a:spcAft>
                <a:spcPts val="800"/>
              </a:spcAft>
              <a:buClrTx/>
              <a:buSzTx/>
              <a:buFontTx/>
              <a:buNone/>
              <a:tabLst/>
              <a:defRPr/>
            </a:pPr>
            <a:r>
              <a:rPr kumimoji="0" lang="en-GB" sz="2000" b="1" i="0" u="none" strike="noStrike" kern="1200" cap="none" spc="0" normalizeH="0" baseline="0" noProof="0" dirty="0">
                <a:ln>
                  <a:noFill/>
                </a:ln>
                <a:solidFill>
                  <a:srgbClr val="404040"/>
                </a:solidFill>
                <a:effectLst/>
                <a:uLnTx/>
                <a:uFillTx/>
                <a:latin typeface="Arial" panose="020B0604020202020204" pitchFamily="34" charset="0"/>
                <a:ea typeface="Times New Roman" panose="02020603050405020304" pitchFamily="18" charset="0"/>
                <a:cs typeface="Arial" panose="020B0604020202020204" pitchFamily="34" charset="0"/>
              </a:rPr>
              <a:t>Activity Three: </a:t>
            </a:r>
            <a:r>
              <a:rPr kumimoji="0" lang="en-GB" sz="2000" i="0" u="none" strike="noStrike" kern="1200" cap="none" spc="0" normalizeH="0" baseline="0" noProof="0" dirty="0">
                <a:ln>
                  <a:noFill/>
                </a:ln>
                <a:solidFill>
                  <a:srgbClr val="404040"/>
                </a:solidFill>
                <a:effectLst/>
                <a:uLnTx/>
                <a:uFillTx/>
                <a:latin typeface="Arial" panose="020B0604020202020204" pitchFamily="34" charset="0"/>
                <a:ea typeface="Times New Roman" panose="02020603050405020304" pitchFamily="18" charset="0"/>
                <a:cs typeface="Arial" panose="020B0604020202020204" pitchFamily="34" charset="0"/>
              </a:rPr>
              <a:t>How might stress management help build resilience? </a:t>
            </a:r>
            <a:r>
              <a:rPr kumimoji="0" lang="x-none" sz="2000" i="0" u="none" strike="noStrike" kern="1200" cap="none" spc="0" normalizeH="0" baseline="0" noProof="0" dirty="0">
                <a:ln>
                  <a:noFill/>
                </a:ln>
                <a:solidFill>
                  <a:srgbClr val="404040"/>
                </a:solidFill>
                <a:effectLst/>
                <a:uLnTx/>
                <a:uFillTx/>
                <a:latin typeface="Arial" panose="020B0604020202020204" pitchFamily="34" charset="0"/>
                <a:ea typeface="Times New Roman" panose="02020603050405020304" pitchFamily="18" charset="0"/>
                <a:cs typeface="Arial" panose="020B0604020202020204" pitchFamily="34" charset="0"/>
              </a:rPr>
              <a:t>Wa</a:t>
            </a:r>
            <a:r>
              <a:rPr kumimoji="0" lang="x-none" sz="2000" b="0" i="0" u="none" strike="noStrike" kern="1200" cap="none" spc="0" normalizeH="0" baseline="0" noProof="0" dirty="0">
                <a:ln>
                  <a:noFill/>
                </a:ln>
                <a:solidFill>
                  <a:srgbClr val="404040"/>
                </a:solidFill>
                <a:effectLst/>
                <a:uLnTx/>
                <a:uFillTx/>
                <a:latin typeface="Arial" panose="020B0604020202020204" pitchFamily="34" charset="0"/>
                <a:ea typeface="Times New Roman" panose="02020603050405020304" pitchFamily="18" charset="0"/>
                <a:cs typeface="Arial" panose="020B0604020202020204" pitchFamily="34" charset="0"/>
              </a:rPr>
              <a:t>tch the</a:t>
            </a:r>
            <a:r>
              <a:rPr kumimoji="0" lang="en-GB" sz="2000" b="0" i="0" u="none" strike="noStrike" kern="1200" cap="none" spc="0" normalizeH="0" baseline="0" noProof="0" dirty="0">
                <a:ln>
                  <a:noFill/>
                </a:ln>
                <a:solidFill>
                  <a:srgbClr val="404040"/>
                </a:solidFill>
                <a:effectLst/>
                <a:uLnTx/>
                <a:uFillTx/>
                <a:latin typeface="Arial" panose="020B0604020202020204" pitchFamily="34" charset="0"/>
                <a:ea typeface="Times New Roman" panose="02020603050405020304" pitchFamily="18" charset="0"/>
                <a:cs typeface="Arial" panose="020B0604020202020204" pitchFamily="34" charset="0"/>
              </a:rPr>
              <a:t> introduction to stress management video:</a:t>
            </a:r>
            <a:r>
              <a:rPr kumimoji="0" lang="en-GB" sz="2000" b="1" i="0" u="none" strike="noStrike" kern="1200" cap="none" spc="0" normalizeH="0" baseline="0" noProof="0" dirty="0">
                <a:ln>
                  <a:noFill/>
                </a:ln>
                <a:solidFill>
                  <a:srgbClr val="404040"/>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000" b="0" i="0" u="none" strike="noStrike" kern="1200" cap="none" spc="0" normalizeH="0" baseline="0" noProof="0" dirty="0">
                <a:ln>
                  <a:noFill/>
                </a:ln>
                <a:solidFill>
                  <a:srgbClr val="404040"/>
                </a:solidFill>
                <a:effectLst/>
                <a:uLnTx/>
                <a:uFillTx/>
                <a:latin typeface="Arial" panose="020B0604020202020204" pitchFamily="34" charset="0"/>
                <a:ea typeface="Calibri" panose="020F0502020204030204" pitchFamily="34" charset="0"/>
                <a:cs typeface="Arial" panose="020B0604020202020204" pitchFamily="34" charset="0"/>
              </a:rPr>
              <a:t>What stress is and how to address it</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000" b="0" i="0" u="none" strike="noStrike" kern="1200" cap="none" spc="0" normalizeH="0" baseline="0" noProof="0" dirty="0">
                <a:ln>
                  <a:noFill/>
                </a:ln>
                <a:solidFill>
                  <a:srgbClr val="404040"/>
                </a:solidFill>
                <a:effectLst/>
                <a:uLnTx/>
                <a:uFillTx/>
                <a:latin typeface="Arial" panose="020B0604020202020204" pitchFamily="34" charset="0"/>
                <a:ea typeface="Calibri" panose="020F0502020204030204" pitchFamily="34" charset="0"/>
                <a:cs typeface="Arial" panose="020B0604020202020204" pitchFamily="34" charset="0"/>
              </a:rPr>
              <a:t>’ [This activity should take you </a:t>
            </a:r>
            <a:r>
              <a:rPr kumimoji="0" lang="en-GB" sz="2000" b="0" i="0" u="none" strike="noStrike" kern="1200" cap="none" spc="0" normalizeH="0" baseline="0" noProof="0" dirty="0">
                <a:ln>
                  <a:noFill/>
                </a:ln>
                <a:solidFill>
                  <a:srgbClr val="404040"/>
                </a:solidFill>
                <a:effectLst/>
                <a:uLnTx/>
                <a:uFillTx/>
                <a:latin typeface="Arial" panose="020B0604020202020204" pitchFamily="34" charset="0"/>
                <a:ea typeface="Times New Roman" panose="02020603050405020304" pitchFamily="18" charset="0"/>
                <a:cs typeface="Arial" panose="020B0604020202020204" pitchFamily="34" charset="0"/>
              </a:rPr>
              <a:t>19:13 mins] </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000"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 </a:t>
            </a:r>
            <a:endPar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80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a:t>
            </a:r>
          </a:p>
        </p:txBody>
      </p:sp>
      <p:pic>
        <p:nvPicPr>
          <p:cNvPr id="6" name="Online Media 5" title="Introduction to Stress Management">
            <a:hlinkClick r:id="" action="ppaction://media"/>
            <a:extLst>
              <a:ext uri="{FF2B5EF4-FFF2-40B4-BE49-F238E27FC236}">
                <a16:creationId xmlns:a16="http://schemas.microsoft.com/office/drawing/2014/main" id="{A89C5FDC-97A9-4E9B-8228-9B39C5210C09}"/>
              </a:ext>
            </a:extLst>
          </p:cNvPr>
          <p:cNvPicPr>
            <a:picLocks noRot="1" noChangeAspect="1"/>
          </p:cNvPicPr>
          <p:nvPr>
            <a:videoFile r:link="rId1"/>
          </p:nvPr>
        </p:nvPicPr>
        <p:blipFill>
          <a:blip r:embed="rId4"/>
          <a:stretch>
            <a:fillRect/>
          </a:stretch>
        </p:blipFill>
        <p:spPr>
          <a:xfrm>
            <a:off x="4641599" y="1669653"/>
            <a:ext cx="6096000" cy="3429000"/>
          </a:xfrm>
          <a:prstGeom prst="rect">
            <a:avLst/>
          </a:prstGeom>
        </p:spPr>
      </p:pic>
    </p:spTree>
    <p:extLst>
      <p:ext uri="{BB962C8B-B14F-4D97-AF65-F5344CB8AC3E}">
        <p14:creationId xmlns:p14="http://schemas.microsoft.com/office/powerpoint/2010/main" val="2250544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D4B70-2E08-437C-A58A-8D1984CA68F7}"/>
              </a:ext>
            </a:extLst>
          </p:cNvPr>
          <p:cNvSpPr>
            <a:spLocks noGrp="1"/>
          </p:cNvSpPr>
          <p:nvPr>
            <p:ph type="title"/>
          </p:nvPr>
        </p:nvSpPr>
        <p:spPr/>
        <p:txBody>
          <a:bodyPr/>
          <a:lstStyle/>
          <a:p>
            <a:r>
              <a:rPr lang="en-GB" dirty="0"/>
              <a:t>Activity Three [Cont’d]</a:t>
            </a:r>
          </a:p>
        </p:txBody>
      </p:sp>
      <p:sp>
        <p:nvSpPr>
          <p:cNvPr id="3" name="Content Placeholder 2">
            <a:extLst>
              <a:ext uri="{FF2B5EF4-FFF2-40B4-BE49-F238E27FC236}">
                <a16:creationId xmlns:a16="http://schemas.microsoft.com/office/drawing/2014/main" id="{F0B98400-E192-4140-B3F3-B9CC7BE6D6A9}"/>
              </a:ext>
            </a:extLst>
          </p:cNvPr>
          <p:cNvSpPr>
            <a:spLocks noGrp="1"/>
          </p:cNvSpPr>
          <p:nvPr>
            <p:ph idx="1"/>
          </p:nvPr>
        </p:nvSpPr>
        <p:spPr/>
        <p:txBody>
          <a:bodyPr/>
          <a:lstStyle/>
          <a:p>
            <a:endParaRPr lang="en-GB" dirty="0">
              <a:solidFill>
                <a:srgbClr val="404040"/>
              </a:solidFill>
              <a:latin typeface="Arial" panose="020B0604020202020204" pitchFamily="34" charset="0"/>
              <a:ea typeface="Calibri" panose="020F0502020204030204" pitchFamily="34" charset="0"/>
              <a:cs typeface="Arial" panose="020B0604020202020204" pitchFamily="34" charset="0"/>
            </a:endParaRPr>
          </a:p>
          <a:p>
            <a:r>
              <a:rPr lang="en-GB" dirty="0">
                <a:latin typeface="Arial" panose="020B0604020202020204" pitchFamily="34" charset="0"/>
                <a:ea typeface="Calibri" panose="020F0502020204030204" pitchFamily="34" charset="0"/>
                <a:cs typeface="Arial" panose="020B0604020202020204" pitchFamily="34" charset="0"/>
              </a:rPr>
              <a:t>Further the information provided by researching online resources for one topic addressed within the video which particularly interests you and you feel you could use in a helping situation – e.g., </a:t>
            </a:r>
            <a:r>
              <a:rPr lang="en-GB" dirty="0">
                <a:latin typeface="Arial" panose="020B0604020202020204" pitchFamily="34" charset="0"/>
                <a:cs typeface="Arial" panose="020B0604020202020204" pitchFamily="34" charset="0"/>
              </a:rPr>
              <a:t>information on one of your, or a client’s particular stress ‘triggers’, which, if addressed, might strengthen resilience</a:t>
            </a:r>
            <a:r>
              <a:rPr lang="en-GB" dirty="0">
                <a:latin typeface="Arial" panose="020B0604020202020204" pitchFamily="34" charset="0"/>
                <a:ea typeface="Calibri" panose="020F0502020204030204" pitchFamily="34" charset="0"/>
                <a:cs typeface="Arial" panose="020B0604020202020204" pitchFamily="34" charset="0"/>
              </a:rPr>
              <a:t>  [This activity should take you 15 minutes]</a:t>
            </a:r>
          </a:p>
          <a:p>
            <a:endParaRPr lang="en-GB" dirty="0"/>
          </a:p>
        </p:txBody>
      </p:sp>
    </p:spTree>
    <p:extLst>
      <p:ext uri="{BB962C8B-B14F-4D97-AF65-F5344CB8AC3E}">
        <p14:creationId xmlns:p14="http://schemas.microsoft.com/office/powerpoint/2010/main" val="32894729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F92E6-D7A7-4B54-8973-C6C66AD3C0F5}"/>
              </a:ext>
            </a:extLst>
          </p:cNvPr>
          <p:cNvSpPr>
            <a:spLocks noGrp="1"/>
          </p:cNvSpPr>
          <p:nvPr>
            <p:ph type="title"/>
          </p:nvPr>
        </p:nvSpPr>
        <p:spPr>
          <a:xfrm>
            <a:off x="8153400" y="640081"/>
            <a:ext cx="3398518" cy="5255364"/>
          </a:xfrm>
        </p:spPr>
        <p:txBody>
          <a:bodyPr vert="horz" lIns="91440" tIns="45720" rIns="91440" bIns="45720" rtlCol="0" anchor="ctr">
            <a:normAutofit/>
          </a:bodyPr>
          <a:lstStyle/>
          <a:p>
            <a:r>
              <a:rPr lang="en-US"/>
              <a:t>This is a good time to take a short screen break before moving on to the next section</a:t>
            </a:r>
          </a:p>
        </p:txBody>
      </p:sp>
      <p:sp>
        <p:nvSpPr>
          <p:cNvPr id="71" name="Rectangle 70">
            <a:extLst>
              <a:ext uri="{FF2B5EF4-FFF2-40B4-BE49-F238E27FC236}">
                <a16:creationId xmlns:a16="http://schemas.microsoft.com/office/drawing/2014/main" id="{3FA8EA49-487B-4E62-AC3C-3D4A96EF0A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ounded Rectangle 9">
            <a:extLst>
              <a:ext uri="{FF2B5EF4-FFF2-40B4-BE49-F238E27FC236}">
                <a16:creationId xmlns:a16="http://schemas.microsoft.com/office/drawing/2014/main" id="{F3C8D54F-CA08-42F3-9924-FBA3CB680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208" y="484632"/>
            <a:ext cx="6594522"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Image result for image of taking a screen break">
            <a:extLst>
              <a:ext uri="{FF2B5EF4-FFF2-40B4-BE49-F238E27FC236}">
                <a16:creationId xmlns:a16="http://schemas.microsoft.com/office/drawing/2014/main" id="{435A9E3C-A039-4B0C-AFC9-F828160172F3}"/>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399"/>
          <a:stretch/>
        </p:blipFill>
        <p:spPr bwMode="auto">
          <a:xfrm>
            <a:off x="951882" y="965595"/>
            <a:ext cx="5632217" cy="4808332"/>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19540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59041B-328A-441F-A427-52FAEFFDA467}"/>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a:solidFill>
                  <a:srgbClr val="FFFFFF"/>
                </a:solidFill>
                <a:latin typeface="+mj-lt"/>
                <a:ea typeface="+mj-ea"/>
                <a:cs typeface="+mj-cs"/>
              </a:rPr>
              <a:t>Reading list:</a:t>
            </a:r>
          </a:p>
        </p:txBody>
      </p:sp>
      <p:pic>
        <p:nvPicPr>
          <p:cNvPr id="4" name="Content Placeholder 3">
            <a:extLst>
              <a:ext uri="{FF2B5EF4-FFF2-40B4-BE49-F238E27FC236}">
                <a16:creationId xmlns:a16="http://schemas.microsoft.com/office/drawing/2014/main" id="{5E5B5BC1-75F9-4C05-B4A5-D2223BAD44B6}"/>
              </a:ext>
            </a:extLst>
          </p:cNvPr>
          <p:cNvPicPr>
            <a:picLocks noGrp="1" noChangeAspect="1"/>
          </p:cNvPicPr>
          <p:nvPr>
            <p:ph idx="1"/>
          </p:nvPr>
        </p:nvPicPr>
        <p:blipFill>
          <a:blip r:embed="rId2"/>
          <a:stretch>
            <a:fillRect/>
          </a:stretch>
        </p:blipFill>
        <p:spPr>
          <a:xfrm>
            <a:off x="432225" y="2100439"/>
            <a:ext cx="11327549" cy="4183868"/>
          </a:xfrm>
          <a:prstGeom prst="rect">
            <a:avLst/>
          </a:prstGeom>
        </p:spPr>
      </p:pic>
    </p:spTree>
    <p:extLst>
      <p:ext uri="{BB962C8B-B14F-4D97-AF65-F5344CB8AC3E}">
        <p14:creationId xmlns:p14="http://schemas.microsoft.com/office/powerpoint/2010/main" val="351273703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745B92C-4D89-4324-B52D-E1F5F627B790}">
  <ds:schemaRefs>
    <ds:schemaRef ds:uri="http://schemas.microsoft.com/sharepoint/v3/contenttype/forms"/>
  </ds:schemaRefs>
</ds:datastoreItem>
</file>

<file path=customXml/itemProps2.xml><?xml version="1.0" encoding="utf-8"?>
<ds:datastoreItem xmlns:ds="http://schemas.openxmlformats.org/officeDocument/2006/customXml" ds:itemID="{E7228C0C-F774-4270-99CB-314B07EBFBE7}">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E4487CEA-7875-4327-875F-CA3B32E8009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{B15356B1-BDA6-477E-AC8D-EEA52722BF55}tf78438558_wac</Template>
  <TotalTime>0</TotalTime>
  <Words>813</Words>
  <Application>Microsoft Office PowerPoint</Application>
  <PresentationFormat>Widescreen</PresentationFormat>
  <Paragraphs>80</Paragraphs>
  <Slides>12</Slides>
  <Notes>1</Notes>
  <HiddenSlides>0</HiddenSlides>
  <MMClips>2</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12</vt:i4>
      </vt:variant>
    </vt:vector>
  </HeadingPairs>
  <TitlesOfParts>
    <vt:vector size="19" baseType="lpstr">
      <vt:lpstr>Arial</vt:lpstr>
      <vt:lpstr>Calibri</vt:lpstr>
      <vt:lpstr>Calibri Light</vt:lpstr>
      <vt:lpstr>Century Gothic</vt:lpstr>
      <vt:lpstr>Garamond</vt:lpstr>
      <vt:lpstr>SavonVTI</vt:lpstr>
      <vt:lpstr>Office Theme</vt:lpstr>
      <vt:lpstr> </vt:lpstr>
      <vt:lpstr>Bouncing forward: Developing resilience</vt:lpstr>
      <vt:lpstr>So: What do we mean by Resilience and  bouncing forward?   </vt:lpstr>
      <vt:lpstr>Resilience is …</vt:lpstr>
      <vt:lpstr>On completion of these activities,  you will be able to:  </vt:lpstr>
      <vt:lpstr>Identify and utilise personal skills and qualities relevant to understanding and developing resilience</vt:lpstr>
      <vt:lpstr>What do we understand about resilience?</vt:lpstr>
      <vt:lpstr>Identify and utilise personal skills and qualities relevant to understanding and developing resilience</vt:lpstr>
      <vt:lpstr>Describe and apply protective factors to reduce vulnerability to stress and anxiety  </vt:lpstr>
      <vt:lpstr>Activity Three [Cont’d]</vt:lpstr>
      <vt:lpstr>This is a good time to take a short screen break before moving on to the next section</vt:lpstr>
      <vt:lpstr>Reading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2020-07-14T16:27:49Z</dcterms:created>
  <dcterms:modified xsi:type="dcterms:W3CDTF">2021-01-14T22:23:01Z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