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4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purl.oclc.org/ooxml/drawingml/main" xmlns:r="http://purl.oclc.org/ooxml/officeDocument/relationships" xmlns:p="http://purl.oclc.org/ooxml/presentationml/main" lastView="sldThumbnailView">
  <p:normalViewPr>
    <p:restoredLeft sz="15.62%"/>
    <p:restoredTop sz="94.66%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1440000" cy="1440000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7.xml"/><Relationship Id="rId13" Type="http://purl.oclc.org/ooxml/officeDocument/relationships/theme" Target="theme/theme1.xml"/><Relationship Id="rId3" Type="http://purl.oclc.org/ooxml/officeDocument/relationships/slide" Target="slides/slide2.xml"/><Relationship Id="rId7" Type="http://purl.oclc.org/ooxml/officeDocument/relationships/slide" Target="slides/slide6.xml"/><Relationship Id="rId12" Type="http://purl.oclc.org/ooxml/officeDocument/relationships/viewProps" Target="viewProps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presProps" Target="presProps.xml"/><Relationship Id="rId5" Type="http://purl.oclc.org/ooxml/officeDocument/relationships/slide" Target="slides/slide4.xml"/><Relationship Id="rId10" Type="http://purl.oclc.org/ooxml/officeDocument/relationships/slide" Target="slides/slide9.xml"/><Relationship Id="rId4" Type="http://purl.oclc.org/ooxml/officeDocument/relationships/slide" Target="slides/slide3.xml"/><Relationship Id="rId9" Type="http://purl.oclc.org/ooxml/officeDocument/relationships/slide" Target="slides/slide8.xml"/><Relationship Id="rId14" Type="http://purl.oclc.org/ooxml/officeDocument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B390F-7C94-D1CE-4968-88593ABEEF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01919" y="1122361"/>
            <a:ext cx="7588157" cy="2621155"/>
          </a:xfrm>
        </p:spPr>
        <p:txBody>
          <a:bodyPr anchor="b" anchorCtr="1"/>
          <a:lstStyle>
            <a:lvl1pPr algn="ctr"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84E010-A5EC-BC49-C133-9A0EC3061F4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01919" y="3843707"/>
            <a:ext cx="7588157" cy="1414092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3F54C-DCA8-55CD-E06F-9246A71246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62ADEC-F7D4-4526-9323-A03220E52721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3E720-70D8-F88A-FA1F-52C8081E7D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8B698-DAF0-C862-369F-EFF5D86FEA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73E70E-8C5E-43F9-9399-C0A8444D8E1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21205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76BD5-40F6-18DF-DBB2-44F0BBB7EC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15FE6-23C9-B69C-C49F-818FC966679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F3C64-3856-A997-9747-D61CAC83FB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269075-E448-435C-B51F-F173938E5182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C9BBE-08D6-054A-C7D2-2DA343917B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488D5-6799-5A52-26EA-DAD5918F7C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C17B13-7A32-4F24-9AB0-3695A13A1D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75902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D02C3-5C86-650F-B913-EE511397E9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385" y="553614"/>
            <a:ext cx="8273143" cy="4008857"/>
          </a:xfrm>
        </p:spPr>
        <p:txBody>
          <a:bodyPr/>
          <a:lstStyle>
            <a:lvl1pPr>
              <a:defRPr sz="5400" cap="all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59A45-12B3-9250-6681-612E74FE6F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3375" y="4589465"/>
            <a:ext cx="8273143" cy="1384621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66801-D580-DE3E-393D-BCC2B34E03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523371-DC52-4BD1-BF2D-CD2B2F1E39A3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083B1-11FF-7FBE-9F84-E57C7B6B9F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69F00-89EF-AD22-A2C4-53C3FB7566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3D93BC-2EFE-4C70-A473-06F8DCEAC07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375831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4198A-EB71-E3EF-EBAB-4F131A4A70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741155" cy="11322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40839-CCF0-B88A-731A-1E298AFE8F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B2266F-CC41-4669-8AB0-33E6E322480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5B8A43-BDC2-7B75-B3E0-715F3DD743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1729A1-AFF9-4978-B221-46D6D651AC3A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89E45-0A15-A408-11D5-E8ED197C5D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B0634A-D4CE-E8B4-A2CF-76EA6F0BF9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2C0D0F-7205-4354-B258-CED6AADDA27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7609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0E724-E546-5354-0844-1BA748FFC0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547396"/>
            <a:ext cx="10745791" cy="11432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D29243-64D5-C4D8-F6E2-8DF17883068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3" y="1685732"/>
            <a:ext cx="5157782" cy="559832"/>
          </a:xfrm>
        </p:spPr>
        <p:txBody>
          <a:bodyPr anchor="b"/>
          <a:lstStyle>
            <a:lvl1pPr marL="0" indent="0">
              <a:lnSpc>
                <a:spcPct val="90%"/>
              </a:lnSpc>
              <a:buNone/>
              <a:defRPr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E1F33F-E516-ABC5-E6FB-E269B27488A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9603" y="2386894"/>
            <a:ext cx="5157782" cy="37650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00258E-2709-6401-4C97-174B1B5A277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5732"/>
            <a:ext cx="5183184" cy="559832"/>
          </a:xfrm>
        </p:spPr>
        <p:txBody>
          <a:bodyPr anchor="b"/>
          <a:lstStyle>
            <a:lvl1pPr marL="0" indent="0">
              <a:lnSpc>
                <a:spcPct val="90%"/>
              </a:lnSpc>
              <a:buNone/>
              <a:defRPr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03CB97-8C7B-2FF9-CB69-EEE5726285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386894"/>
            <a:ext cx="5183184" cy="37650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C0AEE7-516A-9D06-99AF-5ABC89AE6C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24C3DF-F233-444F-A7AF-6C505A5B5B86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6F053A-B318-7562-A638-A86630482C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A7AD48-26C2-D1E5-947D-E1431C5664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5536DE-7CD9-4AB0-9D6C-7F3832C44AF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702602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17BCD-E94A-A954-342F-9B36BC3400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AD1D97-B82E-ACBF-7C7B-A281FAC443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27FB84-F58E-418A-8C7C-57FDFCD339C7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735BF2-6708-1056-E783-1943392867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61788E-1215-F017-2CE1-72279494A6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3FC957-0A5A-41F1-B00E-FBA75439481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331211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17182B-5836-6315-FBD7-B29E1EB8AD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8CD5E0-69EF-4C5B-8A02-1317E9FE6AE7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778319-90FD-4188-7723-E3BEB9C6C6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3608D5-57D8-B2A6-0548-0A0DE5DC81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02BCA9-5582-4C04-B978-4547BFC3934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64105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74213-92FF-B0AD-7C31-CD383F9CA8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7158" y="553614"/>
            <a:ext cx="3595631" cy="1757504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0D955-110A-8230-4597-8C46A95B5C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34703" y="553614"/>
            <a:ext cx="6279742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349D2-F895-D5B3-AA6B-8BBDA8055C3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97158" y="2311118"/>
            <a:ext cx="3595631" cy="3728895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3E4E9F-3A68-79F4-55C0-DC1D1567BB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2C7C23-35E5-4179-BF32-BA0F0F394D6D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FB2F4-7AA1-79AB-F5DE-0D54F6AE46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0421A-5041-EA62-8033-85253F17D6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60CE7A-1CC1-4ACB-8ED7-17B08FCB13C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01931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963B4-6485-FF59-0C9B-9298036D00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4360" y="557784"/>
            <a:ext cx="3595631" cy="2212308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150187-8DC6-9AEB-C553-0F95CD37176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063316" y="657106"/>
            <a:ext cx="6483690" cy="555590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91196A-0AA3-773E-C155-6A4C1F4D06C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09603" y="2826136"/>
            <a:ext cx="3585581" cy="3434641"/>
          </a:xfrm>
        </p:spPr>
        <p:txBody>
          <a:bodyPr anchor="b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FB8CD-9D50-2EAB-AD20-58A350E027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A915AB-58C4-4843-A597-FA6DEA0A65ED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79AC6A-D5EF-3A45-600A-41356B3BE1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7956C6-F076-7FC2-FE62-E7BF05493B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A5467-3A1A-4F79-BA98-F194CEE86D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274735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1EDC-B77D-1F5B-71DE-27E4959FF8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515600" cy="11322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407A6-AD00-6F4E-688C-2D20B892A59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12648" y="1680895"/>
            <a:ext cx="10515600" cy="449606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53A37-C637-2177-288A-438610FE25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10399A-A023-4574-AFAE-F5FC69E11A9C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21376-CB11-3BDE-B8C1-FDB6F11A94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B4FF5-BF7C-82C8-47C7-8680304940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D529CF-E83B-4F48-84A3-14873FFCF0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391683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A35721-5D14-DEC5-F692-059BAF03DF1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634886" y="578495"/>
            <a:ext cx="2047039" cy="559846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4B176A-6B74-F7EF-4279-CE285CC0FE8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578495"/>
            <a:ext cx="8796683" cy="559846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74D12-6F93-4732-D8BC-9539730958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D0F6FB-4EF7-4D6D-8878-0122C0E62D7A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487CE-E0CE-5D71-BBE1-FAE91AAF10B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28C22-1F62-9705-0356-177AD71ECB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95026F-2C96-4F39-985E-B0AD24C2D8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266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0A34E6-4942-DBED-1701-9E6F1AFF31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653573" cy="11322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01485-38BA-AE40-B0F0-E67421382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2648" y="1715533"/>
            <a:ext cx="10653582" cy="45938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B3CCB-36C3-D50D-D52E-405C08E9B67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37160" y="6453003"/>
            <a:ext cx="349431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%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fld id="{A733043C-1A2F-4117-B9E4-8402F1057FE4}" type="datetime1">
              <a:rPr lang="en-US"/>
              <a:pPr lvl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EB00E-947E-03C8-1912-05CD2261BFA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876519" y="6453003"/>
            <a:ext cx="280540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%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7487A-15CE-60E9-83F8-7FEB7F931FF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632164" y="6453003"/>
            <a:ext cx="4292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%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fld id="{49C6EB88-A75D-4C94-B99D-CB9800765FB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%"/>
        </a:lnSpc>
        <a:spcBef>
          <a:spcPts val="0"/>
        </a:spcBef>
        <a:spcAft>
          <a:spcPts val="0"/>
        </a:spcAft>
        <a:buNone/>
        <a:tabLst/>
        <a:defRPr lang="en-US" sz="3600" b="1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1pPr>
    </p:titleStyle>
    <p:bodyStyle>
      <a:lvl1pPr marL="228600" marR="0" lvl="0" indent="-228600" algn="l" defTabSz="914400" rtl="0" fontAlgn="auto" hangingPunct="1">
        <a:lnSpc>
          <a:spcPct val="120%"/>
        </a:lnSpc>
        <a:spcBef>
          <a:spcPts val="1000"/>
        </a:spcBef>
        <a:spcAft>
          <a:spcPts val="0"/>
        </a:spcAft>
        <a:buSzPct val="100%"/>
        <a:buFont typeface="Arial" pitchFamily="34"/>
        <a:buChar char="•"/>
        <a:tabLst/>
        <a:defRPr lang="en-US" sz="2000" b="0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1pPr>
      <a:lvl2pPr marL="457200" marR="0" lvl="1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US" sz="1800" b="0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2pPr>
      <a:lvl3pPr marL="685800" marR="0" lvl="2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US" sz="1600" b="0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3pPr>
      <a:lvl4pPr marL="914400" marR="0" lvl="3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US" sz="1400" b="0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4pPr>
      <a:lvl5pPr marL="1143000" marR="0" lvl="4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US" sz="1200" b="0" i="0" u="none" strike="noStrike" kern="1200" cap="none" spc="0" baseline="0%">
          <a:solidFill>
            <a:srgbClr val="000000"/>
          </a:solidFill>
          <a:uFillTx/>
          <a:latin typeface="Neue Haas Grotesk Text Pro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purl.oclc.org/ooxml/officeDocument/relationships/image" Target="../media/image2.png"/><Relationship Id="rId2" Type="http://purl.oclc.org/ooxml/officeDocument/relationships/image" Target="../media/image1.jpeg"/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purl.oclc.org/ooxml/officeDocument/relationships/image" Target="../media/image2.png"/><Relationship Id="rId1" Type="http://purl.oclc.org/ooxml/officeDocument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purl.oclc.org/ooxml/officeDocument/relationships/image" Target="../media/image3.jpeg"/><Relationship Id="rId1" Type="http://purl.oclc.org/ooxml/officeDocument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purl.oclc.org/ooxml/officeDocument/relationships/image" Target="../media/image4.jpeg"/><Relationship Id="rId1" Type="http://purl.oclc.org/ooxml/officeDocument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purl.oclc.org/ooxml/officeDocument/relationships/image" Target="../media/image5.png"/><Relationship Id="rId1" Type="http://purl.oclc.org/ooxml/officeDocument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purl.oclc.org/ooxml/officeDocument/relationships/image" Target="../media/image6.png"/><Relationship Id="rId2" Type="http://purl.oclc.org/ooxml/officeDocument/relationships/hyperlink" Target="mailto:recruitment@uwtsdsu.ac.uk" TargetMode="External"/><Relationship Id="rId1" Type="http://purl.oclc.org/ooxml/officeDocument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purl.oclc.org/ooxml/officeDocument/relationships/image" Target="../media/image7.png"/><Relationship Id="rId1" Type="http://purl.oclc.org/ooxml/officeDocument/relationships/slideLayout" Target="../slideLayouts/slideLayout2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DB05811D-16BE-680C-5DC7-F30A0B796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BF0655C-48BA-6566-4DD4-954300E68ED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843394" y="1585761"/>
            <a:ext cx="3788770" cy="1147041"/>
          </a:xfrm>
        </p:spPr>
        <p:txBody>
          <a:bodyPr anchorCtr="0"/>
          <a:lstStyle/>
          <a:p>
            <a:pPr lvl="0" algn="l"/>
            <a:r>
              <a:rPr lang="en-GB" sz="3600" i="1">
                <a:latin typeface="Arial" pitchFamily="34"/>
                <a:cs typeface="Arial" pitchFamily="34"/>
              </a:rPr>
              <a:t>Innovative Support Officer</a:t>
            </a:r>
            <a:endParaRPr lang="en-GB" sz="360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9DE05D4-B145-945D-2A57-B3096961844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843394" y="2971800"/>
            <a:ext cx="3614860" cy="2872194"/>
          </a:xfrm>
        </p:spPr>
        <p:txBody>
          <a:bodyPr anchorCtr="0"/>
          <a:lstStyle/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Name: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Daniela Munteanu</a:t>
            </a:r>
          </a:p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Student Number: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2240458</a:t>
            </a:r>
          </a:p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Module code: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LCBB5012</a:t>
            </a:r>
          </a:p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Module name</a:t>
            </a:r>
            <a:r>
              <a:rPr lang="en-GB" sz="1500" b="1" i="1">
                <a:latin typeface="Arial" pitchFamily="34"/>
                <a:cs typeface="Arial" pitchFamily="34"/>
              </a:rPr>
              <a:t>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Principles of Human Resource Management</a:t>
            </a:r>
          </a:p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Assignment number: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Component 1 Practical: Academic Interview for HR Processes</a:t>
            </a:r>
          </a:p>
          <a:p>
            <a:pPr lvl="0">
              <a:lnSpc>
                <a:spcPct val="100%"/>
              </a:lnSpc>
            </a:pPr>
            <a:r>
              <a:rPr lang="en-GB" sz="1500">
                <a:latin typeface="Arial" pitchFamily="34"/>
                <a:cs typeface="Arial" pitchFamily="34"/>
              </a:rPr>
              <a:t>Lecturer name</a:t>
            </a:r>
            <a:r>
              <a:rPr lang="en-GB" sz="1500" b="1">
                <a:solidFill>
                  <a:srgbClr val="107574"/>
                </a:solidFill>
                <a:latin typeface="Arial" pitchFamily="34"/>
                <a:cs typeface="Arial" pitchFamily="34"/>
              </a:rPr>
              <a:t>: </a:t>
            </a:r>
            <a:r>
              <a:rPr lang="en-GB" sz="1500" b="1" i="1">
                <a:solidFill>
                  <a:srgbClr val="532620"/>
                </a:solidFill>
                <a:latin typeface="Arial" pitchFamily="34"/>
                <a:cs typeface="Arial" pitchFamily="34"/>
              </a:rPr>
              <a:t>Fouziya Farheen</a:t>
            </a:r>
          </a:p>
          <a:p>
            <a:pPr lvl="0" algn="l">
              <a:lnSpc>
                <a:spcPct val="100%"/>
              </a:lnSpc>
            </a:pPr>
            <a:endParaRPr lang="en-GB" sz="150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1509518C-292C-0831-88BE-D708B5D58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.616%" r="18.238%"/>
          <a:stretch>
            <a:fillRect/>
          </a:stretch>
        </p:blipFill>
        <p:spPr>
          <a:xfrm>
            <a:off x="0" y="9"/>
            <a:ext cx="7367750" cy="68579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4" descr="Discover University of Wales Trinity Saint David">
            <a:extLst>
              <a:ext uri="{FF2B5EF4-FFF2-40B4-BE49-F238E27FC236}">
                <a16:creationId xmlns:a16="http://schemas.microsoft.com/office/drawing/2014/main" id="{E44563FF-1149-D31C-2705-6AB46B5B82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167149" y="124358"/>
            <a:ext cx="1916097" cy="8527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F606-87E6-871C-8640-74F186CC6D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653573" cy="719724"/>
          </a:xfrm>
        </p:spPr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C792A-F38D-4418-F7C1-F994F704D09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1. Introduction: UWTSD and digitalisation of work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2. Job Description – Part 1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3. Job Description – Part 2 (conditions, benefits)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4. Person Specification – Part 1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5. Person Specification – Part 2 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6. Key Elements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7. Conclusion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>
                <a:latin typeface="Arial" pitchFamily="34"/>
                <a:cs typeface="Arial" pitchFamily="34"/>
              </a:rPr>
              <a:t>8. Interview: 6 questions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FC2FF-94AE-A673-B6AF-00917D05DF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741155" cy="818040"/>
          </a:xfrm>
        </p:spPr>
        <p:txBody>
          <a:bodyPr/>
          <a:lstStyle/>
          <a:p>
            <a:pPr lvl="0"/>
            <a:r>
              <a:rPr lang="en-GB" dirty="0">
                <a:latin typeface="Arial" pitchFamily="34"/>
                <a:cs typeface="Arial" pitchFamily="34"/>
              </a:rPr>
              <a:t>UWTSD and digitalisation of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2DD75-AD41-1D33-7EB9-D8A0DD880A7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474835"/>
            <a:ext cx="5181603" cy="4702128"/>
          </a:xfrm>
        </p:spPr>
        <p:txBody>
          <a:bodyPr>
            <a:noAutofit/>
          </a:bodyPr>
          <a:lstStyle/>
          <a:p>
            <a:pPr marL="0" lvl="0" indent="0">
              <a:lnSpc>
                <a:spcPct val="100%"/>
              </a:lnSpc>
              <a:spcBef>
                <a:spcPts val="600"/>
              </a:spcBef>
              <a:buFont typeface="Wingdings" pitchFamily="2"/>
              <a:buChar char=""/>
            </a:pPr>
            <a:r>
              <a:rPr lang="en-GB" sz="2400">
                <a:latin typeface="Arial" pitchFamily="34"/>
                <a:cs typeface="Arial" pitchFamily="34"/>
              </a:rPr>
              <a:t>University of Wales Trinity Saint David (UWTSD) – a vibrant university with UK campuses</a:t>
            </a:r>
          </a:p>
          <a:p>
            <a:pPr marL="0" lvl="0" indent="0">
              <a:lnSpc>
                <a:spcPct val="100%"/>
              </a:lnSpc>
              <a:spcBef>
                <a:spcPts val="600"/>
              </a:spcBef>
              <a:buFont typeface="Wingdings" pitchFamily="2"/>
              <a:buChar char=""/>
            </a:pPr>
            <a:r>
              <a:rPr lang="en-GB" sz="2400">
                <a:latin typeface="Arial" pitchFamily="34"/>
                <a:cs typeface="Arial" pitchFamily="34"/>
              </a:rPr>
              <a:t>Focus on innovation and technology in education and student services</a:t>
            </a:r>
          </a:p>
          <a:p>
            <a:pPr marL="0" lvl="0" indent="0">
              <a:lnSpc>
                <a:spcPct val="100%"/>
              </a:lnSpc>
              <a:spcBef>
                <a:spcPts val="600"/>
              </a:spcBef>
              <a:buFont typeface="Wingdings" pitchFamily="2"/>
              <a:buChar char=""/>
            </a:pPr>
            <a:r>
              <a:rPr lang="en-GB" sz="2400">
                <a:latin typeface="Arial" pitchFamily="34"/>
                <a:cs typeface="Arial" pitchFamily="34"/>
              </a:rPr>
              <a:t>Students' Union – an organisation supporting students through events and projects</a:t>
            </a:r>
          </a:p>
          <a:p>
            <a:pPr marL="0" lvl="0" indent="0">
              <a:lnSpc>
                <a:spcPct val="100%"/>
              </a:lnSpc>
              <a:spcBef>
                <a:spcPts val="600"/>
              </a:spcBef>
              <a:spcAft>
                <a:spcPts val="800"/>
              </a:spcAft>
              <a:buFont typeface="Wingdings" pitchFamily="2"/>
              <a:buChar char=""/>
            </a:pPr>
            <a:r>
              <a:rPr lang="en-GB" sz="2400">
                <a:latin typeface="Arial" pitchFamily="34"/>
                <a:cs typeface="Arial" pitchFamily="34"/>
              </a:rPr>
              <a:t>Seeking an Innovation Support Officer to bring new ideas to the community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600"/>
              </a:spcAft>
              <a:buNone/>
              <a:tabLst>
                <a:tab pos="457200" algn="l"/>
              </a:tabLst>
            </a:pPr>
            <a:endParaRPr lang="en-GB" sz="2400">
              <a:latin typeface="Arial" pitchFamily="34"/>
              <a:cs typeface="Arial" pitchFamily="34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AAA35FA-7CF2-10D1-8A9F-E8DA53ADEF2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640662"/>
            <a:ext cx="5243050" cy="4370429"/>
          </a:xfrm>
        </p:spPr>
        <p:txBody>
          <a:bodyPr anchor="ctr">
            <a:spAutoFit/>
          </a:bodyPr>
          <a:lstStyle/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600"/>
              </a:spcAft>
              <a:buFont typeface="Wingdings" pitchFamily="2"/>
              <a:buChar char="Ø"/>
            </a:pPr>
            <a:r>
              <a:rPr lang="en-GB" sz="2400" kern="0" dirty="0">
                <a:latin typeface="Arial" pitchFamily="34"/>
                <a:cs typeface="Arial" pitchFamily="34"/>
              </a:rPr>
              <a:t>Automation results in job changes. </a:t>
            </a:r>
            <a:endParaRPr lang="en-GB" sz="24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600"/>
              </a:spcAft>
              <a:buFont typeface="Wingdings" pitchFamily="2"/>
              <a:buChar char="Ø"/>
            </a:pPr>
            <a:r>
              <a:rPr lang="en-GB" sz="2400" kern="0" dirty="0">
                <a:latin typeface="Arial" pitchFamily="34"/>
                <a:cs typeface="Arial" pitchFamily="34"/>
              </a:rPr>
              <a:t>Artificial intelligence (AI), applications, and automated processes become indispensable.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600"/>
              </a:spcAft>
              <a:buFont typeface="Wingdings" pitchFamily="2"/>
              <a:buChar char="Ø"/>
            </a:pPr>
            <a:r>
              <a:rPr lang="en-GB" sz="2400" kern="0" dirty="0">
                <a:latin typeface="Arial" pitchFamily="34"/>
                <a:cs typeface="Arial" pitchFamily="34"/>
              </a:rPr>
              <a:t>To adapt, companies seek out youthful individuals who are receptive to new ideas. 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600"/>
              </a:spcAft>
              <a:buFont typeface="Wingdings" pitchFamily="2"/>
              <a:buChar char="Ø"/>
            </a:pPr>
            <a:r>
              <a:rPr lang="en-GB" sz="2400" kern="0" dirty="0">
                <a:latin typeface="Arial" pitchFamily="34"/>
                <a:cs typeface="Arial" pitchFamily="34"/>
              </a:rPr>
              <a:t>The future belongs to you, the students. Maximise the potential of your challenges!</a:t>
            </a:r>
            <a:endParaRPr lang="en-GB" sz="2400" dirty="0">
              <a:latin typeface="Arial" pitchFamily="34"/>
              <a:cs typeface="Arial" pitchFamily="34"/>
            </a:endParaRPr>
          </a:p>
          <a:p>
            <a:pPr marL="0" lvl="0" indent="0" hangingPunct="0">
              <a:lnSpc>
                <a:spcPct val="100%"/>
              </a:lnSpc>
              <a:spcBef>
                <a:spcPts val="0"/>
              </a:spcBef>
              <a:buNone/>
            </a:pPr>
            <a:endParaRPr lang="en-US" sz="1800" dirty="0">
              <a:latin typeface="Arial" pitchFamily="34"/>
            </a:endParaRP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EFBBBFEA-E904-AF3F-E97B-239B9BCD53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167149" y="124358"/>
            <a:ext cx="1916097" cy="8527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0DBBF-CC84-5B1D-C55A-E28DE6DD0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662" y="302830"/>
            <a:ext cx="10741155" cy="631228"/>
          </a:xfrm>
        </p:spPr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Job Description – Innovation Support Officer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C6641-9BD8-FC2D-04A2-15DBBC1A7F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366680"/>
            <a:ext cx="2455017" cy="4810283"/>
          </a:xfrm>
        </p:spPr>
        <p:txBody>
          <a:bodyPr/>
          <a:lstStyle/>
          <a:p>
            <a:pPr marL="0" lvl="0" indent="0">
              <a:buNone/>
            </a:pPr>
            <a:r>
              <a:rPr lang="en-GB" b="1">
                <a:latin typeface="Arial" pitchFamily="34"/>
                <a:cs typeface="Arial" pitchFamily="34"/>
              </a:rPr>
              <a:t>Job Title</a:t>
            </a:r>
            <a:r>
              <a:rPr lang="en-GB">
                <a:latin typeface="Arial" pitchFamily="34"/>
                <a:cs typeface="Arial" pitchFamily="34"/>
              </a:rPr>
              <a:t>:</a:t>
            </a:r>
          </a:p>
          <a:p>
            <a:pPr marL="0" lvl="0" indent="0">
              <a:buNone/>
            </a:pPr>
            <a:r>
              <a:rPr lang="en-GB" b="1">
                <a:latin typeface="Arial" pitchFamily="34"/>
                <a:cs typeface="Arial" pitchFamily="34"/>
              </a:rPr>
              <a:t>Location</a:t>
            </a:r>
            <a:r>
              <a:rPr lang="en-GB">
                <a:latin typeface="Arial" pitchFamily="34"/>
                <a:cs typeface="Arial" pitchFamily="34"/>
              </a:rPr>
              <a:t>:</a:t>
            </a:r>
          </a:p>
          <a:p>
            <a:pPr marL="0" lvl="0" indent="0">
              <a:buNone/>
            </a:pPr>
            <a:r>
              <a:rPr lang="en-GB" b="1">
                <a:latin typeface="Arial" pitchFamily="34"/>
                <a:cs typeface="Arial" pitchFamily="34"/>
              </a:rPr>
              <a:t>Contract Type</a:t>
            </a:r>
            <a:r>
              <a:rPr lang="en-GB">
                <a:latin typeface="Arial" pitchFamily="34"/>
                <a:cs typeface="Arial" pitchFamily="34"/>
              </a:rPr>
              <a:t>:</a:t>
            </a:r>
          </a:p>
          <a:p>
            <a:pPr marL="0" lvl="0" indent="0">
              <a:buNone/>
            </a:pPr>
            <a:r>
              <a:rPr lang="en-GB" b="1" kern="0">
                <a:latin typeface="Arial" pitchFamily="34"/>
                <a:cs typeface="Arial" pitchFamily="34"/>
              </a:rPr>
              <a:t>About the role</a:t>
            </a:r>
            <a:r>
              <a:rPr lang="en-GB" kern="0">
                <a:latin typeface="Arial" pitchFamily="34"/>
                <a:cs typeface="Arial" pitchFamily="34"/>
              </a:rPr>
              <a:t>:</a:t>
            </a: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0%"/>
              </a:lnSpc>
              <a:spcBef>
                <a:spcPts val="4800"/>
              </a:spcBef>
              <a:buNone/>
            </a:pPr>
            <a:r>
              <a:rPr lang="en-GB" b="1" kern="0">
                <a:latin typeface="Arial" pitchFamily="34"/>
                <a:cs typeface="Arial" pitchFamily="34"/>
              </a:rPr>
              <a:t>Responsibilities:</a:t>
            </a: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97721-8CA0-FE3D-B6A7-5148719B334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106994" y="1297853"/>
            <a:ext cx="8246809" cy="5437241"/>
          </a:xfrm>
        </p:spPr>
        <p:txBody>
          <a:bodyPr/>
          <a:lstStyle/>
          <a:p>
            <a:pPr marL="0" lvl="0" indent="0">
              <a:buNone/>
            </a:pPr>
            <a:r>
              <a:rPr lang="en-GB" sz="2200">
                <a:latin typeface="Arial" pitchFamily="34"/>
                <a:cs typeface="Arial" pitchFamily="34"/>
              </a:rPr>
              <a:t>Innovation Support Officer – UWTSD Students' Union</a:t>
            </a:r>
          </a:p>
          <a:p>
            <a:pPr marL="0" lvl="0" indent="0">
              <a:buNone/>
            </a:pPr>
            <a:r>
              <a:rPr lang="en-GB" sz="2200">
                <a:latin typeface="Arial" pitchFamily="34"/>
                <a:cs typeface="Arial" pitchFamily="34"/>
              </a:rPr>
              <a:t>Swansea / Carmarthen (hybrid)</a:t>
            </a:r>
          </a:p>
          <a:p>
            <a:pPr marL="0" lvl="0" indent="0">
              <a:buNone/>
            </a:pPr>
            <a:r>
              <a:rPr lang="en-GB" sz="2200">
                <a:latin typeface="Arial" pitchFamily="34"/>
                <a:cs typeface="Arial" pitchFamily="34"/>
              </a:rPr>
              <a:t>Part-time (10–20 hours/week)</a:t>
            </a:r>
          </a:p>
          <a:p>
            <a:pPr marL="0" lvl="0" indent="0">
              <a:lnSpc>
                <a:spcPct val="100%"/>
              </a:lnSpc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2200" kern="0">
                <a:latin typeface="Arial" pitchFamily="34"/>
                <a:cs typeface="Arial" pitchFamily="34"/>
              </a:rPr>
              <a:t>Are you interested in developing innovative technologies and concepts? 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GB" sz="2200" kern="0">
                <a:latin typeface="Arial" pitchFamily="34"/>
                <a:cs typeface="Arial" pitchFamily="34"/>
              </a:rPr>
              <a:t>Would you like to enhance your resume and assist students? 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GB" sz="2200" kern="0">
                <a:latin typeface="Arial" pitchFamily="34"/>
                <a:cs typeface="Arial" pitchFamily="34"/>
              </a:rPr>
              <a:t>Become a member of the organisation!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  <a:tabLst>
                <a:tab pos="457200" algn="l"/>
              </a:tabLst>
            </a:pPr>
            <a:r>
              <a:rPr lang="en-GB" sz="2200">
                <a:latin typeface="Arial" pitchFamily="34"/>
                <a:cs typeface="Arial" pitchFamily="34"/>
              </a:rPr>
              <a:t>Find ideas to improve events, services or communication (apps, social media, new tools)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  <a:tabLst>
                <a:tab pos="457200" algn="l"/>
              </a:tabLst>
            </a:pPr>
            <a:r>
              <a:rPr lang="en-GB" sz="2200">
                <a:latin typeface="Arial" pitchFamily="34"/>
                <a:cs typeface="Arial" pitchFamily="34"/>
              </a:rPr>
              <a:t>Help with creative projects started by students or us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  <a:tabLst>
                <a:tab pos="457200" algn="l"/>
              </a:tabLst>
            </a:pPr>
            <a:r>
              <a:rPr lang="en-GB" sz="2200">
                <a:latin typeface="Arial" pitchFamily="34"/>
                <a:cs typeface="Arial" pitchFamily="34"/>
              </a:rPr>
              <a:t>Work with other students and the team to test and launch ideas</a:t>
            </a:r>
          </a:p>
          <a:p>
            <a:pPr marL="0" lvl="0" indent="0">
              <a:lnSpc>
                <a:spcPct val="100%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GB" sz="2200">
                <a:latin typeface="Arial" pitchFamily="34"/>
                <a:cs typeface="Arial" pitchFamily="34"/>
              </a:rPr>
              <a:t>Keep up with trends (AI, TikTok, sustainability) and suggest what would be interesting</a:t>
            </a:r>
          </a:p>
        </p:txBody>
      </p:sp>
      <p:pic>
        <p:nvPicPr>
          <p:cNvPr id="5" name="Picture 2" descr="1,727 Job Description Stock Photos - Free &amp; Royalty-Free Stock Photos from  Dreamstime">
            <a:extLst>
              <a:ext uri="{FF2B5EF4-FFF2-40B4-BE49-F238E27FC236}">
                <a16:creationId xmlns:a16="http://schemas.microsoft.com/office/drawing/2014/main" id="{5F966276-0CFB-9F00-E7D6-56BE4BB0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176385" y="826983"/>
            <a:ext cx="2015611" cy="174307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7E401-F3D7-7779-76AC-8EEF10F9C4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2818" y="499481"/>
            <a:ext cx="10741155" cy="768882"/>
          </a:xfrm>
        </p:spPr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Benefits &amp; Salary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1309E-121F-D154-A849-1491DDE23C1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769802"/>
            <a:ext cx="1992898" cy="4407161"/>
          </a:xfrm>
        </p:spPr>
        <p:txBody>
          <a:bodyPr/>
          <a:lstStyle/>
          <a:p>
            <a:pPr marL="0" lvl="0" indent="0">
              <a:lnSpc>
                <a:spcPct val="110%"/>
              </a:lnSpc>
              <a:buNone/>
            </a:pPr>
            <a:r>
              <a:rPr lang="en-GB" sz="2400" b="1">
                <a:latin typeface="Arial" pitchFamily="34"/>
                <a:cs typeface="Arial" pitchFamily="34"/>
              </a:rPr>
              <a:t>Conditions:</a:t>
            </a:r>
          </a:p>
          <a:p>
            <a:pPr marL="0" lvl="0" indent="0">
              <a:lnSpc>
                <a:spcPct val="90%"/>
              </a:lnSpc>
              <a:spcBef>
                <a:spcPts val="1800"/>
              </a:spcBef>
              <a:buNone/>
            </a:pPr>
            <a:endParaRPr lang="en-GB" sz="2400" b="1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%"/>
              </a:lnSpc>
              <a:spcBef>
                <a:spcPts val="1800"/>
              </a:spcBef>
              <a:buNone/>
            </a:pPr>
            <a:r>
              <a:rPr lang="en-GB" sz="2400" b="1">
                <a:latin typeface="Arial" pitchFamily="34"/>
                <a:cs typeface="Arial" pitchFamily="34"/>
              </a:rPr>
              <a:t>Salary</a:t>
            </a:r>
            <a:r>
              <a:rPr lang="en-GB" sz="2400">
                <a:latin typeface="Arial" pitchFamily="34"/>
                <a:cs typeface="Arial" pitchFamily="34"/>
              </a:rPr>
              <a:t>:</a:t>
            </a:r>
          </a:p>
          <a:p>
            <a:pPr marL="0" lvl="0" indent="0">
              <a:lnSpc>
                <a:spcPct val="90%"/>
              </a:lnSpc>
              <a:spcBef>
                <a:spcPts val="2800"/>
              </a:spcBef>
              <a:buNone/>
            </a:pPr>
            <a:r>
              <a:rPr lang="en-GB" sz="2400" b="1">
                <a:latin typeface="Arial" pitchFamily="34"/>
                <a:cs typeface="Arial" pitchFamily="34"/>
              </a:rPr>
              <a:t>Benefits</a:t>
            </a:r>
            <a:r>
              <a:rPr lang="en-GB" sz="2400">
                <a:latin typeface="Arial" pitchFamily="34"/>
                <a:cs typeface="Arial" pitchFamily="34"/>
              </a:rPr>
              <a:t>:</a:t>
            </a:r>
          </a:p>
          <a:p>
            <a:pPr marL="0" lvl="0" indent="0">
              <a:lnSpc>
                <a:spcPct val="110%"/>
              </a:lnSpc>
              <a:buNone/>
            </a:pP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C2F3513B-0370-7260-4B07-F153E7E4548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792358" y="1825627"/>
            <a:ext cx="8561444" cy="4351336"/>
          </a:xfrm>
        </p:spPr>
        <p:txBody>
          <a:bodyPr/>
          <a:lstStyle/>
          <a:p>
            <a:pPr lvl="0">
              <a:lnSpc>
                <a:spcPct val="90%"/>
              </a:lnSpc>
              <a:spcBef>
                <a:spcPts val="0"/>
              </a:spcBef>
              <a:spcAft>
                <a:spcPts val="800"/>
              </a:spcAft>
              <a:buSzPts val="1000"/>
              <a:buFont typeface="Wingdings" pitchFamily="2"/>
              <a:buChar char="§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Flexible hours – choose around your classes and exams</a:t>
            </a:r>
          </a:p>
          <a:p>
            <a:pPr lvl="0">
              <a:lnSpc>
                <a:spcPct val="90%"/>
              </a:lnSpc>
              <a:spcBef>
                <a:spcPts val="0"/>
              </a:spcBef>
              <a:spcAft>
                <a:spcPts val="800"/>
              </a:spcAft>
              <a:buSzPts val="1000"/>
              <a:buFont typeface="Wingdings" pitchFamily="2"/>
              <a:buChar char="§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Hybrid – work from home or at the office</a:t>
            </a:r>
          </a:p>
          <a:p>
            <a:pPr marL="0" lvl="0" indent="0">
              <a:lnSpc>
                <a:spcPct val="90%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%"/>
              </a:lnSpc>
              <a:spcBef>
                <a:spcPts val="600"/>
              </a:spcBef>
              <a:buNone/>
            </a:pPr>
            <a:r>
              <a:rPr lang="en-GB">
                <a:latin typeface="Arial" pitchFamily="34"/>
                <a:cs typeface="Arial" pitchFamily="34"/>
              </a:rPr>
              <a:t>£11–£13/hour (or attractive bursary / paid internship)</a:t>
            </a:r>
          </a:p>
          <a:p>
            <a:pPr marL="0" lvl="0" indent="0">
              <a:lnSpc>
                <a:spcPct val="90%"/>
              </a:lnSpc>
              <a:spcBef>
                <a:spcPts val="0"/>
              </a:spcBef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>
              <a:lnSpc>
                <a:spcPct val="90%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Free training in digital tools and project organisation</a:t>
            </a:r>
          </a:p>
          <a:p>
            <a:pPr lvl="0">
              <a:lnSpc>
                <a:spcPct val="90%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Certificate + top reference for CV and LinkedIn</a:t>
            </a:r>
          </a:p>
          <a:p>
            <a:pPr lvl="0">
              <a:lnSpc>
                <a:spcPct val="90%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Free access to all Union events</a:t>
            </a:r>
          </a:p>
          <a:p>
            <a:pPr lvl="0">
              <a:lnSpc>
                <a:spcPct val="90%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Real experience that looks great on your CV</a:t>
            </a:r>
          </a:p>
          <a:p>
            <a:pPr lvl="0">
              <a:lnSpc>
                <a:spcPct val="90%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Creative atmosphere full of young energy</a:t>
            </a:r>
          </a:p>
          <a:p>
            <a:pPr marL="0" lvl="0" indent="0">
              <a:lnSpc>
                <a:spcPct val="110%"/>
              </a:lnSpc>
              <a:buNone/>
            </a:pPr>
            <a:endParaRPr lang="en-GB"/>
          </a:p>
        </p:txBody>
      </p:sp>
      <p:pic>
        <p:nvPicPr>
          <p:cNvPr id="5" name="Picture 4" descr="Employee Benefits&quot; Images – Browse 63,336 Stock Photos, Vectors, and Video  | Adobe Stock">
            <a:extLst>
              <a:ext uri="{FF2B5EF4-FFF2-40B4-BE49-F238E27FC236}">
                <a16:creationId xmlns:a16="http://schemas.microsoft.com/office/drawing/2014/main" id="{C3BD4D52-5B90-F943-6B43-8CEE63D4F4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686800" y="0"/>
            <a:ext cx="3505196" cy="13049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B8C07-3FDA-D8BF-46B3-FE5E99113C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lnSpc>
                <a:spcPct val="107%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Person Specification – Sought Profile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72DF1-3732-3C9E-71C8-ECA5595B926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825627"/>
            <a:ext cx="5181603" cy="4820981"/>
          </a:xfrm>
        </p:spPr>
        <p:txBody>
          <a:bodyPr/>
          <a:lstStyle/>
          <a:p>
            <a:pPr marL="0" lvl="0" indent="0">
              <a:buNone/>
            </a:pPr>
            <a:r>
              <a:rPr lang="en-GB" sz="2800" b="1">
                <a:latin typeface="Arial" pitchFamily="34"/>
                <a:cs typeface="Arial" pitchFamily="34"/>
              </a:rPr>
              <a:t>Essential</a:t>
            </a:r>
            <a:r>
              <a:rPr lang="en-GB" sz="2800">
                <a:latin typeface="Arial" pitchFamily="34"/>
                <a:cs typeface="Arial" pitchFamily="34"/>
              </a:rPr>
              <a:t>: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Creative thinking – love coming up with original ideas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Curiosity for tech and new trends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Initiative – do things without being told everything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Good communication and enjoy working with people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Passion for student life and making it better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63CCFA-27F6-431A-5036-F4972272617B}"/>
              </a:ext>
            </a:extLst>
          </p:cNvPr>
          <p:cNvSpPr txBox="1">
            <a:spLocks noGrp="1"/>
          </p:cNvSpPr>
          <p:nvPr>
            <p:ph idx="2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2800" b="1">
                <a:latin typeface="Arial" pitchFamily="34"/>
                <a:cs typeface="Arial" pitchFamily="34"/>
              </a:rPr>
              <a:t>Desirable</a:t>
            </a:r>
            <a:r>
              <a:rPr lang="en-GB" sz="2800">
                <a:latin typeface="Arial" pitchFamily="34"/>
                <a:cs typeface="Arial" pitchFamily="34"/>
              </a:rPr>
              <a:t>: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Done an amazing project or Innovation marathon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Know Canva, TikTok, Miro or other digital tools</a:t>
            </a:r>
          </a:p>
          <a:p>
            <a:pPr marL="342900" lvl="0" indent="-342900">
              <a:lnSpc>
                <a:spcPct val="107%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>
                <a:latin typeface="Arial" pitchFamily="34"/>
                <a:cs typeface="Arial" pitchFamily="34"/>
              </a:rPr>
              <a:t>Not afraid of failure – learn and keep going</a:t>
            </a:r>
          </a:p>
          <a:p>
            <a:pPr marL="0" lvl="0" indent="0">
              <a:buNone/>
            </a:pPr>
            <a:endParaRPr lang="en-GB" sz="28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5F5EA8-2676-B7BA-8A17-8B11AD798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8421" y="0"/>
            <a:ext cx="2693575" cy="10774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6257F0E6-CCEF-9509-8995-9089BE3738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9262" y="2054940"/>
          <a:ext cx="8337754" cy="3881637"/>
        </p:xfrm>
        <a:graphic>
          <a:graphicData uri="http://purl.oclc.org/ooxml/drawingml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737704">
                  <a:extLst>
                    <a:ext uri="{9D8B030D-6E8A-4147-A177-3AD203B41FA5}">
                      <a16:colId xmlns:a16="http://schemas.microsoft.com/office/drawing/2014/main" val="4173712039"/>
                    </a:ext>
                  </a:extLst>
                </a:gridCol>
                <a:gridCol w="2366311">
                  <a:extLst>
                    <a:ext uri="{9D8B030D-6E8A-4147-A177-3AD203B41FA5}">
                      <a16:colId xmlns:a16="http://schemas.microsoft.com/office/drawing/2014/main" val="3331182523"/>
                    </a:ext>
                  </a:extLst>
                </a:gridCol>
                <a:gridCol w="3233739">
                  <a:extLst>
                    <a:ext uri="{9D8B030D-6E8A-4147-A177-3AD203B41FA5}">
                      <a16:colId xmlns:a16="http://schemas.microsoft.com/office/drawing/2014/main" val="889855872"/>
                    </a:ext>
                  </a:extLst>
                </a:gridCol>
              </a:tblGrid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Criteria 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 / Desirable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Assessment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98538046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Creative ideas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Interview + examples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94504874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Tech interest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Interview + application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88649406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Initiative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Behavioural questions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69277793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Communication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Interview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98172545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Projects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Desirable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CV + application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7020065"/>
                  </a:ext>
                </a:extLst>
              </a:tr>
              <a:tr h="542175"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200">
                          <a:solidFill>
                            <a:srgbClr val="FFFFFF"/>
                          </a:solidFill>
                          <a:latin typeface="Arial" pitchFamily="34"/>
                          <a:cs typeface="Arial" pitchFamily="34"/>
                        </a:rPr>
                        <a:t>Not afraid of failure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Essential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%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Arial" pitchFamily="34"/>
                          <a:cs typeface="Arial" pitchFamily="34"/>
                        </a:rPr>
                        <a:t>Situational questions</a:t>
                      </a:r>
                      <a:endParaRPr lang="en-GB" sz="2000" kern="1200">
                        <a:latin typeface="Arial" pitchFamily="34"/>
                        <a:ea typeface="Aptos" pitchFamily="34"/>
                        <a:cs typeface="Arial" pitchFamily="34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361041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CB876DDD-0599-9C8A-E700-41A68840B4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791605"/>
            <a:ext cx="9443612" cy="646334"/>
          </a:xfrm>
        </p:spPr>
        <p:txBody>
          <a:bodyPr wrap="none" anchor="ctr">
            <a:spAutoFit/>
          </a:bodyPr>
          <a:lstStyle/>
          <a:p>
            <a:pPr lvl="0" hangingPunct="0">
              <a:lnSpc>
                <a:spcPct val="100%"/>
              </a:lnSpc>
            </a:pPr>
            <a:r>
              <a:rPr lang="en-US">
                <a:latin typeface="Arial" pitchFamily="34"/>
              </a:rPr>
              <a:t>Key Elements – The Role &amp; The Candidate</a:t>
            </a:r>
          </a:p>
        </p:txBody>
      </p:sp>
    </p:spTree>
  </p:cSld>
  <p:clrMapOvr>
    <a:masterClrMapping/>
  </p:clrMapOvr>
</p:sld>
</file>

<file path=ppt/slides/slide8.xml><?xml version="1.0" encoding="utf-8"?>
<p:sld xmlns:a="http://purl.oclc.org/ooxml/drawingml/main" xmlns:r="http://purl.oclc.org/ooxml/officeDocument/relationships" xmlns:p="http://purl.oclc.org/ooxml/presentationml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BCFF3-53FD-B65D-71A7-C95204AE9A8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Apply Now – Your Ideas Matter!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ED55A-A543-BFD1-F8A1-C35B7071702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.5%"/>
          </a:bodyPr>
          <a:lstStyle/>
          <a:p>
            <a:pPr marL="0" lvl="0" indent="0">
              <a:lnSpc>
                <a:spcPct val="107%"/>
              </a:lnSpc>
              <a:spcAft>
                <a:spcPts val="800"/>
              </a:spcAft>
              <a:buNone/>
            </a:pPr>
            <a:r>
              <a:rPr lang="en-GB" sz="2400" b="1" dirty="0">
                <a:latin typeface="Arial" pitchFamily="34"/>
                <a:cs typeface="Arial" pitchFamily="34"/>
              </a:rPr>
              <a:t>How to Apply?</a:t>
            </a:r>
            <a:r>
              <a:rPr lang="en-GB" sz="2400" dirty="0">
                <a:latin typeface="Arial" pitchFamily="34"/>
                <a:cs typeface="Arial" pitchFamily="34"/>
              </a:rPr>
              <a:t> Send us:</a:t>
            </a:r>
          </a:p>
          <a:p>
            <a:pPr lvl="0">
              <a:lnSpc>
                <a:spcPct val="107%"/>
              </a:lnSpc>
              <a:spcAft>
                <a:spcPts val="800"/>
              </a:spcAft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2400" dirty="0">
                <a:latin typeface="Arial" pitchFamily="34"/>
                <a:cs typeface="Arial" pitchFamily="34"/>
              </a:rPr>
              <a:t>Your updated CV</a:t>
            </a:r>
          </a:p>
          <a:p>
            <a:pPr lvl="0">
              <a:lnSpc>
                <a:spcPct val="107%"/>
              </a:lnSpc>
              <a:spcAft>
                <a:spcPts val="800"/>
              </a:spcAft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2400" dirty="0">
                <a:latin typeface="Arial" pitchFamily="34"/>
                <a:cs typeface="Arial" pitchFamily="34"/>
              </a:rPr>
              <a:t>A short cover letter (max 1 page) telling us:</a:t>
            </a:r>
          </a:p>
          <a:p>
            <a:pPr marL="800100" lvl="1" indent="-342900">
              <a:lnSpc>
                <a:spcPct val="107%"/>
              </a:lnSpc>
              <a:spcAft>
                <a:spcPts val="800"/>
              </a:spcAft>
              <a:buSzPts val="1000"/>
              <a:buFont typeface="Courier New" pitchFamily="49"/>
              <a:buChar char="o"/>
              <a:tabLst>
                <a:tab pos="914400" algn="l"/>
              </a:tabLst>
            </a:pPr>
            <a:r>
              <a:rPr lang="en-GB" sz="2400" dirty="0">
                <a:latin typeface="Arial" pitchFamily="34"/>
                <a:cs typeface="Arial" pitchFamily="34"/>
              </a:rPr>
              <a:t>Why does this role excite you</a:t>
            </a:r>
          </a:p>
          <a:p>
            <a:pPr marL="800100" lvl="1" indent="-342900">
              <a:lnSpc>
                <a:spcPct val="107%"/>
              </a:lnSpc>
              <a:spcAft>
                <a:spcPts val="800"/>
              </a:spcAft>
              <a:buSzPts val="1000"/>
              <a:buFont typeface="Courier New" pitchFamily="49"/>
              <a:buChar char="o"/>
              <a:tabLst>
                <a:tab pos="914400" algn="l"/>
              </a:tabLst>
            </a:pPr>
            <a:r>
              <a:rPr lang="en-GB" sz="2400" dirty="0">
                <a:latin typeface="Arial" pitchFamily="34"/>
                <a:cs typeface="Arial" pitchFamily="34"/>
              </a:rPr>
              <a:t>One interesting idea you'd love to bring to the Students' Union (big or small!)</a:t>
            </a:r>
          </a:p>
          <a:p>
            <a:pPr marL="0" lvl="0" indent="0">
              <a:lnSpc>
                <a:spcPct val="107%"/>
              </a:lnSpc>
              <a:spcAft>
                <a:spcPts val="800"/>
              </a:spcAft>
              <a:buNone/>
            </a:pPr>
            <a:r>
              <a:rPr lang="en-GB" sz="2400" dirty="0">
                <a:latin typeface="Arial" pitchFamily="34"/>
                <a:cs typeface="Arial" pitchFamily="34"/>
              </a:rPr>
              <a:t>Send everything to: </a:t>
            </a:r>
            <a:r>
              <a:rPr lang="en-GB" sz="2400" u="sng" dirty="0">
                <a:solidFill>
                  <a:srgbClr val="467886"/>
                </a:solidFill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recruitment@uwtsdsu.ac.uk</a:t>
            </a:r>
            <a:r>
              <a:rPr lang="en-GB" sz="2400" dirty="0">
                <a:latin typeface="Arial" pitchFamily="34"/>
                <a:cs typeface="Arial" pitchFamily="34"/>
              </a:rPr>
              <a:t> by the deadline 01/03/2025</a:t>
            </a:r>
          </a:p>
          <a:p>
            <a:pPr marL="0" lvl="0" indent="0">
              <a:lnSpc>
                <a:spcPct val="107%"/>
              </a:lnSpc>
              <a:spcAft>
                <a:spcPts val="800"/>
              </a:spcAft>
              <a:buNone/>
            </a:pPr>
            <a:r>
              <a:rPr lang="en-GB" sz="2400" b="1" dirty="0">
                <a:latin typeface="Arial" pitchFamily="34"/>
                <a:cs typeface="Arial" pitchFamily="34"/>
              </a:rPr>
              <a:t>Don't miss out!</a:t>
            </a:r>
            <a:r>
              <a:rPr lang="en-GB" sz="2400" dirty="0">
                <a:latin typeface="Arial" pitchFamily="34"/>
                <a:cs typeface="Arial" pitchFamily="34"/>
              </a:rPr>
              <a:t> Apply now – your ideas can change student life and make your CV stand out! </a:t>
            </a:r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A22DF-6A5B-EDD7-496F-136305E7D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2625" y="0"/>
            <a:ext cx="2619371" cy="174307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purl.oclc.org/ooxml/drawingml/main" xmlns:r="http://purl.oclc.org/ooxml/officeDocument/relationships" xmlns:p="http://purl.oclc.org/ooxml/presentationml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1602E0D-A6FE-C2DF-4EE3-EAEAACE019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91831"/>
            <a:ext cx="7609773" cy="646334"/>
          </a:xfrm>
        </p:spPr>
        <p:txBody>
          <a:bodyPr wrap="none" anchor="ctr">
            <a:spAutoFit/>
          </a:bodyPr>
          <a:lstStyle/>
          <a:p>
            <a:pPr lvl="0" hangingPunct="0">
              <a:lnSpc>
                <a:spcPct val="100%"/>
              </a:lnSpc>
            </a:pPr>
            <a:r>
              <a:rPr lang="en-US">
                <a:latin typeface="Arial" pitchFamily="34"/>
              </a:rPr>
              <a:t>Conclusion + Interview Questions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B0EF544-5640-7244-2E90-7AD1294433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191673"/>
            <a:ext cx="10655119" cy="5641546"/>
          </a:xfrm>
        </p:spPr>
        <p:txBody>
          <a:bodyPr anchor="ctr">
            <a:spAutoFit/>
          </a:bodyPr>
          <a:lstStyle/>
          <a:p>
            <a:pPr lvl="0" indent="0">
              <a:lnSpc>
                <a:spcPct val="107%"/>
              </a:lnSpc>
              <a:buNone/>
            </a:pPr>
            <a:r>
              <a:rPr lang="en-GB" b="1" kern="0" dirty="0">
                <a:latin typeface="Arial" pitchFamily="34"/>
                <a:cs typeface="Arial" pitchFamily="34"/>
              </a:rPr>
              <a:t>Conclusion</a:t>
            </a:r>
          </a:p>
          <a:p>
            <a:pPr marL="457200" lvl="0">
              <a:lnSpc>
                <a:spcPct val="107%"/>
              </a:lnSpc>
            </a:pPr>
            <a:r>
              <a:rPr lang="en-GB" kern="0" dirty="0">
                <a:latin typeface="Arial" pitchFamily="34"/>
                <a:cs typeface="Arial" pitchFamily="34"/>
              </a:rPr>
              <a:t>Digitalisation presents an immense opportunity for you. </a:t>
            </a:r>
            <a:endParaRPr lang="en-GB" dirty="0">
              <a:latin typeface="Arial" pitchFamily="34"/>
              <a:cs typeface="Arial" pitchFamily="34"/>
            </a:endParaRPr>
          </a:p>
          <a:p>
            <a:pPr marL="457200" lvl="0">
              <a:lnSpc>
                <a:spcPct val="107%"/>
              </a:lnSpc>
            </a:pPr>
            <a:r>
              <a:rPr lang="en-GB" kern="0" dirty="0">
                <a:latin typeface="Arial" pitchFamily="34"/>
                <a:cs typeface="Arial" pitchFamily="34"/>
              </a:rPr>
              <a:t>The description and specifications are designed for students. </a:t>
            </a:r>
            <a:endParaRPr lang="en-GB" dirty="0">
              <a:latin typeface="Arial" pitchFamily="34"/>
              <a:cs typeface="Arial" pitchFamily="34"/>
            </a:endParaRPr>
          </a:p>
          <a:p>
            <a:pPr marL="457200" lvl="0">
              <a:lnSpc>
                <a:spcPct val="107%"/>
              </a:lnSpc>
              <a:spcAft>
                <a:spcPts val="800"/>
              </a:spcAft>
            </a:pPr>
            <a:r>
              <a:rPr lang="en-GB" kern="0" dirty="0">
                <a:latin typeface="Arial" pitchFamily="34"/>
                <a:cs typeface="Arial" pitchFamily="34"/>
              </a:rPr>
              <a:t>The interview evaluates your energy and ideas.</a:t>
            </a:r>
          </a:p>
          <a:p>
            <a:pPr lvl="0" indent="0">
              <a:lnSpc>
                <a:spcPct val="107%"/>
              </a:lnSpc>
              <a:spcAft>
                <a:spcPts val="800"/>
              </a:spcAft>
              <a:buNone/>
            </a:pPr>
            <a:r>
              <a:rPr lang="en-GB" b="1" dirty="0">
                <a:latin typeface="Arial" pitchFamily="34"/>
                <a:cs typeface="Arial" pitchFamily="34"/>
              </a:rPr>
              <a:t>Interview Questions</a:t>
            </a:r>
          </a:p>
          <a:p>
            <a:pPr marL="0" lvl="0" indent="0" hangingPunct="0">
              <a:lnSpc>
                <a:spcPct val="150%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kern="0" dirty="0">
                <a:latin typeface="Arial" pitchFamily="34"/>
                <a:cs typeface="Times New Roman" pitchFamily="18"/>
              </a:rPr>
              <a:t>1. Tell us about an interesting idea you had in a project or group. What happened next?</a:t>
            </a:r>
            <a:br>
              <a:rPr lang="en-GB" kern="0" dirty="0">
                <a:latin typeface="Arial" pitchFamily="34"/>
                <a:cs typeface="Times New Roman" pitchFamily="18"/>
              </a:rPr>
            </a:br>
            <a:r>
              <a:rPr lang="en-GB" kern="0" dirty="0">
                <a:latin typeface="Arial" pitchFamily="34"/>
                <a:cs typeface="Times New Roman" pitchFamily="18"/>
              </a:rPr>
              <a:t>2. How would you make a student event more interesting using tech or social media?</a:t>
            </a:r>
            <a:br>
              <a:rPr lang="en-GB" kern="0" dirty="0">
                <a:latin typeface="Arial" pitchFamily="34"/>
                <a:cs typeface="Times New Roman" pitchFamily="18"/>
              </a:rPr>
            </a:br>
            <a:r>
              <a:rPr lang="en-GB" kern="0" dirty="0">
                <a:latin typeface="Arial" pitchFamily="34"/>
                <a:cs typeface="Times New Roman" pitchFamily="18"/>
              </a:rPr>
              <a:t>3. Give us an example of when you learned something new on your own (app, tool, trend). How did you use it?</a:t>
            </a:r>
            <a:br>
              <a:rPr lang="en-GB" kern="0" dirty="0">
                <a:latin typeface="Arial" pitchFamily="34"/>
                <a:cs typeface="Times New Roman" pitchFamily="18"/>
              </a:rPr>
            </a:br>
            <a:r>
              <a:rPr lang="en-GB" kern="0" dirty="0">
                <a:latin typeface="Arial" pitchFamily="34"/>
                <a:cs typeface="Times New Roman" pitchFamily="18"/>
              </a:rPr>
              <a:t>4. What would you do if one of your ideas doesn't catch on with your colleagues?</a:t>
            </a:r>
            <a:br>
              <a:rPr lang="en-GB" kern="0" dirty="0">
                <a:latin typeface="Arial" pitchFamily="34"/>
                <a:cs typeface="Times New Roman" pitchFamily="18"/>
              </a:rPr>
            </a:br>
            <a:r>
              <a:rPr lang="en-GB" kern="0" dirty="0">
                <a:latin typeface="Arial" pitchFamily="34"/>
                <a:cs typeface="Times New Roman" pitchFamily="18"/>
              </a:rPr>
              <a:t>5. Which digital trend do you like the most right now? How would you bring it to the Union?</a:t>
            </a:r>
            <a:br>
              <a:rPr lang="en-GB" kern="0" dirty="0">
                <a:latin typeface="Arial" pitchFamily="34"/>
                <a:cs typeface="Times New Roman" pitchFamily="18"/>
              </a:rPr>
            </a:br>
            <a:r>
              <a:rPr lang="en-GB" kern="0" dirty="0">
                <a:latin typeface="Arial" pitchFamily="34"/>
                <a:cs typeface="Times New Roman" pitchFamily="18"/>
              </a:rPr>
              <a:t>6. How would you convince other students to come up with ideas and put them into practice?</a:t>
            </a:r>
            <a:endParaRPr lang="en-GB" dirty="0">
              <a:latin typeface="Aptos" pitchFamily="34"/>
              <a:cs typeface="Times New Roman" pitchFamily="18"/>
            </a:endParaRP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1DC33AF9-98FD-6880-641F-8EB1776C5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6824" y="0"/>
            <a:ext cx="3305171" cy="13811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purl.oclc.org/ooxml/drawingml/main" name="Vanilla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  <a:ln w="2540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0</TotalTime>
  <Words>770</Words>
  <Application>Microsoft Office PowerPoint</Application>
  <PresentationFormat>Widescreen</PresentationFormat>
  <Paragraphs>105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Courier New</vt:lpstr>
      <vt:lpstr>Neue Haas Grotesk Text Pro</vt:lpstr>
      <vt:lpstr>Symbol</vt:lpstr>
      <vt:lpstr>Wingdings</vt:lpstr>
      <vt:lpstr>VanillaVTI</vt:lpstr>
      <vt:lpstr>Innovative Support Officer</vt:lpstr>
      <vt:lpstr>Content</vt:lpstr>
      <vt:lpstr>UWTSD and digitalisation of work</vt:lpstr>
      <vt:lpstr>Job Description – Innovation Support Officer </vt:lpstr>
      <vt:lpstr>Benefits &amp; Salary Conditions</vt:lpstr>
      <vt:lpstr>Person Specification – Sought Profile </vt:lpstr>
      <vt:lpstr>Key Elements – The Role &amp; The Candidate</vt:lpstr>
      <vt:lpstr>Apply Now – Your Ideas Matter! </vt:lpstr>
      <vt:lpstr>Conclusion + Interview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munteanu</dc:creator>
  <cp:lastModifiedBy>daniela munteanu</cp:lastModifiedBy>
  <cp:revision>8</cp:revision>
  <dcterms:created xsi:type="dcterms:W3CDTF">2026-02-25T06:04:33Z</dcterms:created>
  <dcterms:modified xsi:type="dcterms:W3CDTF">2026-02-26T11:07:29Z</dcterms:modified>
</cp:coreProperties>
</file>