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45"/>
  </p:notesMasterIdLst>
  <p:handoutMasterIdLst>
    <p:handoutMasterId r:id="rId46"/>
  </p:handoutMasterIdLst>
  <p:sldIdLst>
    <p:sldId id="310" r:id="rId2"/>
    <p:sldId id="258" r:id="rId3"/>
    <p:sldId id="259" r:id="rId4"/>
    <p:sldId id="294" r:id="rId5"/>
    <p:sldId id="261" r:id="rId6"/>
    <p:sldId id="262" r:id="rId7"/>
    <p:sldId id="263" r:id="rId8"/>
    <p:sldId id="264" r:id="rId9"/>
    <p:sldId id="265" r:id="rId10"/>
    <p:sldId id="266" r:id="rId11"/>
    <p:sldId id="267" r:id="rId12"/>
    <p:sldId id="295" r:id="rId13"/>
    <p:sldId id="296" r:id="rId14"/>
    <p:sldId id="268" r:id="rId15"/>
    <p:sldId id="297" r:id="rId16"/>
    <p:sldId id="299" r:id="rId17"/>
    <p:sldId id="271" r:id="rId18"/>
    <p:sldId id="272" r:id="rId19"/>
    <p:sldId id="300" r:id="rId20"/>
    <p:sldId id="274" r:id="rId21"/>
    <p:sldId id="301" r:id="rId22"/>
    <p:sldId id="302" r:id="rId23"/>
    <p:sldId id="278" r:id="rId24"/>
    <p:sldId id="303" r:id="rId25"/>
    <p:sldId id="279" r:id="rId26"/>
    <p:sldId id="298" r:id="rId27"/>
    <p:sldId id="281" r:id="rId28"/>
    <p:sldId id="282" r:id="rId29"/>
    <p:sldId id="283" r:id="rId30"/>
    <p:sldId id="304" r:id="rId31"/>
    <p:sldId id="285" r:id="rId32"/>
    <p:sldId id="286" r:id="rId33"/>
    <p:sldId id="305" r:id="rId34"/>
    <p:sldId id="306" r:id="rId35"/>
    <p:sldId id="307" r:id="rId36"/>
    <p:sldId id="308" r:id="rId37"/>
    <p:sldId id="288" r:id="rId38"/>
    <p:sldId id="309" r:id="rId39"/>
    <p:sldId id="289" r:id="rId40"/>
    <p:sldId id="290" r:id="rId41"/>
    <p:sldId id="291" r:id="rId42"/>
    <p:sldId id="292" r:id="rId43"/>
    <p:sldId id="293" r:id="rId44"/>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4" d="100"/>
          <a:sy n="84" d="100"/>
        </p:scale>
        <p:origin x="-96" y="6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5179484" y="0"/>
            <a:ext cx="3962400" cy="342900"/>
          </a:xfrm>
          <a:prstGeom prst="rect">
            <a:avLst/>
          </a:prstGeom>
        </p:spPr>
        <p:txBody>
          <a:bodyPr vert="horz" lIns="91440" tIns="45720" rIns="91440" bIns="45720" rtlCol="0"/>
          <a:lstStyle>
            <a:lvl1pPr algn="r">
              <a:defRPr sz="1200"/>
            </a:lvl1pPr>
          </a:lstStyle>
          <a:p>
            <a:fld id="{F6C15254-D509-430A-9490-08DCAB64DE9E}" type="datetimeFigureOut">
              <a:rPr lang="en-US" smtClean="0"/>
              <a:pPr/>
              <a:t>9/27/2012</a:t>
            </a:fld>
            <a:endParaRPr lang="en-US"/>
          </a:p>
        </p:txBody>
      </p:sp>
      <p:sp>
        <p:nvSpPr>
          <p:cNvPr id="4" name="Footer Placeholder 3"/>
          <p:cNvSpPr>
            <a:spLocks noGrp="1"/>
          </p:cNvSpPr>
          <p:nvPr>
            <p:ph type="ftr" sz="quarter" idx="2"/>
          </p:nvPr>
        </p:nvSpPr>
        <p:spPr>
          <a:xfrm>
            <a:off x="0" y="6513910"/>
            <a:ext cx="3962400" cy="342900"/>
          </a:xfrm>
          <a:prstGeom prst="rect">
            <a:avLst/>
          </a:prstGeom>
        </p:spPr>
        <p:txBody>
          <a:bodyPr vert="horz" lIns="91440" tIns="45720" rIns="91440" bIns="45720" rtlCol="0" anchor="b"/>
          <a:lstStyle>
            <a:lvl1pPr algn="l">
              <a:defRPr sz="1200"/>
            </a:lvl1pPr>
          </a:lstStyle>
          <a:p>
            <a:r>
              <a:rPr lang="en-US" smtClean="0"/>
              <a:t>© 2012 John Wiley &amp; Sons, Ltd, Accounting for Managers, 4th edition, 978XXXXXXXXXX, Chapter X</a:t>
            </a:r>
            <a:endParaRPr lang="en-US"/>
          </a:p>
        </p:txBody>
      </p:sp>
      <p:sp>
        <p:nvSpPr>
          <p:cNvPr id="5" name="Slide Number Placeholder 4"/>
          <p:cNvSpPr>
            <a:spLocks noGrp="1"/>
          </p:cNvSpPr>
          <p:nvPr>
            <p:ph type="sldNum" sz="quarter" idx="3"/>
          </p:nvPr>
        </p:nvSpPr>
        <p:spPr>
          <a:xfrm>
            <a:off x="5179484" y="6513910"/>
            <a:ext cx="3962400" cy="342900"/>
          </a:xfrm>
          <a:prstGeom prst="rect">
            <a:avLst/>
          </a:prstGeom>
        </p:spPr>
        <p:txBody>
          <a:bodyPr vert="horz" lIns="91440" tIns="45720" rIns="91440" bIns="45720" rtlCol="0" anchor="b"/>
          <a:lstStyle>
            <a:lvl1pPr algn="r">
              <a:defRPr sz="1200"/>
            </a:lvl1pPr>
          </a:lstStyle>
          <a:p>
            <a:fld id="{AE417405-0C34-4463-81CF-A0677FE936C7}" type="slidenum">
              <a:rPr lang="en-US" smtClean="0"/>
              <a:pPr/>
              <a:t>‹#›</a:t>
            </a:fld>
            <a:endParaRPr lang="en-US"/>
          </a:p>
        </p:txBody>
      </p:sp>
    </p:spTree>
    <p:extLst>
      <p:ext uri="{BB962C8B-B14F-4D97-AF65-F5344CB8AC3E}">
        <p14:creationId xmlns="" xmlns:p14="http://schemas.microsoft.com/office/powerpoint/2010/main" val="4001089844"/>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0F8B08E3-B88F-4622-A3CF-4538153DFF91}" type="datetimeFigureOut">
              <a:rPr lang="en-US" smtClean="0"/>
              <a:pPr/>
              <a:t>9/27/2012</a:t>
            </a:fld>
            <a:endParaRPr lang="en-US"/>
          </a:p>
        </p:txBody>
      </p:sp>
      <p:sp>
        <p:nvSpPr>
          <p:cNvPr id="4" name="Slide Image Placeholder 3"/>
          <p:cNvSpPr>
            <a:spLocks noGrp="1" noRot="1" noChangeAspect="1"/>
          </p:cNvSpPr>
          <p:nvPr>
            <p:ph type="sldImg" idx="2"/>
          </p:nvPr>
        </p:nvSpPr>
        <p:spPr>
          <a:xfrm>
            <a:off x="2857500" y="514350"/>
            <a:ext cx="3429000" cy="25717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r>
              <a:rPr lang="en-US" smtClean="0"/>
              <a:t>© 2012 John Wiley &amp; Sons, Ltd, Accounting for Managers, 4th edition, 978XXXXXXXXXX, Chapter X</a:t>
            </a:r>
            <a:endParaRPr lang="en-US"/>
          </a:p>
        </p:txBody>
      </p:sp>
      <p:sp>
        <p:nvSpPr>
          <p:cNvPr id="7" name="Slide Number Placeholder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4DBD18BD-32CB-4AF2-B023-6C96FA81C777}" type="slidenum">
              <a:rPr lang="en-US" smtClean="0"/>
              <a:pPr/>
              <a:t>‹#›</a:t>
            </a:fld>
            <a:endParaRPr lang="en-US"/>
          </a:p>
        </p:txBody>
      </p:sp>
    </p:spTree>
    <p:extLst>
      <p:ext uri="{BB962C8B-B14F-4D97-AF65-F5344CB8AC3E}">
        <p14:creationId xmlns="" xmlns:p14="http://schemas.microsoft.com/office/powerpoint/2010/main" val="1476635448"/>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57500" y="514350"/>
            <a:ext cx="3429000" cy="257175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4DBD18BD-32CB-4AF2-B023-6C96FA81C777}" type="slidenum">
              <a:rPr lang="en-US" smtClean="0"/>
              <a:pPr/>
              <a:t>1</a:t>
            </a:fld>
            <a:endParaRPr lang="en-US"/>
          </a:p>
        </p:txBody>
      </p:sp>
      <p:sp>
        <p:nvSpPr>
          <p:cNvPr id="5" name="Footer Placeholder 4"/>
          <p:cNvSpPr>
            <a:spLocks noGrp="1"/>
          </p:cNvSpPr>
          <p:nvPr>
            <p:ph type="ftr" sz="quarter" idx="11"/>
          </p:nvPr>
        </p:nvSpPr>
        <p:spPr/>
        <p:txBody>
          <a:bodyPr/>
          <a:lstStyle/>
          <a:p>
            <a:r>
              <a:rPr lang="en-US" smtClean="0"/>
              <a:t>© 2012 John Wiley &amp; Sons, Ltd, Accounting for Managers, 4th edition, 978XXXXXXXXXX, Chapter X</a:t>
            </a:r>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593B879E-739D-4A15-A90B-0793F36AC5B2}"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AD0DA21F-1CD2-4D52-BBD6-0495CFC8B04E}"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68454D9B-77FF-4A44-B889-105F7A1950AA}"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C7744A61-C661-48CF-88AE-DAF8C8B2D663}" type="datetime1">
              <a:rPr lang="en-US" smtClean="0"/>
              <a:t>9/27/2012</a:t>
            </a:fld>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8D493E4E-6804-47CF-A3EE-41AAA2804794}" type="datetime1">
              <a:rPr lang="en-US" smtClean="0"/>
              <a:t>9/27/2012</a:t>
            </a:fld>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A36D5F23-80E0-4293-B52D-340C4238C2F8}" type="datetime1">
              <a:rPr lang="en-US" smtClean="0"/>
              <a:t>9/27/2012</a:t>
            </a:fld>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03C458E2-2AF0-472A-B437-65BC1055E5C9}" type="datetime1">
              <a:rPr lang="en-US" smtClean="0"/>
              <a:t>9/27/2012</a:t>
            </a:fld>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8C5C2C70-D22E-4C45-8DDF-C7CFB4E1D520}" type="datetime1">
              <a:rPr lang="en-US" smtClean="0"/>
              <a:t>9/27/2012</a:t>
            </a:fld>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C857155B-2223-4755-B306-CB646E5773F6}" type="datetime1">
              <a:rPr lang="en-US" smtClean="0"/>
              <a:t>9/27/2012</a:t>
            </a:fld>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777C5FBA-0EA6-4DBA-A83A-9AC62A462113}"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D312225-DE25-4B72-9797-B143CEF7215B}"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382588" y="152400"/>
            <a:ext cx="8229600" cy="1230313"/>
          </a:xfrm>
        </p:spPr>
        <p:txBody>
          <a:bodyPr/>
          <a:lstStyle/>
          <a:p>
            <a:r>
              <a:rPr lang="en-US" smtClean="0"/>
              <a:t>Click to edit Master title style</a:t>
            </a:r>
            <a:endParaRPr lang="en-AU"/>
          </a:p>
        </p:txBody>
      </p:sp>
      <p:sp>
        <p:nvSpPr>
          <p:cNvPr id="3" name="Table Placeholder 2"/>
          <p:cNvSpPr>
            <a:spLocks noGrp="1"/>
          </p:cNvSpPr>
          <p:nvPr>
            <p:ph type="tbl" idx="1"/>
          </p:nvPr>
        </p:nvSpPr>
        <p:spPr>
          <a:xfrm>
            <a:off x="381000" y="1844675"/>
            <a:ext cx="7607300" cy="3868738"/>
          </a:xfrm>
        </p:spPr>
        <p:txBody>
          <a:bodyPr/>
          <a:lstStyle/>
          <a:p>
            <a:pPr lvl="0"/>
            <a:endParaRPr lang="en-AU" noProof="0" smtClean="0"/>
          </a:p>
        </p:txBody>
      </p:sp>
    </p:spTree>
    <p:extLst>
      <p:ext uri="{BB962C8B-B14F-4D97-AF65-F5344CB8AC3E}">
        <p14:creationId xmlns="" xmlns:p14="http://schemas.microsoft.com/office/powerpoint/2010/main" val="2334014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8CB14B8A-00BC-40F1-A3B3-6B81420EAAB2}" type="datetime1">
              <a:rPr lang="en-US" smtClean="0"/>
              <a:t>9/27/2012</a:t>
            </a:fld>
            <a:endParaRPr lang="en-US"/>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endParaRPr lang="en-US"/>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082AA575-3A2F-47FF-843C-F9856FBBA3E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hf hdr="0" ftr="0" dt="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082AA575-3A2F-47FF-843C-F9856FBBA3EC}" type="slidenum">
              <a:rPr lang="en-US" smtClean="0"/>
              <a:pPr/>
              <a:t>1</a:t>
            </a:fld>
            <a:endParaRPr lang="en-US" dirty="0"/>
          </a:p>
        </p:txBody>
      </p:sp>
      <p:sp>
        <p:nvSpPr>
          <p:cNvPr id="9" name="Rectangle 2"/>
          <p:cNvSpPr txBox="1">
            <a:spLocks noChangeArrowheads="1"/>
          </p:cNvSpPr>
          <p:nvPr/>
        </p:nvSpPr>
        <p:spPr>
          <a:xfrm>
            <a:off x="0" y="5038140"/>
            <a:ext cx="91440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Chapter 13</a:t>
            </a:r>
          </a:p>
          <a:p>
            <a:r>
              <a:rPr lang="en-GB" dirty="0" smtClean="0"/>
              <a:t>Overhead Allocation Decisions</a:t>
            </a:r>
            <a:endParaRPr lang="en-GB" dirty="0"/>
          </a:p>
        </p:txBody>
      </p:sp>
    </p:spTree>
    <p:extLst>
      <p:ext uri="{BB962C8B-B14F-4D97-AF65-F5344CB8AC3E}">
        <p14:creationId xmlns="" xmlns:p14="http://schemas.microsoft.com/office/powerpoint/2010/main" val="1248535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2"/>
          <p:cNvSpPr>
            <a:spLocks noGrp="1" noChangeArrowheads="1"/>
          </p:cNvSpPr>
          <p:nvPr>
            <p:ph type="title"/>
          </p:nvPr>
        </p:nvSpPr>
        <p:spPr/>
        <p:txBody>
          <a:bodyPr/>
          <a:lstStyle/>
          <a:p>
            <a:pPr eaLnBrk="1" hangingPunct="1"/>
            <a:r>
              <a:rPr lang="en-GB" dirty="0" smtClean="0">
                <a:latin typeface="Arial" charset="0"/>
              </a:rPr>
              <a:t>Overview</a:t>
            </a:r>
            <a:endParaRPr lang="en-GB" dirty="0">
              <a:latin typeface="Arial" charset="0"/>
            </a:endParaRPr>
          </a:p>
        </p:txBody>
      </p:sp>
      <p:sp>
        <p:nvSpPr>
          <p:cNvPr id="8197" name="Rectangle 3"/>
          <p:cNvSpPr>
            <a:spLocks noGrp="1" noChangeArrowheads="1"/>
          </p:cNvSpPr>
          <p:nvPr>
            <p:ph idx="1"/>
          </p:nvPr>
        </p:nvSpPr>
        <p:spPr>
          <a:xfrm>
            <a:off x="457200" y="1785938"/>
            <a:ext cx="8229600" cy="4357687"/>
          </a:xfrm>
        </p:spPr>
        <p:txBody>
          <a:bodyPr>
            <a:normAutofit/>
          </a:bodyPr>
          <a:lstStyle/>
          <a:p>
            <a:pPr eaLnBrk="1" hangingPunct="1"/>
            <a:r>
              <a:rPr lang="en-GB" sz="2400" dirty="0">
                <a:latin typeface="Arial" charset="0"/>
              </a:rPr>
              <a:t>Product &amp; period costs; Direct &amp; indirect costs</a:t>
            </a:r>
          </a:p>
          <a:p>
            <a:r>
              <a:rPr lang="en-GB" sz="2400" dirty="0" smtClean="0">
                <a:latin typeface="Arial" charset="0"/>
              </a:rPr>
              <a:t>The </a:t>
            </a:r>
            <a:r>
              <a:rPr lang="en-GB" sz="2400" dirty="0">
                <a:latin typeface="Arial" charset="0"/>
              </a:rPr>
              <a:t>overhead allocation problem</a:t>
            </a:r>
          </a:p>
          <a:p>
            <a:pPr eaLnBrk="1" hangingPunct="1"/>
            <a:r>
              <a:rPr lang="en-GB" sz="2400" dirty="0">
                <a:latin typeface="Arial" charset="0"/>
              </a:rPr>
              <a:t>Alternative methods of overhead allocation</a:t>
            </a:r>
          </a:p>
          <a:p>
            <a:pPr lvl="1" eaLnBrk="1" hangingPunct="1"/>
            <a:r>
              <a:rPr lang="en-GB" sz="2400" dirty="0">
                <a:latin typeface="Arial" charset="0"/>
              </a:rPr>
              <a:t>Variable, absorption &amp; activity-based costing</a:t>
            </a:r>
          </a:p>
          <a:p>
            <a:pPr lvl="1" eaLnBrk="1" hangingPunct="1"/>
            <a:r>
              <a:rPr lang="en-GB" sz="2400" dirty="0">
                <a:latin typeface="Arial" charset="0"/>
              </a:rPr>
              <a:t>Under or over recovery of overhead</a:t>
            </a:r>
          </a:p>
          <a:p>
            <a:pPr eaLnBrk="1" hangingPunct="1"/>
            <a:r>
              <a:rPr lang="en-GB" sz="2400" dirty="0">
                <a:latin typeface="Arial" charset="0"/>
              </a:rPr>
              <a:t>Contingency theory</a:t>
            </a:r>
          </a:p>
          <a:p>
            <a:pPr eaLnBrk="1" hangingPunct="1"/>
            <a:r>
              <a:rPr lang="en-GB" sz="2400" dirty="0" smtClean="0">
                <a:latin typeface="Arial" charset="0"/>
              </a:rPr>
              <a:t>Western and Japanese approaches</a:t>
            </a:r>
            <a:endParaRPr lang="en-GB" sz="2400" dirty="0">
              <a:latin typeface="Arial" charset="0"/>
            </a:endParaRPr>
          </a:p>
          <a:p>
            <a:pPr eaLnBrk="1" hangingPunct="1"/>
            <a:r>
              <a:rPr lang="en-GB" sz="2400" dirty="0">
                <a:latin typeface="Arial" charset="0"/>
              </a:rPr>
              <a:t>Behavioural </a:t>
            </a:r>
            <a:r>
              <a:rPr lang="en-GB" sz="2400" dirty="0" smtClean="0">
                <a:latin typeface="Arial" charset="0"/>
              </a:rPr>
              <a:t>consequences of accounting choices</a:t>
            </a:r>
            <a:endParaRPr lang="en-GB" sz="2400" dirty="0">
              <a:latin typeface="Arial" charset="0"/>
            </a:endParaRPr>
          </a:p>
        </p:txBody>
      </p:sp>
      <p:sp>
        <p:nvSpPr>
          <p:cNvPr id="5" name="Slide Number Placeholder 5"/>
          <p:cNvSpPr>
            <a:spLocks noGrp="1"/>
          </p:cNvSpPr>
          <p:nvPr>
            <p:ph type="sldNum" sz="quarter" idx="12"/>
          </p:nvPr>
        </p:nvSpPr>
        <p:spPr/>
        <p:txBody>
          <a:bodyPr/>
          <a:lstStyle/>
          <a:p>
            <a:fld id="{082AA575-3A2F-47FF-843C-F9856FBBA3EC}" type="slidenum">
              <a:rPr lang="en-US" smtClean="0"/>
              <a:pPr/>
              <a:t>2</a:t>
            </a:fld>
            <a:endParaRPr lang="en-US" dirty="0"/>
          </a:p>
        </p:txBody>
      </p:sp>
    </p:spTree>
    <p:extLst>
      <p:ext uri="{BB962C8B-B14F-4D97-AF65-F5344CB8AC3E}">
        <p14:creationId xmlns="" xmlns:p14="http://schemas.microsoft.com/office/powerpoint/2010/main" val="249178592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2"/>
          <p:cNvSpPr>
            <a:spLocks noGrp="1" noChangeArrowheads="1"/>
          </p:cNvSpPr>
          <p:nvPr>
            <p:ph type="title"/>
          </p:nvPr>
        </p:nvSpPr>
        <p:spPr/>
        <p:txBody>
          <a:bodyPr/>
          <a:lstStyle/>
          <a:p>
            <a:pPr eaLnBrk="1" hangingPunct="1"/>
            <a:r>
              <a:rPr lang="en-GB">
                <a:latin typeface="Arial" charset="0"/>
              </a:rPr>
              <a:t>Product &amp; period costs</a:t>
            </a:r>
          </a:p>
        </p:txBody>
      </p:sp>
      <p:sp>
        <p:nvSpPr>
          <p:cNvPr id="9221" name="Rectangle 3"/>
          <p:cNvSpPr>
            <a:spLocks noGrp="1" noChangeArrowheads="1"/>
          </p:cNvSpPr>
          <p:nvPr>
            <p:ph idx="1"/>
          </p:nvPr>
        </p:nvSpPr>
        <p:spPr>
          <a:xfrm>
            <a:off x="685800" y="1857375"/>
            <a:ext cx="8062913" cy="4467225"/>
          </a:xfrm>
        </p:spPr>
        <p:txBody>
          <a:bodyPr/>
          <a:lstStyle/>
          <a:p>
            <a:pPr eaLnBrk="1" hangingPunct="1"/>
            <a:r>
              <a:rPr lang="en-GB">
                <a:latin typeface="Arial" charset="0"/>
              </a:rPr>
              <a:t>Gross profit = sales - cost of sales</a:t>
            </a:r>
          </a:p>
          <a:p>
            <a:pPr lvl="1" eaLnBrk="1" hangingPunct="1"/>
            <a:r>
              <a:rPr lang="en-GB">
                <a:latin typeface="Arial" charset="0"/>
              </a:rPr>
              <a:t>Cost of sales is the product (or service) cost</a:t>
            </a:r>
          </a:p>
          <a:p>
            <a:pPr lvl="2" eaLnBrk="1" hangingPunct="1"/>
            <a:r>
              <a:rPr lang="en-GB">
                <a:latin typeface="Arial" charset="0"/>
              </a:rPr>
              <a:t>The cost of providing a service</a:t>
            </a:r>
          </a:p>
          <a:p>
            <a:pPr lvl="2" eaLnBrk="1" hangingPunct="1"/>
            <a:r>
              <a:rPr lang="en-GB">
                <a:latin typeface="Arial" charset="0"/>
              </a:rPr>
              <a:t>The cost of buying goods sold by a retailer</a:t>
            </a:r>
          </a:p>
          <a:p>
            <a:pPr lvl="2" eaLnBrk="1" hangingPunct="1"/>
            <a:r>
              <a:rPr lang="en-GB">
                <a:latin typeface="Arial" charset="0"/>
              </a:rPr>
              <a:t>The cost of raw materials and production costs for a manufacturer</a:t>
            </a:r>
          </a:p>
          <a:p>
            <a:pPr eaLnBrk="1" hangingPunct="1"/>
            <a:r>
              <a:rPr lang="en-GB">
                <a:latin typeface="Arial" charset="0"/>
              </a:rPr>
              <a:t>Net (operating) profit = gross profit - expenses</a:t>
            </a:r>
          </a:p>
          <a:p>
            <a:pPr lvl="1" eaLnBrk="1" hangingPunct="1"/>
            <a:r>
              <a:rPr lang="en-GB">
                <a:latin typeface="Arial" charset="0"/>
              </a:rPr>
              <a:t>Expenses are the period costs</a:t>
            </a:r>
          </a:p>
        </p:txBody>
      </p:sp>
      <p:sp>
        <p:nvSpPr>
          <p:cNvPr id="5" name="Slide Number Placeholder 5"/>
          <p:cNvSpPr>
            <a:spLocks noGrp="1"/>
          </p:cNvSpPr>
          <p:nvPr>
            <p:ph type="sldNum" sz="quarter" idx="12"/>
          </p:nvPr>
        </p:nvSpPr>
        <p:spPr/>
        <p:txBody>
          <a:bodyPr/>
          <a:lstStyle/>
          <a:p>
            <a:fld id="{082AA575-3A2F-47FF-843C-F9856FBBA3EC}" type="slidenum">
              <a:rPr lang="en-US" smtClean="0"/>
              <a:pPr/>
              <a:t>3</a:t>
            </a:fld>
            <a:endParaRPr lang="en-US" dirty="0"/>
          </a:p>
        </p:txBody>
      </p:sp>
    </p:spTree>
    <p:extLst>
      <p:ext uri="{BB962C8B-B14F-4D97-AF65-F5344CB8AC3E}">
        <p14:creationId xmlns="" xmlns:p14="http://schemas.microsoft.com/office/powerpoint/2010/main" val="6764553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Costs associated with production of goods/services</a:t>
            </a:r>
            <a:endParaRPr lang="en-US" dirty="0"/>
          </a:p>
        </p:txBody>
      </p:sp>
      <p:sp>
        <p:nvSpPr>
          <p:cNvPr id="3" name="Content Placeholder 2"/>
          <p:cNvSpPr>
            <a:spLocks noGrp="1"/>
          </p:cNvSpPr>
          <p:nvPr>
            <p:ph idx="1"/>
          </p:nvPr>
        </p:nvSpPr>
        <p:spPr/>
        <p:txBody>
          <a:bodyPr/>
          <a:lstStyle/>
          <a:p>
            <a:r>
              <a:rPr lang="en-GB" dirty="0">
                <a:latin typeface="Arial" charset="0"/>
              </a:rPr>
              <a:t>Production costs</a:t>
            </a:r>
          </a:p>
          <a:p>
            <a:pPr lvl="1"/>
            <a:r>
              <a:rPr lang="en-GB" dirty="0">
                <a:latin typeface="Arial" charset="0"/>
              </a:rPr>
              <a:t>Direct</a:t>
            </a:r>
          </a:p>
          <a:p>
            <a:pPr lvl="1"/>
            <a:r>
              <a:rPr lang="en-GB" dirty="0">
                <a:latin typeface="Arial" charset="0"/>
              </a:rPr>
              <a:t>Indirect</a:t>
            </a:r>
          </a:p>
          <a:p>
            <a:r>
              <a:rPr lang="en-GB" dirty="0">
                <a:latin typeface="Arial" charset="0"/>
              </a:rPr>
              <a:t>Non-production costs</a:t>
            </a:r>
          </a:p>
          <a:p>
            <a:pPr lvl="1"/>
            <a:r>
              <a:rPr lang="en-GB" dirty="0">
                <a:latin typeface="Arial" charset="0"/>
              </a:rPr>
              <a:t>Period costs</a:t>
            </a:r>
          </a:p>
          <a:p>
            <a:endParaRPr lang="en-US" dirty="0"/>
          </a:p>
        </p:txBody>
      </p:sp>
      <p:sp>
        <p:nvSpPr>
          <p:cNvPr id="7" name="Slide Number Placeholder 5"/>
          <p:cNvSpPr>
            <a:spLocks noGrp="1"/>
          </p:cNvSpPr>
          <p:nvPr>
            <p:ph type="sldNum" sz="quarter" idx="12"/>
          </p:nvPr>
        </p:nvSpPr>
        <p:spPr/>
        <p:txBody>
          <a:bodyPr/>
          <a:lstStyle/>
          <a:p>
            <a:fld id="{082AA575-3A2F-47FF-843C-F9856FBBA3EC}" type="slidenum">
              <a:rPr lang="en-US" smtClean="0"/>
              <a:pPr/>
              <a:t>4</a:t>
            </a:fld>
            <a:endParaRPr lang="en-US" dirty="0"/>
          </a:p>
        </p:txBody>
      </p:sp>
    </p:spTree>
    <p:extLst>
      <p:ext uri="{BB962C8B-B14F-4D97-AF65-F5344CB8AC3E}">
        <p14:creationId xmlns="" xmlns:p14="http://schemas.microsoft.com/office/powerpoint/2010/main" val="3707066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Rectangle 2"/>
          <p:cNvSpPr>
            <a:spLocks noGrp="1" noChangeArrowheads="1"/>
          </p:cNvSpPr>
          <p:nvPr>
            <p:ph type="title"/>
          </p:nvPr>
        </p:nvSpPr>
        <p:spPr/>
        <p:txBody>
          <a:bodyPr/>
          <a:lstStyle/>
          <a:p>
            <a:pPr eaLnBrk="1" hangingPunct="1"/>
            <a:r>
              <a:rPr lang="en-GB">
                <a:latin typeface="Arial" charset="0"/>
              </a:rPr>
              <a:t>Direct &amp; Indirect costs</a:t>
            </a:r>
          </a:p>
        </p:txBody>
      </p:sp>
      <p:sp>
        <p:nvSpPr>
          <p:cNvPr id="10245" name="Rectangle 3"/>
          <p:cNvSpPr>
            <a:spLocks noGrp="1" noChangeArrowheads="1"/>
          </p:cNvSpPr>
          <p:nvPr>
            <p:ph idx="1"/>
          </p:nvPr>
        </p:nvSpPr>
        <p:spPr/>
        <p:txBody>
          <a:bodyPr>
            <a:normAutofit/>
          </a:bodyPr>
          <a:lstStyle/>
          <a:p>
            <a:pPr eaLnBrk="1" hangingPunct="1"/>
            <a:r>
              <a:rPr lang="en-GB" dirty="0" smtClean="0">
                <a:latin typeface="Arial" charset="0"/>
              </a:rPr>
              <a:t>Direct </a:t>
            </a:r>
            <a:r>
              <a:rPr lang="en-GB" dirty="0">
                <a:latin typeface="Arial" charset="0"/>
              </a:rPr>
              <a:t>costs </a:t>
            </a:r>
          </a:p>
          <a:p>
            <a:pPr lvl="1" eaLnBrk="1" hangingPunct="1"/>
            <a:r>
              <a:rPr lang="en-GB" dirty="0">
                <a:latin typeface="Arial" charset="0"/>
              </a:rPr>
              <a:t>traceable to product/ services</a:t>
            </a:r>
          </a:p>
          <a:p>
            <a:pPr lvl="2" eaLnBrk="1" hangingPunct="1"/>
            <a:r>
              <a:rPr lang="en-GB" dirty="0">
                <a:latin typeface="Arial" charset="0"/>
              </a:rPr>
              <a:t>materials or labour</a:t>
            </a:r>
          </a:p>
          <a:p>
            <a:pPr lvl="1" eaLnBrk="1" hangingPunct="1"/>
            <a:r>
              <a:rPr lang="en-GB" i="1" dirty="0">
                <a:latin typeface="Arial" charset="0"/>
              </a:rPr>
              <a:t>prime </a:t>
            </a:r>
            <a:r>
              <a:rPr lang="en-GB" i="1" dirty="0" smtClean="0">
                <a:latin typeface="Arial" charset="0"/>
              </a:rPr>
              <a:t>costs</a:t>
            </a:r>
          </a:p>
          <a:p>
            <a:pPr>
              <a:defRPr/>
            </a:pPr>
            <a:r>
              <a:rPr lang="en-GB" dirty="0"/>
              <a:t>Indirect costs</a:t>
            </a:r>
            <a:endParaRPr lang="en-GB" dirty="0">
              <a:effectLst>
                <a:outerShdw blurRad="38100" dist="38100" dir="2700000" algn="tl">
                  <a:srgbClr val="C0C0C0"/>
                </a:outerShdw>
              </a:effectLst>
            </a:endParaRPr>
          </a:p>
          <a:p>
            <a:pPr lvl="1">
              <a:defRPr/>
            </a:pPr>
            <a:r>
              <a:rPr lang="en-GB" dirty="0"/>
              <a:t>necessary, but not readily traceable to particular product/ services</a:t>
            </a:r>
          </a:p>
          <a:p>
            <a:pPr lvl="2">
              <a:defRPr/>
            </a:pPr>
            <a:r>
              <a:rPr lang="en-GB" dirty="0" smtClean="0"/>
              <a:t>Material, labour, or other expenses</a:t>
            </a:r>
            <a:endParaRPr lang="en-GB" dirty="0"/>
          </a:p>
          <a:p>
            <a:pPr lvl="1">
              <a:defRPr/>
            </a:pPr>
            <a:r>
              <a:rPr lang="en-GB" i="1" dirty="0"/>
              <a:t>production </a:t>
            </a:r>
            <a:r>
              <a:rPr lang="en-GB" i="1" dirty="0" smtClean="0"/>
              <a:t>overhead</a:t>
            </a:r>
            <a:endParaRPr lang="en-GB" i="1" dirty="0">
              <a:effectLst>
                <a:outerShdw blurRad="38100" dist="38100" dir="2700000" algn="tl">
                  <a:srgbClr val="C0C0C0"/>
                </a:outerShdw>
              </a:effectLst>
            </a:endParaRPr>
          </a:p>
        </p:txBody>
      </p:sp>
      <p:sp>
        <p:nvSpPr>
          <p:cNvPr id="5" name="Slide Number Placeholder 5"/>
          <p:cNvSpPr>
            <a:spLocks noGrp="1"/>
          </p:cNvSpPr>
          <p:nvPr>
            <p:ph type="sldNum" sz="quarter" idx="12"/>
          </p:nvPr>
        </p:nvSpPr>
        <p:spPr/>
        <p:txBody>
          <a:bodyPr/>
          <a:lstStyle/>
          <a:p>
            <a:fld id="{082AA575-3A2F-47FF-843C-F9856FBBA3EC}" type="slidenum">
              <a:rPr lang="en-US" smtClean="0"/>
              <a:pPr/>
              <a:t>5</a:t>
            </a:fld>
            <a:endParaRPr lang="en-US" dirty="0"/>
          </a:p>
        </p:txBody>
      </p:sp>
    </p:spTree>
    <p:extLst>
      <p:ext uri="{BB962C8B-B14F-4D97-AF65-F5344CB8AC3E}">
        <p14:creationId xmlns="" xmlns:p14="http://schemas.microsoft.com/office/powerpoint/2010/main" val="29750740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a:xfrm>
            <a:off x="457200" y="0"/>
            <a:ext cx="8229600" cy="980728"/>
          </a:xfrm>
        </p:spPr>
        <p:txBody>
          <a:bodyPr/>
          <a:lstStyle/>
          <a:p>
            <a:pPr eaLnBrk="1" hangingPunct="1"/>
            <a:r>
              <a:rPr lang="en-AU" dirty="0">
                <a:latin typeface="Arial" charset="0"/>
              </a:rPr>
              <a:t>Cost classification</a:t>
            </a:r>
          </a:p>
        </p:txBody>
      </p:sp>
      <p:sp>
        <p:nvSpPr>
          <p:cNvPr id="4" name="Slide Number Placeholder 5"/>
          <p:cNvSpPr>
            <a:spLocks noGrp="1"/>
          </p:cNvSpPr>
          <p:nvPr>
            <p:ph type="sldNum" sz="quarter" idx="12"/>
          </p:nvPr>
        </p:nvSpPr>
        <p:spPr/>
        <p:txBody>
          <a:bodyPr/>
          <a:lstStyle/>
          <a:p>
            <a:fld id="{082AA575-3A2F-47FF-843C-F9856FBBA3EC}" type="slidenum">
              <a:rPr lang="en-US" smtClean="0"/>
              <a:pPr/>
              <a:t>6</a:t>
            </a:fld>
            <a:endParaRPr lang="en-US" dirty="0"/>
          </a:p>
        </p:txBody>
      </p:sp>
      <p:pic>
        <p:nvPicPr>
          <p:cNvPr id="1026"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933450" y="762000"/>
            <a:ext cx="7277100" cy="53340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1128731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r>
              <a:rPr lang="en-AU">
                <a:latin typeface="Arial" charset="0"/>
              </a:rPr>
              <a:t>Overhead allocation</a:t>
            </a:r>
          </a:p>
        </p:txBody>
      </p:sp>
      <p:sp>
        <p:nvSpPr>
          <p:cNvPr id="11267" name="Content Placeholder 2"/>
          <p:cNvSpPr>
            <a:spLocks noGrp="1"/>
          </p:cNvSpPr>
          <p:nvPr>
            <p:ph idx="1"/>
          </p:nvPr>
        </p:nvSpPr>
        <p:spPr/>
        <p:txBody>
          <a:bodyPr/>
          <a:lstStyle/>
          <a:p>
            <a:pPr eaLnBrk="1" hangingPunct="1"/>
            <a:r>
              <a:rPr lang="en-AU" dirty="0">
                <a:latin typeface="Arial" charset="0"/>
              </a:rPr>
              <a:t>The process of spreading production overhead (i.e. </a:t>
            </a:r>
            <a:r>
              <a:rPr lang="en-AU" dirty="0" smtClean="0">
                <a:latin typeface="Arial" charset="0"/>
              </a:rPr>
              <a:t>indirect </a:t>
            </a:r>
            <a:r>
              <a:rPr lang="en-AU" dirty="0">
                <a:latin typeface="Arial" charset="0"/>
              </a:rPr>
              <a:t>costs) equitably over the volume of production</a:t>
            </a:r>
          </a:p>
          <a:p>
            <a:pPr eaLnBrk="1" hangingPunct="1"/>
            <a:r>
              <a:rPr lang="en-AU" dirty="0">
                <a:latin typeface="Arial" charset="0"/>
              </a:rPr>
              <a:t>Overhead allocation problem</a:t>
            </a:r>
          </a:p>
          <a:p>
            <a:pPr lvl="1" eaLnBrk="1" hangingPunct="1"/>
            <a:r>
              <a:rPr lang="en-AU" dirty="0">
                <a:latin typeface="Arial" charset="0"/>
              </a:rPr>
              <a:t>Overheads can be arbitrarily allocated across products/services  which can lead to inappropriate pricing and misleading information about product/service profitability</a:t>
            </a:r>
          </a:p>
        </p:txBody>
      </p:sp>
      <p:sp>
        <p:nvSpPr>
          <p:cNvPr id="5" name="Slide Number Placeholder 5"/>
          <p:cNvSpPr>
            <a:spLocks noGrp="1"/>
          </p:cNvSpPr>
          <p:nvPr>
            <p:ph type="sldNum" sz="quarter" idx="12"/>
          </p:nvPr>
        </p:nvSpPr>
        <p:spPr/>
        <p:txBody>
          <a:bodyPr/>
          <a:lstStyle/>
          <a:p>
            <a:fld id="{082AA575-3A2F-47FF-843C-F9856FBBA3EC}" type="slidenum">
              <a:rPr lang="en-US" smtClean="0"/>
              <a:pPr/>
              <a:t>7</a:t>
            </a:fld>
            <a:endParaRPr lang="en-US" dirty="0"/>
          </a:p>
        </p:txBody>
      </p:sp>
    </p:spTree>
    <p:extLst>
      <p:ext uri="{BB962C8B-B14F-4D97-AF65-F5344CB8AC3E}">
        <p14:creationId xmlns="" xmlns:p14="http://schemas.microsoft.com/office/powerpoint/2010/main" val="124699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2"/>
          <p:cNvSpPr>
            <a:spLocks noGrp="1" noChangeArrowheads="1"/>
          </p:cNvSpPr>
          <p:nvPr>
            <p:ph type="title"/>
          </p:nvPr>
        </p:nvSpPr>
        <p:spPr>
          <a:xfrm>
            <a:off x="900113" y="260350"/>
            <a:ext cx="7558087" cy="720725"/>
          </a:xfrm>
        </p:spPr>
        <p:txBody>
          <a:bodyPr/>
          <a:lstStyle/>
          <a:p>
            <a:pPr eaLnBrk="1" hangingPunct="1"/>
            <a:r>
              <a:rPr lang="en-GB" sz="4000" dirty="0">
                <a:latin typeface="Arial" charset="0"/>
              </a:rPr>
              <a:t>Overhead </a:t>
            </a:r>
            <a:r>
              <a:rPr lang="en-GB" sz="4000" dirty="0" smtClean="0">
                <a:latin typeface="Arial" charset="0"/>
              </a:rPr>
              <a:t>allocation process</a:t>
            </a:r>
            <a:endParaRPr lang="en-GB" sz="4000" dirty="0">
              <a:latin typeface="Arial" charset="0"/>
            </a:endParaRPr>
          </a:p>
        </p:txBody>
      </p:sp>
      <p:sp>
        <p:nvSpPr>
          <p:cNvPr id="5" name="Slide Number Placeholder 5"/>
          <p:cNvSpPr>
            <a:spLocks noGrp="1"/>
          </p:cNvSpPr>
          <p:nvPr>
            <p:ph type="sldNum" sz="quarter" idx="12"/>
          </p:nvPr>
        </p:nvSpPr>
        <p:spPr/>
        <p:txBody>
          <a:bodyPr/>
          <a:lstStyle/>
          <a:p>
            <a:fld id="{082AA575-3A2F-47FF-843C-F9856FBBA3EC}" type="slidenum">
              <a:rPr lang="en-US" smtClean="0"/>
              <a:pPr/>
              <a:t>8</a:t>
            </a:fld>
            <a:endParaRPr lang="en-US" dirty="0"/>
          </a:p>
        </p:txBody>
      </p:sp>
      <p:pic>
        <p:nvPicPr>
          <p:cNvPr id="2050"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68932" y="1124744"/>
            <a:ext cx="7716539" cy="508241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20904508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2"/>
          <p:cNvSpPr>
            <a:spLocks noGrp="1" noChangeArrowheads="1"/>
          </p:cNvSpPr>
          <p:nvPr>
            <p:ph type="title"/>
          </p:nvPr>
        </p:nvSpPr>
        <p:spPr/>
        <p:txBody>
          <a:bodyPr>
            <a:normAutofit fontScale="90000"/>
          </a:bodyPr>
          <a:lstStyle/>
          <a:p>
            <a:pPr eaLnBrk="1" hangingPunct="1"/>
            <a:r>
              <a:rPr lang="en-GB">
                <a:latin typeface="Arial" charset="0"/>
              </a:rPr>
              <a:t>Shifts in management accounting thinking</a:t>
            </a:r>
          </a:p>
        </p:txBody>
      </p:sp>
      <p:sp>
        <p:nvSpPr>
          <p:cNvPr id="9219" name="Rectangle 3"/>
          <p:cNvSpPr>
            <a:spLocks noGrp="1" noChangeArrowheads="1"/>
          </p:cNvSpPr>
          <p:nvPr>
            <p:ph sz="half" idx="1"/>
          </p:nvPr>
        </p:nvSpPr>
        <p:spPr>
          <a:xfrm>
            <a:off x="457200" y="1981200"/>
            <a:ext cx="4033838" cy="3886200"/>
          </a:xfrm>
        </p:spPr>
        <p:txBody>
          <a:bodyPr>
            <a:normAutofit lnSpcReduction="10000"/>
          </a:bodyPr>
          <a:lstStyle/>
          <a:p>
            <a:pPr eaLnBrk="1" hangingPunct="1"/>
            <a:r>
              <a:rPr lang="en-GB" sz="2000" i="1" dirty="0">
                <a:latin typeface="Arial" charset="0"/>
              </a:rPr>
              <a:t>‘Costs are distributed to products by simplistic and arbitrary measures, usually direct-</a:t>
            </a:r>
            <a:r>
              <a:rPr lang="en-GB" sz="2000" i="1" dirty="0" err="1">
                <a:latin typeface="Arial" charset="0"/>
              </a:rPr>
              <a:t>labor</a:t>
            </a:r>
            <a:r>
              <a:rPr lang="en-GB" sz="2000" i="1" dirty="0">
                <a:latin typeface="Arial" charset="0"/>
              </a:rPr>
              <a:t> based, that do not represent the demands made by each product on the firm’s resources … the methods systematically bias and distort costs of individual products … [and] usually lead to enormous cross subsidies across products’</a:t>
            </a:r>
            <a:r>
              <a:rPr lang="en-GB" sz="2000" dirty="0">
                <a:effectLst>
                  <a:outerShdw blurRad="38100" dist="38100" dir="2700000" algn="tl">
                    <a:srgbClr val="DDDDDD"/>
                  </a:outerShdw>
                </a:effectLst>
                <a:latin typeface="Arial" charset="0"/>
              </a:rPr>
              <a:t> </a:t>
            </a:r>
          </a:p>
          <a:p>
            <a:pPr lvl="1" eaLnBrk="1" hangingPunct="1"/>
            <a:r>
              <a:rPr lang="en-GB" sz="2000" dirty="0">
                <a:effectLst>
                  <a:outerShdw blurRad="38100" dist="38100" dir="2700000" algn="tl">
                    <a:srgbClr val="DDDDDD"/>
                  </a:outerShdw>
                </a:effectLst>
                <a:latin typeface="Arial" charset="0"/>
              </a:rPr>
              <a:t>Johnson &amp; </a:t>
            </a:r>
            <a:r>
              <a:rPr lang="en-GB" sz="2000" dirty="0" smtClean="0">
                <a:effectLst>
                  <a:outerShdw blurRad="38100" dist="38100" dir="2700000" algn="tl">
                    <a:srgbClr val="DDDDDD"/>
                  </a:outerShdw>
                </a:effectLst>
                <a:latin typeface="Arial" charset="0"/>
              </a:rPr>
              <a:t>Kaplan (1987)</a:t>
            </a:r>
            <a:endParaRPr lang="en-GB" sz="2000" dirty="0">
              <a:effectLst>
                <a:outerShdw blurRad="38100" dist="38100" dir="2700000" algn="tl">
                  <a:srgbClr val="DDDDDD"/>
                </a:outerShdw>
              </a:effectLst>
              <a:latin typeface="Arial" charset="0"/>
            </a:endParaRPr>
          </a:p>
        </p:txBody>
      </p:sp>
      <p:sp>
        <p:nvSpPr>
          <p:cNvPr id="13318" name="Rectangle 4"/>
          <p:cNvSpPr>
            <a:spLocks noGrp="1" noChangeArrowheads="1"/>
          </p:cNvSpPr>
          <p:nvPr>
            <p:ph sz="half" idx="2"/>
          </p:nvPr>
        </p:nvSpPr>
        <p:spPr>
          <a:xfrm>
            <a:off x="4652963" y="1981200"/>
            <a:ext cx="4033837" cy="3886200"/>
          </a:xfrm>
        </p:spPr>
        <p:txBody>
          <a:bodyPr>
            <a:normAutofit lnSpcReduction="10000"/>
          </a:bodyPr>
          <a:lstStyle/>
          <a:p>
            <a:pPr eaLnBrk="1" hangingPunct="1"/>
            <a:r>
              <a:rPr lang="en-GB" sz="2000" i="1" dirty="0">
                <a:latin typeface="Arial" charset="0"/>
              </a:rPr>
              <a:t>‘many accountants and managers have come to believe that inventory cost figures give an accurate guide to product costs, which they do not’ </a:t>
            </a:r>
          </a:p>
          <a:p>
            <a:pPr eaLnBrk="1" hangingPunct="1"/>
            <a:r>
              <a:rPr lang="en-GB" sz="2000" i="1" dirty="0">
                <a:latin typeface="Arial" charset="0"/>
              </a:rPr>
              <a:t>‘as product life cycles shorten and as more costs must be incurred before production begins … directly traceable product costs become a much lower fraction of total costs’</a:t>
            </a:r>
          </a:p>
          <a:p>
            <a:pPr lvl="1" eaLnBrk="1" hangingPunct="1"/>
            <a:r>
              <a:rPr lang="en-GB" sz="2000" dirty="0">
                <a:latin typeface="Arial" charset="0"/>
              </a:rPr>
              <a:t>Johnson &amp; </a:t>
            </a:r>
            <a:r>
              <a:rPr lang="en-GB" sz="2000" dirty="0" smtClean="0">
                <a:latin typeface="Arial" charset="0"/>
              </a:rPr>
              <a:t>Kaplan (1987)</a:t>
            </a:r>
            <a:endParaRPr lang="en-GB" sz="1800" i="1" dirty="0">
              <a:latin typeface="Arial" charset="0"/>
            </a:endParaRPr>
          </a:p>
        </p:txBody>
      </p:sp>
      <p:sp>
        <p:nvSpPr>
          <p:cNvPr id="6" name="Slide Number Placeholder 5"/>
          <p:cNvSpPr>
            <a:spLocks noGrp="1"/>
          </p:cNvSpPr>
          <p:nvPr>
            <p:ph type="sldNum" sz="quarter" idx="12"/>
          </p:nvPr>
        </p:nvSpPr>
        <p:spPr/>
        <p:txBody>
          <a:bodyPr/>
          <a:lstStyle/>
          <a:p>
            <a:fld id="{082AA575-3A2F-47FF-843C-F9856FBBA3EC}" type="slidenum">
              <a:rPr lang="en-US" smtClean="0"/>
              <a:pPr/>
              <a:t>9</a:t>
            </a:fld>
            <a:endParaRPr lang="en-US" dirty="0"/>
          </a:p>
        </p:txBody>
      </p:sp>
    </p:spTree>
    <p:extLst>
      <p:ext uri="{BB962C8B-B14F-4D97-AF65-F5344CB8AC3E}">
        <p14:creationId xmlns="" xmlns:p14="http://schemas.microsoft.com/office/powerpoint/2010/main" val="178065918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Rectangle 2"/>
          <p:cNvSpPr>
            <a:spLocks noGrp="1" noChangeArrowheads="1"/>
          </p:cNvSpPr>
          <p:nvPr>
            <p:ph type="title"/>
          </p:nvPr>
        </p:nvSpPr>
        <p:spPr/>
        <p:txBody>
          <a:bodyPr>
            <a:normAutofit fontScale="90000"/>
          </a:bodyPr>
          <a:lstStyle/>
          <a:p>
            <a:pPr eaLnBrk="1" hangingPunct="1"/>
            <a:r>
              <a:rPr lang="en-GB">
                <a:latin typeface="Arial" charset="0"/>
              </a:rPr>
              <a:t>Primary function of cost systems</a:t>
            </a:r>
          </a:p>
        </p:txBody>
      </p:sp>
      <p:sp>
        <p:nvSpPr>
          <p:cNvPr id="14341" name="Rectangle 3"/>
          <p:cNvSpPr>
            <a:spLocks noGrp="1" noChangeArrowheads="1"/>
          </p:cNvSpPr>
          <p:nvPr>
            <p:ph idx="1"/>
          </p:nvPr>
        </p:nvSpPr>
        <p:spPr/>
        <p:txBody>
          <a:bodyPr/>
          <a:lstStyle/>
          <a:p>
            <a:pPr eaLnBrk="1" hangingPunct="1"/>
            <a:r>
              <a:rPr lang="en-GB" sz="2800" dirty="0">
                <a:latin typeface="Arial" charset="0"/>
              </a:rPr>
              <a:t>Valuation of inventory and measurement of the cost of goods sold for financial reporting</a:t>
            </a:r>
          </a:p>
          <a:p>
            <a:pPr eaLnBrk="1" hangingPunct="1"/>
            <a:r>
              <a:rPr lang="en-GB" sz="2800" dirty="0">
                <a:latin typeface="Arial" charset="0"/>
              </a:rPr>
              <a:t>Estimation of the costs of activities, products, services and customers</a:t>
            </a:r>
          </a:p>
          <a:p>
            <a:pPr eaLnBrk="1" hangingPunct="1"/>
            <a:r>
              <a:rPr lang="en-GB" sz="2800" dirty="0">
                <a:latin typeface="Arial" charset="0"/>
              </a:rPr>
              <a:t>Provision of feedback to managers about process </a:t>
            </a:r>
            <a:r>
              <a:rPr lang="en-GB" sz="2800" dirty="0" smtClean="0">
                <a:latin typeface="Arial" charset="0"/>
              </a:rPr>
              <a:t>efficiency</a:t>
            </a:r>
            <a:endParaRPr lang="en-GB" sz="2800" dirty="0">
              <a:latin typeface="Arial" charset="0"/>
            </a:endParaRPr>
          </a:p>
        </p:txBody>
      </p:sp>
      <p:sp>
        <p:nvSpPr>
          <p:cNvPr id="5" name="Slide Number Placeholder 5"/>
          <p:cNvSpPr>
            <a:spLocks noGrp="1"/>
          </p:cNvSpPr>
          <p:nvPr>
            <p:ph type="sldNum" sz="quarter" idx="12"/>
          </p:nvPr>
        </p:nvSpPr>
        <p:spPr/>
        <p:txBody>
          <a:bodyPr/>
          <a:lstStyle/>
          <a:p>
            <a:fld id="{082AA575-3A2F-47FF-843C-F9856FBBA3EC}" type="slidenum">
              <a:rPr lang="en-US" smtClean="0"/>
              <a:pPr/>
              <a:t>10</a:t>
            </a:fld>
            <a:endParaRPr lang="en-US" dirty="0"/>
          </a:p>
        </p:txBody>
      </p:sp>
    </p:spTree>
    <p:extLst>
      <p:ext uri="{BB962C8B-B14F-4D97-AF65-F5344CB8AC3E}">
        <p14:creationId xmlns="" xmlns:p14="http://schemas.microsoft.com/office/powerpoint/2010/main" val="32376342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fontScale="90000"/>
          </a:bodyPr>
          <a:lstStyle/>
          <a:p>
            <a:pPr eaLnBrk="1" hangingPunct="1"/>
            <a:r>
              <a:rPr lang="en-AU" sz="4000" dirty="0">
                <a:latin typeface="Arial" charset="0"/>
              </a:rPr>
              <a:t>Cost systems should </a:t>
            </a:r>
            <a:r>
              <a:rPr lang="en-AU" sz="4000" dirty="0" smtClean="0">
                <a:latin typeface="Arial" charset="0"/>
              </a:rPr>
              <a:t>also be </a:t>
            </a:r>
            <a:r>
              <a:rPr lang="en-AU" sz="4000" dirty="0">
                <a:latin typeface="Arial" charset="0"/>
              </a:rPr>
              <a:t>used to ...</a:t>
            </a:r>
          </a:p>
        </p:txBody>
      </p:sp>
      <p:sp>
        <p:nvSpPr>
          <p:cNvPr id="15363" name="Content Placeholder 2"/>
          <p:cNvSpPr>
            <a:spLocks noGrp="1"/>
          </p:cNvSpPr>
          <p:nvPr>
            <p:ph idx="1"/>
          </p:nvPr>
        </p:nvSpPr>
        <p:spPr/>
        <p:txBody>
          <a:bodyPr/>
          <a:lstStyle/>
          <a:p>
            <a:pPr eaLnBrk="1" hangingPunct="1"/>
            <a:r>
              <a:rPr lang="en-AU" sz="2800">
                <a:latin typeface="Arial" charset="0"/>
              </a:rPr>
              <a:t>Design products/services that are profitable</a:t>
            </a:r>
          </a:p>
          <a:p>
            <a:pPr eaLnBrk="1" hangingPunct="1"/>
            <a:r>
              <a:rPr lang="en-AU" sz="2800">
                <a:latin typeface="Arial" charset="0"/>
              </a:rPr>
              <a:t>Identify where improvements can be made</a:t>
            </a:r>
          </a:p>
          <a:p>
            <a:pPr eaLnBrk="1" hangingPunct="1"/>
            <a:r>
              <a:rPr lang="en-AU" sz="2800">
                <a:latin typeface="Arial" charset="0"/>
              </a:rPr>
              <a:t>Inform product/service mix, distribution &amp; investment decisions</a:t>
            </a:r>
          </a:p>
          <a:p>
            <a:pPr eaLnBrk="1" hangingPunct="1"/>
            <a:r>
              <a:rPr lang="en-AU" sz="2800">
                <a:latin typeface="Arial" charset="0"/>
              </a:rPr>
              <a:t>Choose among alternative suppliers</a:t>
            </a:r>
          </a:p>
          <a:p>
            <a:pPr eaLnBrk="1" hangingPunct="1"/>
            <a:r>
              <a:rPr lang="en-AU" sz="2800">
                <a:latin typeface="Arial" charset="0"/>
              </a:rPr>
              <a:t>Negotiate prices, etc.</a:t>
            </a:r>
          </a:p>
        </p:txBody>
      </p:sp>
      <p:sp>
        <p:nvSpPr>
          <p:cNvPr id="5" name="Slide Number Placeholder 5"/>
          <p:cNvSpPr>
            <a:spLocks noGrp="1"/>
          </p:cNvSpPr>
          <p:nvPr>
            <p:ph type="sldNum" sz="quarter" idx="12"/>
          </p:nvPr>
        </p:nvSpPr>
        <p:spPr/>
        <p:txBody>
          <a:bodyPr/>
          <a:lstStyle/>
          <a:p>
            <a:fld id="{082AA575-3A2F-47FF-843C-F9856FBBA3EC}" type="slidenum">
              <a:rPr lang="en-US" smtClean="0"/>
              <a:pPr/>
              <a:t>11</a:t>
            </a:fld>
            <a:endParaRPr lang="en-US" dirty="0"/>
          </a:p>
        </p:txBody>
      </p:sp>
    </p:spTree>
    <p:extLst>
      <p:ext uri="{BB962C8B-B14F-4D97-AF65-F5344CB8AC3E}">
        <p14:creationId xmlns="" xmlns:p14="http://schemas.microsoft.com/office/powerpoint/2010/main" val="1618597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Methods of overhead allocation</a:t>
            </a:r>
            <a:endParaRPr lang="en-US" dirty="0"/>
          </a:p>
        </p:txBody>
      </p:sp>
      <p:sp>
        <p:nvSpPr>
          <p:cNvPr id="3" name="Content Placeholder 2"/>
          <p:cNvSpPr>
            <a:spLocks noGrp="1"/>
          </p:cNvSpPr>
          <p:nvPr>
            <p:ph idx="1"/>
          </p:nvPr>
        </p:nvSpPr>
        <p:spPr/>
        <p:txBody>
          <a:bodyPr/>
          <a:lstStyle/>
          <a:p>
            <a:r>
              <a:rPr lang="en-US" dirty="0" smtClean="0"/>
              <a:t>Variable costing</a:t>
            </a:r>
          </a:p>
          <a:p>
            <a:r>
              <a:rPr lang="en-US" dirty="0" smtClean="0"/>
              <a:t>Absorption costing</a:t>
            </a:r>
          </a:p>
          <a:p>
            <a:r>
              <a:rPr lang="en-US" dirty="0" smtClean="0"/>
              <a:t>Activity-based costing</a:t>
            </a:r>
            <a:endParaRPr lang="en-US" dirty="0"/>
          </a:p>
        </p:txBody>
      </p:sp>
      <p:sp>
        <p:nvSpPr>
          <p:cNvPr id="7" name="Slide Number Placeholder 5"/>
          <p:cNvSpPr>
            <a:spLocks noGrp="1"/>
          </p:cNvSpPr>
          <p:nvPr>
            <p:ph type="sldNum" sz="quarter" idx="12"/>
          </p:nvPr>
        </p:nvSpPr>
        <p:spPr/>
        <p:txBody>
          <a:bodyPr/>
          <a:lstStyle/>
          <a:p>
            <a:fld id="{082AA575-3A2F-47FF-843C-F9856FBBA3EC}" type="slidenum">
              <a:rPr lang="en-US" smtClean="0"/>
              <a:pPr/>
              <a:t>12</a:t>
            </a:fld>
            <a:endParaRPr lang="en-US" dirty="0"/>
          </a:p>
        </p:txBody>
      </p:sp>
    </p:spTree>
    <p:extLst>
      <p:ext uri="{BB962C8B-B14F-4D97-AF65-F5344CB8AC3E}">
        <p14:creationId xmlns="" xmlns:p14="http://schemas.microsoft.com/office/powerpoint/2010/main" val="2823108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8173" y="-10285"/>
            <a:ext cx="8229600" cy="1143000"/>
          </a:xfrm>
        </p:spPr>
        <p:txBody>
          <a:bodyPr/>
          <a:lstStyle/>
          <a:p>
            <a:r>
              <a:rPr lang="en-US" dirty="0" smtClean="0"/>
              <a:t>Comparison of methods</a:t>
            </a:r>
            <a:endParaRPr lang="en-US" dirty="0"/>
          </a:p>
        </p:txBody>
      </p:sp>
      <p:sp>
        <p:nvSpPr>
          <p:cNvPr id="7" name="Slide Number Placeholder 5"/>
          <p:cNvSpPr>
            <a:spLocks noGrp="1"/>
          </p:cNvSpPr>
          <p:nvPr>
            <p:ph type="sldNum" sz="quarter" idx="12"/>
          </p:nvPr>
        </p:nvSpPr>
        <p:spPr/>
        <p:txBody>
          <a:bodyPr/>
          <a:lstStyle/>
          <a:p>
            <a:fld id="{082AA575-3A2F-47FF-843C-F9856FBBA3EC}" type="slidenum">
              <a:rPr lang="en-US" smtClean="0"/>
              <a:pPr/>
              <a:t>13</a:t>
            </a:fld>
            <a:endParaRPr lang="en-US" dirty="0"/>
          </a:p>
        </p:txBody>
      </p:sp>
      <p:pic>
        <p:nvPicPr>
          <p:cNvPr id="3074"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07504" y="980728"/>
            <a:ext cx="9036496" cy="519035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1418574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2"/>
          <p:cNvSpPr>
            <a:spLocks noGrp="1" noChangeArrowheads="1"/>
          </p:cNvSpPr>
          <p:nvPr>
            <p:ph type="title"/>
          </p:nvPr>
        </p:nvSpPr>
        <p:spPr/>
        <p:txBody>
          <a:bodyPr/>
          <a:lstStyle/>
          <a:p>
            <a:pPr eaLnBrk="1" hangingPunct="1"/>
            <a:r>
              <a:rPr lang="en-GB" dirty="0" smtClean="0">
                <a:latin typeface="Arial" charset="0"/>
              </a:rPr>
              <a:t>Variable costing</a:t>
            </a:r>
            <a:endParaRPr lang="en-GB" dirty="0">
              <a:latin typeface="Arial" charset="0"/>
            </a:endParaRPr>
          </a:p>
        </p:txBody>
      </p:sp>
      <p:sp>
        <p:nvSpPr>
          <p:cNvPr id="13315" name="Rectangle 3"/>
          <p:cNvSpPr>
            <a:spLocks noGrp="1" noChangeArrowheads="1"/>
          </p:cNvSpPr>
          <p:nvPr>
            <p:ph idx="1"/>
          </p:nvPr>
        </p:nvSpPr>
        <p:spPr/>
        <p:txBody>
          <a:bodyPr>
            <a:normAutofit fontScale="92500"/>
          </a:bodyPr>
          <a:lstStyle/>
          <a:p>
            <a:pPr>
              <a:defRPr/>
            </a:pPr>
            <a:r>
              <a:rPr lang="en-GB" dirty="0" smtClean="0">
                <a:ea typeface="+mn-ea"/>
              </a:rPr>
              <a:t>P</a:t>
            </a:r>
            <a:r>
              <a:rPr lang="en-GB" dirty="0" smtClean="0"/>
              <a:t>roduct cost includes only variable production costs</a:t>
            </a:r>
          </a:p>
          <a:p>
            <a:pPr>
              <a:defRPr/>
            </a:pPr>
            <a:r>
              <a:rPr lang="en-GB" dirty="0"/>
              <a:t>A</a:t>
            </a:r>
            <a:r>
              <a:rPr lang="en-GB" dirty="0" smtClean="0"/>
              <a:t>ll fixed costs treated as period costs</a:t>
            </a:r>
          </a:p>
          <a:p>
            <a:r>
              <a:rPr lang="en-US" dirty="0" smtClean="0"/>
              <a:t>As accounting </a:t>
            </a:r>
            <a:r>
              <a:rPr lang="en-US" dirty="0"/>
              <a:t>standard IAS2 </a:t>
            </a:r>
            <a:r>
              <a:rPr lang="en-US" dirty="0" smtClean="0"/>
              <a:t>requires </a:t>
            </a:r>
            <a:r>
              <a:rPr lang="en-US" dirty="0"/>
              <a:t>‘all related production overheads’ to be included in the value </a:t>
            </a:r>
            <a:r>
              <a:rPr lang="en-US" dirty="0" smtClean="0"/>
              <a:t>of inventory, so this method cannot be used for inventory valuation, although it can be used for management decision-making where the focus </a:t>
            </a:r>
            <a:r>
              <a:rPr lang="en-GB" dirty="0" smtClean="0"/>
              <a:t>is </a:t>
            </a:r>
            <a:r>
              <a:rPr lang="en-GB" dirty="0"/>
              <a:t>on contribution margin</a:t>
            </a:r>
            <a:r>
              <a:rPr lang="en-US" dirty="0" smtClean="0"/>
              <a:t> </a:t>
            </a:r>
            <a:endParaRPr lang="en-GB" dirty="0" smtClean="0"/>
          </a:p>
        </p:txBody>
      </p:sp>
      <p:sp>
        <p:nvSpPr>
          <p:cNvPr id="5" name="Slide Number Placeholder 5"/>
          <p:cNvSpPr>
            <a:spLocks noGrp="1"/>
          </p:cNvSpPr>
          <p:nvPr>
            <p:ph type="sldNum" sz="quarter" idx="12"/>
          </p:nvPr>
        </p:nvSpPr>
        <p:spPr/>
        <p:txBody>
          <a:bodyPr/>
          <a:lstStyle/>
          <a:p>
            <a:fld id="{082AA575-3A2F-47FF-843C-F9856FBBA3EC}" type="slidenum">
              <a:rPr lang="en-US" smtClean="0"/>
              <a:pPr/>
              <a:t>14</a:t>
            </a:fld>
            <a:endParaRPr lang="en-US" dirty="0"/>
          </a:p>
        </p:txBody>
      </p:sp>
    </p:spTree>
    <p:extLst>
      <p:ext uri="{BB962C8B-B14F-4D97-AF65-F5344CB8AC3E}">
        <p14:creationId xmlns="" xmlns:p14="http://schemas.microsoft.com/office/powerpoint/2010/main" val="766075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Absorption costing </a:t>
            </a:r>
            <a:endParaRPr lang="en-US" dirty="0"/>
          </a:p>
        </p:txBody>
      </p:sp>
      <p:sp>
        <p:nvSpPr>
          <p:cNvPr id="3" name="Content Placeholder 2"/>
          <p:cNvSpPr>
            <a:spLocks noGrp="1"/>
          </p:cNvSpPr>
          <p:nvPr>
            <p:ph idx="1"/>
          </p:nvPr>
        </p:nvSpPr>
        <p:spPr/>
        <p:txBody>
          <a:bodyPr/>
          <a:lstStyle/>
          <a:p>
            <a:pPr>
              <a:defRPr/>
            </a:pPr>
            <a:r>
              <a:rPr lang="en-GB" dirty="0" smtClean="0">
                <a:effectLst>
                  <a:outerShdw blurRad="38100" dist="38100" dir="2700000" algn="tl">
                    <a:srgbClr val="C0C0C0"/>
                  </a:outerShdw>
                </a:effectLst>
              </a:rPr>
              <a:t>All </a:t>
            </a:r>
            <a:r>
              <a:rPr lang="en-GB" dirty="0">
                <a:effectLst>
                  <a:outerShdw blurRad="38100" dist="38100" dir="2700000" algn="tl">
                    <a:srgbClr val="C0C0C0"/>
                  </a:outerShdw>
                </a:effectLst>
              </a:rPr>
              <a:t>(fixed and variable) production costs are charged to cost centres and then to product/services using an allocation base that reflects activity, e.g. labour </a:t>
            </a:r>
            <a:r>
              <a:rPr lang="en-GB" dirty="0" smtClean="0">
                <a:effectLst>
                  <a:outerShdw blurRad="38100" dist="38100" dir="2700000" algn="tl">
                    <a:srgbClr val="C0C0C0"/>
                  </a:outerShdw>
                </a:effectLst>
              </a:rPr>
              <a:t>hours</a:t>
            </a:r>
            <a:endParaRPr lang="en-GB" dirty="0"/>
          </a:p>
          <a:p>
            <a:endParaRPr lang="en-US" dirty="0"/>
          </a:p>
        </p:txBody>
      </p:sp>
      <p:sp>
        <p:nvSpPr>
          <p:cNvPr id="7" name="Slide Number Placeholder 5"/>
          <p:cNvSpPr>
            <a:spLocks noGrp="1"/>
          </p:cNvSpPr>
          <p:nvPr>
            <p:ph type="sldNum" sz="quarter" idx="12"/>
          </p:nvPr>
        </p:nvSpPr>
        <p:spPr/>
        <p:txBody>
          <a:bodyPr/>
          <a:lstStyle/>
          <a:p>
            <a:fld id="{082AA575-3A2F-47FF-843C-F9856FBBA3EC}" type="slidenum">
              <a:rPr lang="en-US" smtClean="0"/>
              <a:pPr/>
              <a:t>15</a:t>
            </a:fld>
            <a:endParaRPr lang="en-US" dirty="0"/>
          </a:p>
        </p:txBody>
      </p:sp>
    </p:spTree>
    <p:extLst>
      <p:ext uri="{BB962C8B-B14F-4D97-AF65-F5344CB8AC3E}">
        <p14:creationId xmlns="" xmlns:p14="http://schemas.microsoft.com/office/powerpoint/2010/main" val="3667261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Calculating the overhead rate</a:t>
            </a:r>
            <a:endParaRPr lang="en-US" dirty="0"/>
          </a:p>
        </p:txBody>
      </p:sp>
      <p:sp>
        <p:nvSpPr>
          <p:cNvPr id="9" name="Content Placeholder 8"/>
          <p:cNvSpPr>
            <a:spLocks noGrp="1"/>
          </p:cNvSpPr>
          <p:nvPr>
            <p:ph idx="1"/>
          </p:nvPr>
        </p:nvSpPr>
        <p:spPr/>
        <p:txBody>
          <a:bodyPr/>
          <a:lstStyle/>
          <a:p>
            <a:pPr>
              <a:lnSpc>
                <a:spcPct val="90000"/>
              </a:lnSpc>
            </a:pPr>
            <a:r>
              <a:rPr lang="en-GB" dirty="0">
                <a:latin typeface="Arial" charset="0"/>
              </a:rPr>
              <a:t>Budgeted overhead rate</a:t>
            </a:r>
          </a:p>
          <a:p>
            <a:pPr lvl="1">
              <a:lnSpc>
                <a:spcPct val="90000"/>
              </a:lnSpc>
            </a:pPr>
            <a:r>
              <a:rPr lang="en-GB" dirty="0">
                <a:latin typeface="Arial" charset="0"/>
              </a:rPr>
              <a:t>business-wide	</a:t>
            </a:r>
          </a:p>
          <a:p>
            <a:pPr lvl="1">
              <a:lnSpc>
                <a:spcPct val="90000"/>
              </a:lnSpc>
            </a:pPr>
            <a:r>
              <a:rPr lang="en-GB" dirty="0">
                <a:latin typeface="Arial" charset="0"/>
              </a:rPr>
              <a:t>by cost </a:t>
            </a:r>
            <a:r>
              <a:rPr lang="en-GB" dirty="0" smtClean="0">
                <a:latin typeface="Arial" charset="0"/>
              </a:rPr>
              <a:t>centre</a:t>
            </a:r>
          </a:p>
          <a:p>
            <a:pPr marL="457200" lvl="1" indent="0">
              <a:lnSpc>
                <a:spcPct val="90000"/>
              </a:lnSpc>
              <a:buNone/>
            </a:pPr>
            <a:endParaRPr lang="en-GB" dirty="0">
              <a:latin typeface="Arial" charset="0"/>
            </a:endParaRPr>
          </a:p>
          <a:p>
            <a:pPr lvl="1" algn="ctr">
              <a:lnSpc>
                <a:spcPct val="90000"/>
              </a:lnSpc>
              <a:buNone/>
            </a:pPr>
            <a:r>
              <a:rPr lang="en-GB" sz="2000" dirty="0">
                <a:latin typeface="Arial" charset="0"/>
              </a:rPr>
              <a:t>	</a:t>
            </a:r>
            <a:r>
              <a:rPr lang="en-GB" sz="2400" u="sng" dirty="0">
                <a:latin typeface="Arial" charset="0"/>
              </a:rPr>
              <a:t>Estimated overhead expenditure </a:t>
            </a:r>
          </a:p>
          <a:p>
            <a:pPr lvl="1" algn="ctr">
              <a:lnSpc>
                <a:spcPct val="90000"/>
              </a:lnSpc>
              <a:buNone/>
            </a:pPr>
            <a:r>
              <a:rPr lang="en-GB" sz="2400" dirty="0">
                <a:latin typeface="Arial" charset="0"/>
              </a:rPr>
              <a:t>	Estimated activity</a:t>
            </a:r>
          </a:p>
          <a:p>
            <a:pPr>
              <a:lnSpc>
                <a:spcPct val="90000"/>
              </a:lnSpc>
              <a:buClr>
                <a:schemeClr val="tx1"/>
              </a:buClr>
              <a:buFont typeface="Wingdings" charset="0"/>
              <a:buChar char="Ø"/>
            </a:pPr>
            <a:endParaRPr lang="en-GB" sz="2400" dirty="0" smtClean="0">
              <a:effectLst>
                <a:outerShdw blurRad="38100" dist="38100" dir="2700000" algn="tl">
                  <a:srgbClr val="DDDDDD"/>
                </a:outerShdw>
              </a:effectLst>
              <a:latin typeface="Arial" charset="0"/>
            </a:endParaRPr>
          </a:p>
          <a:p>
            <a:pPr>
              <a:lnSpc>
                <a:spcPct val="90000"/>
              </a:lnSpc>
              <a:buClr>
                <a:schemeClr val="tx1"/>
              </a:buClr>
              <a:buFont typeface="Wingdings" charset="0"/>
              <a:buChar char="Ø"/>
            </a:pPr>
            <a:r>
              <a:rPr lang="en-GB" sz="2400" dirty="0" smtClean="0">
                <a:effectLst>
                  <a:outerShdw blurRad="38100" dist="38100" dir="2700000" algn="tl">
                    <a:srgbClr val="DDDDDD"/>
                  </a:outerShdw>
                </a:effectLst>
                <a:latin typeface="Arial" charset="0"/>
              </a:rPr>
              <a:t>Apply </a:t>
            </a:r>
            <a:r>
              <a:rPr lang="en-GB" sz="2400" dirty="0">
                <a:effectLst>
                  <a:outerShdw blurRad="38100" dist="38100" dir="2700000" algn="tl">
                    <a:srgbClr val="DDDDDD"/>
                  </a:outerShdw>
                </a:effectLst>
                <a:latin typeface="Arial" charset="0"/>
              </a:rPr>
              <a:t>budgeted overhead rate to product/services based on activity in each cost centre</a:t>
            </a:r>
          </a:p>
          <a:p>
            <a:endParaRPr lang="en-US" dirty="0"/>
          </a:p>
        </p:txBody>
      </p:sp>
      <p:sp>
        <p:nvSpPr>
          <p:cNvPr id="10" name="Slide Number Placeholder 5"/>
          <p:cNvSpPr>
            <a:spLocks noGrp="1"/>
          </p:cNvSpPr>
          <p:nvPr>
            <p:ph type="sldNum" sz="quarter" idx="12"/>
          </p:nvPr>
        </p:nvSpPr>
        <p:spPr/>
        <p:txBody>
          <a:bodyPr/>
          <a:lstStyle/>
          <a:p>
            <a:fld id="{082AA575-3A2F-47FF-843C-F9856FBBA3EC}" type="slidenum">
              <a:rPr lang="en-US" smtClean="0"/>
              <a:pPr/>
              <a:t>16</a:t>
            </a:fld>
            <a:endParaRPr lang="en-US" dirty="0"/>
          </a:p>
        </p:txBody>
      </p:sp>
    </p:spTree>
    <p:extLst>
      <p:ext uri="{BB962C8B-B14F-4D97-AF65-F5344CB8AC3E}">
        <p14:creationId xmlns="" xmlns:p14="http://schemas.microsoft.com/office/powerpoint/2010/main" val="8299164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Rectangle 2"/>
          <p:cNvSpPr>
            <a:spLocks noGrp="1" noChangeArrowheads="1"/>
          </p:cNvSpPr>
          <p:nvPr>
            <p:ph type="title"/>
          </p:nvPr>
        </p:nvSpPr>
        <p:spPr/>
        <p:txBody>
          <a:bodyPr>
            <a:normAutofit fontScale="90000"/>
          </a:bodyPr>
          <a:lstStyle/>
          <a:p>
            <a:pPr eaLnBrk="1" hangingPunct="1"/>
            <a:r>
              <a:rPr lang="en-GB" dirty="0">
                <a:latin typeface="Arial" charset="0"/>
              </a:rPr>
              <a:t>Absorption </a:t>
            </a:r>
            <a:r>
              <a:rPr lang="en-GB" dirty="0" smtClean="0">
                <a:latin typeface="Arial" charset="0"/>
              </a:rPr>
              <a:t>costing</a:t>
            </a:r>
            <a:br>
              <a:rPr lang="en-GB" dirty="0" smtClean="0">
                <a:latin typeface="Arial" charset="0"/>
              </a:rPr>
            </a:br>
            <a:r>
              <a:rPr lang="en-GB" dirty="0" smtClean="0">
                <a:latin typeface="Arial" charset="0"/>
              </a:rPr>
              <a:t>- business-wide rate</a:t>
            </a:r>
            <a:endParaRPr lang="en-GB" sz="2800" dirty="0">
              <a:latin typeface="Arial" charset="0"/>
            </a:endParaRPr>
          </a:p>
        </p:txBody>
      </p:sp>
      <p:sp>
        <p:nvSpPr>
          <p:cNvPr id="19461" name="Rectangle 3"/>
          <p:cNvSpPr>
            <a:spLocks noGrp="1" noChangeArrowheads="1"/>
          </p:cNvSpPr>
          <p:nvPr>
            <p:ph idx="1"/>
          </p:nvPr>
        </p:nvSpPr>
        <p:spPr/>
        <p:txBody>
          <a:bodyPr/>
          <a:lstStyle/>
          <a:p>
            <a:pPr eaLnBrk="1" hangingPunct="1"/>
            <a:r>
              <a:rPr lang="en-GB" sz="2800">
                <a:latin typeface="Arial" charset="0"/>
              </a:rPr>
              <a:t>Budgeted overhead £100,000</a:t>
            </a:r>
          </a:p>
          <a:p>
            <a:pPr eaLnBrk="1" hangingPunct="1"/>
            <a:r>
              <a:rPr lang="en-GB" sz="2800">
                <a:latin typeface="Arial" charset="0"/>
              </a:rPr>
              <a:t>Activity level 4,000 direct labour hours (DLH)</a:t>
            </a:r>
          </a:p>
          <a:p>
            <a:pPr eaLnBrk="1" hangingPunct="1"/>
            <a:r>
              <a:rPr lang="en-GB" sz="2800">
                <a:latin typeface="Arial" charset="0"/>
              </a:rPr>
              <a:t>Business-wide budgeted overhead rate of £25 (£100,000/4,000) per DLH</a:t>
            </a:r>
          </a:p>
          <a:p>
            <a:pPr eaLnBrk="1" hangingPunct="1">
              <a:buFont typeface="Wingdings" charset="0"/>
              <a:buNone/>
            </a:pPr>
            <a:endParaRPr lang="en-GB" sz="2800">
              <a:latin typeface="Arial" charset="0"/>
            </a:endParaRPr>
          </a:p>
        </p:txBody>
      </p:sp>
      <p:sp>
        <p:nvSpPr>
          <p:cNvPr id="5" name="Slide Number Placeholder 5"/>
          <p:cNvSpPr>
            <a:spLocks noGrp="1"/>
          </p:cNvSpPr>
          <p:nvPr>
            <p:ph type="sldNum" sz="quarter" idx="12"/>
          </p:nvPr>
        </p:nvSpPr>
        <p:spPr/>
        <p:txBody>
          <a:bodyPr/>
          <a:lstStyle/>
          <a:p>
            <a:fld id="{082AA575-3A2F-47FF-843C-F9856FBBA3EC}" type="slidenum">
              <a:rPr lang="en-US" smtClean="0"/>
              <a:pPr/>
              <a:t>17</a:t>
            </a:fld>
            <a:endParaRPr lang="en-US" dirty="0"/>
          </a:p>
        </p:txBody>
      </p:sp>
    </p:spTree>
    <p:extLst>
      <p:ext uri="{BB962C8B-B14F-4D97-AF65-F5344CB8AC3E}">
        <p14:creationId xmlns="" xmlns:p14="http://schemas.microsoft.com/office/powerpoint/2010/main" val="396619556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28625" y="428625"/>
            <a:ext cx="8229600" cy="1230313"/>
          </a:xfrm>
        </p:spPr>
        <p:txBody>
          <a:bodyPr>
            <a:normAutofit fontScale="90000"/>
          </a:bodyPr>
          <a:lstStyle/>
          <a:p>
            <a:pPr eaLnBrk="1" hangingPunct="1"/>
            <a:r>
              <a:rPr lang="en-AU" sz="4000" dirty="0" smtClean="0">
                <a:latin typeface="Arial" charset="0"/>
              </a:rPr>
              <a:t>Product </a:t>
            </a:r>
            <a:r>
              <a:rPr lang="en-AU" sz="4000" dirty="0">
                <a:latin typeface="Arial" charset="0"/>
              </a:rPr>
              <a:t>costs – </a:t>
            </a:r>
            <a:br>
              <a:rPr lang="en-AU" sz="4000" dirty="0">
                <a:latin typeface="Arial" charset="0"/>
              </a:rPr>
            </a:br>
            <a:r>
              <a:rPr lang="en-AU" sz="4000" dirty="0">
                <a:latin typeface="Arial" charset="0"/>
              </a:rPr>
              <a:t>business-wide overhead method</a:t>
            </a:r>
          </a:p>
        </p:txBody>
      </p:sp>
      <p:graphicFrame>
        <p:nvGraphicFramePr>
          <p:cNvPr id="59395" name="Group 3"/>
          <p:cNvGraphicFramePr>
            <a:graphicFrameLocks noGrp="1"/>
          </p:cNvGraphicFramePr>
          <p:nvPr>
            <p:ph type="tbl" idx="1"/>
            <p:extLst>
              <p:ext uri="{D42A27DB-BD31-4B8C-83A1-F6EECF244321}">
                <p14:modId xmlns="" xmlns:p14="http://schemas.microsoft.com/office/powerpoint/2010/main" val="1328212111"/>
              </p:ext>
            </p:extLst>
          </p:nvPr>
        </p:nvGraphicFramePr>
        <p:xfrm>
          <a:off x="381000" y="1844675"/>
          <a:ext cx="7607300" cy="3868738"/>
        </p:xfrm>
        <a:graphic>
          <a:graphicData uri="http://schemas.openxmlformats.org/drawingml/2006/table">
            <a:tbl>
              <a:tblPr/>
              <a:tblGrid>
                <a:gridCol w="2895600"/>
                <a:gridCol w="2519363"/>
                <a:gridCol w="2192337"/>
              </a:tblGrid>
              <a:tr h="644525">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endParaRPr kumimoji="0" lang="en-US" sz="2000" b="1" i="0" u="none" strike="noStrike" cap="none" normalizeH="0" baseline="0" dirty="0">
                        <a:ln>
                          <a:noFill/>
                        </a:ln>
                        <a:solidFill>
                          <a:schemeClr val="tx1"/>
                        </a:solidFill>
                        <a:effectLst/>
                        <a:latin typeface="Arial" charset="0"/>
                        <a:ea typeface="ＭＳ Ｐゴシック"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Product 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Product B</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4525">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Direct materials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dirty="0">
                          <a:ln>
                            <a:noFill/>
                          </a:ln>
                          <a:solidFill>
                            <a:schemeClr val="tx1"/>
                          </a:solidFill>
                          <a:effectLst/>
                          <a:latin typeface="Arial" charset="0"/>
                          <a:ea typeface="ＭＳ Ｐゴシック" charset="0"/>
                        </a:rPr>
                        <a:t>110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dirty="0">
                          <a:ln>
                            <a:noFill/>
                          </a:ln>
                          <a:solidFill>
                            <a:schemeClr val="tx1"/>
                          </a:solidFill>
                          <a:effectLst/>
                          <a:latin typeface="Arial" charset="0"/>
                          <a:ea typeface="ＭＳ Ｐゴシック" charset="0"/>
                        </a:rPr>
                        <a:t>150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6113">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Direct labour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75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dirty="0">
                          <a:ln>
                            <a:noFill/>
                          </a:ln>
                          <a:solidFill>
                            <a:schemeClr val="tx1"/>
                          </a:solidFill>
                          <a:effectLst/>
                          <a:latin typeface="Arial" charset="0"/>
                          <a:ea typeface="ＭＳ Ｐゴシック" charset="0"/>
                        </a:rPr>
                        <a:t>90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4525">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Prime cost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185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dirty="0">
                          <a:ln>
                            <a:noFill/>
                          </a:ln>
                          <a:solidFill>
                            <a:schemeClr val="tx1"/>
                          </a:solidFill>
                          <a:effectLst/>
                          <a:latin typeface="Arial" charset="0"/>
                          <a:ea typeface="ＭＳ Ｐゴシック" charset="0"/>
                        </a:rPr>
                        <a:t>240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4525">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Overhead allocation – 10 hours @ £25</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250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dirty="0">
                          <a:ln>
                            <a:noFill/>
                          </a:ln>
                          <a:solidFill>
                            <a:schemeClr val="tx1"/>
                          </a:solidFill>
                          <a:effectLst/>
                          <a:latin typeface="Arial" charset="0"/>
                          <a:ea typeface="ＭＳ Ｐゴシック" charset="0"/>
                        </a:rPr>
                        <a:t>250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4525">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Total product cost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a:ln>
                            <a:noFill/>
                          </a:ln>
                          <a:solidFill>
                            <a:schemeClr val="tx1"/>
                          </a:solidFill>
                          <a:effectLst/>
                          <a:latin typeface="Arial" charset="0"/>
                          <a:ea typeface="ＭＳ Ｐゴシック" charset="0"/>
                        </a:rPr>
                        <a:t>435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000" b="1" i="0" u="none" strike="noStrike" cap="none" normalizeH="0" baseline="0" dirty="0">
                          <a:ln>
                            <a:noFill/>
                          </a:ln>
                          <a:solidFill>
                            <a:schemeClr val="tx1"/>
                          </a:solidFill>
                          <a:effectLst/>
                          <a:latin typeface="Arial" charset="0"/>
                          <a:ea typeface="ＭＳ Ｐゴシック" charset="0"/>
                        </a:rPr>
                        <a:t>490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6" name="Slide Number Placeholder 5"/>
          <p:cNvSpPr txBox="1">
            <a:spLocks/>
          </p:cNvSpPr>
          <p:nvPr/>
        </p:nvSpPr>
        <p:spPr>
          <a:xfrm>
            <a:off x="6553200" y="6356351"/>
            <a:ext cx="21336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082AA575-3A2F-47FF-843C-F9856FBBA3EC}" type="slidenum">
              <a:rPr lang="en-US" sz="1200" smtClean="0"/>
              <a:pPr algn="r"/>
              <a:t>18</a:t>
            </a:fld>
            <a:endParaRPr lang="en-US" sz="1200" dirty="0"/>
          </a:p>
        </p:txBody>
      </p:sp>
      <p:sp>
        <p:nvSpPr>
          <p:cNvPr id="7" name="Footer Placeholder 6"/>
          <p:cNvSpPr txBox="1">
            <a:spLocks/>
          </p:cNvSpPr>
          <p:nvPr/>
        </p:nvSpPr>
        <p:spPr>
          <a:xfrm>
            <a:off x="3124200" y="6173788"/>
            <a:ext cx="28956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smtClean="0"/>
              <a:t>© 2012 John Wiley &amp; Sons, Ltd, </a:t>
            </a:r>
          </a:p>
          <a:p>
            <a:pPr algn="ctr"/>
            <a:r>
              <a:rPr lang="en-US" sz="1200" dirty="0" smtClean="0"/>
              <a:t>Accounting for Managers, 4th edition, </a:t>
            </a:r>
          </a:p>
          <a:p>
            <a:pPr algn="ctr"/>
            <a:r>
              <a:rPr lang="en-US" sz="1200" dirty="0" smtClean="0"/>
              <a:t>9781119979678</a:t>
            </a:r>
            <a:endParaRPr lang="en-US" sz="1200" dirty="0"/>
          </a:p>
        </p:txBody>
      </p:sp>
    </p:spTree>
    <p:extLst>
      <p:ext uri="{BB962C8B-B14F-4D97-AF65-F5344CB8AC3E}">
        <p14:creationId xmlns="" xmlns:p14="http://schemas.microsoft.com/office/powerpoint/2010/main" val="30776369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2"/>
          <p:cNvSpPr>
            <a:spLocks noGrp="1" noChangeArrowheads="1"/>
          </p:cNvSpPr>
          <p:nvPr>
            <p:ph type="title"/>
          </p:nvPr>
        </p:nvSpPr>
        <p:spPr/>
        <p:txBody>
          <a:bodyPr>
            <a:normAutofit fontScale="90000"/>
          </a:bodyPr>
          <a:lstStyle/>
          <a:p>
            <a:pPr eaLnBrk="1" hangingPunct="1"/>
            <a:r>
              <a:rPr lang="en-GB" dirty="0">
                <a:latin typeface="Arial" charset="0"/>
              </a:rPr>
              <a:t>Absorption </a:t>
            </a:r>
            <a:r>
              <a:rPr lang="en-GB" dirty="0" smtClean="0">
                <a:latin typeface="Arial" charset="0"/>
              </a:rPr>
              <a:t>costing</a:t>
            </a:r>
            <a:br>
              <a:rPr lang="en-GB" dirty="0" smtClean="0">
                <a:latin typeface="Arial" charset="0"/>
              </a:rPr>
            </a:br>
            <a:r>
              <a:rPr lang="en-GB" dirty="0" smtClean="0">
                <a:latin typeface="Arial" charset="0"/>
              </a:rPr>
              <a:t>- cost centre (or departmental) rate</a:t>
            </a:r>
            <a:endParaRPr lang="en-GB" dirty="0">
              <a:latin typeface="Arial" charset="0"/>
            </a:endParaRPr>
          </a:p>
        </p:txBody>
      </p:sp>
      <p:sp>
        <p:nvSpPr>
          <p:cNvPr id="16387" name="Rectangle 3"/>
          <p:cNvSpPr>
            <a:spLocks noGrp="1" noChangeArrowheads="1"/>
          </p:cNvSpPr>
          <p:nvPr>
            <p:ph idx="1"/>
          </p:nvPr>
        </p:nvSpPr>
        <p:spPr/>
        <p:txBody>
          <a:bodyPr>
            <a:normAutofit/>
          </a:bodyPr>
          <a:lstStyle/>
          <a:p>
            <a:pPr eaLnBrk="1" hangingPunct="1"/>
            <a:r>
              <a:rPr lang="en-GB" dirty="0">
                <a:latin typeface="Arial" charset="0"/>
              </a:rPr>
              <a:t>Three stage </a:t>
            </a:r>
            <a:r>
              <a:rPr lang="en-GB" dirty="0" smtClean="0">
                <a:latin typeface="Arial" charset="0"/>
              </a:rPr>
              <a:t>process:</a:t>
            </a:r>
            <a:endParaRPr lang="en-GB" dirty="0">
              <a:latin typeface="Arial" charset="0"/>
            </a:endParaRPr>
          </a:p>
          <a:p>
            <a:pPr marL="514350" indent="-457200">
              <a:buFont typeface="+mj-lt"/>
              <a:buAutoNum type="arabicPeriod"/>
            </a:pPr>
            <a:r>
              <a:rPr lang="en-GB" dirty="0">
                <a:effectLst>
                  <a:outerShdw blurRad="38100" dist="38100" dir="2700000" algn="tl">
                    <a:srgbClr val="DDDDDD"/>
                  </a:outerShdw>
                </a:effectLst>
                <a:latin typeface="Arial" charset="0"/>
              </a:rPr>
              <a:t>Identify indirect costs with particular cost centres where possible</a:t>
            </a:r>
          </a:p>
          <a:p>
            <a:pPr marL="514350" indent="-457200">
              <a:buFont typeface="+mj-lt"/>
              <a:buAutoNum type="arabicPeriod"/>
            </a:pPr>
            <a:r>
              <a:rPr lang="en-GB" dirty="0">
                <a:effectLst>
                  <a:outerShdw blurRad="38100" dist="38100" dir="2700000" algn="tl">
                    <a:srgbClr val="DDDDDD"/>
                  </a:outerShdw>
                </a:effectLst>
                <a:latin typeface="Arial" charset="0"/>
              </a:rPr>
              <a:t>Determine a suitable method of allocating other costs across the cost centres</a:t>
            </a:r>
          </a:p>
          <a:p>
            <a:pPr marL="514350" indent="-457200">
              <a:buFont typeface="+mj-lt"/>
              <a:buAutoNum type="arabicPeriod"/>
            </a:pPr>
            <a:r>
              <a:rPr lang="en-GB" dirty="0">
                <a:effectLst>
                  <a:outerShdw blurRad="38100" dist="38100" dir="2700000" algn="tl">
                    <a:srgbClr val="DDDDDD"/>
                  </a:outerShdw>
                </a:effectLst>
                <a:latin typeface="Arial" charset="0"/>
              </a:rPr>
              <a:t>Allocate service cost centre costs to production cost centres</a:t>
            </a:r>
          </a:p>
        </p:txBody>
      </p:sp>
      <p:sp>
        <p:nvSpPr>
          <p:cNvPr id="5" name="Slide Number Placeholder 5"/>
          <p:cNvSpPr>
            <a:spLocks noGrp="1"/>
          </p:cNvSpPr>
          <p:nvPr>
            <p:ph type="sldNum" sz="quarter" idx="12"/>
          </p:nvPr>
        </p:nvSpPr>
        <p:spPr/>
        <p:txBody>
          <a:bodyPr/>
          <a:lstStyle/>
          <a:p>
            <a:fld id="{082AA575-3A2F-47FF-843C-F9856FBBA3EC}" type="slidenum">
              <a:rPr lang="en-US" smtClean="0"/>
              <a:pPr/>
              <a:t>19</a:t>
            </a:fld>
            <a:endParaRPr lang="en-US" dirty="0"/>
          </a:p>
        </p:txBody>
      </p:sp>
    </p:spTree>
    <p:extLst>
      <p:ext uri="{BB962C8B-B14F-4D97-AF65-F5344CB8AC3E}">
        <p14:creationId xmlns="" xmlns:p14="http://schemas.microsoft.com/office/powerpoint/2010/main" val="404233061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20310" y="-77972"/>
            <a:ext cx="8229600" cy="986692"/>
          </a:xfrm>
        </p:spPr>
        <p:txBody>
          <a:bodyPr/>
          <a:lstStyle/>
          <a:p>
            <a:pPr marL="690563" indent="-609600" eaLnBrk="1" hangingPunct="1"/>
            <a:r>
              <a:rPr lang="en-AU" sz="4000" dirty="0">
                <a:latin typeface="Arial" charset="0"/>
              </a:rPr>
              <a:t>Departmental overhead allocations</a:t>
            </a:r>
          </a:p>
        </p:txBody>
      </p:sp>
      <p:sp>
        <p:nvSpPr>
          <p:cNvPr id="4" name="Slide Number Placeholder 5"/>
          <p:cNvSpPr>
            <a:spLocks noGrp="1"/>
          </p:cNvSpPr>
          <p:nvPr>
            <p:ph type="sldNum" sz="quarter" idx="12"/>
          </p:nvPr>
        </p:nvSpPr>
        <p:spPr/>
        <p:txBody>
          <a:bodyPr/>
          <a:lstStyle/>
          <a:p>
            <a:fld id="{082AA575-3A2F-47FF-843C-F9856FBBA3EC}" type="slidenum">
              <a:rPr lang="en-US" smtClean="0"/>
              <a:pPr/>
              <a:t>20</a:t>
            </a:fld>
            <a:endParaRPr lang="en-US" dirty="0"/>
          </a:p>
        </p:txBody>
      </p:sp>
      <p:pic>
        <p:nvPicPr>
          <p:cNvPr id="4098"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395536" y="692696"/>
            <a:ext cx="8280920" cy="556106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2491505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Cost </a:t>
            </a:r>
            <a:r>
              <a:rPr lang="en-US" dirty="0" err="1" smtClean="0"/>
              <a:t>centre</a:t>
            </a:r>
            <a:r>
              <a:rPr lang="en-US" dirty="0" smtClean="0"/>
              <a:t> overhead rates</a:t>
            </a:r>
            <a:endParaRPr lang="en-US" dirty="0"/>
          </a:p>
        </p:txBody>
      </p:sp>
      <p:sp>
        <p:nvSpPr>
          <p:cNvPr id="7" name="Slide Number Placeholder 5"/>
          <p:cNvSpPr>
            <a:spLocks noGrp="1"/>
          </p:cNvSpPr>
          <p:nvPr>
            <p:ph type="sldNum" sz="quarter" idx="12"/>
          </p:nvPr>
        </p:nvSpPr>
        <p:spPr/>
        <p:txBody>
          <a:bodyPr/>
          <a:lstStyle/>
          <a:p>
            <a:fld id="{082AA575-3A2F-47FF-843C-F9856FBBA3EC}" type="slidenum">
              <a:rPr lang="en-US" smtClean="0"/>
              <a:pPr/>
              <a:t>21</a:t>
            </a:fld>
            <a:endParaRPr lang="en-US" dirty="0"/>
          </a:p>
        </p:txBody>
      </p:sp>
      <p:pic>
        <p:nvPicPr>
          <p:cNvPr id="5122"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628650" y="2257425"/>
            <a:ext cx="7886700" cy="23431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23911429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Overhead allocation to products</a:t>
            </a:r>
            <a:endParaRPr lang="en-US" dirty="0"/>
          </a:p>
        </p:txBody>
      </p:sp>
      <p:sp>
        <p:nvSpPr>
          <p:cNvPr id="7" name="Slide Number Placeholder 5"/>
          <p:cNvSpPr>
            <a:spLocks noGrp="1"/>
          </p:cNvSpPr>
          <p:nvPr>
            <p:ph type="sldNum" sz="quarter" idx="12"/>
          </p:nvPr>
        </p:nvSpPr>
        <p:spPr/>
        <p:txBody>
          <a:bodyPr/>
          <a:lstStyle/>
          <a:p>
            <a:fld id="{082AA575-3A2F-47FF-843C-F9856FBBA3EC}" type="slidenum">
              <a:rPr lang="en-US" smtClean="0"/>
              <a:pPr/>
              <a:t>22</a:t>
            </a:fld>
            <a:endParaRPr lang="en-US" dirty="0"/>
          </a:p>
        </p:txBody>
      </p:sp>
      <p:pic>
        <p:nvPicPr>
          <p:cNvPr id="6146"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85788" y="2100263"/>
            <a:ext cx="7972425" cy="26574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35106201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28625" y="357188"/>
            <a:ext cx="8229600" cy="1230312"/>
          </a:xfrm>
        </p:spPr>
        <p:txBody>
          <a:bodyPr>
            <a:normAutofit fontScale="90000"/>
          </a:bodyPr>
          <a:lstStyle/>
          <a:p>
            <a:pPr eaLnBrk="1" hangingPunct="1"/>
            <a:r>
              <a:rPr lang="en-AU" sz="4000" dirty="0" smtClean="0">
                <a:latin typeface="Arial" charset="0"/>
              </a:rPr>
              <a:t>Product </a:t>
            </a:r>
            <a:r>
              <a:rPr lang="en-AU" sz="4000" dirty="0">
                <a:latin typeface="Arial" charset="0"/>
              </a:rPr>
              <a:t>costs – </a:t>
            </a:r>
            <a:r>
              <a:rPr lang="en-AU" sz="4000" dirty="0" smtClean="0">
                <a:latin typeface="Arial" charset="0"/>
              </a:rPr>
              <a:t>cost centre </a:t>
            </a:r>
            <a:r>
              <a:rPr lang="en-AU" sz="4000" dirty="0">
                <a:latin typeface="Arial" charset="0"/>
              </a:rPr>
              <a:t>overhead method</a:t>
            </a:r>
          </a:p>
        </p:txBody>
      </p:sp>
      <p:graphicFrame>
        <p:nvGraphicFramePr>
          <p:cNvPr id="55336" name="Group 40"/>
          <p:cNvGraphicFramePr>
            <a:graphicFrameLocks noGrp="1"/>
          </p:cNvGraphicFramePr>
          <p:nvPr>
            <p:ph type="tbl" idx="1"/>
            <p:extLst>
              <p:ext uri="{D42A27DB-BD31-4B8C-83A1-F6EECF244321}">
                <p14:modId xmlns="" xmlns:p14="http://schemas.microsoft.com/office/powerpoint/2010/main" val="1691168513"/>
              </p:ext>
            </p:extLst>
          </p:nvPr>
        </p:nvGraphicFramePr>
        <p:xfrm>
          <a:off x="381000" y="1844675"/>
          <a:ext cx="7607300" cy="3868738"/>
        </p:xfrm>
        <a:graphic>
          <a:graphicData uri="http://schemas.openxmlformats.org/drawingml/2006/table">
            <a:tbl>
              <a:tblPr/>
              <a:tblGrid>
                <a:gridCol w="2895600"/>
                <a:gridCol w="2519363"/>
                <a:gridCol w="2192337"/>
              </a:tblGrid>
              <a:tr h="644573">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endParaRPr kumimoji="0" lang="en-US" sz="2400" b="1" i="0" u="none" strike="noStrike" cap="none" normalizeH="0" baseline="0" dirty="0" smtClean="0">
                        <a:ln>
                          <a:noFill/>
                        </a:ln>
                        <a:solidFill>
                          <a:schemeClr val="tx1"/>
                        </a:solidFill>
                        <a:effectLst/>
                        <a:latin typeface="Arial" charset="0"/>
                      </a:endParaRP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smtClean="0">
                          <a:ln>
                            <a:noFill/>
                          </a:ln>
                          <a:solidFill>
                            <a:schemeClr val="tx1"/>
                          </a:solidFill>
                          <a:effectLst/>
                          <a:latin typeface="Arial" charset="0"/>
                        </a:rPr>
                        <a:t>Product A</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smtClean="0">
                          <a:ln>
                            <a:noFill/>
                          </a:ln>
                          <a:solidFill>
                            <a:schemeClr val="tx1"/>
                          </a:solidFill>
                          <a:effectLst/>
                          <a:latin typeface="Arial" charset="0"/>
                        </a:rPr>
                        <a:t>Product B</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4573">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smtClean="0">
                          <a:ln>
                            <a:noFill/>
                          </a:ln>
                          <a:solidFill>
                            <a:schemeClr val="tx1"/>
                          </a:solidFill>
                          <a:effectLst/>
                          <a:latin typeface="Arial" charset="0"/>
                        </a:rPr>
                        <a:t>Direct materials</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dirty="0" smtClean="0">
                          <a:ln>
                            <a:noFill/>
                          </a:ln>
                          <a:solidFill>
                            <a:schemeClr val="tx1"/>
                          </a:solidFill>
                          <a:effectLst/>
                          <a:latin typeface="Arial" charset="0"/>
                        </a:rPr>
                        <a:t>110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smtClean="0">
                          <a:ln>
                            <a:noFill/>
                          </a:ln>
                          <a:solidFill>
                            <a:schemeClr val="tx1"/>
                          </a:solidFill>
                          <a:effectLst/>
                          <a:latin typeface="Arial" charset="0"/>
                        </a:rPr>
                        <a:t>150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6161">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smtClean="0">
                          <a:ln>
                            <a:noFill/>
                          </a:ln>
                          <a:solidFill>
                            <a:schemeClr val="tx1"/>
                          </a:solidFill>
                          <a:effectLst/>
                          <a:latin typeface="Arial" charset="0"/>
                        </a:rPr>
                        <a:t>Direct labour</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dirty="0" smtClean="0">
                          <a:ln>
                            <a:noFill/>
                          </a:ln>
                          <a:solidFill>
                            <a:schemeClr val="tx1"/>
                          </a:solidFill>
                          <a:effectLst/>
                          <a:latin typeface="Arial" charset="0"/>
                        </a:rPr>
                        <a:t>75</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dirty="0" smtClean="0">
                          <a:ln>
                            <a:noFill/>
                          </a:ln>
                          <a:solidFill>
                            <a:schemeClr val="tx1"/>
                          </a:solidFill>
                          <a:effectLst/>
                          <a:latin typeface="Arial" charset="0"/>
                        </a:rPr>
                        <a:t>90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4573">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smtClean="0">
                          <a:ln>
                            <a:noFill/>
                          </a:ln>
                          <a:solidFill>
                            <a:schemeClr val="tx1"/>
                          </a:solidFill>
                          <a:effectLst/>
                          <a:latin typeface="Arial" charset="0"/>
                        </a:rPr>
                        <a:t>Prime cost</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smtClean="0">
                          <a:ln>
                            <a:noFill/>
                          </a:ln>
                          <a:solidFill>
                            <a:schemeClr val="tx1"/>
                          </a:solidFill>
                          <a:effectLst/>
                          <a:latin typeface="Arial" charset="0"/>
                        </a:rPr>
                        <a:t>185</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dirty="0" smtClean="0">
                          <a:ln>
                            <a:noFill/>
                          </a:ln>
                          <a:solidFill>
                            <a:schemeClr val="tx1"/>
                          </a:solidFill>
                          <a:effectLst/>
                          <a:latin typeface="Arial" charset="0"/>
                        </a:rPr>
                        <a:t>240</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23022">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smtClean="0">
                          <a:ln>
                            <a:noFill/>
                          </a:ln>
                          <a:solidFill>
                            <a:schemeClr val="tx1"/>
                          </a:solidFill>
                          <a:effectLst/>
                          <a:latin typeface="Arial" charset="0"/>
                        </a:rPr>
                        <a:t>Overhead allocation</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smtClean="0">
                          <a:ln>
                            <a:noFill/>
                          </a:ln>
                          <a:solidFill>
                            <a:schemeClr val="tx1"/>
                          </a:solidFill>
                          <a:effectLst/>
                          <a:latin typeface="Arial" charset="0"/>
                        </a:rPr>
                        <a:t>304</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dirty="0" smtClean="0">
                          <a:ln>
                            <a:noFill/>
                          </a:ln>
                          <a:solidFill>
                            <a:schemeClr val="tx1"/>
                          </a:solidFill>
                          <a:effectLst/>
                          <a:latin typeface="Arial" charset="0"/>
                        </a:rPr>
                        <a:t>231</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23022">
                <a:tc>
                  <a:txBody>
                    <a:bodyPr/>
                    <a:lstStyle/>
                    <a:p>
                      <a:pPr marL="98425" marR="0" lvl="0" indent="0" algn="l"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smtClean="0">
                          <a:ln>
                            <a:noFill/>
                          </a:ln>
                          <a:solidFill>
                            <a:schemeClr val="tx1"/>
                          </a:solidFill>
                          <a:effectLst/>
                          <a:latin typeface="Arial" charset="0"/>
                        </a:rPr>
                        <a:t>Total product cost</a:t>
                      </a:r>
                    </a:p>
                  </a:txBody>
                  <a:tcPr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smtClean="0">
                          <a:ln>
                            <a:noFill/>
                          </a:ln>
                          <a:solidFill>
                            <a:schemeClr val="tx1"/>
                          </a:solidFill>
                          <a:effectLst/>
                          <a:latin typeface="Arial" charset="0"/>
                        </a:rPr>
                        <a:t>489</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98425" marR="0" lvl="0" indent="0" algn="r" defTabSz="914400" rtl="0" eaLnBrk="1" fontAlgn="base" latinLnBrk="0" hangingPunct="1">
                        <a:lnSpc>
                          <a:spcPct val="100000"/>
                        </a:lnSpc>
                        <a:spcBef>
                          <a:spcPct val="20000"/>
                        </a:spcBef>
                        <a:spcAft>
                          <a:spcPct val="0"/>
                        </a:spcAft>
                        <a:buClrTx/>
                        <a:buSzTx/>
                        <a:buFontTx/>
                        <a:buNone/>
                        <a:tabLst/>
                      </a:pPr>
                      <a:r>
                        <a:rPr kumimoji="0" lang="en-AU" sz="2400" b="1" i="0" u="none" strike="noStrike" cap="none" normalizeH="0" baseline="0" dirty="0" smtClean="0">
                          <a:ln>
                            <a:noFill/>
                          </a:ln>
                          <a:solidFill>
                            <a:schemeClr val="tx1"/>
                          </a:solidFill>
                          <a:effectLst/>
                          <a:latin typeface="Arial" charset="0"/>
                        </a:rPr>
                        <a:t>471</a:t>
                      </a:r>
                    </a:p>
                  </a:txBody>
                  <a:tcPr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4" name="Slide Number Placeholder 5"/>
          <p:cNvSpPr txBox="1">
            <a:spLocks/>
          </p:cNvSpPr>
          <p:nvPr/>
        </p:nvSpPr>
        <p:spPr>
          <a:xfrm>
            <a:off x="6660232" y="6356528"/>
            <a:ext cx="21336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082AA575-3A2F-47FF-843C-F9856FBBA3EC}" type="slidenum">
              <a:rPr lang="en-US" sz="1200" smtClean="0">
                <a:solidFill>
                  <a:schemeClr val="bg1">
                    <a:lumMod val="50000"/>
                  </a:schemeClr>
                </a:solidFill>
              </a:rPr>
              <a:pPr algn="r"/>
              <a:t>23</a:t>
            </a:fld>
            <a:endParaRPr lang="en-US" sz="1200" dirty="0">
              <a:solidFill>
                <a:schemeClr val="bg1">
                  <a:lumMod val="50000"/>
                </a:schemeClr>
              </a:solidFill>
            </a:endParaRPr>
          </a:p>
        </p:txBody>
      </p:sp>
      <p:sp>
        <p:nvSpPr>
          <p:cNvPr id="5" name="Footer Placeholder 6"/>
          <p:cNvSpPr txBox="1">
            <a:spLocks/>
          </p:cNvSpPr>
          <p:nvPr/>
        </p:nvSpPr>
        <p:spPr>
          <a:xfrm>
            <a:off x="3117847" y="6185783"/>
            <a:ext cx="28956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smtClean="0">
                <a:solidFill>
                  <a:schemeClr val="bg1">
                    <a:lumMod val="50000"/>
                  </a:schemeClr>
                </a:solidFill>
              </a:rPr>
              <a:t>© 2012 John Wiley &amp; Sons, Ltd, </a:t>
            </a:r>
          </a:p>
          <a:p>
            <a:pPr algn="ctr"/>
            <a:r>
              <a:rPr lang="en-US" sz="1200" dirty="0" smtClean="0">
                <a:solidFill>
                  <a:schemeClr val="bg1">
                    <a:lumMod val="50000"/>
                  </a:schemeClr>
                </a:solidFill>
              </a:rPr>
              <a:t>Accounting for Managers, 4th edition, </a:t>
            </a:r>
          </a:p>
          <a:p>
            <a:pPr algn="ctr"/>
            <a:r>
              <a:rPr lang="en-US" sz="1200" dirty="0" smtClean="0">
                <a:solidFill>
                  <a:schemeClr val="bg1">
                    <a:lumMod val="50000"/>
                  </a:schemeClr>
                </a:solidFill>
              </a:rPr>
              <a:t>9781119979678</a:t>
            </a:r>
            <a:endParaRPr lang="en-US" sz="1200" dirty="0">
              <a:solidFill>
                <a:schemeClr val="bg1">
                  <a:lumMod val="50000"/>
                </a:schemeClr>
              </a:solidFill>
            </a:endParaRPr>
          </a:p>
        </p:txBody>
      </p:sp>
    </p:spTree>
    <p:extLst>
      <p:ext uri="{BB962C8B-B14F-4D97-AF65-F5344CB8AC3E}">
        <p14:creationId xmlns="" xmlns:p14="http://schemas.microsoft.com/office/powerpoint/2010/main" val="33392548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Comparison of product costs under two methods of absorption costing</a:t>
            </a:r>
            <a:endParaRPr lang="en-US" dirty="0"/>
          </a:p>
        </p:txBody>
      </p:sp>
      <p:graphicFrame>
        <p:nvGraphicFramePr>
          <p:cNvPr id="4" name="Table Placeholder 3"/>
          <p:cNvGraphicFramePr>
            <a:graphicFrameLocks noGrp="1"/>
          </p:cNvGraphicFramePr>
          <p:nvPr>
            <p:ph type="tbl" idx="1"/>
            <p:extLst>
              <p:ext uri="{D42A27DB-BD31-4B8C-83A1-F6EECF244321}">
                <p14:modId xmlns="" xmlns:p14="http://schemas.microsoft.com/office/powerpoint/2010/main" val="3885988191"/>
              </p:ext>
            </p:extLst>
          </p:nvPr>
        </p:nvGraphicFramePr>
        <p:xfrm>
          <a:off x="611560" y="2276872"/>
          <a:ext cx="7607301" cy="1554480"/>
        </p:xfrm>
        <a:graphic>
          <a:graphicData uri="http://schemas.openxmlformats.org/drawingml/2006/table">
            <a:tbl>
              <a:tblPr firstRow="1" bandRow="1">
                <a:tableStyleId>{2D5ABB26-0587-4C30-8999-92F81FD0307C}</a:tableStyleId>
              </a:tblPr>
              <a:tblGrid>
                <a:gridCol w="3456384"/>
                <a:gridCol w="2088232"/>
                <a:gridCol w="2062685"/>
              </a:tblGrid>
              <a:tr h="370840">
                <a:tc>
                  <a:txBody>
                    <a:bodyPr/>
                    <a:lstStyle/>
                    <a:p>
                      <a:endParaRPr lang="en-US" sz="2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2800" dirty="0" smtClean="0"/>
                        <a:t>Product A</a:t>
                      </a:r>
                      <a:endParaRPr lang="en-US" sz="2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2800" dirty="0" smtClean="0"/>
                        <a:t>Product B</a:t>
                      </a:r>
                      <a:endParaRPr lang="en-US" sz="2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r>
                        <a:rPr lang="en-US" sz="2800" dirty="0" smtClean="0"/>
                        <a:t>Business-wide rate</a:t>
                      </a:r>
                      <a:endParaRPr lang="en-US" sz="2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2800" dirty="0" smtClean="0"/>
                        <a:t>£435</a:t>
                      </a:r>
                      <a:endParaRPr lang="en-US" sz="2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2800" dirty="0" smtClean="0"/>
                        <a:t>£490</a:t>
                      </a:r>
                      <a:endParaRPr lang="en-US" sz="2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r>
                        <a:rPr lang="en-US" sz="2800" dirty="0" smtClean="0"/>
                        <a:t>Cost </a:t>
                      </a:r>
                      <a:r>
                        <a:rPr lang="en-US" sz="2800" dirty="0" err="1" smtClean="0"/>
                        <a:t>centre</a:t>
                      </a:r>
                      <a:r>
                        <a:rPr lang="en-US" sz="2800" dirty="0" smtClean="0"/>
                        <a:t> rate</a:t>
                      </a:r>
                      <a:endParaRPr lang="en-US" sz="2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2800" dirty="0" smtClean="0"/>
                        <a:t>£489</a:t>
                      </a:r>
                      <a:endParaRPr lang="en-US" sz="2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US" sz="2800" dirty="0" smtClean="0"/>
                        <a:t>£471</a:t>
                      </a:r>
                      <a:endParaRPr lang="en-US" sz="2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7" name="Slide Number Placeholder 5"/>
          <p:cNvSpPr txBox="1">
            <a:spLocks/>
          </p:cNvSpPr>
          <p:nvPr/>
        </p:nvSpPr>
        <p:spPr>
          <a:xfrm>
            <a:off x="6553200" y="6356351"/>
            <a:ext cx="21336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082AA575-3A2F-47FF-843C-F9856FBBA3EC}" type="slidenum">
              <a:rPr lang="en-US" sz="1200" smtClean="0">
                <a:solidFill>
                  <a:schemeClr val="bg1">
                    <a:lumMod val="50000"/>
                  </a:schemeClr>
                </a:solidFill>
              </a:rPr>
              <a:pPr algn="r"/>
              <a:t>24</a:t>
            </a:fld>
            <a:endParaRPr lang="en-US" sz="1200" dirty="0">
              <a:solidFill>
                <a:schemeClr val="bg1">
                  <a:lumMod val="50000"/>
                </a:schemeClr>
              </a:solidFill>
            </a:endParaRPr>
          </a:p>
        </p:txBody>
      </p:sp>
      <p:sp>
        <p:nvSpPr>
          <p:cNvPr id="8" name="Footer Placeholder 6"/>
          <p:cNvSpPr txBox="1">
            <a:spLocks/>
          </p:cNvSpPr>
          <p:nvPr/>
        </p:nvSpPr>
        <p:spPr>
          <a:xfrm>
            <a:off x="3120256" y="6173788"/>
            <a:ext cx="28956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dirty="0" smtClean="0">
                <a:solidFill>
                  <a:schemeClr val="bg1">
                    <a:lumMod val="50000"/>
                  </a:schemeClr>
                </a:solidFill>
              </a:rPr>
              <a:t>© 2012 John Wiley &amp; Sons, Ltd, </a:t>
            </a:r>
          </a:p>
          <a:p>
            <a:pPr algn="ctr"/>
            <a:r>
              <a:rPr lang="en-US" sz="1200" dirty="0" smtClean="0">
                <a:solidFill>
                  <a:schemeClr val="bg1">
                    <a:lumMod val="50000"/>
                  </a:schemeClr>
                </a:solidFill>
              </a:rPr>
              <a:t>Accounting for Managers, 4th edition, </a:t>
            </a:r>
          </a:p>
          <a:p>
            <a:pPr algn="ctr"/>
            <a:r>
              <a:rPr lang="en-US" sz="1200" dirty="0" smtClean="0">
                <a:solidFill>
                  <a:schemeClr val="bg1">
                    <a:lumMod val="50000"/>
                  </a:schemeClr>
                </a:solidFill>
              </a:rPr>
              <a:t>9781119979678</a:t>
            </a:r>
            <a:endParaRPr lang="en-US" sz="1200" dirty="0">
              <a:solidFill>
                <a:schemeClr val="bg1">
                  <a:lumMod val="50000"/>
                </a:schemeClr>
              </a:solidFill>
            </a:endParaRPr>
          </a:p>
        </p:txBody>
      </p:sp>
    </p:spTree>
    <p:extLst>
      <p:ext uri="{BB962C8B-B14F-4D97-AF65-F5344CB8AC3E}">
        <p14:creationId xmlns="" xmlns:p14="http://schemas.microsoft.com/office/powerpoint/2010/main" val="16993502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eaLnBrk="1" hangingPunct="1"/>
            <a:r>
              <a:rPr lang="en-AU">
                <a:latin typeface="Arial" charset="0"/>
              </a:rPr>
              <a:t>Over/under recovery of overhead</a:t>
            </a:r>
          </a:p>
        </p:txBody>
      </p:sp>
      <p:sp>
        <p:nvSpPr>
          <p:cNvPr id="27651" name="Content Placeholder 3"/>
          <p:cNvSpPr>
            <a:spLocks noGrp="1"/>
          </p:cNvSpPr>
          <p:nvPr>
            <p:ph idx="1"/>
          </p:nvPr>
        </p:nvSpPr>
        <p:spPr>
          <a:xfrm>
            <a:off x="467544" y="1268760"/>
            <a:ext cx="8229600" cy="4525963"/>
          </a:xfrm>
        </p:spPr>
        <p:txBody>
          <a:bodyPr/>
          <a:lstStyle/>
          <a:p>
            <a:pPr eaLnBrk="1" hangingPunct="1"/>
            <a:r>
              <a:rPr lang="en-AU" dirty="0">
                <a:latin typeface="Arial" charset="0"/>
              </a:rPr>
              <a:t>Overhead rate is budgeted cost &amp; budget level of activity</a:t>
            </a:r>
          </a:p>
          <a:p>
            <a:pPr lvl="1" eaLnBrk="1" hangingPunct="1"/>
            <a:r>
              <a:rPr lang="en-AU" dirty="0">
                <a:latin typeface="Arial" charset="0"/>
              </a:rPr>
              <a:t>Actual costs &amp; actual levels of activity may differ	</a:t>
            </a:r>
          </a:p>
          <a:p>
            <a:pPr lvl="1" eaLnBrk="1" hangingPunct="1"/>
            <a:endParaRPr lang="en-AU" dirty="0">
              <a:latin typeface="Arial" charset="0"/>
            </a:endParaRPr>
          </a:p>
        </p:txBody>
      </p:sp>
      <p:sp>
        <p:nvSpPr>
          <p:cNvPr id="6" name="Slide Number Placeholder 5"/>
          <p:cNvSpPr>
            <a:spLocks noGrp="1"/>
          </p:cNvSpPr>
          <p:nvPr>
            <p:ph type="sldNum" sz="quarter" idx="12"/>
          </p:nvPr>
        </p:nvSpPr>
        <p:spPr/>
        <p:txBody>
          <a:bodyPr/>
          <a:lstStyle/>
          <a:p>
            <a:fld id="{082AA575-3A2F-47FF-843C-F9856FBBA3EC}" type="slidenum">
              <a:rPr lang="en-US" smtClean="0"/>
              <a:pPr/>
              <a:t>25</a:t>
            </a:fld>
            <a:endParaRPr lang="en-US" dirty="0"/>
          </a:p>
        </p:txBody>
      </p:sp>
      <p:graphicFrame>
        <p:nvGraphicFramePr>
          <p:cNvPr id="5" name="Table 4"/>
          <p:cNvGraphicFramePr>
            <a:graphicFrameLocks noGrp="1"/>
          </p:cNvGraphicFramePr>
          <p:nvPr>
            <p:extLst>
              <p:ext uri="{D42A27DB-BD31-4B8C-83A1-F6EECF244321}">
                <p14:modId xmlns="" xmlns:p14="http://schemas.microsoft.com/office/powerpoint/2010/main" val="2379011787"/>
              </p:ext>
            </p:extLst>
          </p:nvPr>
        </p:nvGraphicFramePr>
        <p:xfrm>
          <a:off x="971600" y="3284984"/>
          <a:ext cx="6984775" cy="2736305"/>
        </p:xfrm>
        <a:graphic>
          <a:graphicData uri="http://schemas.openxmlformats.org/drawingml/2006/table">
            <a:tbl>
              <a:tblPr>
                <a:tableStyleId>{2D5ABB26-0587-4C30-8999-92F81FD0307C}</a:tableStyleId>
              </a:tblPr>
              <a:tblGrid>
                <a:gridCol w="1396955"/>
                <a:gridCol w="1396955"/>
                <a:gridCol w="1396955"/>
                <a:gridCol w="1456980"/>
                <a:gridCol w="1336930"/>
              </a:tblGrid>
              <a:tr h="673552">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AU" sz="1600" b="1" i="0" u="none" strike="noStrike" cap="none" normalizeH="0" baseline="0" dirty="0">
                        <a:ln>
                          <a:noFill/>
                        </a:ln>
                        <a:solidFill>
                          <a:srgbClr val="FFFFFF"/>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dirty="0">
                          <a:ln>
                            <a:noFill/>
                          </a:ln>
                          <a:effectLst/>
                        </a:rPr>
                        <a:t>Cost</a:t>
                      </a:r>
                      <a:endParaRPr kumimoji="0" lang="en-AU" sz="1600" b="1" i="0" u="none" strike="noStrike" cap="none" normalizeH="0" baseline="0" dirty="0">
                        <a:ln>
                          <a:noFill/>
                        </a:ln>
                        <a:solidFill>
                          <a:srgbClr val="FFFFFF"/>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dirty="0">
                          <a:ln>
                            <a:noFill/>
                          </a:ln>
                          <a:effectLst/>
                        </a:rPr>
                        <a:t>Hours</a:t>
                      </a:r>
                      <a:endParaRPr kumimoji="0" lang="en-AU" sz="1600" b="1" i="0" u="none" strike="noStrike" cap="none" normalizeH="0" baseline="0" dirty="0">
                        <a:ln>
                          <a:noFill/>
                        </a:ln>
                        <a:solidFill>
                          <a:srgbClr val="FFFFFF"/>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a:ln>
                            <a:noFill/>
                          </a:ln>
                          <a:effectLst/>
                        </a:rPr>
                        <a:t>Cost/hour</a:t>
                      </a:r>
                      <a:endParaRPr kumimoji="0" lang="en-AU" sz="1600" b="1" i="0" u="none" strike="noStrike" cap="none" normalizeH="0" baseline="0">
                        <a:ln>
                          <a:noFill/>
                        </a:ln>
                        <a:solidFill>
                          <a:srgbClr val="FFFFFF"/>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a:ln>
                            <a:noFill/>
                          </a:ln>
                          <a:effectLst/>
                        </a:rPr>
                        <a:t>Cost recovery</a:t>
                      </a:r>
                      <a:endParaRPr kumimoji="0" lang="en-AU" sz="1600" b="1" i="0" u="none" strike="noStrike" cap="none" normalizeH="0" baseline="0">
                        <a:ln>
                          <a:noFill/>
                        </a:ln>
                        <a:solidFill>
                          <a:srgbClr val="FFFFFF"/>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3204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a:ln>
                            <a:noFill/>
                          </a:ln>
                          <a:effectLst/>
                        </a:rPr>
                        <a:t>Budget</a:t>
                      </a:r>
                      <a:endParaRPr kumimoji="0" lang="en-AU" sz="1600" b="0" i="0" u="none" strike="noStrike" cap="none" normalizeH="0" baseline="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dirty="0">
                          <a:ln>
                            <a:noFill/>
                          </a:ln>
                          <a:effectLst/>
                        </a:rPr>
                        <a:t>£100,000</a:t>
                      </a: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dirty="0">
                          <a:ln>
                            <a:noFill/>
                          </a:ln>
                          <a:effectLst/>
                        </a:rPr>
                        <a:t>4,000</a:t>
                      </a: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a:ln>
                            <a:noFill/>
                          </a:ln>
                          <a:effectLst/>
                        </a:rPr>
                        <a:t>£25</a:t>
                      </a:r>
                      <a:endParaRPr kumimoji="0" lang="en-AU" sz="1600" b="0" i="0" u="none" strike="noStrike" cap="none" normalizeH="0" baseline="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AU" sz="1600" b="0" i="0" u="none" strike="noStrike" cap="none" normalizeH="0" baseline="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67355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dirty="0">
                          <a:ln>
                            <a:noFill/>
                          </a:ln>
                          <a:effectLst/>
                        </a:rPr>
                        <a:t>Actual</a:t>
                      </a: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a:ln>
                            <a:noFill/>
                          </a:ln>
                          <a:effectLst/>
                        </a:rPr>
                        <a:t>£102,000</a:t>
                      </a:r>
                      <a:endParaRPr kumimoji="0" lang="en-AU" sz="1600" b="0" i="0" u="none" strike="noStrike" cap="none" normalizeH="0" baseline="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dirty="0">
                          <a:ln>
                            <a:noFill/>
                          </a:ln>
                          <a:effectLst/>
                        </a:rPr>
                        <a:t>3,850</a:t>
                      </a: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a:ln>
                            <a:noFill/>
                          </a:ln>
                          <a:effectLst/>
                        </a:rPr>
                        <a:t>3,850 x 25 = £96,250</a:t>
                      </a:r>
                      <a:endParaRPr kumimoji="0" lang="en-AU" sz="1600" b="0" i="0" u="none" strike="noStrike" cap="none" normalizeH="0" baseline="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95715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a:ln>
                            <a:noFill/>
                          </a:ln>
                          <a:effectLst/>
                        </a:rPr>
                        <a:t>Under recovery</a:t>
                      </a:r>
                      <a:endParaRPr kumimoji="0" lang="en-AU" sz="1600" b="0" i="0" u="none" strike="noStrike" cap="none" normalizeH="0" baseline="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3">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AU" sz="1600" u="none" strike="noStrike" cap="none" normalizeH="0" baseline="0" dirty="0">
                          <a:ln>
                            <a:noFill/>
                          </a:ln>
                          <a:effectLst/>
                        </a:rPr>
                        <a:t>£102,000 – £96,250 = £5,750</a:t>
                      </a: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FF"/>
                    </a:solidFill>
                  </a:tcPr>
                </a:tc>
                <a:tc hMerge="1">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FF"/>
                    </a:solidFill>
                  </a:tcPr>
                </a:tc>
                <a:tc>
                  <a:txBody>
                    <a:bodyPr/>
                    <a:lstStyle/>
                    <a:p>
                      <a:pPr marL="0" marR="0" lvl="0" indent="0" algn="r" defTabSz="914400" rtl="0" eaLnBrk="1" fontAlgn="base" latinLnBrk="0" hangingPunct="1">
                        <a:lnSpc>
                          <a:spcPct val="100000"/>
                        </a:lnSpc>
                        <a:spcBef>
                          <a:spcPct val="0"/>
                        </a:spcBef>
                        <a:spcAft>
                          <a:spcPct val="0"/>
                        </a:spcAft>
                        <a:buClrTx/>
                        <a:buSzTx/>
                        <a:buFontTx/>
                        <a:buNone/>
                        <a:tabLst/>
                      </a:pPr>
                      <a:endParaRPr kumimoji="0" lang="en-AU" sz="1600" b="0" i="0" u="none" strike="noStrike" cap="none" normalizeH="0" baseline="0" dirty="0">
                        <a:ln>
                          <a:noFill/>
                        </a:ln>
                        <a:solidFill>
                          <a:srgbClr val="000000"/>
                        </a:solidFill>
                        <a:effectLst/>
                        <a:latin typeface="Arial" charset="0"/>
                        <a:ea typeface="ＭＳ Ｐゴシック"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 xmlns:p14="http://schemas.microsoft.com/office/powerpoint/2010/main" val="25260011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2"/>
          <p:cNvSpPr>
            <a:spLocks noGrp="1" noChangeArrowheads="1"/>
          </p:cNvSpPr>
          <p:nvPr>
            <p:ph type="title"/>
          </p:nvPr>
        </p:nvSpPr>
        <p:spPr/>
        <p:txBody>
          <a:bodyPr/>
          <a:lstStyle/>
          <a:p>
            <a:r>
              <a:rPr lang="en-GB" dirty="0">
                <a:latin typeface="Arial" charset="0"/>
              </a:rPr>
              <a:t>Activity-based costing</a:t>
            </a:r>
          </a:p>
        </p:txBody>
      </p:sp>
      <p:sp>
        <p:nvSpPr>
          <p:cNvPr id="17413" name="Rectangle 3"/>
          <p:cNvSpPr>
            <a:spLocks noGrp="1" noChangeArrowheads="1"/>
          </p:cNvSpPr>
          <p:nvPr>
            <p:ph idx="1"/>
          </p:nvPr>
        </p:nvSpPr>
        <p:spPr/>
        <p:txBody>
          <a:bodyPr/>
          <a:lstStyle/>
          <a:p>
            <a:r>
              <a:rPr lang="en-GB" dirty="0" smtClean="0">
                <a:latin typeface="Arial" charset="0"/>
              </a:rPr>
              <a:t>An alternative method to absorption costing</a:t>
            </a:r>
          </a:p>
          <a:p>
            <a:r>
              <a:rPr lang="en-GB" dirty="0" smtClean="0">
                <a:latin typeface="Arial" charset="0"/>
              </a:rPr>
              <a:t>Uses </a:t>
            </a:r>
            <a:r>
              <a:rPr lang="en-GB" dirty="0">
                <a:latin typeface="Arial" charset="0"/>
              </a:rPr>
              <a:t>cost pools to accumulate the cost of significant business processes or activities and then assigns the costs from the cost pools to products based on cost drivers, which measure each product/ service’s demand for activities</a:t>
            </a:r>
          </a:p>
        </p:txBody>
      </p:sp>
      <p:sp>
        <p:nvSpPr>
          <p:cNvPr id="5" name="Slide Number Placeholder 5"/>
          <p:cNvSpPr>
            <a:spLocks noGrp="1"/>
          </p:cNvSpPr>
          <p:nvPr>
            <p:ph type="sldNum" sz="quarter" idx="12"/>
          </p:nvPr>
        </p:nvSpPr>
        <p:spPr/>
        <p:txBody>
          <a:bodyPr/>
          <a:lstStyle/>
          <a:p>
            <a:fld id="{082AA575-3A2F-47FF-843C-F9856FBBA3EC}" type="slidenum">
              <a:rPr lang="en-US" smtClean="0"/>
              <a:pPr/>
              <a:t>26</a:t>
            </a:fld>
            <a:endParaRPr lang="en-US" dirty="0"/>
          </a:p>
        </p:txBody>
      </p:sp>
    </p:spTree>
    <p:extLst>
      <p:ext uri="{BB962C8B-B14F-4D97-AF65-F5344CB8AC3E}">
        <p14:creationId xmlns="" xmlns:p14="http://schemas.microsoft.com/office/powerpoint/2010/main" val="98236185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AU">
                <a:latin typeface="Arial" charset="0"/>
              </a:rPr>
              <a:t>Cost pools</a:t>
            </a:r>
          </a:p>
        </p:txBody>
      </p:sp>
      <p:sp>
        <p:nvSpPr>
          <p:cNvPr id="29699" name="Rectangle 3"/>
          <p:cNvSpPr>
            <a:spLocks noGrp="1" noChangeArrowheads="1"/>
          </p:cNvSpPr>
          <p:nvPr>
            <p:ph idx="1"/>
          </p:nvPr>
        </p:nvSpPr>
        <p:spPr/>
        <p:txBody>
          <a:bodyPr/>
          <a:lstStyle/>
          <a:p>
            <a:pPr>
              <a:lnSpc>
                <a:spcPct val="90000"/>
              </a:lnSpc>
            </a:pPr>
            <a:r>
              <a:rPr lang="en-AU">
                <a:latin typeface="Arial" charset="0"/>
              </a:rPr>
              <a:t>Business process</a:t>
            </a:r>
          </a:p>
          <a:p>
            <a:pPr lvl="1">
              <a:lnSpc>
                <a:spcPct val="90000"/>
              </a:lnSpc>
            </a:pPr>
            <a:r>
              <a:rPr lang="en-AU">
                <a:latin typeface="Arial" charset="0"/>
              </a:rPr>
              <a:t>A sales order from customer to delivery and invoicing</a:t>
            </a:r>
          </a:p>
          <a:p>
            <a:pPr lvl="1">
              <a:lnSpc>
                <a:spcPct val="90000"/>
              </a:lnSpc>
            </a:pPr>
            <a:r>
              <a:rPr lang="en-AU">
                <a:latin typeface="Arial" charset="0"/>
              </a:rPr>
              <a:t>A purchase order on a supplier to receipt of goods and payment</a:t>
            </a:r>
          </a:p>
          <a:p>
            <a:pPr>
              <a:lnSpc>
                <a:spcPct val="90000"/>
              </a:lnSpc>
            </a:pPr>
            <a:r>
              <a:rPr lang="en-AU">
                <a:latin typeface="Arial" charset="0"/>
              </a:rPr>
              <a:t>Cost pool</a:t>
            </a:r>
          </a:p>
          <a:p>
            <a:pPr lvl="1">
              <a:lnSpc>
                <a:spcPct val="90000"/>
              </a:lnSpc>
            </a:pPr>
            <a:r>
              <a:rPr lang="en-AU">
                <a:latin typeface="Arial" charset="0"/>
              </a:rPr>
              <a:t>Costs accumulated for the horizontal business process NOT for each department (cost centre)</a:t>
            </a:r>
          </a:p>
        </p:txBody>
      </p:sp>
      <p:sp>
        <p:nvSpPr>
          <p:cNvPr id="4" name="Slide Number Placeholder 5"/>
          <p:cNvSpPr>
            <a:spLocks noGrp="1"/>
          </p:cNvSpPr>
          <p:nvPr>
            <p:ph type="sldNum" sz="quarter" idx="12"/>
          </p:nvPr>
        </p:nvSpPr>
        <p:spPr/>
        <p:txBody>
          <a:bodyPr/>
          <a:lstStyle/>
          <a:p>
            <a:fld id="{082AA575-3A2F-47FF-843C-F9856FBBA3EC}" type="slidenum">
              <a:rPr lang="en-US" smtClean="0"/>
              <a:pPr/>
              <a:t>27</a:t>
            </a:fld>
            <a:endParaRPr lang="en-US" dirty="0"/>
          </a:p>
        </p:txBody>
      </p:sp>
    </p:spTree>
    <p:extLst>
      <p:ext uri="{BB962C8B-B14F-4D97-AF65-F5344CB8AC3E}">
        <p14:creationId xmlns="" xmlns:p14="http://schemas.microsoft.com/office/powerpoint/2010/main" val="12197082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AU">
                <a:latin typeface="Arial" charset="0"/>
              </a:rPr>
              <a:t>Cost drivers</a:t>
            </a:r>
          </a:p>
        </p:txBody>
      </p:sp>
      <p:sp>
        <p:nvSpPr>
          <p:cNvPr id="30723" name="Rectangle 3"/>
          <p:cNvSpPr>
            <a:spLocks noGrp="1" noChangeArrowheads="1"/>
          </p:cNvSpPr>
          <p:nvPr>
            <p:ph idx="1"/>
          </p:nvPr>
        </p:nvSpPr>
        <p:spPr/>
        <p:txBody>
          <a:bodyPr/>
          <a:lstStyle/>
          <a:p>
            <a:r>
              <a:rPr lang="en-AU">
                <a:latin typeface="Arial" charset="0"/>
              </a:rPr>
              <a:t>The most significant cause of activity in a cost pool, e.g.</a:t>
            </a:r>
          </a:p>
          <a:p>
            <a:pPr lvl="1"/>
            <a:r>
              <a:rPr lang="en-AU">
                <a:latin typeface="Arial" charset="0"/>
              </a:rPr>
              <a:t>Number of sales orders</a:t>
            </a:r>
          </a:p>
          <a:p>
            <a:pPr lvl="1"/>
            <a:r>
              <a:rPr lang="en-AU">
                <a:latin typeface="Arial" charset="0"/>
              </a:rPr>
              <a:t>Number of purchase orders</a:t>
            </a:r>
          </a:p>
        </p:txBody>
      </p:sp>
      <p:sp>
        <p:nvSpPr>
          <p:cNvPr id="4" name="Slide Number Placeholder 5"/>
          <p:cNvSpPr>
            <a:spLocks noGrp="1"/>
          </p:cNvSpPr>
          <p:nvPr>
            <p:ph type="sldNum" sz="quarter" idx="12"/>
          </p:nvPr>
        </p:nvSpPr>
        <p:spPr/>
        <p:txBody>
          <a:bodyPr/>
          <a:lstStyle/>
          <a:p>
            <a:fld id="{082AA575-3A2F-47FF-843C-F9856FBBA3EC}" type="slidenum">
              <a:rPr lang="en-US" smtClean="0"/>
              <a:pPr/>
              <a:t>28</a:t>
            </a:fld>
            <a:endParaRPr lang="en-US" dirty="0"/>
          </a:p>
        </p:txBody>
      </p:sp>
    </p:spTree>
    <p:extLst>
      <p:ext uri="{BB962C8B-B14F-4D97-AF65-F5344CB8AC3E}">
        <p14:creationId xmlns="" xmlns:p14="http://schemas.microsoft.com/office/powerpoint/2010/main" val="41244003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8" name="Rectangle 2"/>
          <p:cNvSpPr>
            <a:spLocks noGrp="1" noChangeArrowheads="1"/>
          </p:cNvSpPr>
          <p:nvPr>
            <p:ph type="title"/>
          </p:nvPr>
        </p:nvSpPr>
        <p:spPr/>
        <p:txBody>
          <a:bodyPr/>
          <a:lstStyle/>
          <a:p>
            <a:pPr eaLnBrk="1" hangingPunct="1"/>
            <a:r>
              <a:rPr lang="en-GB">
                <a:latin typeface="Arial" charset="0"/>
              </a:rPr>
              <a:t>Activity-based costing (ABC)</a:t>
            </a:r>
          </a:p>
        </p:txBody>
      </p:sp>
      <p:sp>
        <p:nvSpPr>
          <p:cNvPr id="18435" name="Rectangle 3"/>
          <p:cNvSpPr>
            <a:spLocks noGrp="1" noChangeArrowheads="1"/>
          </p:cNvSpPr>
          <p:nvPr>
            <p:ph idx="1"/>
          </p:nvPr>
        </p:nvSpPr>
        <p:spPr/>
        <p:txBody>
          <a:bodyPr>
            <a:normAutofit/>
          </a:bodyPr>
          <a:lstStyle/>
          <a:p>
            <a:pPr eaLnBrk="1" hangingPunct="1">
              <a:lnSpc>
                <a:spcPct val="90000"/>
              </a:lnSpc>
            </a:pPr>
            <a:r>
              <a:rPr lang="en-GB" dirty="0">
                <a:latin typeface="Arial" charset="0"/>
              </a:rPr>
              <a:t>Three stage process</a:t>
            </a:r>
          </a:p>
          <a:p>
            <a:pPr marL="971550" lvl="1" indent="-514350" eaLnBrk="1" hangingPunct="1">
              <a:lnSpc>
                <a:spcPct val="90000"/>
              </a:lnSpc>
              <a:buFont typeface="+mj-lt"/>
              <a:buAutoNum type="arabicPeriod"/>
            </a:pPr>
            <a:r>
              <a:rPr lang="en-GB" dirty="0">
                <a:effectLst>
                  <a:outerShdw blurRad="38100" dist="38100" dir="2700000" algn="tl">
                    <a:srgbClr val="DDDDDD"/>
                  </a:outerShdw>
                </a:effectLst>
                <a:latin typeface="Arial" charset="0"/>
              </a:rPr>
              <a:t>Trace costs for business processes to cost pools</a:t>
            </a:r>
          </a:p>
          <a:p>
            <a:pPr marL="971550" lvl="1" indent="-514350" eaLnBrk="1" hangingPunct="1">
              <a:lnSpc>
                <a:spcPct val="90000"/>
              </a:lnSpc>
              <a:buFont typeface="+mj-lt"/>
              <a:buAutoNum type="arabicPeriod"/>
            </a:pPr>
            <a:r>
              <a:rPr lang="en-GB" dirty="0">
                <a:effectLst>
                  <a:outerShdw blurRad="38100" dist="38100" dir="2700000" algn="tl">
                    <a:srgbClr val="DDDDDD"/>
                  </a:outerShdw>
                </a:effectLst>
                <a:latin typeface="Arial" charset="0"/>
              </a:rPr>
              <a:t>Identify cost drivers for each cost pool</a:t>
            </a:r>
          </a:p>
          <a:p>
            <a:pPr marL="971550" lvl="1" indent="-514350" eaLnBrk="1" hangingPunct="1">
              <a:lnSpc>
                <a:spcPct val="90000"/>
              </a:lnSpc>
              <a:buFont typeface="+mj-lt"/>
              <a:buAutoNum type="arabicPeriod"/>
            </a:pPr>
            <a:r>
              <a:rPr lang="en-GB" dirty="0">
                <a:effectLst>
                  <a:outerShdw blurRad="38100" dist="38100" dir="2700000" algn="tl">
                    <a:srgbClr val="DDDDDD"/>
                  </a:outerShdw>
                </a:effectLst>
                <a:latin typeface="Arial" charset="0"/>
              </a:rPr>
              <a:t>Determine number of activities for each cost </a:t>
            </a:r>
            <a:r>
              <a:rPr lang="en-GB" dirty="0" smtClean="0">
                <a:effectLst>
                  <a:outerShdw blurRad="38100" dist="38100" dir="2700000" algn="tl">
                    <a:srgbClr val="DDDDDD"/>
                  </a:outerShdw>
                </a:effectLst>
                <a:latin typeface="Arial" charset="0"/>
              </a:rPr>
              <a:t>driver</a:t>
            </a:r>
            <a:endParaRPr lang="en-GB" dirty="0">
              <a:effectLst>
                <a:outerShdw blurRad="38100" dist="38100" dir="2700000" algn="tl">
                  <a:srgbClr val="DDDDDD"/>
                </a:outerShdw>
              </a:effectLst>
              <a:latin typeface="Arial" charset="0"/>
            </a:endParaRPr>
          </a:p>
        </p:txBody>
      </p:sp>
      <p:sp>
        <p:nvSpPr>
          <p:cNvPr id="5" name="Slide Number Placeholder 5"/>
          <p:cNvSpPr>
            <a:spLocks noGrp="1"/>
          </p:cNvSpPr>
          <p:nvPr>
            <p:ph type="sldNum" sz="quarter" idx="12"/>
          </p:nvPr>
        </p:nvSpPr>
        <p:spPr/>
        <p:txBody>
          <a:bodyPr/>
          <a:lstStyle/>
          <a:p>
            <a:fld id="{082AA575-3A2F-47FF-843C-F9856FBBA3EC}" type="slidenum">
              <a:rPr lang="en-US" smtClean="0"/>
              <a:pPr/>
              <a:t>29</a:t>
            </a:fld>
            <a:endParaRPr lang="en-US" dirty="0"/>
          </a:p>
        </p:txBody>
      </p:sp>
    </p:spTree>
    <p:extLst>
      <p:ext uri="{BB962C8B-B14F-4D97-AF65-F5344CB8AC3E}">
        <p14:creationId xmlns="" xmlns:p14="http://schemas.microsoft.com/office/powerpoint/2010/main" val="407161636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dirty="0" smtClean="0"/>
              <a:t>Overhead rates using activity-based costing</a:t>
            </a:r>
            <a:endParaRPr lang="en-US" dirty="0"/>
          </a:p>
        </p:txBody>
      </p:sp>
      <p:sp>
        <p:nvSpPr>
          <p:cNvPr id="9" name="Content Placeholder 8"/>
          <p:cNvSpPr>
            <a:spLocks noGrp="1"/>
          </p:cNvSpPr>
          <p:nvPr>
            <p:ph idx="1"/>
          </p:nvPr>
        </p:nvSpPr>
        <p:spPr/>
        <p:txBody>
          <a:bodyPr/>
          <a:lstStyle/>
          <a:p>
            <a:r>
              <a:rPr lang="en-GB" dirty="0">
                <a:latin typeface="Arial" charset="0"/>
              </a:rPr>
              <a:t>Cost driver </a:t>
            </a:r>
            <a:r>
              <a:rPr lang="en-GB" dirty="0" smtClean="0">
                <a:latin typeface="Arial" charset="0"/>
              </a:rPr>
              <a:t>rate</a:t>
            </a:r>
          </a:p>
          <a:p>
            <a:pPr marL="0" indent="0">
              <a:buNone/>
            </a:pPr>
            <a:endParaRPr lang="en-GB" dirty="0">
              <a:latin typeface="Arial" charset="0"/>
            </a:endParaRPr>
          </a:p>
          <a:p>
            <a:pPr lvl="1" algn="ctr">
              <a:buNone/>
            </a:pPr>
            <a:r>
              <a:rPr lang="en-GB" dirty="0">
                <a:latin typeface="Arial" charset="0"/>
              </a:rPr>
              <a:t>Cost pool</a:t>
            </a:r>
          </a:p>
          <a:p>
            <a:pPr lvl="1" algn="ctr">
              <a:buNone/>
            </a:pPr>
            <a:r>
              <a:rPr lang="en-GB" dirty="0">
                <a:latin typeface="Arial" charset="0"/>
              </a:rPr>
              <a:t>Number of cost drivers</a:t>
            </a:r>
          </a:p>
          <a:p>
            <a:pPr>
              <a:buClr>
                <a:schemeClr val="tx1"/>
              </a:buClr>
              <a:buFont typeface="Wingdings" charset="0"/>
              <a:buChar char="Ø"/>
            </a:pPr>
            <a:endParaRPr lang="en-GB" sz="2400" dirty="0" smtClean="0">
              <a:latin typeface="Arial" charset="0"/>
            </a:endParaRPr>
          </a:p>
          <a:p>
            <a:pPr>
              <a:buClr>
                <a:schemeClr val="tx1"/>
              </a:buClr>
              <a:buFont typeface="Wingdings" charset="0"/>
              <a:buChar char="Ø"/>
            </a:pPr>
            <a:r>
              <a:rPr lang="en-GB" sz="2400" dirty="0" smtClean="0">
                <a:latin typeface="Arial" charset="0"/>
              </a:rPr>
              <a:t>Apply </a:t>
            </a:r>
            <a:r>
              <a:rPr lang="en-GB" sz="2400" dirty="0">
                <a:latin typeface="Arial" charset="0"/>
              </a:rPr>
              <a:t>cost driver rate to product/services based on number of cost drivers for each business process</a:t>
            </a:r>
          </a:p>
          <a:p>
            <a:endParaRPr lang="en-US" dirty="0"/>
          </a:p>
        </p:txBody>
      </p:sp>
      <p:sp>
        <p:nvSpPr>
          <p:cNvPr id="10" name="Slide Number Placeholder 5"/>
          <p:cNvSpPr>
            <a:spLocks noGrp="1"/>
          </p:cNvSpPr>
          <p:nvPr>
            <p:ph type="sldNum" sz="quarter" idx="12"/>
          </p:nvPr>
        </p:nvSpPr>
        <p:spPr/>
        <p:txBody>
          <a:bodyPr/>
          <a:lstStyle/>
          <a:p>
            <a:fld id="{082AA575-3A2F-47FF-843C-F9856FBBA3EC}" type="slidenum">
              <a:rPr lang="en-US" smtClean="0"/>
              <a:pPr/>
              <a:t>30</a:t>
            </a:fld>
            <a:endParaRPr lang="en-US" dirty="0"/>
          </a:p>
        </p:txBody>
      </p:sp>
      <p:cxnSp>
        <p:nvCxnSpPr>
          <p:cNvPr id="11" name="Straight Connector 10"/>
          <p:cNvCxnSpPr/>
          <p:nvPr/>
        </p:nvCxnSpPr>
        <p:spPr>
          <a:xfrm>
            <a:off x="3059832" y="3284984"/>
            <a:ext cx="3456384"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 xmlns:p14="http://schemas.microsoft.com/office/powerpoint/2010/main" val="34231920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8" name="Rectangle 2"/>
          <p:cNvSpPr>
            <a:spLocks noGrp="1" noChangeArrowheads="1"/>
          </p:cNvSpPr>
          <p:nvPr>
            <p:ph type="title"/>
          </p:nvPr>
        </p:nvSpPr>
        <p:spPr>
          <a:xfrm>
            <a:off x="457200" y="0"/>
            <a:ext cx="8229600" cy="1143000"/>
          </a:xfrm>
        </p:spPr>
        <p:txBody>
          <a:bodyPr>
            <a:normAutofit fontScale="90000"/>
          </a:bodyPr>
          <a:lstStyle/>
          <a:p>
            <a:pPr eaLnBrk="1" hangingPunct="1"/>
            <a:r>
              <a:rPr lang="en-GB" dirty="0">
                <a:latin typeface="Arial" charset="0"/>
              </a:rPr>
              <a:t>Activity-based </a:t>
            </a:r>
            <a:r>
              <a:rPr lang="en-GB" dirty="0" smtClean="0">
                <a:latin typeface="Arial" charset="0"/>
              </a:rPr>
              <a:t>costing: cost pools and cost drivers</a:t>
            </a:r>
            <a:endParaRPr lang="en-GB" sz="2800" dirty="0">
              <a:latin typeface="Arial" charset="0"/>
            </a:endParaRPr>
          </a:p>
        </p:txBody>
      </p:sp>
      <p:sp>
        <p:nvSpPr>
          <p:cNvPr id="5" name="Slide Number Placeholder 5"/>
          <p:cNvSpPr>
            <a:spLocks noGrp="1"/>
          </p:cNvSpPr>
          <p:nvPr>
            <p:ph type="sldNum" sz="quarter" idx="12"/>
          </p:nvPr>
        </p:nvSpPr>
        <p:spPr/>
        <p:txBody>
          <a:bodyPr/>
          <a:lstStyle/>
          <a:p>
            <a:fld id="{082AA575-3A2F-47FF-843C-F9856FBBA3EC}" type="slidenum">
              <a:rPr lang="en-US" smtClean="0"/>
              <a:pPr/>
              <a:t>31</a:t>
            </a:fld>
            <a:endParaRPr lang="en-US" dirty="0"/>
          </a:p>
        </p:txBody>
      </p:sp>
      <p:pic>
        <p:nvPicPr>
          <p:cNvPr id="7170"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773026" y="1196752"/>
            <a:ext cx="7342013" cy="295094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187624" y="4131834"/>
            <a:ext cx="6264696" cy="209700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140875047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Title 1"/>
          <p:cNvSpPr>
            <a:spLocks noGrp="1"/>
          </p:cNvSpPr>
          <p:nvPr>
            <p:ph type="title"/>
          </p:nvPr>
        </p:nvSpPr>
        <p:spPr/>
        <p:txBody>
          <a:bodyPr>
            <a:normAutofit fontScale="90000"/>
          </a:bodyPr>
          <a:lstStyle/>
          <a:p>
            <a:pPr eaLnBrk="1" hangingPunct="1"/>
            <a:r>
              <a:rPr lang="en-GB" dirty="0" smtClean="0">
                <a:latin typeface="Arial" charset="0"/>
              </a:rPr>
              <a:t>Product costing using activity</a:t>
            </a:r>
            <a:r>
              <a:rPr lang="en-GB" dirty="0">
                <a:latin typeface="Arial" charset="0"/>
              </a:rPr>
              <a:t>-based costing</a:t>
            </a:r>
            <a:endParaRPr lang="en-AU" dirty="0">
              <a:latin typeface="Arial" charset="0"/>
            </a:endParaRPr>
          </a:p>
        </p:txBody>
      </p:sp>
      <p:sp>
        <p:nvSpPr>
          <p:cNvPr id="5" name="Slide Number Placeholder 5"/>
          <p:cNvSpPr>
            <a:spLocks noGrp="1"/>
          </p:cNvSpPr>
          <p:nvPr>
            <p:ph type="sldNum" sz="quarter" idx="12"/>
          </p:nvPr>
        </p:nvSpPr>
        <p:spPr/>
        <p:txBody>
          <a:bodyPr/>
          <a:lstStyle/>
          <a:p>
            <a:fld id="{082AA575-3A2F-47FF-843C-F9856FBBA3EC}" type="slidenum">
              <a:rPr lang="en-US" smtClean="0"/>
              <a:pPr/>
              <a:t>32</a:t>
            </a:fld>
            <a:endParaRPr lang="en-US" dirty="0"/>
          </a:p>
        </p:txBody>
      </p:sp>
      <p:pic>
        <p:nvPicPr>
          <p:cNvPr id="8194"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245828" y="2348880"/>
            <a:ext cx="8820471" cy="145602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25147798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Comparison of product costs under the three methods</a:t>
            </a:r>
            <a:endParaRPr lang="en-US" dirty="0"/>
          </a:p>
        </p:txBody>
      </p:sp>
      <p:sp>
        <p:nvSpPr>
          <p:cNvPr id="7" name="Slide Number Placeholder 5"/>
          <p:cNvSpPr>
            <a:spLocks noGrp="1"/>
          </p:cNvSpPr>
          <p:nvPr>
            <p:ph type="sldNum" sz="quarter" idx="12"/>
          </p:nvPr>
        </p:nvSpPr>
        <p:spPr/>
        <p:txBody>
          <a:bodyPr/>
          <a:lstStyle/>
          <a:p>
            <a:fld id="{082AA575-3A2F-47FF-843C-F9856FBBA3EC}" type="slidenum">
              <a:rPr lang="en-US" smtClean="0"/>
              <a:pPr/>
              <a:t>33</a:t>
            </a:fld>
            <a:endParaRPr lang="en-US" dirty="0"/>
          </a:p>
        </p:txBody>
      </p:sp>
      <p:pic>
        <p:nvPicPr>
          <p:cNvPr id="9218"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266700" y="2357438"/>
            <a:ext cx="8610600" cy="21431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14232488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Comparison of absorption and activity-based methods</a:t>
            </a:r>
            <a:endParaRPr lang="en-US" dirty="0"/>
          </a:p>
        </p:txBody>
      </p:sp>
      <p:sp>
        <p:nvSpPr>
          <p:cNvPr id="3" name="Content Placeholder 2"/>
          <p:cNvSpPr>
            <a:spLocks noGrp="1"/>
          </p:cNvSpPr>
          <p:nvPr>
            <p:ph idx="1"/>
          </p:nvPr>
        </p:nvSpPr>
        <p:spPr/>
        <p:txBody>
          <a:bodyPr>
            <a:normAutofit lnSpcReduction="10000"/>
          </a:bodyPr>
          <a:lstStyle/>
          <a:p>
            <a:r>
              <a:rPr lang="en-US" dirty="0" smtClean="0"/>
              <a:t>Under </a:t>
            </a:r>
            <a:r>
              <a:rPr lang="en-US" dirty="0"/>
              <a:t>both methods, direct </a:t>
            </a:r>
            <a:r>
              <a:rPr lang="en-US" dirty="0" err="1"/>
              <a:t>labour</a:t>
            </a:r>
            <a:r>
              <a:rPr lang="en-US" dirty="0"/>
              <a:t> and material costs are the </a:t>
            </a:r>
            <a:r>
              <a:rPr lang="en-US" dirty="0" smtClean="0"/>
              <a:t>same and </a:t>
            </a:r>
            <a:r>
              <a:rPr lang="en-US" dirty="0"/>
              <a:t>the total overhead incurred </a:t>
            </a:r>
            <a:r>
              <a:rPr lang="en-US" dirty="0" smtClean="0"/>
              <a:t>is </a:t>
            </a:r>
            <a:r>
              <a:rPr lang="en-US" dirty="0"/>
              <a:t>the </a:t>
            </a:r>
            <a:r>
              <a:rPr lang="en-US" dirty="0" smtClean="0"/>
              <a:t>same</a:t>
            </a:r>
          </a:p>
          <a:p>
            <a:r>
              <a:rPr lang="en-US" dirty="0"/>
              <a:t>Under absorption costing, overheads are allocated in proportion to an arbitrary allocation base, </a:t>
            </a:r>
            <a:r>
              <a:rPr lang="en-US" dirty="0" smtClean="0"/>
              <a:t>typically direct </a:t>
            </a:r>
            <a:r>
              <a:rPr lang="en-US" dirty="0" err="1"/>
              <a:t>labour</a:t>
            </a:r>
            <a:r>
              <a:rPr lang="en-US" dirty="0"/>
              <a:t> </a:t>
            </a:r>
            <a:r>
              <a:rPr lang="en-US" dirty="0" smtClean="0"/>
              <a:t>hours - the </a:t>
            </a:r>
            <a:r>
              <a:rPr lang="en-US" dirty="0"/>
              <a:t>more </a:t>
            </a:r>
            <a:r>
              <a:rPr lang="en-US" dirty="0" err="1"/>
              <a:t>labour</a:t>
            </a:r>
            <a:r>
              <a:rPr lang="en-US" dirty="0"/>
              <a:t> hours allocated to a product/service, the more </a:t>
            </a:r>
            <a:r>
              <a:rPr lang="en-US" dirty="0" smtClean="0"/>
              <a:t>overhead will </a:t>
            </a:r>
            <a:r>
              <a:rPr lang="en-US" dirty="0"/>
              <a:t>be allocated to it.</a:t>
            </a:r>
          </a:p>
        </p:txBody>
      </p:sp>
      <p:sp>
        <p:nvSpPr>
          <p:cNvPr id="7" name="Slide Number Placeholder 5"/>
          <p:cNvSpPr>
            <a:spLocks noGrp="1"/>
          </p:cNvSpPr>
          <p:nvPr>
            <p:ph type="sldNum" sz="quarter" idx="12"/>
          </p:nvPr>
        </p:nvSpPr>
        <p:spPr/>
        <p:txBody>
          <a:bodyPr/>
          <a:lstStyle/>
          <a:p>
            <a:fld id="{082AA575-3A2F-47FF-843C-F9856FBBA3EC}" type="slidenum">
              <a:rPr lang="en-US" smtClean="0"/>
              <a:pPr/>
              <a:t>34</a:t>
            </a:fld>
            <a:endParaRPr lang="en-US" dirty="0"/>
          </a:p>
        </p:txBody>
      </p:sp>
    </p:spTree>
    <p:extLst>
      <p:ext uri="{BB962C8B-B14F-4D97-AF65-F5344CB8AC3E}">
        <p14:creationId xmlns="" xmlns:p14="http://schemas.microsoft.com/office/powerpoint/2010/main" val="12755177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Comparison of absorption and activity-based methods</a:t>
            </a:r>
          </a:p>
        </p:txBody>
      </p:sp>
      <p:sp>
        <p:nvSpPr>
          <p:cNvPr id="3" name="Content Placeholder 2"/>
          <p:cNvSpPr>
            <a:spLocks noGrp="1"/>
          </p:cNvSpPr>
          <p:nvPr>
            <p:ph idx="1"/>
          </p:nvPr>
        </p:nvSpPr>
        <p:spPr/>
        <p:txBody>
          <a:bodyPr/>
          <a:lstStyle/>
          <a:p>
            <a:r>
              <a:rPr lang="en-US" dirty="0"/>
              <a:t>Under activity-based costing, overheads are traced through their drivers (the causes </a:t>
            </a:r>
            <a:r>
              <a:rPr lang="en-US" dirty="0" smtClean="0"/>
              <a:t>of activity</a:t>
            </a:r>
            <a:r>
              <a:rPr lang="en-US" dirty="0"/>
              <a:t>) to the product/services that consume those </a:t>
            </a:r>
            <a:r>
              <a:rPr lang="en-US" dirty="0" smtClean="0"/>
              <a:t>activities - the </a:t>
            </a:r>
            <a:r>
              <a:rPr lang="en-US" dirty="0"/>
              <a:t>more overheads a product/</a:t>
            </a:r>
            <a:r>
              <a:rPr lang="en-US" dirty="0" smtClean="0"/>
              <a:t>service causes </a:t>
            </a:r>
            <a:r>
              <a:rPr lang="en-US" dirty="0"/>
              <a:t>to be incurred, the more overheads will be allocated to it.</a:t>
            </a:r>
          </a:p>
        </p:txBody>
      </p:sp>
      <p:sp>
        <p:nvSpPr>
          <p:cNvPr id="7" name="Slide Number Placeholder 5"/>
          <p:cNvSpPr>
            <a:spLocks noGrp="1"/>
          </p:cNvSpPr>
          <p:nvPr>
            <p:ph type="sldNum" sz="quarter" idx="12"/>
          </p:nvPr>
        </p:nvSpPr>
        <p:spPr/>
        <p:txBody>
          <a:bodyPr/>
          <a:lstStyle/>
          <a:p>
            <a:fld id="{082AA575-3A2F-47FF-843C-F9856FBBA3EC}" type="slidenum">
              <a:rPr lang="en-US" smtClean="0"/>
              <a:pPr/>
              <a:t>35</a:t>
            </a:fld>
            <a:endParaRPr lang="en-US" dirty="0"/>
          </a:p>
        </p:txBody>
      </p:sp>
    </p:spTree>
    <p:extLst>
      <p:ext uri="{BB962C8B-B14F-4D97-AF65-F5344CB8AC3E}">
        <p14:creationId xmlns="" xmlns:p14="http://schemas.microsoft.com/office/powerpoint/2010/main" val="9274283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2"/>
          <p:cNvSpPr>
            <a:spLocks noGrp="1" noChangeArrowheads="1"/>
          </p:cNvSpPr>
          <p:nvPr>
            <p:ph type="title"/>
          </p:nvPr>
        </p:nvSpPr>
        <p:spPr/>
        <p:txBody>
          <a:bodyPr>
            <a:normAutofit fontScale="90000"/>
          </a:bodyPr>
          <a:lstStyle/>
          <a:p>
            <a:pPr eaLnBrk="1" hangingPunct="1"/>
            <a:r>
              <a:rPr lang="en-GB" dirty="0">
                <a:latin typeface="Arial" charset="0"/>
              </a:rPr>
              <a:t>Cost behaviour under </a:t>
            </a:r>
            <a:r>
              <a:rPr lang="en-GB" dirty="0" smtClean="0">
                <a:latin typeface="Arial" charset="0"/>
              </a:rPr>
              <a:t>activity-based costing</a:t>
            </a:r>
            <a:endParaRPr lang="en-GB" dirty="0">
              <a:latin typeface="Arial" charset="0"/>
            </a:endParaRPr>
          </a:p>
        </p:txBody>
      </p:sp>
      <p:sp>
        <p:nvSpPr>
          <p:cNvPr id="32773" name="Rectangle 3"/>
          <p:cNvSpPr>
            <a:spLocks noGrp="1" noChangeArrowheads="1"/>
          </p:cNvSpPr>
          <p:nvPr>
            <p:ph sz="half" idx="1"/>
          </p:nvPr>
        </p:nvSpPr>
        <p:spPr>
          <a:xfrm>
            <a:off x="457200" y="1981200"/>
            <a:ext cx="4033838" cy="3886200"/>
          </a:xfrm>
        </p:spPr>
        <p:txBody>
          <a:bodyPr/>
          <a:lstStyle/>
          <a:p>
            <a:pPr eaLnBrk="1" hangingPunct="1"/>
            <a:r>
              <a:rPr lang="en-GB">
                <a:latin typeface="Arial" charset="0"/>
              </a:rPr>
              <a:t>Distinction between production and non-production overhead is less relevant</a:t>
            </a:r>
          </a:p>
          <a:p>
            <a:pPr eaLnBrk="1" hangingPunct="1"/>
            <a:r>
              <a:rPr lang="en-GB">
                <a:latin typeface="Arial" charset="0"/>
              </a:rPr>
              <a:t>Distinction between fixed &amp; variable costs is too simplistic</a:t>
            </a:r>
          </a:p>
        </p:txBody>
      </p:sp>
      <p:sp>
        <p:nvSpPr>
          <p:cNvPr id="32774" name="Rectangle 4"/>
          <p:cNvSpPr>
            <a:spLocks noGrp="1" noChangeArrowheads="1"/>
          </p:cNvSpPr>
          <p:nvPr>
            <p:ph sz="half" idx="2"/>
          </p:nvPr>
        </p:nvSpPr>
        <p:spPr>
          <a:xfrm>
            <a:off x="4652963" y="1981200"/>
            <a:ext cx="4033837" cy="3886200"/>
          </a:xfrm>
        </p:spPr>
        <p:txBody>
          <a:bodyPr/>
          <a:lstStyle/>
          <a:p>
            <a:pPr eaLnBrk="1" hangingPunct="1">
              <a:buClr>
                <a:schemeClr val="tx1"/>
              </a:buClr>
              <a:buFont typeface="Wingdings" charset="0"/>
              <a:buChar char="ü"/>
            </a:pPr>
            <a:r>
              <a:rPr lang="en-GB">
                <a:latin typeface="Arial" charset="0"/>
              </a:rPr>
              <a:t>Unit-level activities</a:t>
            </a:r>
          </a:p>
          <a:p>
            <a:pPr eaLnBrk="1" hangingPunct="1">
              <a:buClr>
                <a:schemeClr val="tx1"/>
              </a:buClr>
              <a:buFont typeface="Wingdings" charset="0"/>
              <a:buChar char="ü"/>
            </a:pPr>
            <a:r>
              <a:rPr lang="en-GB">
                <a:latin typeface="Arial" charset="0"/>
              </a:rPr>
              <a:t>Batch-related activities</a:t>
            </a:r>
          </a:p>
          <a:p>
            <a:pPr eaLnBrk="1" hangingPunct="1">
              <a:buClr>
                <a:schemeClr val="tx1"/>
              </a:buClr>
              <a:buFont typeface="Wingdings" charset="0"/>
              <a:buChar char="ü"/>
            </a:pPr>
            <a:r>
              <a:rPr lang="en-GB">
                <a:latin typeface="Arial" charset="0"/>
              </a:rPr>
              <a:t>Product (or customer) sustaining activities</a:t>
            </a:r>
          </a:p>
          <a:p>
            <a:pPr eaLnBrk="1" hangingPunct="1">
              <a:buClr>
                <a:schemeClr val="tx1"/>
              </a:buClr>
              <a:buFont typeface="Wingdings" charset="0"/>
              <a:buChar char="ü"/>
            </a:pPr>
            <a:r>
              <a:rPr lang="en-GB">
                <a:latin typeface="Arial" charset="0"/>
              </a:rPr>
              <a:t>Facility sustaining activities</a:t>
            </a:r>
          </a:p>
          <a:p>
            <a:pPr eaLnBrk="1" hangingPunct="1"/>
            <a:endParaRPr lang="en-GB">
              <a:latin typeface="Arial" charset="0"/>
            </a:endParaRPr>
          </a:p>
        </p:txBody>
      </p:sp>
      <p:sp>
        <p:nvSpPr>
          <p:cNvPr id="6" name="Slide Number Placeholder 5"/>
          <p:cNvSpPr>
            <a:spLocks noGrp="1"/>
          </p:cNvSpPr>
          <p:nvPr>
            <p:ph type="sldNum" sz="quarter" idx="12"/>
          </p:nvPr>
        </p:nvSpPr>
        <p:spPr/>
        <p:txBody>
          <a:bodyPr/>
          <a:lstStyle/>
          <a:p>
            <a:fld id="{082AA575-3A2F-47FF-843C-F9856FBBA3EC}" type="slidenum">
              <a:rPr lang="en-US" smtClean="0"/>
              <a:pPr/>
              <a:t>36</a:t>
            </a:fld>
            <a:endParaRPr lang="en-US" dirty="0"/>
          </a:p>
        </p:txBody>
      </p:sp>
    </p:spTree>
    <p:extLst>
      <p:ext uri="{BB962C8B-B14F-4D97-AF65-F5344CB8AC3E}">
        <p14:creationId xmlns="" xmlns:p14="http://schemas.microsoft.com/office/powerpoint/2010/main" val="288762983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Rectangle 2"/>
          <p:cNvSpPr>
            <a:spLocks noGrp="1" noChangeArrowheads="1"/>
          </p:cNvSpPr>
          <p:nvPr>
            <p:ph type="title"/>
          </p:nvPr>
        </p:nvSpPr>
        <p:spPr/>
        <p:txBody>
          <a:bodyPr/>
          <a:lstStyle/>
          <a:p>
            <a:pPr eaLnBrk="1" hangingPunct="1"/>
            <a:r>
              <a:rPr lang="en-GB">
                <a:latin typeface="Arial" charset="0"/>
              </a:rPr>
              <a:t>Contingency theory</a:t>
            </a:r>
          </a:p>
        </p:txBody>
      </p:sp>
      <p:sp>
        <p:nvSpPr>
          <p:cNvPr id="34821" name="Rectangle 3"/>
          <p:cNvSpPr>
            <a:spLocks noGrp="1" noChangeArrowheads="1"/>
          </p:cNvSpPr>
          <p:nvPr>
            <p:ph idx="1"/>
          </p:nvPr>
        </p:nvSpPr>
        <p:spPr/>
        <p:txBody>
          <a:bodyPr/>
          <a:lstStyle/>
          <a:p>
            <a:pPr eaLnBrk="1" hangingPunct="1">
              <a:lnSpc>
                <a:spcPct val="80000"/>
              </a:lnSpc>
            </a:pPr>
            <a:r>
              <a:rPr lang="en-GB" dirty="0">
                <a:latin typeface="Arial" charset="0"/>
              </a:rPr>
              <a:t>Situation specific: unique characteristics of each organization</a:t>
            </a:r>
          </a:p>
          <a:p>
            <a:pPr eaLnBrk="1" hangingPunct="1">
              <a:lnSpc>
                <a:spcPct val="80000"/>
              </a:lnSpc>
            </a:pPr>
            <a:r>
              <a:rPr lang="en-GB" dirty="0">
                <a:latin typeface="Arial" charset="0"/>
              </a:rPr>
              <a:t>Universalist: optimum control system</a:t>
            </a:r>
          </a:p>
          <a:p>
            <a:pPr eaLnBrk="1" hangingPunct="1">
              <a:lnSpc>
                <a:spcPct val="80000"/>
              </a:lnSpc>
            </a:pPr>
            <a:r>
              <a:rPr lang="en-GB" dirty="0">
                <a:latin typeface="Arial" charset="0"/>
              </a:rPr>
              <a:t>Contingency: no control system is applicable to all organizations</a:t>
            </a:r>
          </a:p>
          <a:p>
            <a:pPr lvl="1" eaLnBrk="1" hangingPunct="1">
              <a:lnSpc>
                <a:spcPct val="80000"/>
              </a:lnSpc>
            </a:pPr>
            <a:r>
              <a:rPr lang="en-GB" sz="2400" dirty="0">
                <a:latin typeface="Arial" charset="0"/>
              </a:rPr>
              <a:t>generalizations in control systems design can be made for different classes of business circumstances </a:t>
            </a:r>
          </a:p>
        </p:txBody>
      </p:sp>
      <p:sp>
        <p:nvSpPr>
          <p:cNvPr id="5" name="Slide Number Placeholder 5"/>
          <p:cNvSpPr>
            <a:spLocks noGrp="1"/>
          </p:cNvSpPr>
          <p:nvPr>
            <p:ph type="sldNum" sz="quarter" idx="12"/>
          </p:nvPr>
        </p:nvSpPr>
        <p:spPr/>
        <p:txBody>
          <a:bodyPr/>
          <a:lstStyle/>
          <a:p>
            <a:fld id="{082AA575-3A2F-47FF-843C-F9856FBBA3EC}" type="slidenum">
              <a:rPr lang="en-US" smtClean="0"/>
              <a:pPr/>
              <a:t>37</a:t>
            </a:fld>
            <a:endParaRPr lang="en-US" dirty="0"/>
          </a:p>
        </p:txBody>
      </p:sp>
    </p:spTree>
    <p:extLst>
      <p:ext uri="{BB962C8B-B14F-4D97-AF65-F5344CB8AC3E}">
        <p14:creationId xmlns="" xmlns:p14="http://schemas.microsoft.com/office/powerpoint/2010/main" val="327409332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Contingency theory</a:t>
            </a:r>
            <a:endParaRPr lang="en-US" dirty="0"/>
          </a:p>
        </p:txBody>
      </p:sp>
      <p:sp>
        <p:nvSpPr>
          <p:cNvPr id="9" name="Content Placeholder 8"/>
          <p:cNvSpPr>
            <a:spLocks noGrp="1"/>
          </p:cNvSpPr>
          <p:nvPr>
            <p:ph idx="1"/>
          </p:nvPr>
        </p:nvSpPr>
        <p:spPr/>
        <p:txBody>
          <a:bodyPr/>
          <a:lstStyle/>
          <a:p>
            <a:pPr>
              <a:lnSpc>
                <a:spcPct val="80000"/>
              </a:lnSpc>
              <a:buClr>
                <a:schemeClr val="tx1"/>
              </a:buClr>
              <a:defRPr/>
            </a:pPr>
            <a:r>
              <a:rPr lang="en-GB" sz="2800" dirty="0"/>
              <a:t>Control systems design affected by</a:t>
            </a:r>
          </a:p>
          <a:p>
            <a:pPr lvl="1">
              <a:lnSpc>
                <a:spcPct val="80000"/>
              </a:lnSpc>
              <a:defRPr/>
            </a:pPr>
            <a:r>
              <a:rPr lang="en-GB" dirty="0"/>
              <a:t>External environment</a:t>
            </a:r>
          </a:p>
          <a:p>
            <a:pPr lvl="1">
              <a:lnSpc>
                <a:spcPct val="80000"/>
              </a:lnSpc>
              <a:defRPr/>
            </a:pPr>
            <a:r>
              <a:rPr lang="en-GB" dirty="0"/>
              <a:t>Competitive strategy &amp; product life cycle stage</a:t>
            </a:r>
          </a:p>
          <a:p>
            <a:pPr lvl="1">
              <a:lnSpc>
                <a:spcPct val="80000"/>
              </a:lnSpc>
              <a:defRPr/>
            </a:pPr>
            <a:r>
              <a:rPr lang="en-GB" dirty="0"/>
              <a:t>Technology</a:t>
            </a:r>
            <a:endParaRPr lang="en-GB" dirty="0">
              <a:effectLst>
                <a:outerShdw blurRad="38100" dist="38100" dir="2700000" algn="tl">
                  <a:srgbClr val="C0C0C0"/>
                </a:outerShdw>
              </a:effectLst>
            </a:endParaRPr>
          </a:p>
          <a:p>
            <a:pPr lvl="1">
              <a:lnSpc>
                <a:spcPct val="80000"/>
              </a:lnSpc>
              <a:defRPr/>
            </a:pPr>
            <a:r>
              <a:rPr lang="en-GB" dirty="0"/>
              <a:t>Size, diversification and structure </a:t>
            </a:r>
          </a:p>
          <a:p>
            <a:pPr lvl="1">
              <a:lnSpc>
                <a:spcPct val="80000"/>
              </a:lnSpc>
              <a:defRPr/>
            </a:pPr>
            <a:r>
              <a:rPr lang="en-GB" dirty="0"/>
              <a:t>Knowledge and </a:t>
            </a:r>
            <a:r>
              <a:rPr lang="en-GB" dirty="0" err="1"/>
              <a:t>observability</a:t>
            </a:r>
            <a:r>
              <a:rPr lang="en-GB" dirty="0"/>
              <a:t> of outcomes and behaviour</a:t>
            </a:r>
          </a:p>
          <a:p>
            <a:pPr lvl="2">
              <a:lnSpc>
                <a:spcPct val="80000"/>
              </a:lnSpc>
              <a:defRPr/>
            </a:pPr>
            <a:r>
              <a:rPr lang="en-GB" sz="2800" dirty="0"/>
              <a:t>Fisher (1995)</a:t>
            </a:r>
          </a:p>
          <a:p>
            <a:pPr>
              <a:lnSpc>
                <a:spcPct val="80000"/>
              </a:lnSpc>
              <a:buNone/>
              <a:defRPr/>
            </a:pPr>
            <a:endParaRPr lang="en-GB" sz="1800" dirty="0"/>
          </a:p>
          <a:p>
            <a:endParaRPr lang="en-US" dirty="0"/>
          </a:p>
        </p:txBody>
      </p:sp>
      <p:sp>
        <p:nvSpPr>
          <p:cNvPr id="10" name="Slide Number Placeholder 5"/>
          <p:cNvSpPr>
            <a:spLocks noGrp="1"/>
          </p:cNvSpPr>
          <p:nvPr>
            <p:ph type="sldNum" sz="quarter" idx="12"/>
          </p:nvPr>
        </p:nvSpPr>
        <p:spPr/>
        <p:txBody>
          <a:bodyPr/>
          <a:lstStyle/>
          <a:p>
            <a:fld id="{082AA575-3A2F-47FF-843C-F9856FBBA3EC}" type="slidenum">
              <a:rPr lang="en-US" smtClean="0"/>
              <a:pPr/>
              <a:t>38</a:t>
            </a:fld>
            <a:endParaRPr lang="en-US" dirty="0"/>
          </a:p>
        </p:txBody>
      </p:sp>
    </p:spTree>
    <p:extLst>
      <p:ext uri="{BB962C8B-B14F-4D97-AF65-F5344CB8AC3E}">
        <p14:creationId xmlns="" xmlns:p14="http://schemas.microsoft.com/office/powerpoint/2010/main" val="41798051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4"/>
          <p:cNvSpPr>
            <a:spLocks noGrp="1" noChangeArrowheads="1"/>
          </p:cNvSpPr>
          <p:nvPr>
            <p:ph type="title"/>
          </p:nvPr>
        </p:nvSpPr>
        <p:spPr/>
        <p:txBody>
          <a:bodyPr/>
          <a:lstStyle/>
          <a:p>
            <a:pPr eaLnBrk="1" hangingPunct="1"/>
            <a:r>
              <a:rPr lang="en-GB">
                <a:latin typeface="Arial" charset="0"/>
              </a:rPr>
              <a:t>International comparisons</a:t>
            </a:r>
          </a:p>
        </p:txBody>
      </p:sp>
      <p:sp>
        <p:nvSpPr>
          <p:cNvPr id="23557" name="Rectangle 5"/>
          <p:cNvSpPr>
            <a:spLocks noGrp="1" noChangeArrowheads="1"/>
          </p:cNvSpPr>
          <p:nvPr>
            <p:ph idx="1"/>
          </p:nvPr>
        </p:nvSpPr>
        <p:spPr/>
        <p:txBody>
          <a:bodyPr/>
          <a:lstStyle/>
          <a:p>
            <a:pPr>
              <a:defRPr/>
            </a:pPr>
            <a:r>
              <a:rPr lang="en-GB" dirty="0" smtClean="0">
                <a:effectLst>
                  <a:outerShdw blurRad="38100" dist="38100" dir="2700000" algn="tl">
                    <a:srgbClr val="C0C0C0"/>
                  </a:outerShdw>
                </a:effectLst>
                <a:ea typeface="+mn-ea"/>
              </a:rPr>
              <a:t>Differences between nations:</a:t>
            </a:r>
          </a:p>
          <a:p>
            <a:pPr lvl="1">
              <a:defRPr/>
            </a:pPr>
            <a:r>
              <a:rPr lang="en-GB" dirty="0" smtClean="0">
                <a:effectLst>
                  <a:outerShdw blurRad="38100" dist="38100" dir="2700000" algn="tl">
                    <a:srgbClr val="C0C0C0"/>
                  </a:outerShdw>
                </a:effectLst>
              </a:rPr>
              <a:t>legal systems; </a:t>
            </a:r>
          </a:p>
          <a:p>
            <a:pPr lvl="1">
              <a:defRPr/>
            </a:pPr>
            <a:r>
              <a:rPr lang="en-GB" dirty="0" smtClean="0">
                <a:effectLst>
                  <a:outerShdw blurRad="38100" dist="38100" dir="2700000" algn="tl">
                    <a:srgbClr val="C0C0C0"/>
                  </a:outerShdw>
                </a:effectLst>
              </a:rPr>
              <a:t>commercially-driven, government-driven or professional regulation; </a:t>
            </a:r>
          </a:p>
          <a:p>
            <a:pPr lvl="1">
              <a:defRPr/>
            </a:pPr>
            <a:r>
              <a:rPr lang="en-GB" dirty="0" smtClean="0">
                <a:effectLst>
                  <a:outerShdw blurRad="38100" dist="38100" dir="2700000" algn="tl">
                    <a:srgbClr val="C0C0C0"/>
                  </a:outerShdw>
                </a:effectLst>
              </a:rPr>
              <a:t>strength of equity markets</a:t>
            </a:r>
            <a:endParaRPr lang="en-GB" dirty="0" smtClean="0"/>
          </a:p>
          <a:p>
            <a:pPr lvl="2">
              <a:defRPr/>
            </a:pPr>
            <a:r>
              <a:rPr lang="en-GB" dirty="0" smtClean="0"/>
              <a:t>Alexander &amp; </a:t>
            </a:r>
            <a:r>
              <a:rPr lang="en-GB" dirty="0" err="1" smtClean="0"/>
              <a:t>Nobes</a:t>
            </a:r>
            <a:r>
              <a:rPr lang="en-GB" dirty="0" smtClean="0"/>
              <a:t> (2001)</a:t>
            </a:r>
          </a:p>
        </p:txBody>
      </p:sp>
      <p:sp>
        <p:nvSpPr>
          <p:cNvPr id="5" name="Slide Number Placeholder 5"/>
          <p:cNvSpPr>
            <a:spLocks noGrp="1"/>
          </p:cNvSpPr>
          <p:nvPr>
            <p:ph type="sldNum" sz="quarter" idx="12"/>
          </p:nvPr>
        </p:nvSpPr>
        <p:spPr/>
        <p:txBody>
          <a:bodyPr/>
          <a:lstStyle/>
          <a:p>
            <a:fld id="{082AA575-3A2F-47FF-843C-F9856FBBA3EC}" type="slidenum">
              <a:rPr lang="en-US" smtClean="0"/>
              <a:pPr/>
              <a:t>39</a:t>
            </a:fld>
            <a:endParaRPr lang="en-US" dirty="0"/>
          </a:p>
        </p:txBody>
      </p:sp>
    </p:spTree>
    <p:extLst>
      <p:ext uri="{BB962C8B-B14F-4D97-AF65-F5344CB8AC3E}">
        <p14:creationId xmlns="" xmlns:p14="http://schemas.microsoft.com/office/powerpoint/2010/main" val="417133321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fontScale="90000"/>
          </a:bodyPr>
          <a:lstStyle/>
          <a:p>
            <a:pPr eaLnBrk="1" hangingPunct="1"/>
            <a:r>
              <a:rPr lang="en-AU">
                <a:latin typeface="Arial" charset="0"/>
              </a:rPr>
              <a:t>Management accounting in Japan</a:t>
            </a:r>
          </a:p>
        </p:txBody>
      </p:sp>
      <p:sp>
        <p:nvSpPr>
          <p:cNvPr id="36867" name="Content Placeholder 6"/>
          <p:cNvSpPr>
            <a:spLocks noGrp="1"/>
          </p:cNvSpPr>
          <p:nvPr>
            <p:ph idx="1"/>
          </p:nvPr>
        </p:nvSpPr>
        <p:spPr/>
        <p:txBody>
          <a:bodyPr/>
          <a:lstStyle/>
          <a:p>
            <a:pPr lvl="1" eaLnBrk="1" hangingPunct="1">
              <a:lnSpc>
                <a:spcPct val="90000"/>
              </a:lnSpc>
            </a:pPr>
            <a:r>
              <a:rPr lang="en-GB">
                <a:latin typeface="Arial" charset="0"/>
              </a:rPr>
              <a:t>Keiretsu</a:t>
            </a:r>
          </a:p>
          <a:p>
            <a:pPr lvl="1" eaLnBrk="1" hangingPunct="1">
              <a:lnSpc>
                <a:spcPct val="90000"/>
              </a:lnSpc>
            </a:pPr>
            <a:r>
              <a:rPr lang="en-GB">
                <a:latin typeface="Arial" charset="0"/>
              </a:rPr>
              <a:t>Strategic planning rather than financial control</a:t>
            </a:r>
          </a:p>
          <a:p>
            <a:pPr lvl="2" eaLnBrk="1" hangingPunct="1">
              <a:lnSpc>
                <a:spcPct val="90000"/>
              </a:lnSpc>
            </a:pPr>
            <a:r>
              <a:rPr lang="en-GB">
                <a:latin typeface="Arial" charset="0"/>
              </a:rPr>
              <a:t>Emphasis on production planning &amp; quality</a:t>
            </a:r>
          </a:p>
          <a:p>
            <a:pPr lvl="2" eaLnBrk="1" hangingPunct="1">
              <a:lnSpc>
                <a:spcPct val="90000"/>
              </a:lnSpc>
            </a:pPr>
            <a:r>
              <a:rPr lang="en-GB">
                <a:latin typeface="Arial" charset="0"/>
              </a:rPr>
              <a:t>Long term focus</a:t>
            </a:r>
          </a:p>
          <a:p>
            <a:pPr lvl="1" eaLnBrk="1" hangingPunct="1">
              <a:lnSpc>
                <a:spcPct val="90000"/>
              </a:lnSpc>
            </a:pPr>
            <a:r>
              <a:rPr lang="en-GB">
                <a:latin typeface="Arial" charset="0"/>
              </a:rPr>
              <a:t>Accounting systems are used to motivate employees</a:t>
            </a:r>
          </a:p>
          <a:p>
            <a:pPr lvl="2" eaLnBrk="1" hangingPunct="1">
              <a:lnSpc>
                <a:spcPct val="90000"/>
              </a:lnSpc>
            </a:pPr>
            <a:r>
              <a:rPr lang="en-GB">
                <a:latin typeface="Arial" charset="0"/>
              </a:rPr>
              <a:t>Traditional costing methods not important</a:t>
            </a:r>
            <a:endParaRPr lang="en-AU">
              <a:latin typeface="Arial" charset="0"/>
            </a:endParaRPr>
          </a:p>
        </p:txBody>
      </p:sp>
      <p:sp>
        <p:nvSpPr>
          <p:cNvPr id="5" name="Slide Number Placeholder 5"/>
          <p:cNvSpPr>
            <a:spLocks noGrp="1"/>
          </p:cNvSpPr>
          <p:nvPr>
            <p:ph type="sldNum" sz="quarter" idx="12"/>
          </p:nvPr>
        </p:nvSpPr>
        <p:spPr/>
        <p:txBody>
          <a:bodyPr/>
          <a:lstStyle/>
          <a:p>
            <a:fld id="{082AA575-3A2F-47FF-843C-F9856FBBA3EC}" type="slidenum">
              <a:rPr lang="en-US" smtClean="0"/>
              <a:pPr/>
              <a:t>40</a:t>
            </a:fld>
            <a:endParaRPr lang="en-US" dirty="0"/>
          </a:p>
        </p:txBody>
      </p:sp>
    </p:spTree>
    <p:extLst>
      <p:ext uri="{BB962C8B-B14F-4D97-AF65-F5344CB8AC3E}">
        <p14:creationId xmlns="" xmlns:p14="http://schemas.microsoft.com/office/powerpoint/2010/main" val="27897123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latin typeface="Arial" charset="0"/>
              </a:rPr>
              <a:t>Behavioural implications</a:t>
            </a:r>
          </a:p>
        </p:txBody>
      </p:sp>
      <p:sp>
        <p:nvSpPr>
          <p:cNvPr id="25604" name="Rectangle 4"/>
          <p:cNvSpPr>
            <a:spLocks noGrp="1" noChangeArrowheads="1"/>
          </p:cNvSpPr>
          <p:nvPr>
            <p:ph idx="1"/>
          </p:nvPr>
        </p:nvSpPr>
        <p:spPr/>
        <p:txBody>
          <a:bodyPr>
            <a:normAutofit/>
          </a:bodyPr>
          <a:lstStyle/>
          <a:p>
            <a:pPr eaLnBrk="1" hangingPunct="1">
              <a:lnSpc>
                <a:spcPct val="90000"/>
              </a:lnSpc>
            </a:pPr>
            <a:r>
              <a:rPr lang="en-GB" sz="2400" i="1" dirty="0">
                <a:effectLst>
                  <a:outerShdw blurRad="38100" dist="38100" dir="2700000" algn="tl">
                    <a:srgbClr val="DDDDDD"/>
                  </a:outerShdw>
                </a:effectLst>
                <a:latin typeface="Arial" charset="0"/>
              </a:rPr>
              <a:t>‘What is accounted for can shape organizational participants' views of what is important</a:t>
            </a:r>
            <a:r>
              <a:rPr lang="en-GB" sz="2400" i="1" dirty="0">
                <a:latin typeface="Arial" charset="0"/>
              </a:rPr>
              <a:t>’</a:t>
            </a:r>
          </a:p>
          <a:p>
            <a:pPr lvl="1" eaLnBrk="1" hangingPunct="1">
              <a:lnSpc>
                <a:spcPct val="90000"/>
              </a:lnSpc>
            </a:pPr>
            <a:r>
              <a:rPr lang="en-GB" sz="2000" dirty="0" err="1">
                <a:latin typeface="Arial" charset="0"/>
              </a:rPr>
              <a:t>Burchell</a:t>
            </a:r>
            <a:r>
              <a:rPr lang="en-GB" sz="2000" dirty="0">
                <a:latin typeface="Arial" charset="0"/>
              </a:rPr>
              <a:t> et al</a:t>
            </a:r>
            <a:r>
              <a:rPr lang="en-GB" sz="2000" dirty="0" smtClean="0">
                <a:latin typeface="Arial" charset="0"/>
              </a:rPr>
              <a:t>. (1980)</a:t>
            </a:r>
            <a:endParaRPr lang="en-GB" sz="2000" dirty="0">
              <a:latin typeface="Arial" charset="0"/>
            </a:endParaRPr>
          </a:p>
          <a:p>
            <a:pPr eaLnBrk="1" hangingPunct="1">
              <a:lnSpc>
                <a:spcPct val="90000"/>
              </a:lnSpc>
            </a:pPr>
            <a:r>
              <a:rPr lang="en-GB" sz="2400" i="1" dirty="0">
                <a:effectLst>
                  <a:outerShdw blurRad="38100" dist="38100" dir="2700000" algn="tl">
                    <a:srgbClr val="DDDDDD"/>
                  </a:outerShdw>
                </a:effectLst>
                <a:latin typeface="Arial" charset="0"/>
              </a:rPr>
              <a:t>‘to calculate and record the costs of an activity is to alter the way in which it can be thought about and acted upon’</a:t>
            </a:r>
            <a:r>
              <a:rPr lang="en-GB" sz="2400" i="1" dirty="0">
                <a:latin typeface="Arial" charset="0"/>
              </a:rPr>
              <a:t> </a:t>
            </a:r>
          </a:p>
          <a:p>
            <a:pPr lvl="1" eaLnBrk="1" hangingPunct="1">
              <a:lnSpc>
                <a:spcPct val="90000"/>
              </a:lnSpc>
            </a:pPr>
            <a:r>
              <a:rPr lang="en-GB" sz="2000" dirty="0" smtClean="0">
                <a:latin typeface="Arial" charset="0"/>
              </a:rPr>
              <a:t>Miller (1994)</a:t>
            </a:r>
            <a:endParaRPr lang="en-GB" sz="2000" dirty="0">
              <a:latin typeface="Arial" charset="0"/>
            </a:endParaRPr>
          </a:p>
          <a:p>
            <a:r>
              <a:rPr lang="en-US" sz="2400" dirty="0"/>
              <a:t>Accounting is not a neutral device that merely reports ‘facts’ but a set of </a:t>
            </a:r>
            <a:r>
              <a:rPr lang="en-US" sz="2400" dirty="0" smtClean="0"/>
              <a:t>practices that </a:t>
            </a:r>
            <a:r>
              <a:rPr lang="en-US" sz="2400" dirty="0"/>
              <a:t>affects the type of world in which we live, the way in which we understand the choices able to </a:t>
            </a:r>
            <a:r>
              <a:rPr lang="en-US" sz="2400" dirty="0" smtClean="0"/>
              <a:t>be made </a:t>
            </a:r>
            <a:r>
              <a:rPr lang="en-US" sz="2400" dirty="0"/>
              <a:t>by individuals and organizations and the way in which we manage activities</a:t>
            </a:r>
            <a:r>
              <a:rPr lang="en-US" sz="2400" dirty="0" smtClean="0"/>
              <a:t>.</a:t>
            </a:r>
          </a:p>
          <a:p>
            <a:pPr lvl="1"/>
            <a:r>
              <a:rPr lang="en-GB" sz="2000" dirty="0" err="1" smtClean="0">
                <a:latin typeface="Arial" charset="0"/>
              </a:rPr>
              <a:t>Eurail</a:t>
            </a:r>
            <a:r>
              <a:rPr lang="en-GB" sz="2000" dirty="0" smtClean="0">
                <a:latin typeface="Arial" charset="0"/>
              </a:rPr>
              <a:t> </a:t>
            </a:r>
            <a:r>
              <a:rPr lang="en-GB" sz="2000" dirty="0">
                <a:latin typeface="Arial" charset="0"/>
              </a:rPr>
              <a:t>case </a:t>
            </a:r>
            <a:r>
              <a:rPr lang="en-GB" sz="2000" dirty="0" smtClean="0">
                <a:latin typeface="Arial" charset="0"/>
              </a:rPr>
              <a:t>study (</a:t>
            </a:r>
            <a:r>
              <a:rPr lang="en-GB" sz="2000" dirty="0">
                <a:latin typeface="Arial" charset="0"/>
              </a:rPr>
              <a:t>see Reading in Text)</a:t>
            </a:r>
          </a:p>
        </p:txBody>
      </p:sp>
      <p:sp>
        <p:nvSpPr>
          <p:cNvPr id="5" name="Slide Number Placeholder 5"/>
          <p:cNvSpPr>
            <a:spLocks noGrp="1"/>
          </p:cNvSpPr>
          <p:nvPr>
            <p:ph type="sldNum" sz="quarter" idx="12"/>
          </p:nvPr>
        </p:nvSpPr>
        <p:spPr/>
        <p:txBody>
          <a:bodyPr/>
          <a:lstStyle/>
          <a:p>
            <a:fld id="{082AA575-3A2F-47FF-843C-F9856FBBA3EC}" type="slidenum">
              <a:rPr lang="en-US" smtClean="0"/>
              <a:pPr/>
              <a:t>41</a:t>
            </a:fld>
            <a:endParaRPr lang="en-US" dirty="0"/>
          </a:p>
        </p:txBody>
      </p:sp>
    </p:spTree>
    <p:extLst>
      <p:ext uri="{BB962C8B-B14F-4D97-AF65-F5344CB8AC3E}">
        <p14:creationId xmlns="" xmlns:p14="http://schemas.microsoft.com/office/powerpoint/2010/main" val="145627272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2"/>
          <p:cNvSpPr>
            <a:spLocks noGrp="1" noChangeArrowheads="1"/>
          </p:cNvSpPr>
          <p:nvPr>
            <p:ph type="title"/>
          </p:nvPr>
        </p:nvSpPr>
        <p:spPr/>
        <p:txBody>
          <a:bodyPr>
            <a:normAutofit fontScale="90000"/>
          </a:bodyPr>
          <a:lstStyle/>
          <a:p>
            <a:pPr eaLnBrk="1" hangingPunct="1"/>
            <a:r>
              <a:rPr lang="en-AU" sz="4000">
                <a:latin typeface="Arial" charset="0"/>
              </a:rPr>
              <a:t>Alternative perspectives on management accounting</a:t>
            </a:r>
          </a:p>
        </p:txBody>
      </p:sp>
      <p:sp>
        <p:nvSpPr>
          <p:cNvPr id="38917" name="Rectangle 3"/>
          <p:cNvSpPr>
            <a:spLocks noGrp="1" noChangeArrowheads="1"/>
          </p:cNvSpPr>
          <p:nvPr>
            <p:ph idx="1"/>
          </p:nvPr>
        </p:nvSpPr>
        <p:spPr/>
        <p:txBody>
          <a:bodyPr/>
          <a:lstStyle/>
          <a:p>
            <a:pPr eaLnBrk="1" hangingPunct="1">
              <a:lnSpc>
                <a:spcPct val="90000"/>
              </a:lnSpc>
            </a:pPr>
            <a:r>
              <a:rPr lang="en-AU" sz="2400" dirty="0">
                <a:latin typeface="Arial" charset="0"/>
              </a:rPr>
              <a:t>Chapters 10-13 take a rational-economic perspective</a:t>
            </a:r>
          </a:p>
          <a:p>
            <a:pPr lvl="1" eaLnBrk="1" hangingPunct="1">
              <a:lnSpc>
                <a:spcPct val="90000"/>
              </a:lnSpc>
            </a:pPr>
            <a:r>
              <a:rPr lang="en-AU" sz="2000" dirty="0">
                <a:latin typeface="Arial" charset="0"/>
              </a:rPr>
              <a:t>Cost links to shareholder value &amp; profit </a:t>
            </a:r>
            <a:r>
              <a:rPr lang="en-AU" sz="2000" dirty="0" smtClean="0">
                <a:latin typeface="Arial" charset="0"/>
              </a:rPr>
              <a:t>calculations</a:t>
            </a:r>
            <a:endParaRPr lang="en-AU" sz="2000" dirty="0">
              <a:latin typeface="Arial" charset="0"/>
            </a:endParaRPr>
          </a:p>
          <a:p>
            <a:pPr eaLnBrk="1" hangingPunct="1">
              <a:lnSpc>
                <a:spcPct val="90000"/>
              </a:lnSpc>
            </a:pPr>
            <a:r>
              <a:rPr lang="en-AU" sz="2400" dirty="0">
                <a:latin typeface="Arial" charset="0"/>
              </a:rPr>
              <a:t>However, different interpretations are possible</a:t>
            </a:r>
          </a:p>
          <a:p>
            <a:pPr lvl="1" eaLnBrk="1" hangingPunct="1">
              <a:lnSpc>
                <a:spcPct val="90000"/>
              </a:lnSpc>
            </a:pPr>
            <a:r>
              <a:rPr lang="en-AU" sz="2000" dirty="0">
                <a:latin typeface="Arial" charset="0"/>
              </a:rPr>
              <a:t>Different views of ‘cost’: marginal, average and total cost, relevant cost, opportunity cost</a:t>
            </a:r>
          </a:p>
          <a:p>
            <a:pPr lvl="1" eaLnBrk="1" hangingPunct="1">
              <a:lnSpc>
                <a:spcPct val="90000"/>
              </a:lnSpc>
            </a:pPr>
            <a:r>
              <a:rPr lang="en-AU" sz="2000" dirty="0">
                <a:latin typeface="Arial" charset="0"/>
              </a:rPr>
              <a:t>Alternative approaches to </a:t>
            </a:r>
            <a:r>
              <a:rPr lang="en-AU" sz="2000" dirty="0" smtClean="0">
                <a:latin typeface="Arial" charset="0"/>
              </a:rPr>
              <a:t>pricing </a:t>
            </a:r>
            <a:endParaRPr lang="en-AU" sz="2000" dirty="0">
              <a:latin typeface="Arial" charset="0"/>
            </a:endParaRPr>
          </a:p>
          <a:p>
            <a:pPr lvl="1" eaLnBrk="1" hangingPunct="1">
              <a:lnSpc>
                <a:spcPct val="90000"/>
              </a:lnSpc>
            </a:pPr>
            <a:r>
              <a:rPr lang="en-AU" sz="2000" dirty="0">
                <a:latin typeface="Arial" charset="0"/>
              </a:rPr>
              <a:t>Different methods of identifying the best use of capacity</a:t>
            </a:r>
          </a:p>
          <a:p>
            <a:pPr lvl="1" eaLnBrk="1" hangingPunct="1">
              <a:lnSpc>
                <a:spcPct val="90000"/>
              </a:lnSpc>
            </a:pPr>
            <a:r>
              <a:rPr lang="en-AU" sz="2000" dirty="0">
                <a:latin typeface="Arial" charset="0"/>
              </a:rPr>
              <a:t>Different treatments for overhead </a:t>
            </a:r>
            <a:r>
              <a:rPr lang="en-AU" sz="2000" dirty="0" smtClean="0">
                <a:latin typeface="Arial" charset="0"/>
              </a:rPr>
              <a:t>costs</a:t>
            </a:r>
            <a:endParaRPr lang="en-AU" sz="2000" dirty="0">
              <a:latin typeface="Arial" charset="0"/>
            </a:endParaRPr>
          </a:p>
          <a:p>
            <a:pPr eaLnBrk="1" hangingPunct="1">
              <a:lnSpc>
                <a:spcPct val="90000"/>
              </a:lnSpc>
            </a:pPr>
            <a:r>
              <a:rPr lang="en-AU" sz="2400" dirty="0">
                <a:latin typeface="Arial" charset="0"/>
              </a:rPr>
              <a:t>The power of the dominant management coalition determines the choices </a:t>
            </a:r>
            <a:r>
              <a:rPr lang="en-AU" sz="2400" dirty="0" smtClean="0">
                <a:latin typeface="Arial" charset="0"/>
              </a:rPr>
              <a:t>made</a:t>
            </a:r>
          </a:p>
          <a:p>
            <a:pPr lvl="1">
              <a:lnSpc>
                <a:spcPct val="90000"/>
              </a:lnSpc>
            </a:pPr>
            <a:r>
              <a:rPr lang="en-AU" sz="2000" dirty="0" smtClean="0">
                <a:latin typeface="Arial" charset="0"/>
              </a:rPr>
              <a:t>Contingent factors; Western/Japanese approach; Organizational strategy; Managerial preferences.</a:t>
            </a:r>
            <a:endParaRPr lang="en-AU" sz="2000" dirty="0">
              <a:latin typeface="Arial" charset="0"/>
            </a:endParaRPr>
          </a:p>
        </p:txBody>
      </p:sp>
      <p:sp>
        <p:nvSpPr>
          <p:cNvPr id="5" name="Slide Number Placeholder 5"/>
          <p:cNvSpPr>
            <a:spLocks noGrp="1"/>
          </p:cNvSpPr>
          <p:nvPr>
            <p:ph type="sldNum" sz="quarter" idx="12"/>
          </p:nvPr>
        </p:nvSpPr>
        <p:spPr/>
        <p:txBody>
          <a:bodyPr/>
          <a:lstStyle/>
          <a:p>
            <a:fld id="{082AA575-3A2F-47FF-843C-F9856FBBA3EC}" type="slidenum">
              <a:rPr lang="en-US" smtClean="0"/>
              <a:pPr/>
              <a:t>42</a:t>
            </a:fld>
            <a:endParaRPr lang="en-US" dirty="0"/>
          </a:p>
        </p:txBody>
      </p:sp>
    </p:spTree>
    <p:extLst>
      <p:ext uri="{BB962C8B-B14F-4D97-AF65-F5344CB8AC3E}">
        <p14:creationId xmlns="" xmlns:p14="http://schemas.microsoft.com/office/powerpoint/2010/main" val="114203806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AU" dirty="0" smtClean="0">
                <a:latin typeface="Arial" charset="0"/>
              </a:rPr>
              <a:t>Key points</a:t>
            </a:r>
            <a:endParaRPr lang="en-AU" dirty="0">
              <a:latin typeface="Arial" charset="0"/>
            </a:endParaRPr>
          </a:p>
        </p:txBody>
      </p:sp>
      <p:sp>
        <p:nvSpPr>
          <p:cNvPr id="39939" name="Content Placeholder 2"/>
          <p:cNvSpPr>
            <a:spLocks noGrp="1"/>
          </p:cNvSpPr>
          <p:nvPr>
            <p:ph idx="1"/>
          </p:nvPr>
        </p:nvSpPr>
        <p:spPr/>
        <p:txBody>
          <a:bodyPr>
            <a:noAutofit/>
          </a:bodyPr>
          <a:lstStyle/>
          <a:p>
            <a:r>
              <a:rPr lang="en-AU" sz="2400" dirty="0" smtClean="0">
                <a:latin typeface="Arial" charset="0"/>
              </a:rPr>
              <a:t>Product</a:t>
            </a:r>
            <a:r>
              <a:rPr lang="en-AU" sz="2400" dirty="0">
                <a:latin typeface="Arial" charset="0"/>
              </a:rPr>
              <a:t>/period, direct/</a:t>
            </a:r>
            <a:r>
              <a:rPr lang="en-AU" sz="2400" dirty="0" smtClean="0">
                <a:latin typeface="Arial" charset="0"/>
              </a:rPr>
              <a:t>indirect costs</a:t>
            </a:r>
            <a:endParaRPr lang="en-AU" sz="2400" dirty="0">
              <a:latin typeface="Arial" charset="0"/>
            </a:endParaRPr>
          </a:p>
          <a:p>
            <a:pPr eaLnBrk="1" hangingPunct="1"/>
            <a:r>
              <a:rPr lang="en-AU" sz="2400" dirty="0">
                <a:latin typeface="Arial" charset="0"/>
              </a:rPr>
              <a:t>The overhead allocation problem </a:t>
            </a:r>
            <a:endParaRPr lang="en-AU" sz="2400" dirty="0" smtClean="0">
              <a:latin typeface="Arial" charset="0"/>
            </a:endParaRPr>
          </a:p>
          <a:p>
            <a:pPr eaLnBrk="1" hangingPunct="1"/>
            <a:r>
              <a:rPr lang="en-AU" sz="2400" dirty="0" smtClean="0">
                <a:latin typeface="Arial" charset="0"/>
              </a:rPr>
              <a:t>Alternative </a:t>
            </a:r>
            <a:r>
              <a:rPr lang="en-AU" sz="2400" dirty="0">
                <a:latin typeface="Arial" charset="0"/>
              </a:rPr>
              <a:t>methods of overhead allocation</a:t>
            </a:r>
          </a:p>
          <a:p>
            <a:pPr lvl="2" eaLnBrk="1" hangingPunct="1"/>
            <a:r>
              <a:rPr lang="en-AU" sz="2000" dirty="0">
                <a:latin typeface="Arial" charset="0"/>
              </a:rPr>
              <a:t>Variable costing, absorption costing, activity-based </a:t>
            </a:r>
            <a:r>
              <a:rPr lang="en-AU" sz="2000" dirty="0" smtClean="0">
                <a:latin typeface="Arial" charset="0"/>
              </a:rPr>
              <a:t>costing</a:t>
            </a:r>
          </a:p>
          <a:p>
            <a:pPr lvl="2" eaLnBrk="1" hangingPunct="1"/>
            <a:r>
              <a:rPr lang="en-AU" sz="2000" dirty="0" smtClean="0">
                <a:latin typeface="Arial" charset="0"/>
              </a:rPr>
              <a:t>Under/over recovery of overhead in absorption costing</a:t>
            </a:r>
            <a:endParaRPr lang="en-AU" sz="2000" dirty="0">
              <a:latin typeface="Arial" charset="0"/>
            </a:endParaRPr>
          </a:p>
          <a:p>
            <a:pPr lvl="2" eaLnBrk="1" hangingPunct="1"/>
            <a:r>
              <a:rPr lang="en-AU" sz="2000" dirty="0">
                <a:latin typeface="Arial" charset="0"/>
              </a:rPr>
              <a:t>Comparison of approaches</a:t>
            </a:r>
          </a:p>
          <a:p>
            <a:pPr eaLnBrk="1" hangingPunct="1"/>
            <a:r>
              <a:rPr lang="en-AU" sz="2400" dirty="0">
                <a:latin typeface="Arial" charset="0"/>
              </a:rPr>
              <a:t>Theoretical perspectives</a:t>
            </a:r>
          </a:p>
          <a:p>
            <a:pPr lvl="2" eaLnBrk="1" hangingPunct="1"/>
            <a:r>
              <a:rPr lang="en-AU" sz="2000" dirty="0">
                <a:latin typeface="Arial" charset="0"/>
              </a:rPr>
              <a:t>Contingency, international comparisons, behavioural </a:t>
            </a:r>
            <a:r>
              <a:rPr lang="en-AU" sz="2000" dirty="0" smtClean="0">
                <a:latin typeface="Arial" charset="0"/>
              </a:rPr>
              <a:t>implications</a:t>
            </a:r>
            <a:endParaRPr lang="en-AU" sz="2000" dirty="0">
              <a:latin typeface="Arial" charset="0"/>
            </a:endParaRPr>
          </a:p>
        </p:txBody>
      </p:sp>
      <p:sp>
        <p:nvSpPr>
          <p:cNvPr id="5" name="Slide Number Placeholder 5"/>
          <p:cNvSpPr>
            <a:spLocks noGrp="1"/>
          </p:cNvSpPr>
          <p:nvPr>
            <p:ph type="sldNum" sz="quarter" idx="12"/>
          </p:nvPr>
        </p:nvSpPr>
        <p:spPr/>
        <p:txBody>
          <a:bodyPr/>
          <a:lstStyle/>
          <a:p>
            <a:fld id="{082AA575-3A2F-47FF-843C-F9856FBBA3EC}" type="slidenum">
              <a:rPr lang="en-US" smtClean="0"/>
              <a:pPr/>
              <a:t>43</a:t>
            </a:fld>
            <a:endParaRPr lang="en-US" dirty="0"/>
          </a:p>
        </p:txBody>
      </p:sp>
    </p:spTree>
    <p:extLst>
      <p:ext uri="{BB962C8B-B14F-4D97-AF65-F5344CB8AC3E}">
        <p14:creationId xmlns="" xmlns:p14="http://schemas.microsoft.com/office/powerpoint/2010/main" val="2781076302"/>
      </p:ext>
    </p:extLst>
  </p:cSld>
  <p:clrMapOvr>
    <a:masterClrMapping/>
  </p:clrMapOvr>
</p:sld>
</file>

<file path=ppt/theme/theme1.xml><?xml version="1.0" encoding="utf-8"?>
<a:theme xmlns:a="http://schemas.openxmlformats.org/drawingml/2006/main" name="Theme2">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Theme2</Template>
  <TotalTime>86</TotalTime>
  <Words>1577</Words>
  <Application>Microsoft Office PowerPoint</Application>
  <PresentationFormat>On-screen Show (4:3)</PresentationFormat>
  <Paragraphs>296</Paragraphs>
  <Slides>43</Slides>
  <Notes>1</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Theme2</vt:lpstr>
      <vt:lpstr>Slide 1</vt:lpstr>
      <vt:lpstr>Overview</vt:lpstr>
      <vt:lpstr>Product &amp; period costs</vt:lpstr>
      <vt:lpstr>Costs associated with production of goods/services</vt:lpstr>
      <vt:lpstr>Direct &amp; Indirect costs</vt:lpstr>
      <vt:lpstr>Cost classification</vt:lpstr>
      <vt:lpstr>Overhead allocation</vt:lpstr>
      <vt:lpstr>Overhead allocation process</vt:lpstr>
      <vt:lpstr>Shifts in management accounting thinking</vt:lpstr>
      <vt:lpstr>Primary function of cost systems</vt:lpstr>
      <vt:lpstr>Cost systems should also be used to ...</vt:lpstr>
      <vt:lpstr>Methods of overhead allocation</vt:lpstr>
      <vt:lpstr>Comparison of methods</vt:lpstr>
      <vt:lpstr>Variable costing</vt:lpstr>
      <vt:lpstr>Absorption costing </vt:lpstr>
      <vt:lpstr>Calculating the overhead rate</vt:lpstr>
      <vt:lpstr>Absorption costing - business-wide rate</vt:lpstr>
      <vt:lpstr>Product costs –  business-wide overhead method</vt:lpstr>
      <vt:lpstr>Absorption costing - cost centre (or departmental) rate</vt:lpstr>
      <vt:lpstr>Departmental overhead allocations</vt:lpstr>
      <vt:lpstr>Cost centre overhead rates</vt:lpstr>
      <vt:lpstr>Overhead allocation to products</vt:lpstr>
      <vt:lpstr>Product costs – cost centre overhead method</vt:lpstr>
      <vt:lpstr>Comparison of product costs under two methods of absorption costing</vt:lpstr>
      <vt:lpstr>Over/under recovery of overhead</vt:lpstr>
      <vt:lpstr>Activity-based costing</vt:lpstr>
      <vt:lpstr>Cost pools</vt:lpstr>
      <vt:lpstr>Cost drivers</vt:lpstr>
      <vt:lpstr>Activity-based costing (ABC)</vt:lpstr>
      <vt:lpstr>Overhead rates using activity-based costing</vt:lpstr>
      <vt:lpstr>Activity-based costing: cost pools and cost drivers</vt:lpstr>
      <vt:lpstr>Product costing using activity-based costing</vt:lpstr>
      <vt:lpstr>Comparison of product costs under the three methods</vt:lpstr>
      <vt:lpstr>Comparison of absorption and activity-based methods</vt:lpstr>
      <vt:lpstr>Comparison of absorption and activity-based methods</vt:lpstr>
      <vt:lpstr>Cost behaviour under activity-based costing</vt:lpstr>
      <vt:lpstr>Contingency theory</vt:lpstr>
      <vt:lpstr>Contingency theory</vt:lpstr>
      <vt:lpstr>International comparisons</vt:lpstr>
      <vt:lpstr>Management accounting in Japan</vt:lpstr>
      <vt:lpstr>Behavioural implications</vt:lpstr>
      <vt:lpstr>Alternative perspectives on management accounting</vt:lpstr>
      <vt:lpstr>Key points</vt:lpstr>
    </vt:vector>
  </TitlesOfParts>
  <Company>John Wiley and Sons, Inc.</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WileyService</dc:creator>
  <cp:lastModifiedBy>sa016</cp:lastModifiedBy>
  <cp:revision>15</cp:revision>
  <dcterms:created xsi:type="dcterms:W3CDTF">2011-03-17T09:17:02Z</dcterms:created>
  <dcterms:modified xsi:type="dcterms:W3CDTF">2012-09-27T15:59:25Z</dcterms:modified>
</cp:coreProperties>
</file>