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6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044" autoAdjust="0"/>
    <p:restoredTop sz="94660"/>
  </p:normalViewPr>
  <p:slideViewPr>
    <p:cSldViewPr snapToGrid="0">
      <p:cViewPr varScale="1">
        <p:scale>
          <a:sx n="73" d="100"/>
          <a:sy n="73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A86EA-04C8-42DD-9F26-98C26B0CB493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5BFF3-45E7-423E-A650-8BEBFB90B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906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A86EA-04C8-42DD-9F26-98C26B0CB493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5BFF3-45E7-423E-A650-8BEBFB90B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498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A86EA-04C8-42DD-9F26-98C26B0CB493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5BFF3-45E7-423E-A650-8BEBFB90B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675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A86EA-04C8-42DD-9F26-98C26B0CB493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5BFF3-45E7-423E-A650-8BEBFB90B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354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A86EA-04C8-42DD-9F26-98C26B0CB493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5BFF3-45E7-423E-A650-8BEBFB90B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011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A86EA-04C8-42DD-9F26-98C26B0CB493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5BFF3-45E7-423E-A650-8BEBFB90B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492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A86EA-04C8-42DD-9F26-98C26B0CB493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5BFF3-45E7-423E-A650-8BEBFB90B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606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A86EA-04C8-42DD-9F26-98C26B0CB493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5BFF3-45E7-423E-A650-8BEBFB90B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690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A86EA-04C8-42DD-9F26-98C26B0CB493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5BFF3-45E7-423E-A650-8BEBFB90B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632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A86EA-04C8-42DD-9F26-98C26B0CB493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5BFF3-45E7-423E-A650-8BEBFB90B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902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A86EA-04C8-42DD-9F26-98C26B0CB493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5BFF3-45E7-423E-A650-8BEBFB90B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0398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A86EA-04C8-42DD-9F26-98C26B0CB493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5BFF3-45E7-423E-A650-8BEBFB90B98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919142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A86EA-04C8-42DD-9F26-98C26B0CB493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5BFF3-45E7-423E-A650-8BEBFB90B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2177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A86EA-04C8-42DD-9F26-98C26B0CB493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5BFF3-45E7-423E-A650-8BEBFB90B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2093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A86EA-04C8-42DD-9F26-98C26B0CB493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5BFF3-45E7-423E-A650-8BEBFB90B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0868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A86EA-04C8-42DD-9F26-98C26B0CB493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5BFF3-45E7-423E-A650-8BEBFB90B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3619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A86EA-04C8-42DD-9F26-98C26B0CB493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5BFF3-45E7-423E-A650-8BEBFB90B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1756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FCA86EA-04C8-42DD-9F26-98C26B0CB493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45BFF3-45E7-423E-A650-8BEBFB90B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755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rseus.tufts.edu/hopper/text?doc=Perseus:text:1999.01.0144:speech%3D4:section%3D169" TargetMode="External"/><Relationship Id="rId2" Type="http://schemas.openxmlformats.org/officeDocument/2006/relationships/hyperlink" Target="http://www.perseus.tufts.edu/hopper/text?doc=Perseus:text:1999.01.0084:book%3D16:chapter%3D2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erseus.tufts.edu/hopper/text?doc=Perseus%3Atext%3A1999.01.0002%3Aspeech%3D2%3Asection%3D72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referenceworks.brillonline.com/entries/brill-s-new-pauly/sacred-wars-e505550?s.num=1&amp;s.f.s2_parent=s.f.book.brill-s-new-pauly&amp;s.q=sacred+wa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88868" y="391886"/>
            <a:ext cx="9144000" cy="3967162"/>
          </a:xfrm>
        </p:spPr>
        <p:txBody>
          <a:bodyPr>
            <a:normAutofit fontScale="90000"/>
          </a:bodyPr>
          <a:lstStyle/>
          <a:p>
            <a:r>
              <a:rPr lang="en-GB" dirty="0"/>
              <a:t>The causes for the use of mercenaries by Greek poleis in the 4th century BC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6" y="4777380"/>
            <a:ext cx="2267514" cy="861420"/>
          </a:xfrm>
        </p:spPr>
        <p:txBody>
          <a:bodyPr>
            <a:normAutofit/>
          </a:bodyPr>
          <a:lstStyle/>
          <a:p>
            <a:r>
              <a:rPr lang="en-GB" dirty="0" smtClean="0"/>
              <a:t>By Luke Carter</a:t>
            </a:r>
          </a:p>
          <a:p>
            <a:r>
              <a:rPr lang="en-GB" smtClean="0"/>
              <a:t>1500745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0362" t="17600" b="5599"/>
          <a:stretch/>
        </p:blipFill>
        <p:spPr>
          <a:xfrm>
            <a:off x="6374673" y="3435532"/>
            <a:ext cx="4551317" cy="2926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020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Content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6760" y="1397726"/>
            <a:ext cx="10515600" cy="4269786"/>
          </a:xfrm>
        </p:spPr>
        <p:txBody>
          <a:bodyPr>
            <a:noAutofit/>
          </a:bodyPr>
          <a:lstStyle/>
          <a:p>
            <a:r>
              <a:rPr lang="en-GB" sz="4000" dirty="0"/>
              <a:t>Defining a Mercenary</a:t>
            </a:r>
            <a:endParaRPr lang="en-GB" sz="4000" dirty="0" smtClean="0"/>
          </a:p>
          <a:p>
            <a:r>
              <a:rPr lang="en-GB" sz="4000" dirty="0" smtClean="0"/>
              <a:t>Economics</a:t>
            </a:r>
          </a:p>
          <a:p>
            <a:r>
              <a:rPr lang="en-GB" sz="4000" dirty="0" smtClean="0"/>
              <a:t>Politics </a:t>
            </a:r>
          </a:p>
          <a:p>
            <a:r>
              <a:rPr lang="en-GB" sz="4000" dirty="0" smtClean="0"/>
              <a:t>Population </a:t>
            </a:r>
          </a:p>
          <a:p>
            <a:r>
              <a:rPr lang="en-GB" sz="4000" dirty="0" smtClean="0"/>
              <a:t>Professionalism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7285254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a Mercenary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420" y="2090140"/>
            <a:ext cx="7972814" cy="415826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Oxford Dictionary</a:t>
            </a:r>
          </a:p>
          <a:p>
            <a:r>
              <a:rPr lang="en-GB" dirty="0" smtClean="0"/>
              <a:t>A </a:t>
            </a:r>
            <a:r>
              <a:rPr lang="en-GB" dirty="0"/>
              <a:t>professional soldier hired to serve in a foreign army</a:t>
            </a:r>
            <a:r>
              <a:rPr lang="en-GB" dirty="0" smtClean="0"/>
              <a:t>.</a:t>
            </a:r>
          </a:p>
          <a:p>
            <a:r>
              <a:rPr lang="en-GB" dirty="0"/>
              <a:t>A person primarily motivated by personal </a:t>
            </a:r>
            <a:r>
              <a:rPr lang="en-GB" dirty="0" smtClean="0"/>
              <a:t>gain </a:t>
            </a:r>
            <a:r>
              <a:rPr lang="en-GB" dirty="0"/>
              <a:t>(</a:t>
            </a:r>
            <a:r>
              <a:rPr lang="en-GB" dirty="0" smtClean="0"/>
              <a:t>Stevenson, 2010).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Mercenary of the 4</a:t>
            </a:r>
            <a:r>
              <a:rPr lang="en-GB" baseline="30000" dirty="0" smtClean="0"/>
              <a:t>th</a:t>
            </a:r>
            <a:r>
              <a:rPr lang="en-GB" dirty="0" smtClean="0"/>
              <a:t> Century BC </a:t>
            </a:r>
          </a:p>
          <a:p>
            <a:r>
              <a:rPr lang="en-GB" dirty="0" smtClean="0"/>
              <a:t>An individual who had left their Polies and sought martial employment in another state, </a:t>
            </a:r>
            <a:r>
              <a:rPr lang="en-GB" dirty="0"/>
              <a:t>freely (Mckechnie. 2014: </a:t>
            </a:r>
            <a:r>
              <a:rPr lang="en-GB" dirty="0" smtClean="0"/>
              <a:t>80).  </a:t>
            </a:r>
          </a:p>
          <a:p>
            <a:r>
              <a:rPr lang="en-GB" dirty="0" smtClean="0"/>
              <a:t>Commonly hired to provided specialised martial skills to a Polies </a:t>
            </a:r>
            <a:r>
              <a:rPr lang="en-GB" dirty="0"/>
              <a:t>forces </a:t>
            </a:r>
            <a:r>
              <a:rPr lang="en-GB" dirty="0" smtClean="0"/>
              <a:t>(Trundle</a:t>
            </a:r>
            <a:r>
              <a:rPr lang="en-GB" dirty="0"/>
              <a:t>, 2004: 40).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5234" y="2090139"/>
            <a:ext cx="3149237" cy="4158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955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Economics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1345474"/>
            <a:ext cx="10026243" cy="4715691"/>
          </a:xfrm>
        </p:spPr>
        <p:txBody>
          <a:bodyPr>
            <a:normAutofit/>
          </a:bodyPr>
          <a:lstStyle/>
          <a:p>
            <a:r>
              <a:rPr lang="en-GB" dirty="0" smtClean="0"/>
              <a:t>The economic strength of most Polies was fairly weak in Greece and removing a sizeable population to wage a war was not cost effective</a:t>
            </a:r>
            <a:r>
              <a:rPr lang="en-GB" dirty="0"/>
              <a:t> </a:t>
            </a:r>
            <a:r>
              <a:rPr lang="en-GB" dirty="0" smtClean="0"/>
              <a:t>(Miller 1984: 154-155).</a:t>
            </a:r>
          </a:p>
          <a:p>
            <a:r>
              <a:rPr lang="en-GB" dirty="0" smtClean="0"/>
              <a:t>Isocrates notes that the lack of the necessities of life was a motivator for many to enlist in mercenary service</a:t>
            </a:r>
            <a:r>
              <a:rPr lang="en-GB" dirty="0"/>
              <a:t> </a:t>
            </a:r>
            <a:r>
              <a:rPr lang="en-GB" dirty="0" smtClean="0"/>
              <a:t>(</a:t>
            </a:r>
            <a:r>
              <a:rPr lang="en-GB" dirty="0" err="1" smtClean="0"/>
              <a:t>Isoc</a:t>
            </a:r>
            <a:r>
              <a:rPr lang="en-GB" dirty="0"/>
              <a:t>. 4 </a:t>
            </a:r>
            <a:r>
              <a:rPr lang="en-GB" dirty="0" smtClean="0"/>
              <a:t>167-8).</a:t>
            </a:r>
          </a:p>
          <a:p>
            <a:r>
              <a:rPr lang="en-GB" dirty="0" smtClean="0"/>
              <a:t>The rate of pay for a mercenary solider was less than that of citizen, with an </a:t>
            </a:r>
            <a:r>
              <a:rPr lang="en-GB" dirty="0"/>
              <a:t>average rate of about 4 obols a day (Miller 1984: </a:t>
            </a:r>
            <a:r>
              <a:rPr lang="en-GB" dirty="0" smtClean="0"/>
              <a:t>155)</a:t>
            </a:r>
          </a:p>
          <a:p>
            <a:r>
              <a:rPr lang="en-GB" dirty="0" smtClean="0"/>
              <a:t> The use of mercenaries made war more expensive, which meant that Polies had to rely on outside funding. </a:t>
            </a:r>
          </a:p>
          <a:p>
            <a:r>
              <a:rPr lang="en-GB" dirty="0" smtClean="0"/>
              <a:t>The economic burden of fighting a war meant that it was seen as more economically viable to </a:t>
            </a:r>
            <a:r>
              <a:rPr lang="en-GB" dirty="0"/>
              <a:t>pay mercenaries then to </a:t>
            </a:r>
            <a:r>
              <a:rPr lang="en-GB" dirty="0" smtClean="0"/>
              <a:t>equip and train citizens (Buckler</a:t>
            </a:r>
            <a:r>
              <a:rPr lang="en-GB" dirty="0"/>
              <a:t>,</a:t>
            </a:r>
            <a:r>
              <a:rPr lang="en-GB" dirty="0" smtClean="0"/>
              <a:t> Beck 2008: 16-17).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582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1979523" cy="866631"/>
          </a:xfrm>
        </p:spPr>
        <p:txBody>
          <a:bodyPr/>
          <a:lstStyle/>
          <a:p>
            <a:r>
              <a:rPr lang="en-GB" dirty="0" smtClean="0"/>
              <a:t>Politics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1319349"/>
            <a:ext cx="10378940" cy="5055325"/>
          </a:xfrm>
        </p:spPr>
        <p:txBody>
          <a:bodyPr>
            <a:normAutofit fontScale="92500" lnSpcReduction="20000"/>
          </a:bodyPr>
          <a:lstStyle/>
          <a:p>
            <a:r>
              <a:rPr lang="en-GB" sz="2100" dirty="0" smtClean="0"/>
              <a:t>Mercenary leaders were useful because they were more experienced than leaders from Polies and were easy scapegoats in case of failure </a:t>
            </a:r>
            <a:r>
              <a:rPr lang="en-GB" sz="2100" dirty="0"/>
              <a:t>(Mckechnie. 2014: </a:t>
            </a:r>
            <a:r>
              <a:rPr lang="en-GB" sz="2100" dirty="0" smtClean="0"/>
              <a:t>87</a:t>
            </a:r>
            <a:r>
              <a:rPr lang="en-GB" sz="2100" dirty="0" smtClean="0"/>
              <a:t>).</a:t>
            </a:r>
            <a:br>
              <a:rPr lang="en-GB" sz="2100" dirty="0" smtClean="0"/>
            </a:br>
            <a:endParaRPr lang="en-GB" sz="2100" dirty="0" smtClean="0"/>
          </a:p>
          <a:p>
            <a:r>
              <a:rPr lang="en-GB" sz="2100" dirty="0" smtClean="0"/>
              <a:t>Aeschines, </a:t>
            </a:r>
            <a:r>
              <a:rPr lang="en-GB" sz="2100" dirty="0"/>
              <a:t>accuses </a:t>
            </a:r>
            <a:r>
              <a:rPr lang="en-GB" sz="2100" dirty="0" smtClean="0"/>
              <a:t>Chares of spending the states money on Mercenary captains rather than his troops</a:t>
            </a:r>
            <a:r>
              <a:rPr lang="en-GB" sz="2100" dirty="0"/>
              <a:t>. (</a:t>
            </a:r>
            <a:r>
              <a:rPr lang="en-GB" sz="2100" dirty="0" err="1"/>
              <a:t>Aeschin</a:t>
            </a:r>
            <a:r>
              <a:rPr lang="en-GB" sz="2100" dirty="0"/>
              <a:t>. </a:t>
            </a:r>
            <a:r>
              <a:rPr lang="en-GB" sz="2100" dirty="0" smtClean="0"/>
              <a:t>2. 71-72) </a:t>
            </a:r>
            <a:r>
              <a:rPr lang="en-GB" sz="2100" dirty="0" smtClean="0"/>
              <a:t/>
            </a:r>
            <a:br>
              <a:rPr lang="en-GB" sz="2100" dirty="0" smtClean="0"/>
            </a:br>
            <a:endParaRPr lang="en-GB" sz="2100" dirty="0" smtClean="0"/>
          </a:p>
          <a:p>
            <a:r>
              <a:rPr lang="en-GB" sz="2100" dirty="0" smtClean="0"/>
              <a:t>Mercenary forces were commonly employed tyrants as means of support without relying on political rivals or populace support</a:t>
            </a:r>
            <a:r>
              <a:rPr lang="en-GB" sz="2100" dirty="0"/>
              <a:t> </a:t>
            </a:r>
            <a:r>
              <a:rPr lang="en-GB" sz="2100" dirty="0" smtClean="0"/>
              <a:t>(Sage. 1996: 148).</a:t>
            </a:r>
            <a:br>
              <a:rPr lang="en-GB" sz="2100" dirty="0" smtClean="0"/>
            </a:br>
            <a:endParaRPr lang="en-GB" sz="2100" dirty="0" smtClean="0"/>
          </a:p>
          <a:p>
            <a:r>
              <a:rPr lang="en-GB" sz="2100" dirty="0" smtClean="0"/>
              <a:t>Employing mercenaries, ensured that military defeats did not cost the lives of citizens and therefore did not lead to political disaster for certain ‘politicians’ (Mckechnie. 2014: 89).</a:t>
            </a:r>
            <a:br>
              <a:rPr lang="en-GB" sz="2100" dirty="0" smtClean="0"/>
            </a:br>
            <a:endParaRPr lang="en-GB" sz="2100" dirty="0" smtClean="0"/>
          </a:p>
          <a:p>
            <a:r>
              <a:rPr lang="en-GB" sz="2100" dirty="0" smtClean="0"/>
              <a:t>Mercenary forces were commonly employed by Persian monarchs and claimants because of their political neutrality </a:t>
            </a:r>
            <a:r>
              <a:rPr lang="en-GB" sz="2100" dirty="0"/>
              <a:t>(Lee</a:t>
            </a:r>
            <a:r>
              <a:rPr lang="en-GB" sz="2100" dirty="0" smtClean="0"/>
              <a:t>, 2007: 4)</a:t>
            </a:r>
            <a:br>
              <a:rPr lang="en-GB" sz="2100" dirty="0" smtClean="0"/>
            </a:br>
            <a:endParaRPr lang="en-GB" sz="2100" dirty="0" smtClean="0"/>
          </a:p>
          <a:p>
            <a:r>
              <a:rPr lang="en-GB" sz="2100" dirty="0" smtClean="0"/>
              <a:t>The skill utilised by Mercenaries were ones that were characteristic  of city life e.g. Learning to serve in a hoplite army (Mckechnie</a:t>
            </a:r>
            <a:r>
              <a:rPr lang="en-GB" sz="2100" dirty="0"/>
              <a:t>. </a:t>
            </a:r>
            <a:r>
              <a:rPr lang="en-GB" sz="2100" dirty="0" smtClean="0"/>
              <a:t>2014: 79)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81558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Population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1726347"/>
            <a:ext cx="10026243" cy="4400133"/>
          </a:xfrm>
        </p:spPr>
        <p:txBody>
          <a:bodyPr>
            <a:normAutofit fontScale="92500"/>
          </a:bodyPr>
          <a:lstStyle/>
          <a:p>
            <a:r>
              <a:rPr lang="en-GB" sz="2400" dirty="0" smtClean="0"/>
              <a:t>Phocis’ use of mercenary forces enabled them to become one the strongest land powers in Greece, despite their relatively small </a:t>
            </a:r>
            <a:r>
              <a:rPr lang="en-GB" sz="2400" dirty="0"/>
              <a:t>size (</a:t>
            </a:r>
            <a:r>
              <a:rPr lang="en-GB" sz="2400" dirty="0" smtClean="0"/>
              <a:t>Welwei, 2006).</a:t>
            </a:r>
          </a:p>
          <a:p>
            <a:pPr marL="0" indent="0">
              <a:buNone/>
            </a:pPr>
            <a:endParaRPr lang="en-GB" sz="2400" dirty="0" smtClean="0"/>
          </a:p>
          <a:p>
            <a:r>
              <a:rPr lang="en-GB" sz="2400" dirty="0"/>
              <a:t>Philomelos of </a:t>
            </a:r>
            <a:r>
              <a:rPr lang="en-GB" sz="2400" dirty="0" smtClean="0"/>
              <a:t>Phocis using the treasury of Delphi created a mercenary force larger than any force Phocis could raise </a:t>
            </a:r>
            <a:r>
              <a:rPr lang="en-GB" sz="2400" dirty="0"/>
              <a:t>by itself (</a:t>
            </a:r>
            <a:r>
              <a:rPr lang="en-GB" sz="2400" dirty="0" err="1"/>
              <a:t>Diod</a:t>
            </a:r>
            <a:r>
              <a:rPr lang="en-GB" sz="2400" dirty="0"/>
              <a:t>. </a:t>
            </a:r>
            <a:r>
              <a:rPr lang="en-GB" sz="2400" dirty="0" smtClean="0"/>
              <a:t>16.25). </a:t>
            </a:r>
          </a:p>
          <a:p>
            <a:endParaRPr lang="en-GB" sz="2400" dirty="0"/>
          </a:p>
          <a:p>
            <a:r>
              <a:rPr lang="en-GB" sz="2400" dirty="0" smtClean="0"/>
              <a:t>Mercenaries were tied to the community they were serving because at the conclusion of their service some individuals would remain in the polies or surrounding </a:t>
            </a:r>
            <a:r>
              <a:rPr lang="en-GB" sz="2400" dirty="0"/>
              <a:t>area (Mckechnie. 2014: </a:t>
            </a:r>
            <a:r>
              <a:rPr lang="en-GB" sz="2400" dirty="0" smtClean="0"/>
              <a:t>79)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033845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Professionalism.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1478153"/>
            <a:ext cx="8946541" cy="4195481"/>
          </a:xfrm>
        </p:spPr>
        <p:txBody>
          <a:bodyPr>
            <a:normAutofit/>
          </a:bodyPr>
          <a:lstStyle/>
          <a:p>
            <a:r>
              <a:rPr lang="en-GB" sz="2400" dirty="0" smtClean="0"/>
              <a:t>Provided Specialised Troops not native to Polies such as slingers, archers, </a:t>
            </a:r>
            <a:r>
              <a:rPr lang="en-GB" sz="2400" dirty="0"/>
              <a:t>cavalry </a:t>
            </a:r>
            <a:r>
              <a:rPr lang="en-GB" sz="2400" dirty="0" smtClean="0"/>
              <a:t>and Peltasts </a:t>
            </a:r>
            <a:r>
              <a:rPr lang="en-GB" sz="2400" dirty="0"/>
              <a:t>(</a:t>
            </a:r>
            <a:r>
              <a:rPr lang="en-GB" sz="2400" dirty="0" smtClean="0"/>
              <a:t>Trundle, 2004: 40).</a:t>
            </a:r>
            <a:br>
              <a:rPr lang="en-GB" sz="2400" dirty="0" smtClean="0"/>
            </a:br>
            <a:endParaRPr lang="en-GB" sz="2400" dirty="0"/>
          </a:p>
          <a:p>
            <a:r>
              <a:rPr lang="en-GB" sz="2400" dirty="0" smtClean="0"/>
              <a:t>The continuing widespread use of Mercenaries, for economic reasons, meant that they were more experienced than citizen based forces</a:t>
            </a:r>
            <a:r>
              <a:rPr lang="en-GB" sz="2400" dirty="0"/>
              <a:t> </a:t>
            </a:r>
            <a:r>
              <a:rPr lang="en-GB" sz="2400" dirty="0" smtClean="0"/>
              <a:t>(Sage</a:t>
            </a:r>
            <a:r>
              <a:rPr lang="en-GB" sz="2400" dirty="0"/>
              <a:t>,</a:t>
            </a:r>
            <a:r>
              <a:rPr lang="en-GB" sz="2400" dirty="0" smtClean="0"/>
              <a:t> </a:t>
            </a:r>
            <a:r>
              <a:rPr lang="en-GB" sz="2400" dirty="0"/>
              <a:t>1996: </a:t>
            </a:r>
            <a:r>
              <a:rPr lang="en-GB" sz="2400" dirty="0" smtClean="0"/>
              <a:t>149).</a:t>
            </a:r>
            <a:br>
              <a:rPr lang="en-GB" sz="2400" dirty="0" smtClean="0"/>
            </a:br>
            <a:endParaRPr lang="en-GB" sz="2400" dirty="0" smtClean="0"/>
          </a:p>
          <a:p>
            <a:r>
              <a:rPr lang="en-GB" sz="2400" dirty="0"/>
              <a:t>Battle of Crocus </a:t>
            </a:r>
            <a:r>
              <a:rPr lang="en-GB" sz="2400" dirty="0" smtClean="0"/>
              <a:t>Field, required Philip II’s of Macedon professional army to overcome the Phocis in pitched battle </a:t>
            </a:r>
            <a:r>
              <a:rPr lang="en-GB" sz="2400" dirty="0"/>
              <a:t>(</a:t>
            </a:r>
            <a:r>
              <a:rPr lang="en-GB" sz="2400" dirty="0" err="1"/>
              <a:t>Diod</a:t>
            </a:r>
            <a:r>
              <a:rPr lang="en-GB" sz="2400" dirty="0"/>
              <a:t>. </a:t>
            </a:r>
            <a:r>
              <a:rPr lang="en-GB" sz="2400" dirty="0" smtClean="0"/>
              <a:t>16.59).</a:t>
            </a:r>
          </a:p>
        </p:txBody>
      </p:sp>
    </p:spTree>
    <p:extLst>
      <p:ext uri="{BB962C8B-B14F-4D97-AF65-F5344CB8AC3E}">
        <p14:creationId xmlns:p14="http://schemas.microsoft.com/office/powerpoint/2010/main" val="39185261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757" y="3078353"/>
            <a:ext cx="9404723" cy="1400530"/>
          </a:xfrm>
        </p:spPr>
        <p:txBody>
          <a:bodyPr/>
          <a:lstStyle/>
          <a:p>
            <a:pPr algn="ctr"/>
            <a:r>
              <a:rPr lang="en-GB" dirty="0" smtClean="0"/>
              <a:t>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20832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 Ancient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Diodorus </a:t>
            </a:r>
            <a:r>
              <a:rPr lang="en-GB" dirty="0"/>
              <a:t>Siculus, </a:t>
            </a:r>
            <a:r>
              <a:rPr lang="en-GB" dirty="0" smtClean="0"/>
              <a:t>Library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www.perseus.tufts.edu/hopper/text?doc=Perseus%3Atext%3A1999.01.0084%3Abook%3D16%3Achapter%3D24</a:t>
            </a:r>
            <a:r>
              <a:rPr lang="en-GB" dirty="0" smtClean="0"/>
              <a:t> </a:t>
            </a:r>
          </a:p>
          <a:p>
            <a:pPr marL="0" indent="0">
              <a:buNone/>
            </a:pPr>
            <a:r>
              <a:rPr lang="en-GB" dirty="0"/>
              <a:t>Isocrates, </a:t>
            </a:r>
            <a:r>
              <a:rPr lang="en-GB" dirty="0" err="1" smtClean="0"/>
              <a:t>Panegyricus</a:t>
            </a:r>
            <a:r>
              <a:rPr lang="en-GB" dirty="0" smtClean="0"/>
              <a:t> </a:t>
            </a:r>
            <a:r>
              <a:rPr lang="en-GB" dirty="0" smtClean="0">
                <a:hlinkClick r:id="rId3"/>
              </a:rPr>
              <a:t>http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www.perseus.tufts.edu/hopper/text?doc=Perseus%3Atext%3A1999.01.0144%3Aspeech%3D4%3Asection%3D169</a:t>
            </a:r>
            <a:r>
              <a:rPr lang="en-GB" dirty="0" smtClean="0"/>
              <a:t>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Aeschines, On the </a:t>
            </a:r>
            <a:r>
              <a:rPr lang="en-GB" dirty="0" smtClean="0"/>
              <a:t>Embassy </a:t>
            </a:r>
            <a:r>
              <a:rPr lang="en-GB" dirty="0" smtClean="0">
                <a:hlinkClick r:id="rId4"/>
              </a:rPr>
              <a:t>http</a:t>
            </a:r>
            <a:r>
              <a:rPr lang="en-GB" dirty="0">
                <a:hlinkClick r:id="rId4"/>
              </a:rPr>
              <a:t>://</a:t>
            </a:r>
            <a:r>
              <a:rPr lang="en-GB" dirty="0" smtClean="0">
                <a:hlinkClick r:id="rId4"/>
              </a:rPr>
              <a:t>www.perseus.tufts.edu/hopper/text?doc=Perseus%3Atext%3A1999.01.0002%3Aspeech%3D2%3Asection%3D72</a:t>
            </a:r>
            <a:r>
              <a:rPr lang="en-GB" dirty="0" smtClean="0"/>
              <a:t>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8747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 Modern Scholars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Trundle, </a:t>
            </a:r>
            <a:r>
              <a:rPr lang="en-GB" dirty="0" smtClean="0"/>
              <a:t>M. 2004. </a:t>
            </a:r>
            <a:r>
              <a:rPr lang="en-GB" dirty="0"/>
              <a:t>Greek Mercenaries from the Late Archaic Period to Alexander. </a:t>
            </a:r>
            <a:r>
              <a:rPr lang="en-GB" dirty="0" smtClean="0"/>
              <a:t>London: Routledge.</a:t>
            </a:r>
          </a:p>
          <a:p>
            <a:pPr marL="0" indent="0">
              <a:buNone/>
            </a:pPr>
            <a:r>
              <a:rPr lang="en-GB" dirty="0"/>
              <a:t>Miller, H. </a:t>
            </a:r>
            <a:r>
              <a:rPr lang="en-GB" dirty="0" smtClean="0"/>
              <a:t>F. 1984. </a:t>
            </a:r>
            <a:r>
              <a:rPr lang="en-GB" dirty="0"/>
              <a:t>'The Practical and Economic Background to the Greek Mercenary Explosion'. Greece &amp; Rome, 31, </a:t>
            </a:r>
            <a:r>
              <a:rPr lang="en-GB" dirty="0" smtClean="0"/>
              <a:t>2.</a:t>
            </a:r>
          </a:p>
          <a:p>
            <a:pPr marL="0" indent="0">
              <a:buNone/>
            </a:pPr>
            <a:r>
              <a:rPr lang="en-GB" dirty="0"/>
              <a:t>Griffith, G. T.  2014. The Mercenaries of the Hellenistic </a:t>
            </a:r>
            <a:r>
              <a:rPr lang="en-GB" dirty="0" smtClean="0"/>
              <a:t>World. Cambridge: Cambridge university Press.</a:t>
            </a:r>
          </a:p>
          <a:p>
            <a:pPr marL="0" indent="0">
              <a:buNone/>
            </a:pPr>
            <a:r>
              <a:rPr lang="en-GB" dirty="0" smtClean="0"/>
              <a:t>Sage, M. M. 1996</a:t>
            </a:r>
            <a:r>
              <a:rPr lang="en-GB" dirty="0"/>
              <a:t>. Warfare in Ancient Greece: A </a:t>
            </a:r>
            <a:r>
              <a:rPr lang="en-GB" dirty="0" smtClean="0"/>
              <a:t>Sourcebook</a:t>
            </a:r>
            <a:r>
              <a:rPr lang="en-GB" dirty="0"/>
              <a:t>. London: </a:t>
            </a:r>
            <a:r>
              <a:rPr lang="en-GB" dirty="0" smtClean="0"/>
              <a:t>Routledge. </a:t>
            </a:r>
          </a:p>
          <a:p>
            <a:pPr marL="0" indent="0">
              <a:buNone/>
            </a:pPr>
            <a:r>
              <a:rPr lang="en-GB" dirty="0" smtClean="0"/>
              <a:t>Mckechnie, P. </a:t>
            </a:r>
            <a:r>
              <a:rPr lang="en-GB" dirty="0"/>
              <a:t>2014. Outsiders in the Greek Cities in the Fourth Century </a:t>
            </a:r>
            <a:r>
              <a:rPr lang="en-GB" dirty="0" smtClean="0"/>
              <a:t>BC. London: Routledge. </a:t>
            </a:r>
          </a:p>
          <a:p>
            <a:pPr marL="0" indent="0">
              <a:buNone/>
            </a:pPr>
            <a:r>
              <a:rPr lang="en-GB" dirty="0" smtClean="0"/>
              <a:t>Lee, J. W. I . 2007. A </a:t>
            </a:r>
            <a:r>
              <a:rPr lang="en-GB" dirty="0"/>
              <a:t>Greek army on the march soldiers and survival in Xenophon's Anabasis. </a:t>
            </a:r>
            <a:r>
              <a:rPr lang="en-GB" dirty="0" smtClean="0"/>
              <a:t>United Kingdom, Cambridge: </a:t>
            </a:r>
            <a:r>
              <a:rPr lang="en-GB" dirty="0"/>
              <a:t>Cambridge University Press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65893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Modern Scholars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Welwei, </a:t>
            </a:r>
            <a:r>
              <a:rPr lang="en-GB" dirty="0" smtClean="0"/>
              <a:t>K. W. </a:t>
            </a:r>
            <a:r>
              <a:rPr lang="en-GB" dirty="0"/>
              <a:t>2006. “Sacred wars” </a:t>
            </a: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referenceworks.brillonline.com/entries/brill-s-new-pauly/sacred-wars-e505550?s.num=1&amp;s.f.s2_parent=s.f.book.brill-s-new-pauly&amp;s.q=sacred+war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Buckler, J. Beck. H. </a:t>
            </a:r>
            <a:r>
              <a:rPr lang="en-GB" dirty="0"/>
              <a:t>2008. Central Greece and the Politics of Power in the Fourth Century </a:t>
            </a:r>
            <a:r>
              <a:rPr lang="en-GB" dirty="0" smtClean="0"/>
              <a:t>BC. Cambridge: Cambridge University Press </a:t>
            </a:r>
          </a:p>
          <a:p>
            <a:pPr marL="0" indent="0">
              <a:buNone/>
            </a:pPr>
            <a:r>
              <a:rPr lang="en-GB" dirty="0" smtClean="0"/>
              <a:t>Stevenson, A. </a:t>
            </a:r>
            <a:r>
              <a:rPr lang="en-GB" dirty="0"/>
              <a:t>2010. Oxford Dictionary of English (3 ed</a:t>
            </a:r>
            <a:r>
              <a:rPr lang="en-GB" dirty="0" smtClean="0"/>
              <a:t>.). United Kingdom, Oxford: Oxford University Press.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81689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1662</TotalTime>
  <Words>624</Words>
  <Application>Microsoft Office PowerPoint</Application>
  <PresentationFormat>Widescreen</PresentationFormat>
  <Paragraphs>58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Ion</vt:lpstr>
      <vt:lpstr>The causes for the use of mercenaries by Greek poleis in the 4th century BC </vt:lpstr>
      <vt:lpstr>Content </vt:lpstr>
      <vt:lpstr>Defining a Mercenary</vt:lpstr>
      <vt:lpstr>Economics </vt:lpstr>
      <vt:lpstr>Politics </vt:lpstr>
      <vt:lpstr>Population</vt:lpstr>
      <vt:lpstr>Professionalism.</vt:lpstr>
      <vt:lpstr>Questions?</vt:lpstr>
      <vt:lpstr>Bibliography Ancient Sources</vt:lpstr>
      <vt:lpstr>Bibliography Modern Scholars</vt:lpstr>
      <vt:lpstr>Bibliography Modern Scholars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Luke Carter (1500745)</dc:creator>
  <cp:lastModifiedBy>Luke Carter (1500745)</cp:lastModifiedBy>
  <cp:revision>86</cp:revision>
  <dcterms:created xsi:type="dcterms:W3CDTF">2018-02-23T09:45:45Z</dcterms:created>
  <dcterms:modified xsi:type="dcterms:W3CDTF">2018-05-15T14:38:55Z</dcterms:modified>
</cp:coreProperties>
</file>