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84" r:id="rId1"/>
  </p:sldMasterIdLst>
  <p:notesMasterIdLst>
    <p:notesMasterId r:id="rId2"/>
  </p:notesMasterIdLst>
  <p:sldIdLst>
    <p:sldId id="266" r:id="rId3"/>
  </p:sldIdLst>
  <p:sldSz cy="15113000" cx="21374100"/>
  <p:notesSz cx="6858000" cy="9144000"/>
  <p:embeddedFontLst>
    <p:embeddedFont>
      <p:font typeface="Kelvinch" panose="020B0604020202020204" charset="0"/>
      <p:regular r:id="rId4"/>
    </p:embeddedFont>
    <p:embeddedFont>
      <p:font typeface="Kelvinch Bold" panose="020B0604020202020204" charset="0"/>
      <p:regular r:id="rId5"/>
    </p:embeddedFont>
    <p:embeddedFont>
      <p:font typeface="Kelvinch Bold Italics" panose="020B0604020202020204" charset="0"/>
      <p:regular r:id="rId6"/>
    </p:embeddedFont>
    <p:embeddedFont>
      <p:font typeface="Kelvinch Italics" panose="020B0604020202020204" charset="0"/>
      <p:regular r:id="rId7"/>
    </p:embeddedFont>
    <p:embeddedFont>
      <p:font typeface="Noto Sans" panose="020B0502040504020204" pitchFamily="34" charset="0"/>
      <p:regular r:id="rId8"/>
    </p:embeddedFont>
    <p:embeddedFont>
      <p:font typeface="Noto Sans Bold Italics" panose="020B0604020202020204" charset="0"/>
      <p:regular r:id="rId9"/>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15620" autoAdjust="0"/>
    <p:restoredTop sz="95587" autoAdjust="0"/>
  </p:normalViewPr>
  <p:slideViewPr>
    <p:cSldViewPr>
      <p:cViewPr>
        <p:scale>
          <a:sx n="66" d="100"/>
          <a:sy n="66" d="100"/>
        </p:scale>
        <p:origin x="36" y="-28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font" Target="fonts/font1.fntdata"/><Relationship Id="rId5" Type="http://schemas.openxmlformats.org/officeDocument/2006/relationships/font" Target="fonts/font2.fntdata"/><Relationship Id="rId6" Type="http://schemas.openxmlformats.org/officeDocument/2006/relationships/font" Target="fonts/font3.fntdata"/><Relationship Id="rId7" Type="http://schemas.openxmlformats.org/officeDocument/2006/relationships/font" Target="fonts/font4.fntdata"/><Relationship Id="rId8" Type="http://schemas.openxmlformats.org/officeDocument/2006/relationships/font" Target="fonts/font5.fntdata"/><Relationship Id="rId9" Type="http://schemas.openxmlformats.org/officeDocument/2006/relationships/font" Target="fonts/font6.fntdata"/><Relationship Id="rId10" Type="http://schemas.openxmlformats.org/officeDocument/2006/relationships/tableStyles" Target="tableStyles.xml"/><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36" name=""/>
        <p:cNvGrpSpPr/>
        <p:nvPr/>
      </p:nvGrpSpPr>
      <p:grpSpPr>
        <a:xfrm>
          <a:off x="0" y="0"/>
          <a:ext cx="0" cy="0"/>
          <a:chOff x="0" y="0"/>
          <a:chExt cx="0" cy="0"/>
        </a:xfrm>
      </p:grpSpPr>
      <p:sp>
        <p:nvSpPr>
          <p:cNvPr id="1048674"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IN"/>
          </a:p>
        </p:txBody>
      </p:sp>
      <p:sp>
        <p:nvSpPr>
          <p:cNvPr id="1048675"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8BB6D57D-4729-4C1D-82E8-1D4A22D3F07E}" type="datetimeFigureOut">
              <a:rPr lang="en-IN" smtClean="0"/>
              <a:t>21-10-2026</a:t>
            </a:fld>
            <a:endParaRPr lang="en-IN"/>
          </a:p>
        </p:txBody>
      </p:sp>
      <p:sp>
        <p:nvSpPr>
          <p:cNvPr id="1048676" name="Slide Image Placeholder 3"/>
          <p:cNvSpPr>
            <a:spLocks noChangeAspect="1" noRot="1" noGrp="1"/>
          </p:cNvSpPr>
          <p:nvPr>
            <p:ph type="sldImg" idx="2"/>
          </p:nvPr>
        </p:nvSpPr>
        <p:spPr>
          <a:xfrm>
            <a:off x="1246188" y="1143000"/>
            <a:ext cx="4365625" cy="3086100"/>
          </a:xfrm>
          <a:prstGeom prst="rect"/>
          <a:noFill/>
          <a:ln w="12700">
            <a:solidFill>
              <a:prstClr val="black"/>
            </a:solidFill>
          </a:ln>
        </p:spPr>
        <p:txBody>
          <a:bodyPr anchor="ctr" bIns="45720" lIns="91440" rIns="91440" rtlCol="0" tIns="45720" vert="horz"/>
          <a:p>
            <a:endParaRPr lang="en-IN"/>
          </a:p>
        </p:txBody>
      </p:sp>
      <p:sp>
        <p:nvSpPr>
          <p:cNvPr id="1048677"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78"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IN"/>
          </a:p>
        </p:txBody>
      </p:sp>
      <p:sp>
        <p:nvSpPr>
          <p:cNvPr id="1048679"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27C7680C-D4F2-40A7-BE82-21C380E881F5}" type="slidenum">
              <a:rPr lang="en-IN" smtClean="0"/>
              <a:t>‹#›</a:t>
            </a:fld>
            <a:endParaRPr lang="en-IN"/>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616" name="Slide Image Placeholder 1"/>
          <p:cNvSpPr>
            <a:spLocks noChangeAspect="1" noRot="1" noGrp="1"/>
          </p:cNvSpPr>
          <p:nvPr>
            <p:ph type="sldImg"/>
          </p:nvPr>
        </p:nvSpPr>
        <p:spPr/>
      </p:sp>
      <p:sp>
        <p:nvSpPr>
          <p:cNvPr id="1048617" name="Notes Placeholder 2"/>
          <p:cNvSpPr>
            <a:spLocks noGrp="1"/>
          </p:cNvSpPr>
          <p:nvPr>
            <p:ph type="body" idx="1"/>
          </p:nvPr>
        </p:nvSpPr>
        <p:spPr/>
        <p:txBody>
          <a:bodyPr/>
          <a:p>
            <a:r>
              <a:rPr dirty="0" sz="1200" kern="1200" lang="en-IN">
                <a:solidFill>
                  <a:schemeClr val="tx1"/>
                </a:solidFill>
                <a:effectLst/>
                <a:latin typeface="+mn-lt"/>
                <a:ea typeface="+mn-ea"/>
                <a:cs typeface="+mn-cs"/>
              </a:rPr>
              <a:t>The study focuses on vaccine hesitancy in young adults in the United Kingdom, the factors that are associated with it and the possible solutions to enhance the rates of vaccine uptake.</a:t>
            </a:r>
            <a:br>
              <a:rPr dirty="0" sz="1200" kern="1200" lang="en-IN">
                <a:solidFill>
                  <a:schemeClr val="tx1"/>
                </a:solidFill>
                <a:effectLst/>
                <a:latin typeface="+mn-lt"/>
                <a:ea typeface="+mn-ea"/>
                <a:cs typeface="+mn-cs"/>
              </a:rPr>
            </a:br>
            <a:endParaRPr dirty="0" sz="1200" kern="1200" lang="en-IN">
              <a:solidFill>
                <a:schemeClr val="tx1"/>
              </a:solidFill>
              <a:effectLst/>
              <a:latin typeface="+mn-lt"/>
              <a:ea typeface="+mn-ea"/>
              <a:cs typeface="+mn-cs"/>
            </a:endParaRPr>
          </a:p>
          <a:p>
            <a:r>
              <a:rPr dirty="0" sz="1200" kern="1200" lang="en-IN">
                <a:solidFill>
                  <a:schemeClr val="tx1"/>
                </a:solidFill>
                <a:effectLst/>
                <a:latin typeface="+mn-lt"/>
                <a:ea typeface="+mn-ea"/>
                <a:cs typeface="+mn-cs"/>
              </a:rPr>
              <a:t>Prevalence and scale</a:t>
            </a:r>
          </a:p>
          <a:p>
            <a:r>
              <a:rPr dirty="0" sz="1200" kern="1200" lang="en-IN">
                <a:solidFill>
                  <a:schemeClr val="tx1"/>
                </a:solidFill>
                <a:effectLst/>
                <a:latin typeface="+mn-lt"/>
                <a:ea typeface="+mn-ea"/>
                <a:cs typeface="+mn-cs"/>
              </a:rPr>
              <a:t>The issue of vaccine hesitancy is still relevant in the field of public health. According to the data provided by the Office for National Statistics, one out of five adults aged 16-29 years reported being COVID-19 vaccine hesitant in early 2021. Though this is historical evidence and particular to COVID-19, it shows the issues that are of concern to the younger population. Later HPV vaccination statistics indicate that in 2024-2025, 71.7% of female pupils in Year 8 in England and 67.0% of male pupils in England are covered with HPV vaccinations (UKHSA, 2026). Regional differences also suggest inequalities in uptake. However, low coverage does not necessarily mean hesitancy, as access and service barriers may contribute.</a:t>
            </a:r>
            <a:br>
              <a:rPr dirty="0" sz="1200" kern="1200" lang="en-IN">
                <a:solidFill>
                  <a:schemeClr val="tx1"/>
                </a:solidFill>
                <a:effectLst/>
                <a:latin typeface="+mn-lt"/>
                <a:ea typeface="+mn-ea"/>
                <a:cs typeface="+mn-cs"/>
              </a:rPr>
            </a:br>
            <a:endParaRPr dirty="0" sz="1200" kern="1200" lang="en-IN">
              <a:solidFill>
                <a:schemeClr val="tx1"/>
              </a:solidFill>
              <a:effectLst/>
              <a:latin typeface="+mn-lt"/>
              <a:ea typeface="+mn-ea"/>
              <a:cs typeface="+mn-cs"/>
            </a:endParaRPr>
          </a:p>
          <a:p>
            <a:r>
              <a:rPr dirty="0" sz="1200" kern="1200" lang="en-IN">
                <a:solidFill>
                  <a:schemeClr val="tx1"/>
                </a:solidFill>
                <a:effectLst/>
                <a:latin typeface="+mn-lt"/>
                <a:ea typeface="+mn-ea"/>
                <a:cs typeface="+mn-cs"/>
              </a:rPr>
              <a:t>Rationale and evidence gap</a:t>
            </a:r>
          </a:p>
          <a:p>
            <a:r>
              <a:rPr dirty="0" sz="1200" kern="1200" lang="en-IN">
                <a:solidFill>
                  <a:schemeClr val="tx1"/>
                </a:solidFill>
                <a:effectLst/>
                <a:latin typeface="+mn-lt"/>
                <a:ea typeface="+mn-ea"/>
                <a:cs typeface="+mn-cs"/>
              </a:rPr>
              <a:t>The existing research in the UK indicates that safety issues, perceived effectiveness, trust, misinformation and accessibility are potential factors. Denford et al. (2022) examined the attitudes of hesitant adults and Kennard et al. (2026) emphasised that the UK evidence has concentrated on COVID-19 vaccination. Thus, future studies might examine the interactions between these factors in young adults in various vaccine settings. There is also some evidence that trusted communication, empathetic message and available services could be useful, but interventions should be evaluated rather than assumed effective. </a:t>
            </a:r>
            <a:br>
              <a:rPr dirty="0" sz="1200" kern="1200" lang="en-IN">
                <a:solidFill>
                  <a:schemeClr val="tx1"/>
                </a:solidFill>
                <a:effectLst/>
                <a:latin typeface="+mn-lt"/>
                <a:ea typeface="+mn-ea"/>
                <a:cs typeface="+mn-cs"/>
              </a:rPr>
            </a:br>
            <a:endParaRPr dirty="0" sz="1200" kern="1200" lang="en-IN">
              <a:solidFill>
                <a:schemeClr val="tx1"/>
              </a:solidFill>
              <a:effectLst/>
              <a:latin typeface="+mn-lt"/>
              <a:ea typeface="+mn-ea"/>
              <a:cs typeface="+mn-cs"/>
            </a:endParaRPr>
          </a:p>
          <a:p>
            <a:r>
              <a:rPr dirty="0" sz="1200" kern="1200" lang="en-IN">
                <a:solidFill>
                  <a:schemeClr val="tx1"/>
                </a:solidFill>
                <a:effectLst/>
                <a:latin typeface="+mn-lt"/>
                <a:ea typeface="+mn-ea"/>
                <a:cs typeface="+mn-cs"/>
              </a:rPr>
              <a:t>Research question, aim and objectives</a:t>
            </a:r>
          </a:p>
          <a:p>
            <a:r>
              <a:rPr dirty="0" sz="1200" kern="1200" lang="en-IN">
                <a:solidFill>
                  <a:schemeClr val="tx1"/>
                </a:solidFill>
                <a:effectLst/>
                <a:latin typeface="+mn-lt"/>
                <a:ea typeface="+mn-ea"/>
                <a:cs typeface="+mn-cs"/>
              </a:rPr>
              <a:t>The study poses the question of what causes vaccine hesitancy in young adults in the UK and what interventions might increase vaccine uptake. It seeks to examine these factors and the possible strategies. The aim is to analyse personal, social, cultural and informational factors, evaluate the importance of trust, perceived safety, efficacy and access and also to determine evidence-based strategies for practice in the field of public </a:t>
            </a:r>
            <a:r>
              <a:rPr sz="1200" kern="1200" lang="en-IN">
                <a:solidFill>
                  <a:schemeClr val="tx1"/>
                </a:solidFill>
                <a:effectLst/>
                <a:latin typeface="+mn-lt"/>
                <a:ea typeface="+mn-ea"/>
                <a:cs typeface="+mn-cs"/>
              </a:rPr>
              <a:t>health.</a:t>
            </a:r>
            <a:br>
              <a:rPr sz="1200" kern="1200" lang="en-IN">
                <a:solidFill>
                  <a:schemeClr val="tx1"/>
                </a:solidFill>
                <a:effectLst/>
                <a:latin typeface="+mn-lt"/>
                <a:ea typeface="+mn-ea"/>
                <a:cs typeface="+mn-cs"/>
              </a:rPr>
            </a:br>
            <a:endParaRPr dirty="0" sz="1200" kern="1200" lang="en-IN">
              <a:solidFill>
                <a:schemeClr val="tx1"/>
              </a:solidFill>
              <a:effectLst/>
              <a:latin typeface="+mn-lt"/>
              <a:ea typeface="+mn-ea"/>
              <a:cs typeface="+mn-cs"/>
            </a:endParaRPr>
          </a:p>
          <a:p>
            <a:r>
              <a:rPr dirty="0" sz="1200" kern="1200" lang="en-IN">
                <a:solidFill>
                  <a:schemeClr val="tx1"/>
                </a:solidFill>
                <a:effectLst/>
                <a:latin typeface="+mn-lt"/>
                <a:ea typeface="+mn-ea"/>
                <a:cs typeface="+mn-cs"/>
              </a:rPr>
              <a:t>Impact and Research significance</a:t>
            </a:r>
          </a:p>
          <a:p>
            <a:r>
              <a:rPr dirty="0" sz="1200" kern="1200" lang="en-IN">
                <a:solidFill>
                  <a:schemeClr val="tx1"/>
                </a:solidFill>
                <a:effectLst/>
                <a:latin typeface="+mn-lt"/>
                <a:ea typeface="+mn-ea"/>
                <a:cs typeface="+mn-cs"/>
              </a:rPr>
              <a:t>The results would be used to assist the professionals in the field of public health to create more specific communication, assist vaccination services in identifying the barriers that can be changed and guide future interventions. Recommendations would require assessment by measures of vaccine uptake, confidence and access. This study might eventually lead to more receptive, easily available and evidence-based vaccination policies in young adults. The proposed research will also recognise differences in backgrounds, experiences and information sources when interpreting young adults’ concerns.</a:t>
            </a:r>
          </a:p>
          <a:p>
            <a:endParaRPr dirty="0" lang="en-IN"/>
          </a:p>
        </p:txBody>
      </p:sp>
      <p:sp>
        <p:nvSpPr>
          <p:cNvPr id="1048618" name="Slide Number Placeholder 3"/>
          <p:cNvSpPr>
            <a:spLocks noGrp="1"/>
          </p:cNvSpPr>
          <p:nvPr>
            <p:ph type="sldNum" sz="quarter" idx="5"/>
          </p:nvPr>
        </p:nvSpPr>
        <p:spPr/>
        <p:txBody>
          <a:bodyPr/>
          <a:p>
            <a:fld id="{27C7680C-D4F2-40A7-BE82-21C380E881F5}" type="slidenum">
              <a:rPr lang="en-IN" smtClean="0"/>
              <a:t>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6" name=""/>
        <p:cNvGrpSpPr/>
        <p:nvPr/>
      </p:nvGrpSpPr>
      <p:grpSpPr>
        <a:xfrm>
          <a:off x="0" y="0"/>
          <a:ext cx="0" cy="0"/>
          <a:chOff x="0" y="0"/>
          <a:chExt cx="0" cy="0"/>
        </a:xfrm>
      </p:grpSpPr>
      <p:sp>
        <p:nvSpPr>
          <p:cNvPr id="1048619" name="Title 1"/>
          <p:cNvSpPr>
            <a:spLocks noGrp="1"/>
          </p:cNvSpPr>
          <p:nvPr>
            <p:ph type="ctrTitle"/>
          </p:nvPr>
        </p:nvSpPr>
        <p:spPr>
          <a:xfrm>
            <a:off x="685800" y="2130425"/>
            <a:ext cx="7772400" cy="1470025"/>
          </a:xfrm>
        </p:spPr>
        <p:txBody>
          <a:bodyPr/>
          <a:p>
            <a:r>
              <a:rPr lang="en-US"/>
              <a:t>Click to edit Master title style</a:t>
            </a:r>
          </a:p>
        </p:txBody>
      </p:sp>
      <p:sp>
        <p:nvSpPr>
          <p:cNvPr id="1048620"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621" name="Date Placeholder 3"/>
          <p:cNvSpPr>
            <a:spLocks noGrp="1"/>
          </p:cNvSpPr>
          <p:nvPr>
            <p:ph type="dt" sz="half" idx="10"/>
          </p:nvPr>
        </p:nvSpPr>
        <p:spPr/>
        <p:txBody>
          <a:bodyPr/>
          <a:p>
            <a:fld id="{1D8BD707-D9CF-40AE-B4C6-C98DA3205C09}" type="datetimeFigureOut">
              <a:rPr lang="en-US" smtClean="0"/>
              <a:t>10/21/2026</a:t>
            </a:fld>
            <a:endParaRPr lang="en-US"/>
          </a:p>
        </p:txBody>
      </p:sp>
      <p:sp>
        <p:nvSpPr>
          <p:cNvPr id="1048622" name="Footer Placeholder 4"/>
          <p:cNvSpPr>
            <a:spLocks noGrp="1"/>
          </p:cNvSpPr>
          <p:nvPr>
            <p:ph type="ftr" sz="quarter" idx="11"/>
          </p:nvPr>
        </p:nvSpPr>
        <p:spPr/>
        <p:txBody>
          <a:bodyPr/>
          <a:p>
            <a:endParaRPr lang="en-US"/>
          </a:p>
        </p:txBody>
      </p:sp>
      <p:sp>
        <p:nvSpPr>
          <p:cNvPr id="104862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9" name=""/>
        <p:cNvGrpSpPr/>
        <p:nvPr/>
      </p:nvGrpSpPr>
      <p:grpSpPr>
        <a:xfrm>
          <a:off x="0" y="0"/>
          <a:ext cx="0" cy="0"/>
          <a:chOff x="0" y="0"/>
          <a:chExt cx="0" cy="0"/>
        </a:xfrm>
      </p:grpSpPr>
      <p:sp>
        <p:nvSpPr>
          <p:cNvPr id="1048633" name="Title 1"/>
          <p:cNvSpPr>
            <a:spLocks noGrp="1"/>
          </p:cNvSpPr>
          <p:nvPr>
            <p:ph type="title"/>
          </p:nvPr>
        </p:nvSpPr>
        <p:spPr/>
        <p:txBody>
          <a:bodyPr/>
          <a:p>
            <a:r>
              <a:rPr lang="en-US"/>
              <a:t>Click to edit Master title style</a:t>
            </a:r>
          </a:p>
        </p:txBody>
      </p:sp>
      <p:sp>
        <p:nvSpPr>
          <p:cNvPr id="1048634"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5" name="Date Placeholder 3"/>
          <p:cNvSpPr>
            <a:spLocks noGrp="1"/>
          </p:cNvSpPr>
          <p:nvPr>
            <p:ph type="dt" sz="half" idx="10"/>
          </p:nvPr>
        </p:nvSpPr>
        <p:spPr/>
        <p:txBody>
          <a:bodyPr/>
          <a:p>
            <a:fld id="{1D8BD707-D9CF-40AE-B4C6-C98DA3205C09}" type="datetimeFigureOut">
              <a:rPr lang="en-US" smtClean="0"/>
              <a:t>10/21/2026</a:t>
            </a:fld>
            <a:endParaRPr lang="en-US"/>
          </a:p>
        </p:txBody>
      </p:sp>
      <p:sp>
        <p:nvSpPr>
          <p:cNvPr id="1048636" name="Footer Placeholder 4"/>
          <p:cNvSpPr>
            <a:spLocks noGrp="1"/>
          </p:cNvSpPr>
          <p:nvPr>
            <p:ph type="ftr" sz="quarter" idx="11"/>
          </p:nvPr>
        </p:nvSpPr>
        <p:spPr/>
        <p:txBody>
          <a:bodyPr/>
          <a:p>
            <a:endParaRPr lang="en-US"/>
          </a:p>
        </p:txBody>
      </p:sp>
      <p:sp>
        <p:nvSpPr>
          <p:cNvPr id="104863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32" name=""/>
        <p:cNvGrpSpPr/>
        <p:nvPr/>
      </p:nvGrpSpPr>
      <p:grpSpPr>
        <a:xfrm>
          <a:off x="0" y="0"/>
          <a:ext cx="0" cy="0"/>
          <a:chOff x="0" y="0"/>
          <a:chExt cx="0" cy="0"/>
        </a:xfrm>
      </p:grpSpPr>
      <p:sp>
        <p:nvSpPr>
          <p:cNvPr id="1048649"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650"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51" name="Date Placeholder 3"/>
          <p:cNvSpPr>
            <a:spLocks noGrp="1"/>
          </p:cNvSpPr>
          <p:nvPr>
            <p:ph type="dt" sz="half" idx="10"/>
          </p:nvPr>
        </p:nvSpPr>
        <p:spPr/>
        <p:txBody>
          <a:bodyPr/>
          <a:p>
            <a:fld id="{1D8BD707-D9CF-40AE-B4C6-C98DA3205C09}" type="datetimeFigureOut">
              <a:rPr lang="en-US" smtClean="0"/>
              <a:t>10/21/2026</a:t>
            </a:fld>
            <a:endParaRPr lang="en-US"/>
          </a:p>
        </p:txBody>
      </p:sp>
      <p:sp>
        <p:nvSpPr>
          <p:cNvPr id="1048652" name="Footer Placeholder 4"/>
          <p:cNvSpPr>
            <a:spLocks noGrp="1"/>
          </p:cNvSpPr>
          <p:nvPr>
            <p:ph type="ftr" sz="quarter" idx="11"/>
          </p:nvPr>
        </p:nvSpPr>
        <p:spPr/>
        <p:txBody>
          <a:bodyPr/>
          <a:p>
            <a:endParaRPr lang="en-US"/>
          </a:p>
        </p:txBody>
      </p:sp>
      <p:sp>
        <p:nvSpPr>
          <p:cNvPr id="104865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33" name=""/>
        <p:cNvGrpSpPr/>
        <p:nvPr/>
      </p:nvGrpSpPr>
      <p:grpSpPr>
        <a:xfrm>
          <a:off x="0" y="0"/>
          <a:ext cx="0" cy="0"/>
          <a:chOff x="0" y="0"/>
          <a:chExt cx="0" cy="0"/>
        </a:xfrm>
      </p:grpSpPr>
      <p:sp>
        <p:nvSpPr>
          <p:cNvPr id="1048654" name="Title 1"/>
          <p:cNvSpPr>
            <a:spLocks noGrp="1"/>
          </p:cNvSpPr>
          <p:nvPr>
            <p:ph type="title"/>
          </p:nvPr>
        </p:nvSpPr>
        <p:spPr/>
        <p:txBody>
          <a:bodyPr/>
          <a:p>
            <a:r>
              <a:rPr lang="en-US"/>
              <a:t>Click to edit Master title style</a:t>
            </a:r>
          </a:p>
        </p:txBody>
      </p:sp>
      <p:sp>
        <p:nvSpPr>
          <p:cNvPr id="1048655"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6"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7" name="Date Placeholder 4"/>
          <p:cNvSpPr>
            <a:spLocks noGrp="1"/>
          </p:cNvSpPr>
          <p:nvPr>
            <p:ph type="dt" sz="half" idx="10"/>
          </p:nvPr>
        </p:nvSpPr>
        <p:spPr/>
        <p:txBody>
          <a:bodyPr/>
          <a:p>
            <a:fld id="{1D8BD707-D9CF-40AE-B4C6-C98DA3205C09}" type="datetimeFigureOut">
              <a:rPr lang="en-US" smtClean="0"/>
              <a:t>10/21/2026</a:t>
            </a:fld>
            <a:endParaRPr lang="en-US"/>
          </a:p>
        </p:txBody>
      </p:sp>
      <p:sp>
        <p:nvSpPr>
          <p:cNvPr id="1048658" name="Footer Placeholder 5"/>
          <p:cNvSpPr>
            <a:spLocks noGrp="1"/>
          </p:cNvSpPr>
          <p:nvPr>
            <p:ph type="ftr" sz="quarter" idx="11"/>
          </p:nvPr>
        </p:nvSpPr>
        <p:spPr/>
        <p:txBody>
          <a:bodyPr/>
          <a:p>
            <a:endParaRPr lang="en-US"/>
          </a:p>
        </p:txBody>
      </p:sp>
      <p:sp>
        <p:nvSpPr>
          <p:cNvPr id="1048659"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34" name=""/>
        <p:cNvGrpSpPr/>
        <p:nvPr/>
      </p:nvGrpSpPr>
      <p:grpSpPr>
        <a:xfrm>
          <a:off x="0" y="0"/>
          <a:ext cx="0" cy="0"/>
          <a:chOff x="0" y="0"/>
          <a:chExt cx="0" cy="0"/>
        </a:xfrm>
      </p:grpSpPr>
      <p:sp>
        <p:nvSpPr>
          <p:cNvPr id="1048660" name="Title 1"/>
          <p:cNvSpPr>
            <a:spLocks noGrp="1"/>
          </p:cNvSpPr>
          <p:nvPr>
            <p:ph type="title"/>
          </p:nvPr>
        </p:nvSpPr>
        <p:spPr/>
        <p:txBody>
          <a:bodyPr/>
          <a:p>
            <a:r>
              <a:rPr lang="en-US"/>
              <a:t>Click to edit Master title style</a:t>
            </a:r>
          </a:p>
        </p:txBody>
      </p:sp>
      <p:sp>
        <p:nvSpPr>
          <p:cNvPr id="1048661"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62"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3"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64"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5" name="Date Placeholder 6"/>
          <p:cNvSpPr>
            <a:spLocks noGrp="1"/>
          </p:cNvSpPr>
          <p:nvPr>
            <p:ph type="dt" sz="half" idx="10"/>
          </p:nvPr>
        </p:nvSpPr>
        <p:spPr/>
        <p:txBody>
          <a:bodyPr/>
          <a:p>
            <a:fld id="{1D8BD707-D9CF-40AE-B4C6-C98DA3205C09}" type="datetimeFigureOut">
              <a:rPr lang="en-US" smtClean="0"/>
              <a:t>10/21/2026</a:t>
            </a:fld>
            <a:endParaRPr lang="en-US"/>
          </a:p>
        </p:txBody>
      </p:sp>
      <p:sp>
        <p:nvSpPr>
          <p:cNvPr id="1048666" name="Footer Placeholder 7"/>
          <p:cNvSpPr>
            <a:spLocks noGrp="1"/>
          </p:cNvSpPr>
          <p:nvPr>
            <p:ph type="ftr" sz="quarter" idx="11"/>
          </p:nvPr>
        </p:nvSpPr>
        <p:spPr/>
        <p:txBody>
          <a:bodyPr/>
          <a:p>
            <a:endParaRPr lang="en-US"/>
          </a:p>
        </p:txBody>
      </p:sp>
      <p:sp>
        <p:nvSpPr>
          <p:cNvPr id="1048667"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7" name=""/>
        <p:cNvGrpSpPr/>
        <p:nvPr/>
      </p:nvGrpSpPr>
      <p:grpSpPr>
        <a:xfrm>
          <a:off x="0" y="0"/>
          <a:ext cx="0" cy="0"/>
          <a:chOff x="0" y="0"/>
          <a:chExt cx="0" cy="0"/>
        </a:xfrm>
      </p:grpSpPr>
      <p:sp>
        <p:nvSpPr>
          <p:cNvPr id="1048624" name="Title 1"/>
          <p:cNvSpPr>
            <a:spLocks noGrp="1"/>
          </p:cNvSpPr>
          <p:nvPr>
            <p:ph type="title"/>
          </p:nvPr>
        </p:nvSpPr>
        <p:spPr/>
        <p:txBody>
          <a:bodyPr/>
          <a:p>
            <a:r>
              <a:rPr lang="en-US"/>
              <a:t>Click to edit Master title style</a:t>
            </a:r>
          </a:p>
        </p:txBody>
      </p:sp>
      <p:sp>
        <p:nvSpPr>
          <p:cNvPr id="1048625" name="Date Placeholder 2"/>
          <p:cNvSpPr>
            <a:spLocks noGrp="1"/>
          </p:cNvSpPr>
          <p:nvPr>
            <p:ph type="dt" sz="half" idx="10"/>
          </p:nvPr>
        </p:nvSpPr>
        <p:spPr/>
        <p:txBody>
          <a:bodyPr/>
          <a:p>
            <a:fld id="{1D8BD707-D9CF-40AE-B4C6-C98DA3205C09}" type="datetimeFigureOut">
              <a:rPr lang="en-US" smtClean="0"/>
              <a:t>10/21/2026</a:t>
            </a:fld>
            <a:endParaRPr lang="en-US"/>
          </a:p>
        </p:txBody>
      </p:sp>
      <p:sp>
        <p:nvSpPr>
          <p:cNvPr id="1048626" name="Footer Placeholder 3"/>
          <p:cNvSpPr>
            <a:spLocks noGrp="1"/>
          </p:cNvSpPr>
          <p:nvPr>
            <p:ph type="ftr" sz="quarter" idx="11"/>
          </p:nvPr>
        </p:nvSpPr>
        <p:spPr/>
        <p:txBody>
          <a:bodyPr/>
          <a:p>
            <a:endParaRPr lang="en-US"/>
          </a:p>
        </p:txBody>
      </p:sp>
      <p:sp>
        <p:nvSpPr>
          <p:cNvPr id="1048627"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5"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10/21/2026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35" name=""/>
        <p:cNvGrpSpPr/>
        <p:nvPr/>
      </p:nvGrpSpPr>
      <p:grpSpPr>
        <a:xfrm>
          <a:off x="0" y="0"/>
          <a:ext cx="0" cy="0"/>
          <a:chOff x="0" y="0"/>
          <a:chExt cx="0" cy="0"/>
        </a:xfrm>
      </p:grpSpPr>
      <p:sp>
        <p:nvSpPr>
          <p:cNvPr id="1048668"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669"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0"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71" name="Date Placeholder 4"/>
          <p:cNvSpPr>
            <a:spLocks noGrp="1"/>
          </p:cNvSpPr>
          <p:nvPr>
            <p:ph type="dt" sz="half" idx="10"/>
          </p:nvPr>
        </p:nvSpPr>
        <p:spPr/>
        <p:txBody>
          <a:bodyPr/>
          <a:p>
            <a:fld id="{1D8BD707-D9CF-40AE-B4C6-C98DA3205C09}" type="datetimeFigureOut">
              <a:rPr lang="en-US" smtClean="0"/>
              <a:t>10/21/2026</a:t>
            </a:fld>
            <a:endParaRPr lang="en-US"/>
          </a:p>
        </p:txBody>
      </p:sp>
      <p:sp>
        <p:nvSpPr>
          <p:cNvPr id="1048672" name="Footer Placeholder 5"/>
          <p:cNvSpPr>
            <a:spLocks noGrp="1"/>
          </p:cNvSpPr>
          <p:nvPr>
            <p:ph type="ftr" sz="quarter" idx="11"/>
          </p:nvPr>
        </p:nvSpPr>
        <p:spPr/>
        <p:txBody>
          <a:bodyPr/>
          <a:p>
            <a:endParaRPr lang="en-US"/>
          </a:p>
        </p:txBody>
      </p:sp>
      <p:sp>
        <p:nvSpPr>
          <p:cNvPr id="104867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30" name=""/>
        <p:cNvGrpSpPr/>
        <p:nvPr/>
      </p:nvGrpSpPr>
      <p:grpSpPr>
        <a:xfrm>
          <a:off x="0" y="0"/>
          <a:ext cx="0" cy="0"/>
          <a:chOff x="0" y="0"/>
          <a:chExt cx="0" cy="0"/>
        </a:xfrm>
      </p:grpSpPr>
      <p:sp>
        <p:nvSpPr>
          <p:cNvPr id="1048638"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639"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40"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41" name="Date Placeholder 4"/>
          <p:cNvSpPr>
            <a:spLocks noGrp="1"/>
          </p:cNvSpPr>
          <p:nvPr>
            <p:ph type="dt" sz="half" idx="10"/>
          </p:nvPr>
        </p:nvSpPr>
        <p:spPr/>
        <p:txBody>
          <a:bodyPr/>
          <a:p>
            <a:fld id="{1D8BD707-D9CF-40AE-B4C6-C98DA3205C09}" type="datetimeFigureOut">
              <a:rPr lang="en-US" smtClean="0"/>
              <a:t>10/21/2026</a:t>
            </a:fld>
            <a:endParaRPr lang="en-US"/>
          </a:p>
        </p:txBody>
      </p:sp>
      <p:sp>
        <p:nvSpPr>
          <p:cNvPr id="1048642" name="Footer Placeholder 5"/>
          <p:cNvSpPr>
            <a:spLocks noGrp="1"/>
          </p:cNvSpPr>
          <p:nvPr>
            <p:ph type="ftr" sz="quarter" idx="11"/>
          </p:nvPr>
        </p:nvSpPr>
        <p:spPr/>
        <p:txBody>
          <a:bodyPr/>
          <a:p>
            <a:endParaRPr lang="en-US"/>
          </a:p>
        </p:txBody>
      </p:sp>
      <p:sp>
        <p:nvSpPr>
          <p:cNvPr id="104864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31" name=""/>
        <p:cNvGrpSpPr/>
        <p:nvPr/>
      </p:nvGrpSpPr>
      <p:grpSpPr>
        <a:xfrm>
          <a:off x="0" y="0"/>
          <a:ext cx="0" cy="0"/>
          <a:chOff x="0" y="0"/>
          <a:chExt cx="0" cy="0"/>
        </a:xfrm>
      </p:grpSpPr>
      <p:sp>
        <p:nvSpPr>
          <p:cNvPr id="1048644" name="Title 1"/>
          <p:cNvSpPr>
            <a:spLocks noGrp="1"/>
          </p:cNvSpPr>
          <p:nvPr>
            <p:ph type="title"/>
          </p:nvPr>
        </p:nvSpPr>
        <p:spPr/>
        <p:txBody>
          <a:bodyPr/>
          <a:p>
            <a:r>
              <a:rPr lang="en-US"/>
              <a:t>Click to edit Master title style</a:t>
            </a:r>
          </a:p>
        </p:txBody>
      </p:sp>
      <p:sp>
        <p:nvSpPr>
          <p:cNvPr id="1048645"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6" name="Date Placeholder 3"/>
          <p:cNvSpPr>
            <a:spLocks noGrp="1"/>
          </p:cNvSpPr>
          <p:nvPr>
            <p:ph type="dt" sz="half" idx="10"/>
          </p:nvPr>
        </p:nvSpPr>
        <p:spPr/>
        <p:txBody>
          <a:bodyPr/>
          <a:p>
            <a:fld id="{1D8BD707-D9CF-40AE-B4C6-C98DA3205C09}" type="datetimeFigureOut">
              <a:rPr lang="en-US" smtClean="0"/>
              <a:t>10/21/2026</a:t>
            </a:fld>
            <a:endParaRPr lang="en-US"/>
          </a:p>
        </p:txBody>
      </p:sp>
      <p:sp>
        <p:nvSpPr>
          <p:cNvPr id="1048647" name="Footer Placeholder 4"/>
          <p:cNvSpPr>
            <a:spLocks noGrp="1"/>
          </p:cNvSpPr>
          <p:nvPr>
            <p:ph type="ftr" sz="quarter" idx="11"/>
          </p:nvPr>
        </p:nvSpPr>
        <p:spPr/>
        <p:txBody>
          <a:bodyPr/>
          <a:p>
            <a:endParaRPr lang="en-US"/>
          </a:p>
        </p:txBody>
      </p:sp>
      <p:sp>
        <p:nvSpPr>
          <p:cNvPr id="104864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8" name=""/>
        <p:cNvGrpSpPr/>
        <p:nvPr/>
      </p:nvGrpSpPr>
      <p:grpSpPr>
        <a:xfrm>
          <a:off x="0" y="0"/>
          <a:ext cx="0" cy="0"/>
          <a:chOff x="0" y="0"/>
          <a:chExt cx="0" cy="0"/>
        </a:xfrm>
      </p:grpSpPr>
      <p:sp>
        <p:nvSpPr>
          <p:cNvPr id="1048628"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629"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0" name="Date Placeholder 3"/>
          <p:cNvSpPr>
            <a:spLocks noGrp="1"/>
          </p:cNvSpPr>
          <p:nvPr>
            <p:ph type="dt" sz="half" idx="10"/>
          </p:nvPr>
        </p:nvSpPr>
        <p:spPr/>
        <p:txBody>
          <a:bodyPr/>
          <a:p>
            <a:fld id="{1D8BD707-D9CF-40AE-B4C6-C98DA3205C09}" type="datetimeFigureOut">
              <a:rPr lang="en-US" smtClean="0"/>
              <a:t>10/21/2026</a:t>
            </a:fld>
            <a:endParaRPr lang="en-US"/>
          </a:p>
        </p:txBody>
      </p:sp>
      <p:sp>
        <p:nvSpPr>
          <p:cNvPr id="1048631" name="Footer Placeholder 4"/>
          <p:cNvSpPr>
            <a:spLocks noGrp="1"/>
          </p:cNvSpPr>
          <p:nvPr>
            <p:ph type="ftr" sz="quarter" idx="11"/>
          </p:nvPr>
        </p:nvSpPr>
        <p:spPr/>
        <p:txBody>
          <a:bodyPr/>
          <a:p>
            <a:endParaRPr lang="en-US"/>
          </a:p>
        </p:txBody>
      </p:sp>
      <p:sp>
        <p:nvSpPr>
          <p:cNvPr id="104863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3"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10/21/2026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jpe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jpeg"/><Relationship Id="rId6" Type="http://schemas.openxmlformats.org/officeDocument/2006/relationships/hyperlink" Target="https://www.ons.gov.uk/peoplepopulationandcommunity/healthandsocialcare/healthandwellbeing/bulletins/coronavirusandvaccinehesitancygreatbritain/13januaryto7february2021" TargetMode="External"/><Relationship Id="rId7" Type="http://schemas.openxmlformats.org/officeDocument/2006/relationships/hyperlink" Target="http://www.gov.uk/government/publications/national-immunisation-programme-health-equity-audit-2025/national-immunisation-programme-health-equity-audit-2025" TargetMode="External"/><Relationship Id="rId8" Type="http://schemas.openxmlformats.org/officeDocument/2006/relationships/hyperlink" Target="https://www.gov.uk/government/publications/effectiveness-of-intervention-strategies-to-increase-vaccine-uptake" TargetMode="External"/><Relationship Id="rId9" Type="http://schemas.openxmlformats.org/officeDocument/2006/relationships/hyperlink" Target="https://www.gov.uk/government/statistics/human-papillomavirus-hpv-vaccine-coverage-estimates-in-england-2023-to-2024" TargetMode="External"/><Relationship Id="rId10" Type="http://schemas.openxmlformats.org/officeDocument/2006/relationships/hyperlink" Target="https://www.gov.uk/government/statistics/human-papillomavirus-hpv-vaccine-coverage-in-england-2024-to-2025" TargetMode="External"/><Relationship Id="rId11" Type="http://schemas.openxmlformats.org/officeDocument/2006/relationships/hyperlink" Target="https://www.tandfonline.com/doi/full/10.1080/21645515.2022.2129238" TargetMode="External"/><Relationship Id="rId12" Type="http://schemas.openxmlformats.org/officeDocument/2006/relationships/slideLayout" Target="../slideLayouts/slideLayout7.xml"/><Relationship Id="rId13"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E9DD"/>
        </a:solidFill>
        <a:effectLst/>
      </p:bgPr>
    </p:bg>
    <p:spTree>
      <p:nvGrpSpPr>
        <p:cNvPr id="16" name=""/>
        <p:cNvGrpSpPr/>
        <p:nvPr/>
      </p:nvGrpSpPr>
      <p:grpSpPr>
        <a:xfrm>
          <a:off x="0" y="0"/>
          <a:ext cx="0" cy="0"/>
          <a:chOff x="0" y="0"/>
          <a:chExt cx="0" cy="0"/>
        </a:xfrm>
      </p:grpSpPr>
      <p:sp>
        <p:nvSpPr>
          <p:cNvPr id="1048584" name="AutoShape 2"/>
          <p:cNvSpPr/>
          <p:nvPr/>
        </p:nvSpPr>
        <p:spPr>
          <a:xfrm>
            <a:off x="271455" y="-281740"/>
            <a:ext cx="20790841" cy="3910272"/>
          </a:xfrm>
          <a:prstGeom prst="rect"/>
          <a:solidFill>
            <a:srgbClr val="FFFFFF"/>
          </a:solidFill>
        </p:spPr>
        <p:txBody>
          <a:bodyPr/>
          <a:p>
            <a:endParaRPr lang="en-IN"/>
          </a:p>
        </p:txBody>
      </p:sp>
      <p:sp>
        <p:nvSpPr>
          <p:cNvPr id="1048585" name="AutoShape 3"/>
          <p:cNvSpPr/>
          <p:nvPr/>
        </p:nvSpPr>
        <p:spPr>
          <a:xfrm>
            <a:off x="271455" y="4311197"/>
            <a:ext cx="20806090" cy="0"/>
          </a:xfrm>
          <a:prstGeom prst="line"/>
          <a:ln w="19050" cap="flat">
            <a:solidFill>
              <a:srgbClr val="AFADAB"/>
            </a:solidFill>
            <a:prstDash val="solid"/>
            <a:headEnd type="none" w="sm" len="sm"/>
            <a:tailEnd type="none" w="sm" len="sm"/>
          </a:ln>
        </p:spPr>
        <p:txBody>
          <a:bodyPr/>
          <a:p>
            <a:endParaRPr lang="en-IN"/>
          </a:p>
        </p:txBody>
      </p:sp>
      <p:sp>
        <p:nvSpPr>
          <p:cNvPr id="1048586" name="AutoShape 4"/>
          <p:cNvSpPr/>
          <p:nvPr/>
        </p:nvSpPr>
        <p:spPr>
          <a:xfrm>
            <a:off x="7349282" y="9074405"/>
            <a:ext cx="7287741" cy="4553320"/>
          </a:xfrm>
          <a:prstGeom prst="rect"/>
          <a:solidFill>
            <a:srgbClr val="FFFFFF"/>
          </a:solidFill>
        </p:spPr>
        <p:txBody>
          <a:bodyPr/>
          <a:p>
            <a:endParaRPr lang="en-IN"/>
          </a:p>
        </p:txBody>
      </p:sp>
      <p:sp>
        <p:nvSpPr>
          <p:cNvPr id="1048587" name="AutoShape 5"/>
          <p:cNvSpPr/>
          <p:nvPr/>
        </p:nvSpPr>
        <p:spPr>
          <a:xfrm flipH="1">
            <a:off x="7349294" y="3672247"/>
            <a:ext cx="10938" cy="11447753"/>
          </a:xfrm>
          <a:prstGeom prst="line"/>
          <a:ln w="19050" cap="flat">
            <a:solidFill>
              <a:srgbClr val="AFADAB"/>
            </a:solidFill>
            <a:prstDash val="solid"/>
            <a:headEnd type="none" w="sm" len="sm"/>
            <a:tailEnd type="none" w="sm" len="sm"/>
          </a:ln>
        </p:spPr>
        <p:txBody>
          <a:bodyPr/>
          <a:p>
            <a:endParaRPr lang="en-IN"/>
          </a:p>
        </p:txBody>
      </p:sp>
      <p:sp>
        <p:nvSpPr>
          <p:cNvPr id="1048588" name="AutoShape 6"/>
          <p:cNvSpPr/>
          <p:nvPr/>
        </p:nvSpPr>
        <p:spPr>
          <a:xfrm>
            <a:off x="14637023" y="9114291"/>
            <a:ext cx="0" cy="6005709"/>
          </a:xfrm>
          <a:prstGeom prst="line"/>
          <a:ln w="19050" cap="flat">
            <a:solidFill>
              <a:srgbClr val="AFADAB"/>
            </a:solidFill>
            <a:prstDash val="solid"/>
            <a:headEnd type="none" w="sm" len="sm"/>
            <a:tailEnd type="none" w="sm" len="sm"/>
          </a:ln>
        </p:spPr>
        <p:txBody>
          <a:bodyPr/>
          <a:p>
            <a:endParaRPr lang="en-IN"/>
          </a:p>
        </p:txBody>
      </p:sp>
      <p:sp>
        <p:nvSpPr>
          <p:cNvPr id="1048589" name="AutoShape 7"/>
          <p:cNvSpPr/>
          <p:nvPr/>
        </p:nvSpPr>
        <p:spPr>
          <a:xfrm flipV="1">
            <a:off x="0" y="10589952"/>
            <a:ext cx="7349282" cy="412"/>
          </a:xfrm>
          <a:prstGeom prst="line"/>
          <a:ln w="19050" cap="flat">
            <a:solidFill>
              <a:srgbClr val="AFADAB"/>
            </a:solidFill>
            <a:prstDash val="solid"/>
            <a:headEnd type="none" w="sm" len="sm"/>
            <a:tailEnd type="none" w="sm" len="sm"/>
          </a:ln>
        </p:spPr>
        <p:txBody>
          <a:bodyPr/>
          <a:p>
            <a:endParaRPr lang="en-IN"/>
          </a:p>
        </p:txBody>
      </p:sp>
      <p:sp>
        <p:nvSpPr>
          <p:cNvPr id="1048590" name="AutoShape 8"/>
          <p:cNvSpPr/>
          <p:nvPr/>
        </p:nvSpPr>
        <p:spPr>
          <a:xfrm>
            <a:off x="7349294" y="9108707"/>
            <a:ext cx="13745751" cy="0"/>
          </a:xfrm>
          <a:prstGeom prst="line"/>
          <a:ln w="19050" cap="flat">
            <a:solidFill>
              <a:srgbClr val="AFADAB"/>
            </a:solidFill>
            <a:prstDash val="solid"/>
            <a:headEnd type="none" w="sm" len="sm"/>
            <a:tailEnd type="none" w="sm" len="sm"/>
          </a:ln>
        </p:spPr>
        <p:txBody>
          <a:bodyPr/>
          <a:p>
            <a:endParaRPr lang="en-IN"/>
          </a:p>
        </p:txBody>
      </p:sp>
      <p:sp>
        <p:nvSpPr>
          <p:cNvPr id="1048591" name="Freeform 9"/>
          <p:cNvSpPr/>
          <p:nvPr/>
        </p:nvSpPr>
        <p:spPr>
          <a:xfrm>
            <a:off x="17887762" y="-13267"/>
            <a:ext cx="3174535" cy="1155642"/>
          </a:xfrm>
          <a:custGeom>
            <a:avLst/>
            <a:ahLst/>
            <a:rect l="l" t="t" r="r" b="b"/>
            <a:pathLst>
              <a:path w="3174535" h="1155642">
                <a:moveTo>
                  <a:pt x="0" y="0"/>
                </a:moveTo>
                <a:lnTo>
                  <a:pt x="3174535" y="0"/>
                </a:lnTo>
                <a:lnTo>
                  <a:pt x="3174535" y="1155642"/>
                </a:lnTo>
                <a:lnTo>
                  <a:pt x="0" y="1155642"/>
                </a:lnTo>
                <a:lnTo>
                  <a:pt x="0" y="0"/>
                </a:lnTo>
                <a:close/>
              </a:path>
            </a:pathLst>
          </a:custGeom>
          <a:blipFill>
            <a:blip xmlns:r="http://schemas.openxmlformats.org/officeDocument/2006/relationships" r:embed="rId1"/>
            <a:stretch>
              <a:fillRect/>
            </a:stretch>
          </a:blipFill>
        </p:spPr>
        <p:txBody>
          <a:bodyPr/>
          <a:p>
            <a:endParaRPr lang="en-IN"/>
          </a:p>
        </p:txBody>
      </p:sp>
      <p:sp>
        <p:nvSpPr>
          <p:cNvPr id="1048592" name="Freeform 10"/>
          <p:cNvSpPr/>
          <p:nvPr/>
        </p:nvSpPr>
        <p:spPr>
          <a:xfrm>
            <a:off x="271455" y="0"/>
            <a:ext cx="4927542" cy="3628531"/>
          </a:xfrm>
          <a:custGeom>
            <a:avLst/>
            <a:ahLst/>
            <a:rect l="l" t="t" r="r" b="b"/>
            <a:pathLst>
              <a:path w="4927542" h="3628531">
                <a:moveTo>
                  <a:pt x="0" y="0"/>
                </a:moveTo>
                <a:lnTo>
                  <a:pt x="4927542" y="0"/>
                </a:lnTo>
                <a:lnTo>
                  <a:pt x="4927542" y="3628531"/>
                </a:lnTo>
                <a:lnTo>
                  <a:pt x="0" y="3628531"/>
                </a:lnTo>
                <a:lnTo>
                  <a:pt x="0" y="0"/>
                </a:lnTo>
                <a:close/>
              </a:path>
            </a:pathLst>
          </a:custGeom>
          <a:blipFill>
            <a:blip xmlns:r="http://schemas.openxmlformats.org/officeDocument/2006/relationships" r:embed="rId2"/>
            <a:stretch>
              <a:fillRect l="-5366" r="-5366"/>
            </a:stretch>
          </a:blipFill>
        </p:spPr>
        <p:txBody>
          <a:bodyPr/>
          <a:p>
            <a:endParaRPr lang="en-IN"/>
          </a:p>
        </p:txBody>
      </p:sp>
      <p:sp>
        <p:nvSpPr>
          <p:cNvPr id="1048593" name="Freeform 11"/>
          <p:cNvSpPr/>
          <p:nvPr/>
        </p:nvSpPr>
        <p:spPr>
          <a:xfrm>
            <a:off x="288955" y="3672247"/>
            <a:ext cx="7060339" cy="4131049"/>
          </a:xfrm>
          <a:custGeom>
            <a:avLst/>
            <a:ahLst/>
            <a:rect l="l" t="t" r="r" b="b"/>
            <a:pathLst>
              <a:path w="7060339" h="4131049">
                <a:moveTo>
                  <a:pt x="0" y="0"/>
                </a:moveTo>
                <a:lnTo>
                  <a:pt x="7060339" y="0"/>
                </a:lnTo>
                <a:lnTo>
                  <a:pt x="7060339" y="4131049"/>
                </a:lnTo>
                <a:lnTo>
                  <a:pt x="0" y="4131049"/>
                </a:lnTo>
                <a:lnTo>
                  <a:pt x="0" y="0"/>
                </a:lnTo>
                <a:close/>
              </a:path>
            </a:pathLst>
          </a:custGeom>
          <a:blipFill>
            <a:blip xmlns:r="http://schemas.openxmlformats.org/officeDocument/2006/relationships" r:embed="rId3"/>
            <a:stretch>
              <a:fillRect/>
            </a:stretch>
          </a:blipFill>
        </p:spPr>
        <p:txBody>
          <a:bodyPr/>
          <a:p>
            <a:endParaRPr lang="en-IN"/>
          </a:p>
        </p:txBody>
      </p:sp>
      <p:sp>
        <p:nvSpPr>
          <p:cNvPr id="1048594" name="Freeform 12"/>
          <p:cNvSpPr/>
          <p:nvPr/>
        </p:nvSpPr>
        <p:spPr>
          <a:xfrm>
            <a:off x="16313198" y="3667341"/>
            <a:ext cx="4749098" cy="2989316"/>
          </a:xfrm>
          <a:custGeom>
            <a:avLst/>
            <a:ahLst/>
            <a:rect l="l" t="t" r="r" b="b"/>
            <a:pathLst>
              <a:path w="4749098" h="2989316">
                <a:moveTo>
                  <a:pt x="0" y="0"/>
                </a:moveTo>
                <a:lnTo>
                  <a:pt x="4749099" y="0"/>
                </a:lnTo>
                <a:lnTo>
                  <a:pt x="4749099" y="2989316"/>
                </a:lnTo>
                <a:lnTo>
                  <a:pt x="0" y="2989316"/>
                </a:lnTo>
                <a:lnTo>
                  <a:pt x="0" y="0"/>
                </a:lnTo>
                <a:close/>
              </a:path>
            </a:pathLst>
          </a:custGeom>
          <a:blipFill>
            <a:blip xmlns:r="http://schemas.openxmlformats.org/officeDocument/2006/relationships" r:embed="rId4"/>
            <a:stretch>
              <a:fillRect r="-3986"/>
            </a:stretch>
          </a:blipFill>
        </p:spPr>
        <p:txBody>
          <a:bodyPr/>
          <a:p>
            <a:endParaRPr lang="en-IN"/>
          </a:p>
        </p:txBody>
      </p:sp>
      <p:sp>
        <p:nvSpPr>
          <p:cNvPr id="1048595" name="Freeform 13"/>
          <p:cNvSpPr/>
          <p:nvPr/>
        </p:nvSpPr>
        <p:spPr>
          <a:xfrm>
            <a:off x="15937835" y="564554"/>
            <a:ext cx="2345879" cy="3007537"/>
          </a:xfrm>
          <a:custGeom>
            <a:avLst/>
            <a:ahLst/>
            <a:rect l="l" t="t" r="r" b="b"/>
            <a:pathLst>
              <a:path w="2345879" h="3007537">
                <a:moveTo>
                  <a:pt x="0" y="0"/>
                </a:moveTo>
                <a:lnTo>
                  <a:pt x="2345878" y="0"/>
                </a:lnTo>
                <a:lnTo>
                  <a:pt x="2345878" y="3007537"/>
                </a:lnTo>
                <a:lnTo>
                  <a:pt x="0" y="3007537"/>
                </a:lnTo>
                <a:lnTo>
                  <a:pt x="0" y="0"/>
                </a:lnTo>
                <a:close/>
              </a:path>
            </a:pathLst>
          </a:custGeom>
          <a:blipFill>
            <a:blip xmlns:r="http://schemas.openxmlformats.org/officeDocument/2006/relationships"/>
            <a:stretch>
              <a:fillRect/>
            </a:stretch>
          </a:blipFill>
        </p:spPr>
        <p:txBody>
          <a:bodyPr/>
          <a:p>
            <a:endParaRPr lang="en-IN"/>
          </a:p>
        </p:txBody>
      </p:sp>
      <p:sp>
        <p:nvSpPr>
          <p:cNvPr id="1048596" name="Freeform 14"/>
          <p:cNvSpPr/>
          <p:nvPr/>
        </p:nvSpPr>
        <p:spPr>
          <a:xfrm>
            <a:off x="18383898" y="1673395"/>
            <a:ext cx="2678399" cy="1955136"/>
          </a:xfrm>
          <a:custGeom>
            <a:avLst/>
            <a:ahLst/>
            <a:rect l="l" t="t" r="r" b="b"/>
            <a:pathLst>
              <a:path w="2678399" h="1955136">
                <a:moveTo>
                  <a:pt x="0" y="0"/>
                </a:moveTo>
                <a:lnTo>
                  <a:pt x="2678399" y="0"/>
                </a:lnTo>
                <a:lnTo>
                  <a:pt x="2678399" y="1955136"/>
                </a:lnTo>
                <a:lnTo>
                  <a:pt x="0" y="1955136"/>
                </a:lnTo>
                <a:lnTo>
                  <a:pt x="0" y="0"/>
                </a:lnTo>
                <a:close/>
              </a:path>
            </a:pathLst>
          </a:custGeom>
          <a:blipFill>
            <a:blip xmlns:r="http://schemas.openxmlformats.org/officeDocument/2006/relationships" r:embed="rId5"/>
            <a:stretch>
              <a:fillRect l="-7434" r="-21763"/>
            </a:stretch>
          </a:blipFill>
        </p:spPr>
        <p:txBody>
          <a:bodyPr/>
          <a:p>
            <a:endParaRPr lang="en-IN"/>
          </a:p>
        </p:txBody>
      </p:sp>
      <p:grpSp>
        <p:nvGrpSpPr>
          <p:cNvPr id="17" name="Group 15"/>
          <p:cNvGrpSpPr/>
          <p:nvPr/>
        </p:nvGrpSpPr>
        <p:grpSpPr>
          <a:xfrm>
            <a:off x="4658288" y="909184"/>
            <a:ext cx="12067424" cy="2414334"/>
            <a:chOff x="0" y="110608"/>
            <a:chExt cx="16089898" cy="3219111"/>
          </a:xfrm>
        </p:grpSpPr>
        <p:sp>
          <p:nvSpPr>
            <p:cNvPr id="1048597" name="TextBox 16"/>
            <p:cNvSpPr txBox="1"/>
            <p:nvPr/>
          </p:nvSpPr>
          <p:spPr>
            <a:xfrm>
              <a:off x="0" y="110608"/>
              <a:ext cx="16089898" cy="2506473"/>
            </a:xfrm>
            <a:prstGeom prst="rect"/>
          </p:spPr>
          <p:txBody>
            <a:bodyPr anchor="t" bIns="0" lIns="0" rIns="0" rtlCol="0" tIns="0">
              <a:spAutoFit/>
            </a:bodyPr>
            <a:p>
              <a:pPr algn="ctr">
                <a:lnSpc>
                  <a:spcPts val="7401"/>
                </a:lnSpc>
              </a:pPr>
              <a:r>
                <a:rPr b="1" dirty="0" sz="7049" lang="en-US" spc="-140">
                  <a:solidFill>
                    <a:srgbClr val="3D3934"/>
                  </a:solidFill>
                  <a:latin typeface="Kelvinch Bold"/>
                  <a:ea typeface="Kelvinch Bold"/>
                  <a:cs typeface="Kelvinch Bold"/>
                  <a:sym typeface="Kelvinch Bold"/>
                </a:rPr>
                <a:t>Vaccine Hesitancy Among Young Adults in the UK</a:t>
              </a:r>
            </a:p>
          </p:txBody>
        </p:sp>
        <p:sp>
          <p:nvSpPr>
            <p:cNvPr id="1048598" name="TextBox 17"/>
            <p:cNvSpPr txBox="1"/>
            <p:nvPr/>
          </p:nvSpPr>
          <p:spPr>
            <a:xfrm>
              <a:off x="720944" y="2948418"/>
              <a:ext cx="14455555" cy="381301"/>
            </a:xfrm>
            <a:prstGeom prst="rect"/>
          </p:spPr>
          <p:txBody>
            <a:bodyPr anchor="t" bIns="0" lIns="0" rIns="0" rtlCol="0" tIns="0" wrap="square">
              <a:spAutoFit/>
            </a:bodyPr>
            <a:p>
              <a:pPr algn="ctr">
                <a:lnSpc>
                  <a:spcPts val="2343"/>
                </a:lnSpc>
              </a:pPr>
              <a:r>
                <a:rPr dirty="0" sz="1802" lang="en-US">
                  <a:solidFill>
                    <a:srgbClr val="3D3934"/>
                  </a:solidFill>
                  <a:latin typeface="Kelvinch Italics"/>
                  <a:ea typeface="Kelvinch Italics"/>
                  <a:cs typeface="Kelvinch Italics"/>
                  <a:sym typeface="Kelvinch Italics"/>
                </a:rPr>
                <a:t>Student Name: </a:t>
              </a:r>
              <a:r>
                <a:rPr dirty="0" sz="1802" lang="en-US" err="1">
                  <a:solidFill>
                    <a:srgbClr val="3D3934"/>
                  </a:solidFill>
                  <a:latin typeface="Kelvinch Italics"/>
                  <a:ea typeface="Kelvinch Italics"/>
                  <a:cs typeface="Kelvinch Italics"/>
                  <a:sym typeface="Kelvinch Italics"/>
                </a:rPr>
                <a:t>Akashpuri</a:t>
              </a:r>
              <a:r>
                <a:rPr dirty="0" sz="1802" lang="en-US">
                  <a:solidFill>
                    <a:srgbClr val="3D3934"/>
                  </a:solidFill>
                  <a:latin typeface="Kelvinch Italics"/>
                  <a:ea typeface="Kelvinch Italics"/>
                  <a:cs typeface="Kelvinch Italics"/>
                  <a:sym typeface="Kelvinch Italics"/>
                </a:rPr>
                <a:t> </a:t>
              </a:r>
              <a:r>
                <a:rPr dirty="0" sz="1802" lang="en-US" err="1">
                  <a:solidFill>
                    <a:srgbClr val="3D3934"/>
                  </a:solidFill>
                  <a:latin typeface="Kelvinch Italics"/>
                  <a:ea typeface="Kelvinch Italics"/>
                  <a:cs typeface="Kelvinch Italics"/>
                  <a:sym typeface="Kelvinch Italics"/>
                </a:rPr>
                <a:t>Ishvarpuri</a:t>
              </a:r>
              <a:r>
                <a:rPr dirty="0" sz="1802" lang="en-US">
                  <a:solidFill>
                    <a:srgbClr val="3D3934"/>
                  </a:solidFill>
                  <a:latin typeface="Kelvinch Italics"/>
                  <a:ea typeface="Kelvinch Italics"/>
                  <a:cs typeface="Kelvinch Italics"/>
                  <a:sym typeface="Kelvinch Italics"/>
                </a:rPr>
                <a:t> </a:t>
              </a:r>
              <a:r>
                <a:rPr dirty="0" sz="1802" lang="en-US" err="1">
                  <a:solidFill>
                    <a:srgbClr val="3D3934"/>
                  </a:solidFill>
                  <a:latin typeface="Kelvinch Italics"/>
                  <a:ea typeface="Kelvinch Italics"/>
                  <a:cs typeface="Kelvinch Italics"/>
                  <a:sym typeface="Kelvinch Italics"/>
                </a:rPr>
                <a:t>Gausvami</a:t>
              </a:r>
              <a:r>
                <a:rPr dirty="0" sz="1802" lang="en-US">
                  <a:solidFill>
                    <a:srgbClr val="3D3934"/>
                  </a:solidFill>
                  <a:latin typeface="Kelvinch Italics"/>
                  <a:ea typeface="Kelvinch Italics"/>
                  <a:cs typeface="Kelvinch Italics"/>
                  <a:sym typeface="Kelvinch Italics"/>
                </a:rPr>
                <a:t> · Student ID: 2535801 · Lecturer: Dr Diola </a:t>
              </a:r>
              <a:r>
                <a:rPr dirty="0" sz="1802" lang="en-US" err="1">
                  <a:solidFill>
                    <a:srgbClr val="3D3934"/>
                  </a:solidFill>
                  <a:latin typeface="Kelvinch Italics"/>
                  <a:ea typeface="Kelvinch Italics"/>
                  <a:cs typeface="Kelvinch Italics"/>
                  <a:sym typeface="Kelvinch Italics"/>
                </a:rPr>
                <a:t>Bijlhout</a:t>
              </a:r>
              <a:endParaRPr dirty="0" sz="1802" lang="en-US">
                <a:solidFill>
                  <a:srgbClr val="3D3934"/>
                </a:solidFill>
                <a:latin typeface="Kelvinch Italics"/>
                <a:ea typeface="Kelvinch Italics"/>
                <a:cs typeface="Kelvinch Italics"/>
                <a:sym typeface="Kelvinch Italics"/>
              </a:endParaRPr>
            </a:p>
          </p:txBody>
        </p:sp>
      </p:grpSp>
      <p:grpSp>
        <p:nvGrpSpPr>
          <p:cNvPr id="18" name="Group 18"/>
          <p:cNvGrpSpPr/>
          <p:nvPr/>
        </p:nvGrpSpPr>
        <p:grpSpPr>
          <a:xfrm>
            <a:off x="288955" y="8296983"/>
            <a:ext cx="6736489" cy="2336900"/>
            <a:chOff x="0" y="19050"/>
            <a:chExt cx="8981985" cy="3115868"/>
          </a:xfrm>
        </p:grpSpPr>
        <p:sp>
          <p:nvSpPr>
            <p:cNvPr id="1048599" name="TextBox 19"/>
            <p:cNvSpPr txBox="1"/>
            <p:nvPr/>
          </p:nvSpPr>
          <p:spPr>
            <a:xfrm>
              <a:off x="189422" y="19050"/>
              <a:ext cx="7912568" cy="359628"/>
            </a:xfrm>
            <a:prstGeom prst="rect"/>
          </p:spPr>
          <p:txBody>
            <a:bodyPr anchor="t" bIns="0" lIns="0" rIns="0" rtlCol="0" tIns="0">
              <a:spAutoFit/>
            </a:bodyPr>
            <a:p>
              <a:pPr algn="l" indent="0" lvl="0" marL="0">
                <a:lnSpc>
                  <a:spcPts val="2004"/>
                </a:lnSpc>
                <a:spcBef>
                  <a:spcPct val="0"/>
                </a:spcBef>
              </a:pPr>
              <a:r>
                <a:rPr b="1" dirty="0" sz="1908" lang="en-US" spc="76">
                  <a:solidFill>
                    <a:srgbClr val="3D3934"/>
                  </a:solidFill>
                  <a:latin typeface="Kelvinch Bold Italics"/>
                  <a:ea typeface="Kelvinch Bold Italics"/>
                  <a:cs typeface="Kelvinch Bold Italics"/>
                  <a:sym typeface="Kelvinch Bold Italics"/>
                </a:rPr>
                <a:t>01. Prevalence and scale </a:t>
              </a:r>
            </a:p>
          </p:txBody>
        </p:sp>
        <p:sp>
          <p:nvSpPr>
            <p:cNvPr id="1048600" name="TextBox 20"/>
            <p:cNvSpPr txBox="1"/>
            <p:nvPr/>
          </p:nvSpPr>
          <p:spPr>
            <a:xfrm>
              <a:off x="0" y="604231"/>
              <a:ext cx="8981985" cy="2530687"/>
            </a:xfrm>
            <a:prstGeom prst="rect"/>
          </p:spPr>
          <p:txBody>
            <a:bodyPr anchor="t" bIns="0" lIns="0" rIns="0" rtlCol="0" tIns="0">
              <a:spAutoFit/>
            </a:bodyPr>
            <a:p>
              <a:pPr algn="just" indent="-144078" lvl="1" marL="288156">
                <a:lnSpc>
                  <a:spcPts val="2135"/>
                </a:lnSpc>
                <a:buFont typeface="Arial"/>
                <a:buChar char="•"/>
              </a:pPr>
              <a:r>
                <a:rPr dirty="0" sz="1334" lang="en-US" spc="13">
                  <a:solidFill>
                    <a:srgbClr val="3D3934"/>
                  </a:solidFill>
                  <a:latin typeface="Noto Sans"/>
                  <a:ea typeface="Noto Sans"/>
                  <a:cs typeface="Noto Sans"/>
                  <a:sym typeface="Noto Sans"/>
                </a:rPr>
                <a:t>COVID-19 h</a:t>
              </a:r>
              <a:r>
                <a:rPr dirty="0" sz="1334" lang="en-US" spc="13" u="none">
                  <a:solidFill>
                    <a:srgbClr val="3D3934"/>
                  </a:solidFill>
                  <a:latin typeface="Noto Sans"/>
                  <a:ea typeface="Noto Sans"/>
                  <a:cs typeface="Noto Sans"/>
                  <a:sym typeface="Noto Sans"/>
                </a:rPr>
                <a:t>esitancy: In early 2021, one out of five adults between the ages of 16 and 29 years in Great Britain were vaccine-hesitant (Davis </a:t>
              </a:r>
              <a:r>
                <a:rPr dirty="0" sz="1334" i="1" lang="en-US" spc="13" u="none">
                  <a:solidFill>
                    <a:srgbClr val="3D3934"/>
                  </a:solidFill>
                  <a:latin typeface="Noto Sans"/>
                  <a:ea typeface="Noto Sans"/>
                  <a:cs typeface="Noto Sans"/>
                  <a:sym typeface="Noto Sans"/>
                </a:rPr>
                <a:t>et al</a:t>
              </a:r>
              <a:r>
                <a:rPr dirty="0" sz="1334" lang="en-US" spc="13" u="none">
                  <a:solidFill>
                    <a:srgbClr val="3D3934"/>
                  </a:solidFill>
                  <a:latin typeface="Noto Sans"/>
                  <a:ea typeface="Noto Sans"/>
                  <a:cs typeface="Noto Sans"/>
                  <a:sym typeface="Noto Sans"/>
                </a:rPr>
                <a:t>., 2021).</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HPV uptake: In England, the 2024-25 coverage of Year 8 pupils was 71.7% in females and 67.0% in males, lower than pre-pandemic rates (UKHSA, 2026).</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Geographical inequality: Year 9 HPV coverage among females in 2023-24 ranged from 60.9% in London to 79.7% in the Southeast (UKHSA, 2025).</a:t>
              </a:r>
            </a:p>
            <a:p>
              <a:pPr algn="just" indent="0" lvl="0" marL="0">
                <a:lnSpc>
                  <a:spcPts val="2135"/>
                </a:lnSpc>
              </a:pPr>
              <a:endParaRPr dirty="0" sz="1334" lang="en-US" spc="13" u="none">
                <a:solidFill>
                  <a:srgbClr val="3D3934"/>
                </a:solidFill>
                <a:latin typeface="Noto Sans"/>
                <a:ea typeface="Noto Sans"/>
                <a:cs typeface="Noto Sans"/>
                <a:sym typeface="Noto Sans"/>
              </a:endParaRPr>
            </a:p>
          </p:txBody>
        </p:sp>
      </p:grpSp>
      <p:grpSp>
        <p:nvGrpSpPr>
          <p:cNvPr id="19" name="Group 21"/>
          <p:cNvGrpSpPr/>
          <p:nvPr/>
        </p:nvGrpSpPr>
        <p:grpSpPr>
          <a:xfrm>
            <a:off x="7599789" y="3960022"/>
            <a:ext cx="8440874" cy="2522495"/>
            <a:chOff x="0" y="19051"/>
            <a:chExt cx="11254498" cy="3363327"/>
          </a:xfrm>
        </p:grpSpPr>
        <p:sp>
          <p:nvSpPr>
            <p:cNvPr id="1048601" name="TextBox 22"/>
            <p:cNvSpPr txBox="1"/>
            <p:nvPr/>
          </p:nvSpPr>
          <p:spPr>
            <a:xfrm>
              <a:off x="0" y="19051"/>
              <a:ext cx="7250384" cy="313932"/>
            </a:xfrm>
            <a:prstGeom prst="rect"/>
          </p:spPr>
          <p:txBody>
            <a:bodyPr anchor="t" bIns="0" lIns="0" rIns="0" rtlCol="0" tIns="0">
              <a:spAutoFit/>
            </a:bodyPr>
            <a:p>
              <a:pPr algn="l" indent="0" lvl="0" marL="0">
                <a:lnSpc>
                  <a:spcPts val="1821"/>
                </a:lnSpc>
                <a:spcBef>
                  <a:spcPct val="0"/>
                </a:spcBef>
              </a:pPr>
              <a:r>
                <a:rPr b="1" dirty="0" sz="1735" lang="en-US" spc="69">
                  <a:solidFill>
                    <a:srgbClr val="3D3934"/>
                  </a:solidFill>
                  <a:latin typeface="Kelvinch Bold Italics"/>
                  <a:ea typeface="Kelvinch Bold Italics"/>
                  <a:cs typeface="Kelvinch Bold Italics"/>
                  <a:sym typeface="Kelvinch Bold Italics"/>
                </a:rPr>
                <a:t>02. Rationale and Evidence Gap </a:t>
              </a:r>
            </a:p>
          </p:txBody>
        </p:sp>
        <p:sp>
          <p:nvSpPr>
            <p:cNvPr id="1048602" name="TextBox 23"/>
            <p:cNvSpPr txBox="1"/>
            <p:nvPr/>
          </p:nvSpPr>
          <p:spPr>
            <a:xfrm>
              <a:off x="0" y="617502"/>
              <a:ext cx="11254498" cy="2764876"/>
            </a:xfrm>
            <a:prstGeom prst="rect"/>
          </p:spPr>
          <p:txBody>
            <a:bodyPr anchor="t" bIns="0" lIns="0" rIns="0" rtlCol="0" tIns="0">
              <a:spAutoFit/>
            </a:bodyPr>
            <a:p>
              <a:pPr algn="just" indent="0" lvl="0" marL="0">
                <a:lnSpc>
                  <a:spcPts val="2041"/>
                </a:lnSpc>
                <a:spcBef>
                  <a:spcPct val="0"/>
                </a:spcBef>
              </a:pPr>
              <a:r>
                <a:rPr dirty="0" sz="1276" lang="en-US" spc="12">
                  <a:solidFill>
                    <a:srgbClr val="3D3934"/>
                  </a:solidFill>
                  <a:latin typeface="Noto Sans"/>
                  <a:ea typeface="Noto Sans"/>
                  <a:cs typeface="Noto Sans"/>
                  <a:sym typeface="Noto Sans"/>
                </a:rPr>
                <a:t>Vaccin</a:t>
              </a:r>
              <a:r>
                <a:rPr dirty="0" sz="1276" lang="en-US" spc="12" u="none">
                  <a:solidFill>
                    <a:srgbClr val="3D3934"/>
                  </a:solidFill>
                  <a:latin typeface="Noto Sans"/>
                  <a:ea typeface="Noto Sans"/>
                  <a:cs typeface="Noto Sans"/>
                  <a:sym typeface="Noto Sans"/>
                </a:rPr>
                <a:t>e hesitancy can reflect interacting concerns about safety, effectiveness, personal risk, trust, health information and service accessibility (Maria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2026). A UK qualitative study of 70 hesitant adults identified these barriers but focused specifically on COVID-19 vaccination and included adults aged 18-49. This limits its relevance to other vaccines and the wider young-adult population (Denford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2022). The evidence concentration is also indicated by a 2026 systematic review that concluded that most of the included UK studies examined COVID-19 vaccines (Kennard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2026). The gap is not thus a lack of literature, but rather a lack of evidence on the interaction between the concerns of young adults with types of vaccines and the daily contexts. </a:t>
              </a:r>
            </a:p>
            <a:p>
              <a:pPr algn="just" indent="0" lvl="0" marL="0">
                <a:lnSpc>
                  <a:spcPts val="2041"/>
                </a:lnSpc>
                <a:spcBef>
                  <a:spcPct val="0"/>
                </a:spcBef>
              </a:pPr>
              <a:endParaRPr dirty="0" sz="1276" lang="en-US" spc="12" u="none">
                <a:solidFill>
                  <a:srgbClr val="3D3934"/>
                </a:solidFill>
                <a:latin typeface="Noto Sans"/>
                <a:ea typeface="Noto Sans"/>
                <a:cs typeface="Noto Sans"/>
                <a:sym typeface="Noto Sans"/>
              </a:endParaRPr>
            </a:p>
          </p:txBody>
        </p:sp>
      </p:grpSp>
      <p:sp>
        <p:nvSpPr>
          <p:cNvPr id="1048603" name="TextBox 24"/>
          <p:cNvSpPr txBox="1"/>
          <p:nvPr/>
        </p:nvSpPr>
        <p:spPr>
          <a:xfrm>
            <a:off x="7693607" y="6930075"/>
            <a:ext cx="13268505" cy="2073656"/>
          </a:xfrm>
          <a:prstGeom prst="rect"/>
        </p:spPr>
        <p:txBody>
          <a:bodyPr anchor="t" bIns="0" lIns="0" rIns="0" rtlCol="0" tIns="0">
            <a:spAutoFit/>
          </a:bodyPr>
          <a:p>
            <a:pPr algn="just" indent="0" lvl="0" marL="0">
              <a:lnSpc>
                <a:spcPts val="2041"/>
              </a:lnSpc>
              <a:spcBef>
                <a:spcPct val="0"/>
              </a:spcBef>
            </a:pPr>
            <a:r>
              <a:rPr dirty="0" sz="1276" lang="en-US" spc="12">
                <a:solidFill>
                  <a:srgbClr val="3D3934"/>
                </a:solidFill>
                <a:latin typeface="Noto Sans"/>
                <a:ea typeface="Noto Sans"/>
                <a:cs typeface="Noto Sans"/>
                <a:sym typeface="Noto Sans"/>
              </a:rPr>
              <a:t>Clearer information, </a:t>
            </a:r>
            <a:r>
              <a:rPr dirty="0" sz="1276" lang="en-US" spc="12" err="1">
                <a:solidFill>
                  <a:srgbClr val="3D3934"/>
                </a:solidFill>
                <a:latin typeface="Noto Sans"/>
                <a:ea typeface="Noto Sans"/>
                <a:cs typeface="Noto Sans"/>
                <a:sym typeface="Noto Sans"/>
              </a:rPr>
              <a:t>personalised</a:t>
            </a:r>
            <a:r>
              <a:rPr dirty="0" sz="1276" lang="en-US" spc="12">
                <a:solidFill>
                  <a:srgbClr val="3D3934"/>
                </a:solidFill>
                <a:latin typeface="Noto Sans"/>
                <a:ea typeface="Noto Sans"/>
                <a:cs typeface="Noto Sans"/>
                <a:sym typeface="Noto Sans"/>
              </a:rPr>
              <a:t> reminders, and easier access to vaccination services c</a:t>
            </a:r>
            <a:r>
              <a:rPr dirty="0" sz="1276" lang="en-US" spc="12" u="none">
                <a:solidFill>
                  <a:srgbClr val="3D3934"/>
                </a:solidFill>
                <a:latin typeface="Noto Sans"/>
                <a:ea typeface="Noto Sans"/>
                <a:cs typeface="Noto Sans"/>
                <a:sym typeface="Noto Sans"/>
              </a:rPr>
              <a:t>ould increase vaccine uptake (</a:t>
            </a:r>
            <a:r>
              <a:rPr dirty="0" sz="1276" lang="en-US" spc="12" err="1" u="none">
                <a:solidFill>
                  <a:srgbClr val="3D3934"/>
                </a:solidFill>
                <a:latin typeface="Noto Sans"/>
                <a:ea typeface="Noto Sans"/>
                <a:cs typeface="Noto Sans"/>
                <a:sym typeface="Noto Sans"/>
              </a:rPr>
              <a:t>Kafadar</a:t>
            </a:r>
            <a:r>
              <a:rPr dirty="0" sz="1276" lang="en-US" spc="12" u="none">
                <a:solidFill>
                  <a:srgbClr val="3D3934"/>
                </a:solidFill>
                <a:latin typeface="Noto Sans"/>
                <a:ea typeface="Noto Sans"/>
                <a:cs typeface="Noto Sans"/>
                <a:sym typeface="Noto Sans"/>
              </a:rPr>
              <a:t>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2024). However, communication might not be enough to mitigate underlying issues relating to institutional trust, vaccine safety and misinformation (Jameel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2025). A study of 423 UK young adults found past side effects, perceived restrictions and lack of access as barriers to future COVID-19 booster uptake, and safeguarding personal and family health as an encouraging factor (Williams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2022). Similar evidence is also presented in the UK ethnic-minority communities, which </a:t>
            </a:r>
            <a:r>
              <a:rPr dirty="0" sz="1276" lang="en-US" spc="12" err="1" u="none">
                <a:solidFill>
                  <a:srgbClr val="3D3934"/>
                </a:solidFill>
                <a:latin typeface="Noto Sans"/>
                <a:ea typeface="Noto Sans"/>
                <a:cs typeface="Noto Sans"/>
                <a:sym typeface="Noto Sans"/>
              </a:rPr>
              <a:t>emphasises</a:t>
            </a:r>
            <a:r>
              <a:rPr dirty="0" sz="1276" lang="en-US" spc="12" u="none">
                <a:solidFill>
                  <a:srgbClr val="3D3934"/>
                </a:solidFill>
                <a:latin typeface="Noto Sans"/>
                <a:ea typeface="Noto Sans"/>
                <a:cs typeface="Noto Sans"/>
                <a:sym typeface="Noto Sans"/>
              </a:rPr>
              <a:t> the relevance of trusted representatives of the community and the need to deal with structural inequalities. However, these should not be immediately applied to all young adults (Hussain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2022). Fear-based messaging and framing may influence COVID-19 vaccination intentions among UK adults (Chapman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2026). Empathetic online communication may also strengthen young adults’ vaccine acceptance (</a:t>
            </a:r>
            <a:r>
              <a:rPr dirty="0" sz="1276" lang="en-US" spc="12" err="1" u="none">
                <a:solidFill>
                  <a:srgbClr val="3D3934"/>
                </a:solidFill>
                <a:latin typeface="Noto Sans"/>
                <a:ea typeface="Noto Sans"/>
                <a:cs typeface="Noto Sans"/>
                <a:sym typeface="Noto Sans"/>
              </a:rPr>
              <a:t>Kaňkova</a:t>
            </a:r>
            <a:r>
              <a:rPr dirty="0" sz="1276" lang="en-US" spc="12" u="none">
                <a:solidFill>
                  <a:srgbClr val="3D3934"/>
                </a:solidFill>
                <a:latin typeface="Noto Sans"/>
                <a:ea typeface="Noto Sans"/>
                <a:cs typeface="Noto Sans"/>
                <a:sym typeface="Noto Sans"/>
              </a:rPr>
              <a:t> </a:t>
            </a:r>
            <a:r>
              <a:rPr dirty="0" sz="1276" i="1" lang="en-US" spc="12" u="none">
                <a:solidFill>
                  <a:srgbClr val="3D3934"/>
                </a:solidFill>
                <a:latin typeface="Noto Sans"/>
                <a:ea typeface="Noto Sans"/>
                <a:cs typeface="Noto Sans"/>
                <a:sym typeface="Noto Sans"/>
              </a:rPr>
              <a:t>et al., </a:t>
            </a:r>
            <a:r>
              <a:rPr dirty="0" sz="1276" lang="en-US" spc="12" u="none">
                <a:solidFill>
                  <a:srgbClr val="3D3934"/>
                </a:solidFill>
                <a:latin typeface="Noto Sans"/>
                <a:ea typeface="Noto Sans"/>
                <a:cs typeface="Noto Sans"/>
                <a:sym typeface="Noto Sans"/>
              </a:rPr>
              <a:t>2023). Thus, the findings may inform locally specific communication and service changes which can be assessed based on vaccination uptake, confidence and access indicators.</a:t>
            </a:r>
          </a:p>
          <a:p>
            <a:pPr algn="just" indent="0" lvl="0" marL="0">
              <a:lnSpc>
                <a:spcPts val="2041"/>
              </a:lnSpc>
              <a:spcBef>
                <a:spcPct val="0"/>
              </a:spcBef>
            </a:pPr>
            <a:endParaRPr dirty="0" sz="1276" lang="en-US" spc="12" u="none">
              <a:solidFill>
                <a:srgbClr val="3D3934"/>
              </a:solidFill>
              <a:latin typeface="Noto Sans"/>
              <a:ea typeface="Noto Sans"/>
              <a:cs typeface="Noto Sans"/>
              <a:sym typeface="Noto Sans"/>
            </a:endParaRPr>
          </a:p>
        </p:txBody>
      </p:sp>
      <p:grpSp>
        <p:nvGrpSpPr>
          <p:cNvPr id="20" name="Group 25"/>
          <p:cNvGrpSpPr/>
          <p:nvPr/>
        </p:nvGrpSpPr>
        <p:grpSpPr>
          <a:xfrm>
            <a:off x="7693607" y="9422715"/>
            <a:ext cx="6634253" cy="2255041"/>
            <a:chOff x="0" y="19051"/>
            <a:chExt cx="8845670" cy="3006721"/>
          </a:xfrm>
        </p:grpSpPr>
        <p:sp>
          <p:nvSpPr>
            <p:cNvPr id="1048604" name="TextBox 26"/>
            <p:cNvSpPr txBox="1"/>
            <p:nvPr/>
          </p:nvSpPr>
          <p:spPr>
            <a:xfrm>
              <a:off x="0" y="19051"/>
              <a:ext cx="8802389" cy="313932"/>
            </a:xfrm>
            <a:prstGeom prst="rect"/>
          </p:spPr>
          <p:txBody>
            <a:bodyPr anchor="t" bIns="0" lIns="0" rIns="0" rtlCol="0" tIns="0">
              <a:spAutoFit/>
            </a:bodyPr>
            <a:p>
              <a:pPr algn="l" indent="0" lvl="0" marL="0">
                <a:lnSpc>
                  <a:spcPts val="1821"/>
                </a:lnSpc>
                <a:spcBef>
                  <a:spcPct val="0"/>
                </a:spcBef>
              </a:pPr>
              <a:r>
                <a:rPr b="1" dirty="0" sz="1735" lang="en-US" spc="69">
                  <a:solidFill>
                    <a:srgbClr val="3D3934"/>
                  </a:solidFill>
                  <a:latin typeface="Kelvinch Bold Italics"/>
                  <a:ea typeface="Kelvinch Bold Italics"/>
                  <a:cs typeface="Kelvinch Bold Italics"/>
                  <a:sym typeface="Kelvinch Bold Italics"/>
                </a:rPr>
                <a:t>03. Research Question, Aim and Objectives </a:t>
              </a:r>
            </a:p>
          </p:txBody>
        </p:sp>
        <p:sp>
          <p:nvSpPr>
            <p:cNvPr id="1048605" name="TextBox 27"/>
            <p:cNvSpPr txBox="1"/>
            <p:nvPr/>
          </p:nvSpPr>
          <p:spPr>
            <a:xfrm>
              <a:off x="0" y="598210"/>
              <a:ext cx="8845670" cy="2427562"/>
            </a:xfrm>
            <a:prstGeom prst="rect"/>
          </p:spPr>
          <p:txBody>
            <a:bodyPr anchor="t" bIns="0" lIns="0" rIns="0" rtlCol="0" tIns="0">
              <a:spAutoFit/>
            </a:bodyPr>
            <a:p>
              <a:pPr algn="just" indent="0" lvl="0" marL="0">
                <a:lnSpc>
                  <a:spcPts val="2048"/>
                </a:lnSpc>
                <a:spcBef>
                  <a:spcPct val="0"/>
                </a:spcBef>
              </a:pPr>
              <a:r>
                <a:rPr dirty="0" sz="1280" lang="en-US" spc="12">
                  <a:solidFill>
                    <a:srgbClr val="3D3934"/>
                  </a:solidFill>
                  <a:latin typeface="Noto Sans"/>
                  <a:ea typeface="Noto Sans"/>
                  <a:cs typeface="Noto Sans"/>
                  <a:sym typeface="Noto Sans"/>
                </a:rPr>
                <a:t>Rese</a:t>
              </a:r>
              <a:r>
                <a:rPr dirty="0" sz="1280" lang="en-US" spc="12" u="none">
                  <a:solidFill>
                    <a:srgbClr val="3D3934"/>
                  </a:solidFill>
                  <a:latin typeface="Noto Sans"/>
                  <a:ea typeface="Noto Sans"/>
                  <a:cs typeface="Noto Sans"/>
                  <a:sym typeface="Noto Sans"/>
                </a:rPr>
                <a:t>arch Question: </a:t>
              </a:r>
            </a:p>
            <a:p>
              <a:pPr algn="just" indent="0" lvl="0" marL="0">
                <a:lnSpc>
                  <a:spcPts val="2048"/>
                </a:lnSpc>
                <a:spcBef>
                  <a:spcPct val="0"/>
                </a:spcBef>
              </a:pPr>
              <a:r>
                <a:rPr dirty="0" sz="1280" lang="en-US" spc="12" u="none">
                  <a:solidFill>
                    <a:srgbClr val="3D3934"/>
                  </a:solidFill>
                  <a:latin typeface="Noto Sans"/>
                  <a:ea typeface="Noto Sans"/>
                  <a:cs typeface="Noto Sans"/>
                  <a:sym typeface="Noto Sans"/>
                </a:rPr>
                <a:t>What are the main factors contributing to vaccine hesitancy among young adults in the UK, and what strategies could improve vaccine uptake?</a:t>
              </a:r>
            </a:p>
            <a:p>
              <a:pPr algn="just" indent="0" lvl="0" marL="0">
                <a:lnSpc>
                  <a:spcPts val="2048"/>
                </a:lnSpc>
                <a:spcBef>
                  <a:spcPct val="0"/>
                </a:spcBef>
              </a:pPr>
              <a:endParaRPr dirty="0" sz="1280" lang="en-US" spc="12" u="none">
                <a:solidFill>
                  <a:srgbClr val="3D3934"/>
                </a:solidFill>
                <a:latin typeface="Noto Sans"/>
                <a:ea typeface="Noto Sans"/>
                <a:cs typeface="Noto Sans"/>
                <a:sym typeface="Noto Sans"/>
              </a:endParaRPr>
            </a:p>
            <a:p>
              <a:pPr algn="just" indent="0" lvl="0" marL="0">
                <a:lnSpc>
                  <a:spcPts val="2048"/>
                </a:lnSpc>
                <a:spcBef>
                  <a:spcPct val="0"/>
                </a:spcBef>
              </a:pPr>
              <a:r>
                <a:rPr dirty="0" sz="1280" lang="en-US" spc="12" u="none">
                  <a:solidFill>
                    <a:srgbClr val="3D3934"/>
                  </a:solidFill>
                  <a:latin typeface="Noto Sans"/>
                  <a:ea typeface="Noto Sans"/>
                  <a:cs typeface="Noto Sans"/>
                  <a:sym typeface="Noto Sans"/>
                </a:rPr>
                <a:t>Aim: To explore the main factors contributing to vaccine hesitancy among young adults in the UK and identify potential strategies to improve vaccine uptake.</a:t>
              </a:r>
            </a:p>
            <a:p>
              <a:pPr algn="just" indent="0" lvl="0" marL="0">
                <a:lnSpc>
                  <a:spcPts val="2048"/>
                </a:lnSpc>
                <a:spcBef>
                  <a:spcPct val="0"/>
                </a:spcBef>
              </a:pPr>
              <a:endParaRPr dirty="0" sz="1280" lang="en-US" spc="12" u="none">
                <a:solidFill>
                  <a:srgbClr val="3D3934"/>
                </a:solidFill>
                <a:latin typeface="Noto Sans"/>
                <a:ea typeface="Noto Sans"/>
                <a:cs typeface="Noto Sans"/>
                <a:sym typeface="Noto Sans"/>
              </a:endParaRPr>
            </a:p>
          </p:txBody>
        </p:sp>
      </p:grpSp>
      <p:grpSp>
        <p:nvGrpSpPr>
          <p:cNvPr id="21" name="Group 28"/>
          <p:cNvGrpSpPr/>
          <p:nvPr/>
        </p:nvGrpSpPr>
        <p:grpSpPr>
          <a:xfrm>
            <a:off x="7599789" y="13927763"/>
            <a:ext cx="6786727" cy="954561"/>
            <a:chOff x="0" y="19051"/>
            <a:chExt cx="9048969" cy="1272748"/>
          </a:xfrm>
        </p:grpSpPr>
        <p:sp>
          <p:nvSpPr>
            <p:cNvPr id="1048606" name="TextBox 29"/>
            <p:cNvSpPr txBox="1"/>
            <p:nvPr/>
          </p:nvSpPr>
          <p:spPr>
            <a:xfrm>
              <a:off x="0" y="19051"/>
              <a:ext cx="9048969" cy="313932"/>
            </a:xfrm>
            <a:prstGeom prst="rect"/>
          </p:spPr>
          <p:txBody>
            <a:bodyPr anchor="t" bIns="0" lIns="0" rIns="0" rtlCol="0" tIns="0">
              <a:spAutoFit/>
            </a:bodyPr>
            <a:p>
              <a:pPr algn="l" indent="0" lvl="0" marL="0">
                <a:lnSpc>
                  <a:spcPts val="1821"/>
                </a:lnSpc>
                <a:spcBef>
                  <a:spcPct val="0"/>
                </a:spcBef>
              </a:pPr>
              <a:r>
                <a:rPr b="1" dirty="0" sz="1735" lang="en-US" spc="69">
                  <a:solidFill>
                    <a:srgbClr val="3D3934"/>
                  </a:solidFill>
                  <a:latin typeface="Kelvinch Bold Italics"/>
                  <a:ea typeface="Kelvinch Bold Italics"/>
                  <a:cs typeface="Kelvinch Bold Italics"/>
                  <a:sym typeface="Kelvinch Bold Italics"/>
                </a:rPr>
                <a:t>05. Concluding Significance Statement</a:t>
              </a:r>
            </a:p>
          </p:txBody>
        </p:sp>
        <p:sp>
          <p:nvSpPr>
            <p:cNvPr id="1048607" name="TextBox 30"/>
            <p:cNvSpPr txBox="1"/>
            <p:nvPr/>
          </p:nvSpPr>
          <p:spPr>
            <a:xfrm>
              <a:off x="0" y="598210"/>
              <a:ext cx="9048969" cy="693589"/>
            </a:xfrm>
            <a:prstGeom prst="rect"/>
          </p:spPr>
          <p:txBody>
            <a:bodyPr anchor="t" bIns="0" lIns="0" rIns="0" rtlCol="0" tIns="0">
              <a:spAutoFit/>
            </a:bodyPr>
            <a:p>
              <a:pPr algn="just" indent="0" lvl="0" marL="0">
                <a:lnSpc>
                  <a:spcPts val="2048"/>
                </a:lnSpc>
                <a:spcBef>
                  <a:spcPct val="0"/>
                </a:spcBef>
              </a:pPr>
              <a:r>
                <a:rPr dirty="0" sz="1280" lang="en-US" spc="12">
                  <a:solidFill>
                    <a:srgbClr val="3D3934"/>
                  </a:solidFill>
                  <a:latin typeface="Noto Sans"/>
                  <a:ea typeface="Noto Sans"/>
                  <a:cs typeface="Noto Sans"/>
                  <a:sym typeface="Noto Sans"/>
                </a:rPr>
                <a:t>Hesitancy among young adults could help inform more targeted, accessible and evidence-based UK vaccination strategies.</a:t>
              </a:r>
            </a:p>
          </p:txBody>
        </p:sp>
      </p:grpSp>
      <p:sp>
        <p:nvSpPr>
          <p:cNvPr id="1048608" name="TextBox 31"/>
          <p:cNvSpPr txBox="1"/>
          <p:nvPr/>
        </p:nvSpPr>
        <p:spPr>
          <a:xfrm>
            <a:off x="17110774" y="6733620"/>
            <a:ext cx="3578715" cy="157592"/>
          </a:xfrm>
          <a:prstGeom prst="rect"/>
        </p:spPr>
        <p:txBody>
          <a:bodyPr anchor="t" bIns="0" lIns="0" rIns="0" rtlCol="0" tIns="0">
            <a:spAutoFit/>
          </a:bodyPr>
          <a:p>
            <a:pPr algn="ctr" indent="0" lvl="1" marL="0">
              <a:lnSpc>
                <a:spcPts val="1286"/>
              </a:lnSpc>
            </a:pPr>
            <a:r>
              <a:rPr b="1" sz="918" i="1" lang="en-US">
                <a:solidFill>
                  <a:srgbClr val="3D3934"/>
                </a:solidFill>
                <a:latin typeface="Noto Sans Bold Italics"/>
                <a:ea typeface="Noto Sans Bold Italics"/>
                <a:cs typeface="Noto Sans Bold Italics"/>
                <a:sym typeface="Noto Sans Bold Italics"/>
              </a:rPr>
              <a:t>COVID-19 vaccine hesitancy by age group in Great Britain</a:t>
            </a:r>
          </a:p>
        </p:txBody>
      </p:sp>
      <p:sp>
        <p:nvSpPr>
          <p:cNvPr id="1048609" name="TextBox 32"/>
          <p:cNvSpPr txBox="1"/>
          <p:nvPr/>
        </p:nvSpPr>
        <p:spPr>
          <a:xfrm>
            <a:off x="2277976" y="7833223"/>
            <a:ext cx="3504263" cy="157592"/>
          </a:xfrm>
          <a:prstGeom prst="rect"/>
        </p:spPr>
        <p:txBody>
          <a:bodyPr anchor="t" bIns="0" lIns="0" rIns="0" rtlCol="0" tIns="0">
            <a:spAutoFit/>
          </a:bodyPr>
          <a:p>
            <a:pPr algn="ctr" indent="0" lvl="1" marL="0">
              <a:lnSpc>
                <a:spcPts val="1286"/>
              </a:lnSpc>
            </a:pPr>
            <a:r>
              <a:rPr b="1" sz="918" i="1" lang="en-US">
                <a:solidFill>
                  <a:srgbClr val="3D3934"/>
                </a:solidFill>
                <a:latin typeface="Noto Sans Bold Italics"/>
                <a:ea typeface="Noto Sans Bold Italics"/>
                <a:cs typeface="Noto Sans Bold Italics"/>
                <a:sym typeface="Noto Sans Bold Italics"/>
              </a:rPr>
              <a:t>COVID-19 vaccine hesitancy by age group in Great Britain</a:t>
            </a:r>
          </a:p>
        </p:txBody>
      </p:sp>
      <p:sp>
        <p:nvSpPr>
          <p:cNvPr id="1048610" name="TextBox 33"/>
          <p:cNvSpPr txBox="1"/>
          <p:nvPr/>
        </p:nvSpPr>
        <p:spPr>
          <a:xfrm>
            <a:off x="6226036" y="347874"/>
            <a:ext cx="9392708" cy="430729"/>
          </a:xfrm>
          <a:prstGeom prst="rect"/>
        </p:spPr>
        <p:txBody>
          <a:bodyPr anchor="t" bIns="0" lIns="0" rIns="0" rtlCol="0" tIns="0">
            <a:spAutoFit/>
          </a:bodyPr>
          <a:p>
            <a:pPr algn="ctr" indent="0" lvl="0" marL="0">
              <a:lnSpc>
                <a:spcPts val="3265"/>
              </a:lnSpc>
              <a:spcBef>
                <a:spcPct val="0"/>
              </a:spcBef>
            </a:pPr>
            <a:r>
              <a:rPr sz="3110" lang="en-US" spc="124">
                <a:solidFill>
                  <a:srgbClr val="3D3934"/>
                </a:solidFill>
                <a:latin typeface="Kelvinch"/>
                <a:ea typeface="Kelvinch"/>
                <a:cs typeface="Kelvinch"/>
                <a:sym typeface="Kelvinch"/>
              </a:rPr>
              <a:t>LCHS7008 · PR</a:t>
            </a:r>
            <a:r>
              <a:rPr sz="3110" lang="en-US" spc="124" u="none">
                <a:solidFill>
                  <a:srgbClr val="3D3934"/>
                </a:solidFill>
                <a:latin typeface="Kelvinch"/>
                <a:ea typeface="Kelvinch"/>
                <a:cs typeface="Kelvinch"/>
                <a:sym typeface="Kelvinch"/>
              </a:rPr>
              <a:t>ACTICE-BASED RESEARCH</a:t>
            </a:r>
          </a:p>
        </p:txBody>
      </p:sp>
      <p:sp>
        <p:nvSpPr>
          <p:cNvPr id="1048611" name="TextBox 34"/>
          <p:cNvSpPr txBox="1"/>
          <p:nvPr/>
        </p:nvSpPr>
        <p:spPr>
          <a:xfrm>
            <a:off x="7605264" y="11577998"/>
            <a:ext cx="6634253" cy="2049727"/>
          </a:xfrm>
          <a:prstGeom prst="rect"/>
        </p:spPr>
        <p:txBody>
          <a:bodyPr anchor="t" bIns="0" lIns="0" rIns="0" rtlCol="0" tIns="0">
            <a:spAutoFit/>
          </a:bodyPr>
          <a:p>
            <a:pPr algn="just">
              <a:lnSpc>
                <a:spcPts val="2041"/>
              </a:lnSpc>
            </a:pPr>
            <a:r>
              <a:rPr sz="1276" lang="en-US" spc="12">
                <a:solidFill>
                  <a:srgbClr val="3D3934"/>
                </a:solidFill>
                <a:latin typeface="Noto Sans"/>
                <a:ea typeface="Noto Sans"/>
                <a:cs typeface="Noto Sans"/>
                <a:sym typeface="Noto Sans"/>
              </a:rPr>
              <a:t>Objectives:</a:t>
            </a:r>
          </a:p>
          <a:p>
            <a:pPr algn="just" indent="-137749" lvl="1" marL="275498">
              <a:lnSpc>
                <a:spcPts val="2041"/>
              </a:lnSpc>
              <a:spcBef>
                <a:spcPct val="0"/>
              </a:spcBef>
              <a:buAutoNum type="arabicPeriod"/>
            </a:pPr>
            <a:r>
              <a:rPr sz="1276" lang="en-US" spc="12">
                <a:solidFill>
                  <a:srgbClr val="3D3934"/>
                </a:solidFill>
                <a:latin typeface="Noto Sans"/>
                <a:ea typeface="Noto Sans"/>
                <a:cs typeface="Noto Sans"/>
                <a:sym typeface="Noto Sans"/>
              </a:rPr>
              <a:t>Examine individual, social, c</a:t>
            </a:r>
            <a:r>
              <a:rPr sz="1276" lang="en-US" spc="12" u="none">
                <a:solidFill>
                  <a:srgbClr val="3D3934"/>
                </a:solidFill>
                <a:latin typeface="Noto Sans"/>
                <a:ea typeface="Noto Sans"/>
                <a:cs typeface="Noto Sans"/>
                <a:sym typeface="Noto Sans"/>
              </a:rPr>
              <a:t>ultural and informational factors associated with vaccine hesitancy among young adults.</a:t>
            </a:r>
          </a:p>
          <a:p>
            <a:pPr algn="just" indent="-137749" lvl="1" marL="275498">
              <a:lnSpc>
                <a:spcPts val="2041"/>
              </a:lnSpc>
              <a:spcBef>
                <a:spcPct val="0"/>
              </a:spcBef>
              <a:buAutoNum type="arabicPeriod"/>
            </a:pPr>
            <a:r>
              <a:rPr sz="1276" lang="en-US" spc="12" u="none">
                <a:solidFill>
                  <a:srgbClr val="3D3934"/>
                </a:solidFill>
                <a:latin typeface="Noto Sans"/>
                <a:ea typeface="Noto Sans"/>
                <a:cs typeface="Noto Sans"/>
                <a:sym typeface="Noto Sans"/>
              </a:rPr>
              <a:t>Critically assess how trust, perceived vaccine safety and effectiveness, and access to vaccination services relate to hesitancy.</a:t>
            </a:r>
          </a:p>
          <a:p>
            <a:pPr algn="just" indent="-137749" lvl="1" marL="275498">
              <a:lnSpc>
                <a:spcPts val="2041"/>
              </a:lnSpc>
              <a:spcBef>
                <a:spcPct val="0"/>
              </a:spcBef>
              <a:buAutoNum type="arabicPeriod"/>
            </a:pPr>
            <a:r>
              <a:rPr sz="1276" lang="en-US" spc="12" u="none">
                <a:solidFill>
                  <a:srgbClr val="3D3934"/>
                </a:solidFill>
                <a:latin typeface="Noto Sans"/>
                <a:ea typeface="Noto Sans"/>
                <a:cs typeface="Noto Sans"/>
                <a:sym typeface="Noto Sans"/>
              </a:rPr>
              <a:t>Identify evidence-informed strategies that public health professionals and vaccination services could use to improve vaccine confidence and uptake.</a:t>
            </a:r>
          </a:p>
          <a:p>
            <a:pPr algn="just" indent="0" lvl="0" marL="0">
              <a:lnSpc>
                <a:spcPts val="2041"/>
              </a:lnSpc>
              <a:spcBef>
                <a:spcPct val="0"/>
              </a:spcBef>
            </a:pPr>
            <a:endParaRPr sz="1276" lang="en-US" spc="12" u="none">
              <a:solidFill>
                <a:srgbClr val="3D3934"/>
              </a:solidFill>
              <a:latin typeface="Noto Sans"/>
              <a:ea typeface="Noto Sans"/>
              <a:cs typeface="Noto Sans"/>
              <a:sym typeface="Noto Sans"/>
            </a:endParaRPr>
          </a:p>
        </p:txBody>
      </p:sp>
      <p:grpSp>
        <p:nvGrpSpPr>
          <p:cNvPr id="22" name="Group 35"/>
          <p:cNvGrpSpPr/>
          <p:nvPr/>
        </p:nvGrpSpPr>
        <p:grpSpPr>
          <a:xfrm>
            <a:off x="121034" y="10895462"/>
            <a:ext cx="6830742" cy="3706977"/>
            <a:chOff x="0" y="28575"/>
            <a:chExt cx="9107656" cy="4942636"/>
          </a:xfrm>
        </p:grpSpPr>
        <p:sp>
          <p:nvSpPr>
            <p:cNvPr id="1048612" name="TextBox 36"/>
            <p:cNvSpPr txBox="1"/>
            <p:nvPr/>
          </p:nvSpPr>
          <p:spPr>
            <a:xfrm>
              <a:off x="271769" y="28575"/>
              <a:ext cx="8002008" cy="378763"/>
            </a:xfrm>
            <a:prstGeom prst="rect"/>
          </p:spPr>
          <p:txBody>
            <a:bodyPr anchor="t" bIns="0" lIns="0" rIns="0" rtlCol="0" tIns="0">
              <a:spAutoFit/>
            </a:bodyPr>
            <a:p>
              <a:pPr algn="l" indent="0" lvl="0" marL="0">
                <a:lnSpc>
                  <a:spcPts val="2138"/>
                </a:lnSpc>
                <a:spcBef>
                  <a:spcPct val="0"/>
                </a:spcBef>
              </a:pPr>
              <a:r>
                <a:rPr b="1" dirty="0" sz="2036" lang="en-US" spc="81">
                  <a:solidFill>
                    <a:srgbClr val="3D3934"/>
                  </a:solidFill>
                  <a:latin typeface="Kelvinch Bold Italics"/>
                  <a:ea typeface="Kelvinch Bold Italics"/>
                  <a:cs typeface="Kelvinch Bold Italics"/>
                  <a:sym typeface="Kelvinch Bold Italics"/>
                </a:rPr>
                <a:t>04. Research impact</a:t>
              </a:r>
            </a:p>
          </p:txBody>
        </p:sp>
        <p:sp>
          <p:nvSpPr>
            <p:cNvPr id="1048613" name="TextBox 37"/>
            <p:cNvSpPr txBox="1"/>
            <p:nvPr/>
          </p:nvSpPr>
          <p:spPr>
            <a:xfrm>
              <a:off x="0" y="632891"/>
              <a:ext cx="9107656" cy="4338320"/>
            </a:xfrm>
            <a:prstGeom prst="rect"/>
          </p:spPr>
          <p:txBody>
            <a:bodyPr anchor="t" bIns="0" lIns="0" rIns="0" rtlCol="0" tIns="0">
              <a:spAutoFit/>
            </a:bodyPr>
            <a:p>
              <a:pPr algn="just" indent="-144078" lvl="1" marL="288156">
                <a:lnSpc>
                  <a:spcPts val="2135"/>
                </a:lnSpc>
                <a:buFont typeface="Arial"/>
                <a:buChar char="•"/>
              </a:pPr>
              <a:r>
                <a:rPr dirty="0" sz="1334" lang="en-US" spc="13">
                  <a:solidFill>
                    <a:srgbClr val="3D3934"/>
                  </a:solidFill>
                  <a:latin typeface="Noto Sans"/>
                  <a:ea typeface="Noto Sans"/>
                  <a:cs typeface="Noto Sans"/>
                  <a:sym typeface="Noto Sans"/>
                </a:rPr>
                <a:t>The r</a:t>
              </a:r>
              <a:r>
                <a:rPr dirty="0" sz="1334" lang="en-US" spc="13" u="none">
                  <a:solidFill>
                    <a:srgbClr val="3D3934"/>
                  </a:solidFill>
                  <a:latin typeface="Noto Sans"/>
                  <a:ea typeface="Noto Sans"/>
                  <a:cs typeface="Noto Sans"/>
                  <a:sym typeface="Noto Sans"/>
                </a:rPr>
                <a:t>esults could inform practice by determining which issues and obstacles young adults express the most, even though not all young adults would be hesitant for the same reasons.</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Young adults: support clearer, relevant communication addressing safety, effectiveness and misinformation.</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Public health professionals: inform targeted health promotion using trusted sources and evidence-informed messages (Whitehead </a:t>
              </a:r>
              <a:r>
                <a:rPr dirty="0" sz="1334" i="1" lang="en-US" spc="13" u="none">
                  <a:solidFill>
                    <a:srgbClr val="3D3934"/>
                  </a:solidFill>
                  <a:latin typeface="Noto Sans"/>
                  <a:ea typeface="Noto Sans"/>
                  <a:cs typeface="Noto Sans"/>
                  <a:sym typeface="Noto Sans"/>
                </a:rPr>
                <a:t>et al., </a:t>
              </a:r>
              <a:r>
                <a:rPr dirty="0" sz="1334" lang="en-US" spc="13" u="none">
                  <a:solidFill>
                    <a:srgbClr val="3D3934"/>
                  </a:solidFill>
                  <a:latin typeface="Noto Sans"/>
                  <a:ea typeface="Noto Sans"/>
                  <a:cs typeface="Noto Sans"/>
                  <a:sym typeface="Noto Sans"/>
                </a:rPr>
                <a:t>2023).</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Vaccination services: highlight potentially modifiable access barriers and opportunities for convenient appointments (UK, 2025).</a:t>
              </a:r>
            </a:p>
            <a:p>
              <a:pPr algn="just" indent="-144078" lvl="1" marL="288156">
                <a:lnSpc>
                  <a:spcPts val="2135"/>
                </a:lnSpc>
                <a:buFont typeface="Arial"/>
                <a:buChar char="•"/>
              </a:pPr>
              <a:r>
                <a:rPr dirty="0" sz="1334" lang="en-US" spc="13" u="none">
                  <a:solidFill>
                    <a:srgbClr val="3D3934"/>
                  </a:solidFill>
                  <a:latin typeface="Noto Sans"/>
                  <a:ea typeface="Noto Sans"/>
                  <a:cs typeface="Noto Sans"/>
                  <a:sym typeface="Noto Sans"/>
                </a:rPr>
                <a:t>Policy and practice: inform recommendations for future interventions, which should be evaluated against actual vaccine uptake rather than confidence alone (UK, 2026).</a:t>
              </a:r>
            </a:p>
            <a:p>
              <a:pPr algn="just" indent="0" lvl="0" marL="0">
                <a:lnSpc>
                  <a:spcPts val="2135"/>
                </a:lnSpc>
              </a:pPr>
              <a:endParaRPr dirty="0" sz="1334" lang="en-US" spc="13" u="none">
                <a:solidFill>
                  <a:srgbClr val="3D3934"/>
                </a:solidFill>
                <a:latin typeface="Noto Sans"/>
                <a:ea typeface="Noto Sans"/>
                <a:cs typeface="Noto Sans"/>
                <a:sym typeface="Noto Sans"/>
              </a:endParaRPr>
            </a:p>
          </p:txBody>
        </p:sp>
      </p:grpSp>
      <p:grpSp>
        <p:nvGrpSpPr>
          <p:cNvPr id="23" name="Group 38"/>
          <p:cNvGrpSpPr/>
          <p:nvPr/>
        </p:nvGrpSpPr>
        <p:grpSpPr>
          <a:xfrm>
            <a:off x="14875148" y="9251264"/>
            <a:ext cx="6649368" cy="5176265"/>
            <a:chOff x="0" y="19049"/>
            <a:chExt cx="8865824" cy="6901688"/>
          </a:xfrm>
        </p:grpSpPr>
        <p:sp>
          <p:nvSpPr>
            <p:cNvPr id="1048614" name="TextBox 39"/>
            <p:cNvSpPr txBox="1"/>
            <p:nvPr/>
          </p:nvSpPr>
          <p:spPr>
            <a:xfrm>
              <a:off x="0" y="19049"/>
              <a:ext cx="8865824" cy="313932"/>
            </a:xfrm>
            <a:prstGeom prst="rect"/>
          </p:spPr>
          <p:txBody>
            <a:bodyPr anchor="t" bIns="0" lIns="0" rIns="0" rtlCol="0" tIns="0">
              <a:spAutoFit/>
            </a:bodyPr>
            <a:p>
              <a:pPr algn="l" indent="0" lvl="0" marL="0">
                <a:lnSpc>
                  <a:spcPts val="1821"/>
                </a:lnSpc>
                <a:spcBef>
                  <a:spcPct val="0"/>
                </a:spcBef>
              </a:pPr>
              <a:r>
                <a:rPr b="1" dirty="0" sz="1735" i="1" lang="en-US" spc="69">
                  <a:solidFill>
                    <a:srgbClr val="3D3934"/>
                  </a:solidFill>
                  <a:latin typeface="Kelvinch Bold Italics"/>
                  <a:ea typeface="Kelvinch Bold Italics"/>
                  <a:cs typeface="Kelvinch Bold Italics"/>
                  <a:sym typeface="Kelvinch Bold Italics"/>
                </a:rPr>
                <a:t>06. </a:t>
              </a:r>
              <a:r>
                <a:rPr b="1" dirty="0" sz="1735" lang="en-US" spc="69">
                  <a:solidFill>
                    <a:srgbClr val="3D3934"/>
                  </a:solidFill>
                  <a:latin typeface="Kelvinch Bold Italics"/>
                  <a:ea typeface="Kelvinch Bold Italics"/>
                  <a:cs typeface="Kelvinch Bold Italics"/>
                  <a:sym typeface="Kelvinch Bold Italics"/>
                </a:rPr>
                <a:t>References</a:t>
              </a:r>
            </a:p>
          </p:txBody>
        </p:sp>
        <p:sp>
          <p:nvSpPr>
            <p:cNvPr id="1048615" name="TextBox 40"/>
            <p:cNvSpPr txBox="1"/>
            <p:nvPr/>
          </p:nvSpPr>
          <p:spPr>
            <a:xfrm>
              <a:off x="0" y="626785"/>
              <a:ext cx="8222468" cy="6293952"/>
            </a:xfrm>
            <a:prstGeom prst="rect"/>
          </p:spPr>
          <p:txBody>
            <a:bodyPr anchor="t" bIns="0" lIns="0" rIns="0" rtlCol="0" tIns="0">
              <a:spAutoFit/>
            </a:bodyPr>
            <a:p>
              <a:pPr algn="just">
                <a:lnSpc>
                  <a:spcPts val="1199"/>
                </a:lnSpc>
              </a:pPr>
              <a:r>
                <a:rPr dirty="0" sz="749" lang="en-US" spc="7">
                  <a:solidFill>
                    <a:srgbClr val="3D3934"/>
                  </a:solidFill>
                  <a:latin typeface="Noto Sans"/>
                  <a:ea typeface="Noto Sans"/>
                  <a:cs typeface="Noto Sans"/>
                  <a:sym typeface="Noto Sans"/>
                </a:rPr>
                <a:t>Chapman, S., </a:t>
              </a:r>
              <a:r>
                <a:rPr dirty="0" sz="749" lang="en-US" spc="7" err="1">
                  <a:solidFill>
                    <a:srgbClr val="3D3934"/>
                  </a:solidFill>
                  <a:latin typeface="Noto Sans"/>
                  <a:ea typeface="Noto Sans"/>
                  <a:cs typeface="Noto Sans"/>
                  <a:sym typeface="Noto Sans"/>
                </a:rPr>
                <a:t>Christodoulaki</a:t>
              </a:r>
              <a:r>
                <a:rPr dirty="0" sz="749" lang="en-US" spc="7">
                  <a:solidFill>
                    <a:srgbClr val="3D3934"/>
                  </a:solidFill>
                  <a:latin typeface="Noto Sans"/>
                  <a:ea typeface="Noto Sans"/>
                  <a:cs typeface="Noto Sans"/>
                  <a:sym typeface="Noto Sans"/>
                </a:rPr>
                <a:t>, M.E., Davey, S.A. and </a:t>
              </a:r>
              <a:r>
                <a:rPr dirty="0" sz="749" lang="en-US" spc="7" err="1">
                  <a:solidFill>
                    <a:srgbClr val="3D3934"/>
                  </a:solidFill>
                  <a:latin typeface="Noto Sans"/>
                  <a:ea typeface="Noto Sans"/>
                  <a:cs typeface="Noto Sans"/>
                  <a:sym typeface="Noto Sans"/>
                </a:rPr>
                <a:t>Gaffiero</a:t>
              </a:r>
              <a:r>
                <a:rPr dirty="0" sz="749" lang="en-US" spc="7">
                  <a:solidFill>
                    <a:srgbClr val="3D3934"/>
                  </a:solidFill>
                  <a:latin typeface="Noto Sans"/>
                  <a:ea typeface="Noto Sans"/>
                  <a:cs typeface="Noto Sans"/>
                  <a:sym typeface="Noto Sans"/>
                </a:rPr>
                <a:t>, D. (2026) Understanding vaccine hesitancy: the role of fear and message framing in COVID-19 vaccination intention in adults in the UK. Vaccine, 69, p.127999.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Davis, J., White, E., Shine, C. and Lewis, B. (2021) Coronavirus and vaccine hesitancy, Great Britain. ONS. Available at: </a:t>
              </a:r>
              <a:r>
                <a:rPr dirty="0" sz="749" lang="en-US" spc="7" u="sng">
                  <a:solidFill>
                    <a:srgbClr val="3D3934"/>
                  </a:solidFill>
                  <a:latin typeface="Noto Sans"/>
                  <a:ea typeface="Noto Sans"/>
                  <a:cs typeface="Noto Sans"/>
                  <a:sym typeface="Noto Sans"/>
                  <a:hlinkClick r:id="rId6" tooltip="https://www.ons.gov.uk/peoplepopulationandcommunity/healthandsocialcare/healthandwellbeing/bulletins/coronavirusandvaccinehesitancygreatbritain/13januaryto7february2021"/>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Denford, S., Mowbray, F., Towler, L., Wehling, H., Lasseter, G., </a:t>
              </a:r>
              <a:r>
                <a:rPr dirty="0" sz="749" lang="en-US" spc="7" err="1">
                  <a:solidFill>
                    <a:srgbClr val="3D3934"/>
                  </a:solidFill>
                  <a:latin typeface="Noto Sans"/>
                  <a:ea typeface="Noto Sans"/>
                  <a:cs typeface="Noto Sans"/>
                  <a:sym typeface="Noto Sans"/>
                </a:rPr>
                <a:t>Amlôt</a:t>
              </a:r>
              <a:r>
                <a:rPr dirty="0" sz="749" lang="en-US" spc="7">
                  <a:solidFill>
                    <a:srgbClr val="3D3934"/>
                  </a:solidFill>
                  <a:latin typeface="Noto Sans"/>
                  <a:ea typeface="Noto Sans"/>
                  <a:cs typeface="Noto Sans"/>
                  <a:sym typeface="Noto Sans"/>
                </a:rPr>
                <a:t>, R., Oliver, I., Yardley, L. and Hickman, M. (2022) Exploration of attitudes regarding uptake of COVID-19 vaccines among vaccine hesitant adults in the UK: a qualitative analysis. BMC Infectious Diseases, 22(1).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Hussain, B., Latif, A., Timmons, S., Nkhoma, K. and Nellums, L.B. (2022) Overcoming COVID-19 vaccine hesitancy among ethnic minorities: a systematic review of UK studies. Vaccine, 40(25), pp.3413–3432.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Jameel, R., Greenfield, S. and Lavis, A. (2025) A thematic analysis of UK COVID-19 vaccine hesitancy discussions on Twitter. BMC Public Health, 25(1). </a:t>
              </a:r>
            </a:p>
            <a:p>
              <a:pPr algn="just" indent="0" lvl="0" marL="0">
                <a:lnSpc>
                  <a:spcPts val="1199"/>
                </a:lnSpc>
                <a:spcBef>
                  <a:spcPct val="0"/>
                </a:spcBef>
              </a:pPr>
              <a:r>
                <a:rPr dirty="0" sz="749" lang="en-US" spc="7" err="1">
                  <a:solidFill>
                    <a:srgbClr val="3D3934"/>
                  </a:solidFill>
                  <a:latin typeface="Noto Sans"/>
                  <a:ea typeface="Noto Sans"/>
                  <a:cs typeface="Noto Sans"/>
                  <a:sym typeface="Noto Sans"/>
                </a:rPr>
                <a:t>Kafadar</a:t>
              </a:r>
              <a:r>
                <a:rPr dirty="0" sz="749" lang="en-US" spc="7">
                  <a:solidFill>
                    <a:srgbClr val="3D3934"/>
                  </a:solidFill>
                  <a:latin typeface="Noto Sans"/>
                  <a:ea typeface="Noto Sans"/>
                  <a:cs typeface="Noto Sans"/>
                  <a:sym typeface="Noto Sans"/>
                </a:rPr>
                <a:t>, A.H., Sabatini, S., Jones, K.A. and Dening, T. (2024) </a:t>
              </a:r>
              <a:r>
                <a:rPr dirty="0" sz="749" lang="en-US" spc="7" err="1">
                  <a:solidFill>
                    <a:srgbClr val="3D3934"/>
                  </a:solidFill>
                  <a:latin typeface="Noto Sans"/>
                  <a:ea typeface="Noto Sans"/>
                  <a:cs typeface="Noto Sans"/>
                  <a:sym typeface="Noto Sans"/>
                </a:rPr>
                <a:t>Categorising</a:t>
              </a:r>
              <a:r>
                <a:rPr dirty="0" sz="749" lang="en-US" spc="7">
                  <a:solidFill>
                    <a:srgbClr val="3D3934"/>
                  </a:solidFill>
                  <a:latin typeface="Noto Sans"/>
                  <a:ea typeface="Noto Sans"/>
                  <a:cs typeface="Noto Sans"/>
                  <a:sym typeface="Noto Sans"/>
                </a:rPr>
                <a:t> interventions to enhance vaccine uptake or reduce vaccine hesitancy in the United Kingdom: a systematic review and meta-analysis. Vaccine, 42(25), p.126092. </a:t>
              </a:r>
            </a:p>
            <a:p>
              <a:pPr algn="just" indent="0" lvl="0" marL="0">
                <a:lnSpc>
                  <a:spcPts val="1199"/>
                </a:lnSpc>
                <a:spcBef>
                  <a:spcPct val="0"/>
                </a:spcBef>
              </a:pPr>
              <a:r>
                <a:rPr dirty="0" sz="749" lang="en-US" spc="7" err="1">
                  <a:solidFill>
                    <a:srgbClr val="3D3934"/>
                  </a:solidFill>
                  <a:latin typeface="Noto Sans"/>
                  <a:ea typeface="Noto Sans"/>
                  <a:cs typeface="Noto Sans"/>
                  <a:sym typeface="Noto Sans"/>
                </a:rPr>
                <a:t>Kaňková</a:t>
              </a:r>
              <a:r>
                <a:rPr dirty="0" sz="749" lang="en-US" spc="7">
                  <a:solidFill>
                    <a:srgbClr val="3D3934"/>
                  </a:solidFill>
                  <a:latin typeface="Noto Sans"/>
                  <a:ea typeface="Noto Sans"/>
                  <a:cs typeface="Noto Sans"/>
                  <a:sym typeface="Noto Sans"/>
                </a:rPr>
                <a:t>, J., </a:t>
              </a:r>
              <a:r>
                <a:rPr dirty="0" sz="749" lang="en-US" spc="7" err="1">
                  <a:solidFill>
                    <a:srgbClr val="3D3934"/>
                  </a:solidFill>
                  <a:latin typeface="Noto Sans"/>
                  <a:ea typeface="Noto Sans"/>
                  <a:cs typeface="Noto Sans"/>
                  <a:sym typeface="Noto Sans"/>
                </a:rPr>
                <a:t>Saumer</a:t>
              </a:r>
              <a:r>
                <a:rPr dirty="0" sz="749" lang="en-US" spc="7">
                  <a:solidFill>
                    <a:srgbClr val="3D3934"/>
                  </a:solidFill>
                  <a:latin typeface="Noto Sans"/>
                  <a:ea typeface="Noto Sans"/>
                  <a:cs typeface="Noto Sans"/>
                  <a:sym typeface="Noto Sans"/>
                </a:rPr>
                <a:t>, M., </a:t>
              </a:r>
              <a:r>
                <a:rPr dirty="0" sz="749" lang="en-US" spc="7" err="1">
                  <a:solidFill>
                    <a:srgbClr val="3D3934"/>
                  </a:solidFill>
                  <a:latin typeface="Noto Sans"/>
                  <a:ea typeface="Noto Sans"/>
                  <a:cs typeface="Noto Sans"/>
                  <a:sym typeface="Noto Sans"/>
                </a:rPr>
                <a:t>Neureiter</a:t>
              </a:r>
              <a:r>
                <a:rPr dirty="0" sz="749" lang="en-US" spc="7">
                  <a:solidFill>
                    <a:srgbClr val="3D3934"/>
                  </a:solidFill>
                  <a:latin typeface="Noto Sans"/>
                  <a:ea typeface="Noto Sans"/>
                  <a:cs typeface="Noto Sans"/>
                  <a:sym typeface="Noto Sans"/>
                </a:rPr>
                <a:t>, A., </a:t>
              </a:r>
              <a:r>
                <a:rPr dirty="0" sz="749" lang="en-US" spc="7" err="1">
                  <a:solidFill>
                    <a:srgbClr val="3D3934"/>
                  </a:solidFill>
                  <a:latin typeface="Noto Sans"/>
                  <a:ea typeface="Noto Sans"/>
                  <a:cs typeface="Noto Sans"/>
                  <a:sym typeface="Noto Sans"/>
                </a:rPr>
                <a:t>Darovskikh</a:t>
              </a:r>
              <a:r>
                <a:rPr dirty="0" sz="749" lang="en-US" spc="7">
                  <a:solidFill>
                    <a:srgbClr val="3D3934"/>
                  </a:solidFill>
                  <a:latin typeface="Noto Sans"/>
                  <a:ea typeface="Noto Sans"/>
                  <a:cs typeface="Noto Sans"/>
                  <a:sym typeface="Noto Sans"/>
                </a:rPr>
                <a:t>, S., </a:t>
              </a:r>
              <a:r>
                <a:rPr dirty="0" sz="749" lang="en-US" spc="7" err="1">
                  <a:solidFill>
                    <a:srgbClr val="3D3934"/>
                  </a:solidFill>
                  <a:latin typeface="Noto Sans"/>
                  <a:ea typeface="Noto Sans"/>
                  <a:cs typeface="Noto Sans"/>
                  <a:sym typeface="Noto Sans"/>
                </a:rPr>
                <a:t>Shargina</a:t>
              </a:r>
              <a:r>
                <a:rPr dirty="0" sz="749" lang="en-US" spc="7">
                  <a:solidFill>
                    <a:srgbClr val="3D3934"/>
                  </a:solidFill>
                  <a:latin typeface="Noto Sans"/>
                  <a:ea typeface="Noto Sans"/>
                  <a:cs typeface="Noto Sans"/>
                  <a:sym typeface="Noto Sans"/>
                </a:rPr>
                <a:t>, E. and Matthes, J. (2023) I am young, why should I vaccinate? How empathetic and aggressive communication on social media impact young adults’ attitudes toward COVID-19 vaccination. Frontiers in Public Health, 11.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Kennard, A., Kılıç, A., </a:t>
              </a:r>
              <a:r>
                <a:rPr dirty="0" sz="749" lang="en-US" spc="7" err="1">
                  <a:solidFill>
                    <a:srgbClr val="3D3934"/>
                  </a:solidFill>
                  <a:latin typeface="Noto Sans"/>
                  <a:ea typeface="Noto Sans"/>
                  <a:cs typeface="Noto Sans"/>
                  <a:sym typeface="Noto Sans"/>
                </a:rPr>
                <a:t>Alsugeir</a:t>
              </a:r>
              <a:r>
                <a:rPr dirty="0" sz="749" lang="en-US" spc="7">
                  <a:solidFill>
                    <a:srgbClr val="3D3934"/>
                  </a:solidFill>
                  <a:latin typeface="Noto Sans"/>
                  <a:ea typeface="Noto Sans"/>
                  <a:cs typeface="Noto Sans"/>
                  <a:sym typeface="Noto Sans"/>
                </a:rPr>
                <a:t>, D., Hamada, Y. and </a:t>
              </a:r>
              <a:r>
                <a:rPr dirty="0" sz="749" lang="en-US" spc="7" err="1">
                  <a:solidFill>
                    <a:srgbClr val="3D3934"/>
                  </a:solidFill>
                  <a:latin typeface="Noto Sans"/>
                  <a:ea typeface="Noto Sans"/>
                  <a:cs typeface="Noto Sans"/>
                  <a:sym typeface="Noto Sans"/>
                </a:rPr>
                <a:t>Rangaka</a:t>
              </a:r>
              <a:r>
                <a:rPr dirty="0" sz="749" lang="en-US" spc="7">
                  <a:solidFill>
                    <a:srgbClr val="3D3934"/>
                  </a:solidFill>
                  <a:latin typeface="Noto Sans"/>
                  <a:ea typeface="Noto Sans"/>
                  <a:cs typeface="Noto Sans"/>
                  <a:sym typeface="Noto Sans"/>
                </a:rPr>
                <a:t>, M.X. (2026) A systematic review of the determinants of vaccine hesitancy in the UK: implications for future TB vaccine adoption. BMC Public Health, 26(1).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Maria, F. De, Branda, F., Ceccarelli, G., Scarpa, F., </a:t>
              </a:r>
              <a:r>
                <a:rPr dirty="0" sz="749" lang="en-US" spc="7" err="1">
                  <a:solidFill>
                    <a:srgbClr val="3D3934"/>
                  </a:solidFill>
                  <a:latin typeface="Noto Sans"/>
                  <a:ea typeface="Noto Sans"/>
                  <a:cs typeface="Noto Sans"/>
                  <a:sym typeface="Noto Sans"/>
                </a:rPr>
                <a:t>Ciccozzi</a:t>
              </a:r>
              <a:r>
                <a:rPr dirty="0" sz="749" lang="en-US" spc="7">
                  <a:solidFill>
                    <a:srgbClr val="3D3934"/>
                  </a:solidFill>
                  <a:latin typeface="Noto Sans"/>
                  <a:ea typeface="Noto Sans"/>
                  <a:cs typeface="Noto Sans"/>
                  <a:sym typeface="Noto Sans"/>
                </a:rPr>
                <a:t>, M. and Russo, A. (2026) From vaccine </a:t>
              </a:r>
              <a:r>
                <a:rPr dirty="0" sz="749" lang="en-US" spc="7" err="1">
                  <a:solidFill>
                    <a:srgbClr val="3D3934"/>
                  </a:solidFill>
                  <a:latin typeface="Noto Sans"/>
                  <a:ea typeface="Noto Sans"/>
                  <a:cs typeface="Noto Sans"/>
                  <a:sym typeface="Noto Sans"/>
                </a:rPr>
                <a:t>scepticism</a:t>
              </a:r>
              <a:r>
                <a:rPr dirty="0" sz="749" lang="en-US" spc="7">
                  <a:solidFill>
                    <a:srgbClr val="3D3934"/>
                  </a:solidFill>
                  <a:latin typeface="Noto Sans"/>
                  <a:ea typeface="Noto Sans"/>
                  <a:cs typeface="Noto Sans"/>
                  <a:sym typeface="Noto Sans"/>
                </a:rPr>
                <a:t> to institutional distrust: the post-pandemic shift. Vaccines, 14(7), p.622.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UK (2025) National </a:t>
              </a:r>
              <a:r>
                <a:rPr dirty="0" sz="749" lang="en-US" spc="7" err="1">
                  <a:solidFill>
                    <a:srgbClr val="3D3934"/>
                  </a:solidFill>
                  <a:latin typeface="Noto Sans"/>
                  <a:ea typeface="Noto Sans"/>
                  <a:cs typeface="Noto Sans"/>
                  <a:sym typeface="Noto Sans"/>
                </a:rPr>
                <a:t>Immunisation</a:t>
              </a:r>
              <a:r>
                <a:rPr dirty="0" sz="749" lang="en-US" spc="7">
                  <a:solidFill>
                    <a:srgbClr val="3D3934"/>
                  </a:solidFill>
                  <a:latin typeface="Noto Sans"/>
                  <a:ea typeface="Noto Sans"/>
                  <a:cs typeface="Noto Sans"/>
                  <a:sym typeface="Noto Sans"/>
                </a:rPr>
                <a:t> </a:t>
              </a:r>
              <a:r>
                <a:rPr dirty="0" sz="749" lang="en-US" spc="7" err="1">
                  <a:solidFill>
                    <a:srgbClr val="3D3934"/>
                  </a:solidFill>
                  <a:latin typeface="Noto Sans"/>
                  <a:ea typeface="Noto Sans"/>
                  <a:cs typeface="Noto Sans"/>
                  <a:sym typeface="Noto Sans"/>
                </a:rPr>
                <a:t>Programme</a:t>
              </a:r>
              <a:r>
                <a:rPr dirty="0" sz="749" lang="en-US" spc="7">
                  <a:solidFill>
                    <a:srgbClr val="3D3934"/>
                  </a:solidFill>
                  <a:latin typeface="Noto Sans"/>
                  <a:ea typeface="Noto Sans"/>
                  <a:cs typeface="Noto Sans"/>
                  <a:sym typeface="Noto Sans"/>
                </a:rPr>
                <a:t> Health Equity Audit 2025. Gov.UK. Available at: </a:t>
              </a:r>
              <a:r>
                <a:rPr dirty="0" sz="749" lang="en-US" spc="7" u="sng">
                  <a:solidFill>
                    <a:srgbClr val="3D3934"/>
                  </a:solidFill>
                  <a:latin typeface="Noto Sans"/>
                  <a:ea typeface="Noto Sans"/>
                  <a:cs typeface="Noto Sans"/>
                  <a:sym typeface="Noto Sans"/>
                  <a:hlinkClick r:id="rId7" tooltip="http://www.gov.uk/government/publications/national-immunisation-programme-health-equity-audit-2025/national-immunisation-programme-health-equity-audit-2025"/>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UK (2026) Effectiveness of intervention strategies to increase vaccine uptake. UK Health Security Agency. Available at: </a:t>
              </a:r>
              <a:r>
                <a:rPr dirty="0" sz="749" lang="en-US" spc="7" u="sng">
                  <a:solidFill>
                    <a:srgbClr val="3D3934"/>
                  </a:solidFill>
                  <a:latin typeface="Noto Sans"/>
                  <a:ea typeface="Noto Sans"/>
                  <a:cs typeface="Noto Sans"/>
                  <a:sym typeface="Noto Sans"/>
                  <a:hlinkClick r:id="rId8" tooltip="https://www.gov.uk/government/publications/effectiveness-of-intervention-strategies-to-increase-vaccine-uptake"/>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UKHSA (2025) Human papillomavirus (HPV) vaccine coverage estimates in England: 2023 to 2024. UK Health Security Agency. Available at: </a:t>
              </a:r>
              <a:r>
                <a:rPr dirty="0" sz="749" lang="en-US" spc="7" u="sng">
                  <a:solidFill>
                    <a:srgbClr val="3D3934"/>
                  </a:solidFill>
                  <a:latin typeface="Noto Sans"/>
                  <a:ea typeface="Noto Sans"/>
                  <a:cs typeface="Noto Sans"/>
                  <a:sym typeface="Noto Sans"/>
                  <a:hlinkClick r:id="rId9" tooltip="https://www.gov.uk/government/statistics/human-papillomavirus-hpv-vaccine-coverage-estimates-in-england-2023-to-2024"/>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UKHSA (2026) Human papillomavirus (HPV) vaccine coverage in England: 2024 to 2025. UK Health Security Agency. Available at: </a:t>
              </a:r>
              <a:r>
                <a:rPr dirty="0" sz="749" lang="en-US" spc="7" u="sng">
                  <a:solidFill>
                    <a:srgbClr val="3D3934"/>
                  </a:solidFill>
                  <a:latin typeface="Noto Sans"/>
                  <a:ea typeface="Noto Sans"/>
                  <a:cs typeface="Noto Sans"/>
                  <a:sym typeface="Noto Sans"/>
                  <a:hlinkClick r:id="rId10" tooltip="https://www.gov.uk/government/statistics/human-papillomavirus-hpv-vaccine-coverage-in-england-2024-to-2025"/>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Whitehead, H.S., French, C.E., Caldwell, D.M., </a:t>
              </a:r>
              <a:r>
                <a:rPr dirty="0" sz="749" lang="en-US" spc="7" err="1">
                  <a:solidFill>
                    <a:srgbClr val="3D3934"/>
                  </a:solidFill>
                  <a:latin typeface="Noto Sans"/>
                  <a:ea typeface="Noto Sans"/>
                  <a:cs typeface="Noto Sans"/>
                  <a:sym typeface="Noto Sans"/>
                </a:rPr>
                <a:t>Letley</a:t>
              </a:r>
              <a:r>
                <a:rPr dirty="0" sz="749" lang="en-US" spc="7">
                  <a:solidFill>
                    <a:srgbClr val="3D3934"/>
                  </a:solidFill>
                  <a:latin typeface="Noto Sans"/>
                  <a:ea typeface="Noto Sans"/>
                  <a:cs typeface="Noto Sans"/>
                  <a:sym typeface="Noto Sans"/>
                </a:rPr>
                <a:t>, L. and Mounier-Jack, S. (2023) A systematic review of communication interventions for countering vaccine misinformation. Vaccine, 41(5), pp.1018–1034. </a:t>
              </a:r>
            </a:p>
            <a:p>
              <a:pPr algn="just" indent="0" lvl="0" marL="0">
                <a:lnSpc>
                  <a:spcPts val="1199"/>
                </a:lnSpc>
                <a:spcBef>
                  <a:spcPct val="0"/>
                </a:spcBef>
              </a:pPr>
              <a:r>
                <a:rPr dirty="0" sz="749" lang="en-US" spc="7">
                  <a:solidFill>
                    <a:srgbClr val="3D3934"/>
                  </a:solidFill>
                  <a:latin typeface="Noto Sans"/>
                  <a:ea typeface="Noto Sans"/>
                  <a:cs typeface="Noto Sans"/>
                  <a:sym typeface="Noto Sans"/>
                </a:rPr>
                <a:t>Williams, L., Gallant, A., Brown, L., Corrigan, K., Crowe, K. and Hendry, E. (2022) Barriers and facilitators to the future uptake of regular COVID-19 booster vaccinations among young adults in the UK. Human Vaccines &amp; Immunotherapeutics. Available at: </a:t>
              </a:r>
              <a:r>
                <a:rPr dirty="0" sz="749" lang="en-US" spc="7" u="sng">
                  <a:solidFill>
                    <a:srgbClr val="3D3934"/>
                  </a:solidFill>
                  <a:latin typeface="Noto Sans"/>
                  <a:ea typeface="Noto Sans"/>
                  <a:cs typeface="Noto Sans"/>
                  <a:sym typeface="Noto Sans"/>
                  <a:hlinkClick r:id="rId11" tooltip="https://www.tandfonline.com/doi/full/10.1080/21645515.2022.2129238"/>
                </a:rPr>
                <a:t>hesitancy among young adults could help inform more targeted, accessible and evidence-based UK vaccination strategies.</a:t>
              </a:r>
              <a:r>
                <a:rPr dirty="0" sz="749" lang="en-US" spc="7">
                  <a:solidFill>
                    <a:srgbClr val="3D3934"/>
                  </a:solidFill>
                  <a:latin typeface="Noto Sans"/>
                  <a:ea typeface="Noto Sans"/>
                  <a:cs typeface="Noto Sans"/>
                  <a:sym typeface="Noto Sans"/>
                </a:rPr>
                <a:t> (Accessed: 21 Oct 2026).</a:t>
              </a:r>
            </a:p>
            <a:p>
              <a:pPr algn="just" indent="0" lvl="0" marL="0">
                <a:lnSpc>
                  <a:spcPts val="1199"/>
                </a:lnSpc>
                <a:spcBef>
                  <a:spcPct val="0"/>
                </a:spcBef>
              </a:pPr>
              <a:endParaRPr dirty="0" sz="749" lang="en-US" spc="7">
                <a:solidFill>
                  <a:srgbClr val="3D3934"/>
                </a:solidFill>
                <a:latin typeface="Noto Sans"/>
                <a:ea typeface="Noto Sans"/>
                <a:cs typeface="Noto Sans"/>
                <a:sym typeface="Noto Sans"/>
              </a:endParaRPr>
            </a:p>
          </p:txBody>
        </p:sp>
      </p:gr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Landscape University Research Poster in Beige and White Contemporary Editorial Style</dc:title>
  <dc:creator>CPH2707</dc:creator>
  <cp:lastModifiedBy>dhruviprajapati2992@gmail.com</cp:lastModifiedBy>
  <dcterms:created xsi:type="dcterms:W3CDTF">2006-08-15T22:00:00Z</dcterms:created>
  <dcterms:modified xsi:type="dcterms:W3CDTF">2026-10-21T10:26:11Z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4d8597769f86456eab76100421b27fc3_23</vt:lpwstr>
  </property>
</Properties>
</file>