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2" r:id="rId4"/>
    <p:sldId id="258"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49E86D-B590-335A-A4FA-547E70E13055}" v="415" dt="2026-03-07T00:34:33.237"/>
    <p1510:client id="{BCF688C3-07BD-4D47-BB31-DBADEDD1798F}" v="5" dt="2026-03-07T00:36:32.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0" d="100"/>
          <a:sy n="70" d="100"/>
        </p:scale>
        <p:origin x="3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ir Ahmed (2441102)" userId="S::2441102@student.uwtsd.ac.uk::2535d4bb-a825-4e0a-bf82-c925fc8892a9" providerId="AD" clId="Web-{B049E86D-B590-335A-A4FA-547E70E13055}"/>
    <pc:docChg chg="mod addSld modSld addMainMaster delMainMaster">
      <pc:chgData name="Munir Ahmed (2441102)" userId="S::2441102@student.uwtsd.ac.uk::2535d4bb-a825-4e0a-bf82-c925fc8892a9" providerId="AD" clId="Web-{B049E86D-B590-335A-A4FA-547E70E13055}" dt="2026-03-07T00:34:33.237" v="439" actId="1076"/>
      <pc:docMkLst>
        <pc:docMk/>
      </pc:docMkLst>
      <pc:sldChg chg="addSp delSp modSp mod setBg modClrScheme setClrOvrMap delDesignElem chgLayout">
        <pc:chgData name="Munir Ahmed (2441102)" userId="S::2441102@student.uwtsd.ac.uk::2535d4bb-a825-4e0a-bf82-c925fc8892a9" providerId="AD" clId="Web-{B049E86D-B590-335A-A4FA-547E70E13055}" dt="2026-03-07T00:33:16.090" v="411"/>
        <pc:sldMkLst>
          <pc:docMk/>
          <pc:sldMk cId="109857222" sldId="256"/>
        </pc:sldMkLst>
        <pc:spChg chg="mod ord">
          <ac:chgData name="Munir Ahmed (2441102)" userId="S::2441102@student.uwtsd.ac.uk::2535d4bb-a825-4e0a-bf82-c925fc8892a9" providerId="AD" clId="Web-{B049E86D-B590-335A-A4FA-547E70E13055}" dt="2026-03-07T00:33:16.090" v="411"/>
          <ac:spMkLst>
            <pc:docMk/>
            <pc:sldMk cId="109857222" sldId="256"/>
            <ac:spMk id="2" creationId="{00000000-0000-0000-0000-000000000000}"/>
          </ac:spMkLst>
        </pc:spChg>
        <pc:spChg chg="del mod">
          <ac:chgData name="Munir Ahmed (2441102)" userId="S::2441102@student.uwtsd.ac.uk::2535d4bb-a825-4e0a-bf82-c925fc8892a9" providerId="AD" clId="Web-{B049E86D-B590-335A-A4FA-547E70E13055}" dt="2026-03-07T00:05:33.743" v="14"/>
          <ac:spMkLst>
            <pc:docMk/>
            <pc:sldMk cId="109857222" sldId="256"/>
            <ac:spMk id="3" creationId="{00000000-0000-0000-0000-000000000000}"/>
          </ac:spMkLst>
        </pc:spChg>
        <pc:spChg chg="add del">
          <ac:chgData name="Munir Ahmed (2441102)" userId="S::2441102@student.uwtsd.ac.uk::2535d4bb-a825-4e0a-bf82-c925fc8892a9" providerId="AD" clId="Web-{B049E86D-B590-335A-A4FA-547E70E13055}" dt="2026-03-07T00:33:16.090" v="411"/>
          <ac:spMkLst>
            <pc:docMk/>
            <pc:sldMk cId="109857222" sldId="256"/>
            <ac:spMk id="9" creationId="{7A875D55-4A80-43E9-38F6-27E3664939B0}"/>
          </ac:spMkLst>
        </pc:spChg>
        <pc:picChg chg="add">
          <ac:chgData name="Munir Ahmed (2441102)" userId="S::2441102@student.uwtsd.ac.uk::2535d4bb-a825-4e0a-bf82-c925fc8892a9" providerId="AD" clId="Web-{B049E86D-B590-335A-A4FA-547E70E13055}" dt="2026-03-07T00:04:42.023" v="0"/>
          <ac:picMkLst>
            <pc:docMk/>
            <pc:sldMk cId="109857222" sldId="256"/>
            <ac:picMk id="4" creationId="{EEA72FD7-FF1F-7A93-D46C-4F9C93B613E9}"/>
          </ac:picMkLst>
        </pc:picChg>
      </pc:sldChg>
      <pc:sldChg chg="addSp delSp modSp new mod setBg modClrScheme delDesignElem chgLayout">
        <pc:chgData name="Munir Ahmed (2441102)" userId="S::2441102@student.uwtsd.ac.uk::2535d4bb-a825-4e0a-bf82-c925fc8892a9" providerId="AD" clId="Web-{B049E86D-B590-335A-A4FA-547E70E13055}" dt="2026-03-07T00:33:16.090" v="411"/>
        <pc:sldMkLst>
          <pc:docMk/>
          <pc:sldMk cId="2765056944" sldId="257"/>
        </pc:sldMkLst>
        <pc:spChg chg="mod ord">
          <ac:chgData name="Munir Ahmed (2441102)" userId="S::2441102@student.uwtsd.ac.uk::2535d4bb-a825-4e0a-bf82-c925fc8892a9" providerId="AD" clId="Web-{B049E86D-B590-335A-A4FA-547E70E13055}" dt="2026-03-07T00:33:16.090" v="411"/>
          <ac:spMkLst>
            <pc:docMk/>
            <pc:sldMk cId="2765056944" sldId="257"/>
            <ac:spMk id="2" creationId="{5DEAEE8A-8492-1097-D128-4053E137900C}"/>
          </ac:spMkLst>
        </pc:spChg>
        <pc:spChg chg="mod ord">
          <ac:chgData name="Munir Ahmed (2441102)" userId="S::2441102@student.uwtsd.ac.uk::2535d4bb-a825-4e0a-bf82-c925fc8892a9" providerId="AD" clId="Web-{B049E86D-B590-335A-A4FA-547E70E13055}" dt="2026-03-07T00:33:16.090" v="411"/>
          <ac:spMkLst>
            <pc:docMk/>
            <pc:sldMk cId="2765056944" sldId="257"/>
            <ac:spMk id="3" creationId="{885777B0-DA92-5539-E993-7C41FCF12DFF}"/>
          </ac:spMkLst>
        </pc:spChg>
        <pc:spChg chg="add del">
          <ac:chgData name="Munir Ahmed (2441102)" userId="S::2441102@student.uwtsd.ac.uk::2535d4bb-a825-4e0a-bf82-c925fc8892a9" providerId="AD" clId="Web-{B049E86D-B590-335A-A4FA-547E70E13055}" dt="2026-03-07T00:10:20.202" v="90"/>
          <ac:spMkLst>
            <pc:docMk/>
            <pc:sldMk cId="2765056944" sldId="257"/>
            <ac:spMk id="10" creationId="{6ACA6F80-D392-A64E-3CF8-F28F1CCEE67B}"/>
          </ac:spMkLst>
        </pc:spChg>
        <pc:spChg chg="add del">
          <ac:chgData name="Munir Ahmed (2441102)" userId="S::2441102@student.uwtsd.ac.uk::2535d4bb-a825-4e0a-bf82-c925fc8892a9" providerId="AD" clId="Web-{B049E86D-B590-335A-A4FA-547E70E13055}" dt="2026-03-07T00:33:16.090" v="411"/>
          <ac:spMkLst>
            <pc:docMk/>
            <pc:sldMk cId="2765056944" sldId="257"/>
            <ac:spMk id="15" creationId="{6ACA6F80-D392-A64E-3CF8-F28F1CCEE67B}"/>
          </ac:spMkLst>
        </pc:spChg>
        <pc:picChg chg="add mod">
          <ac:chgData name="Munir Ahmed (2441102)" userId="S::2441102@student.uwtsd.ac.uk::2535d4bb-a825-4e0a-bf82-c925fc8892a9" providerId="AD" clId="Web-{B049E86D-B590-335A-A4FA-547E70E13055}" dt="2026-03-07T00:10:20.202" v="90"/>
          <ac:picMkLst>
            <pc:docMk/>
            <pc:sldMk cId="2765056944" sldId="257"/>
            <ac:picMk id="4" creationId="{4C43887F-2AA2-CD64-7BA3-232CDC51AD5B}"/>
          </ac:picMkLst>
        </pc:picChg>
        <pc:picChg chg="add del">
          <ac:chgData name="Munir Ahmed (2441102)" userId="S::2441102@student.uwtsd.ac.uk::2535d4bb-a825-4e0a-bf82-c925fc8892a9" providerId="AD" clId="Web-{B049E86D-B590-335A-A4FA-547E70E13055}" dt="2026-03-07T00:10:10.202" v="87"/>
          <ac:picMkLst>
            <pc:docMk/>
            <pc:sldMk cId="2765056944" sldId="257"/>
            <ac:picMk id="7" creationId="{03B629F2-EAB6-7513-268A-02992EFC5C75}"/>
          </ac:picMkLst>
        </pc:picChg>
      </pc:sldChg>
      <pc:sldChg chg="addSp delSp modSp new mod setBg modClrScheme delDesignElem chgLayout">
        <pc:chgData name="Munir Ahmed (2441102)" userId="S::2441102@student.uwtsd.ac.uk::2535d4bb-a825-4e0a-bf82-c925fc8892a9" providerId="AD" clId="Web-{B049E86D-B590-335A-A4FA-547E70E13055}" dt="2026-03-07T00:33:16.090" v="411"/>
        <pc:sldMkLst>
          <pc:docMk/>
          <pc:sldMk cId="2280879914" sldId="258"/>
        </pc:sldMkLst>
        <pc:spChg chg="mod ord">
          <ac:chgData name="Munir Ahmed (2441102)" userId="S::2441102@student.uwtsd.ac.uk::2535d4bb-a825-4e0a-bf82-c925fc8892a9" providerId="AD" clId="Web-{B049E86D-B590-335A-A4FA-547E70E13055}" dt="2026-03-07T00:33:16.090" v="411"/>
          <ac:spMkLst>
            <pc:docMk/>
            <pc:sldMk cId="2280879914" sldId="258"/>
            <ac:spMk id="2" creationId="{871270F1-653C-00CD-CDBA-C080ABCBDCB7}"/>
          </ac:spMkLst>
        </pc:spChg>
        <pc:spChg chg="mod ord">
          <ac:chgData name="Munir Ahmed (2441102)" userId="S::2441102@student.uwtsd.ac.uk::2535d4bb-a825-4e0a-bf82-c925fc8892a9" providerId="AD" clId="Web-{B049E86D-B590-335A-A4FA-547E70E13055}" dt="2026-03-07T00:33:16.090" v="411"/>
          <ac:spMkLst>
            <pc:docMk/>
            <pc:sldMk cId="2280879914" sldId="258"/>
            <ac:spMk id="3" creationId="{556D47AA-DF41-1D4B-F3FF-AD29CE15100F}"/>
          </ac:spMkLst>
        </pc:spChg>
        <pc:spChg chg="add del">
          <ac:chgData name="Munir Ahmed (2441102)" userId="S::2441102@student.uwtsd.ac.uk::2535d4bb-a825-4e0a-bf82-c925fc8892a9" providerId="AD" clId="Web-{B049E86D-B590-335A-A4FA-547E70E13055}" dt="2026-03-07T00:33:16.090" v="411"/>
          <ac:spMkLst>
            <pc:docMk/>
            <pc:sldMk cId="2280879914" sldId="258"/>
            <ac:spMk id="9" creationId="{CBB0869A-0BE5-B3E9-F73D-2F3691E4D932}"/>
          </ac:spMkLst>
        </pc:spChg>
        <pc:picChg chg="add del mod">
          <ac:chgData name="Munir Ahmed (2441102)" userId="S::2441102@student.uwtsd.ac.uk::2535d4bb-a825-4e0a-bf82-c925fc8892a9" providerId="AD" clId="Web-{B049E86D-B590-335A-A4FA-547E70E13055}" dt="2026-03-07T00:17:46.268" v="188"/>
          <ac:picMkLst>
            <pc:docMk/>
            <pc:sldMk cId="2280879914" sldId="258"/>
            <ac:picMk id="4" creationId="{17397C48-EE6A-FEED-E3DD-9D7AAF6D46EE}"/>
          </ac:picMkLst>
        </pc:picChg>
        <pc:picChg chg="add mod">
          <ac:chgData name="Munir Ahmed (2441102)" userId="S::2441102@student.uwtsd.ac.uk::2535d4bb-a825-4e0a-bf82-c925fc8892a9" providerId="AD" clId="Web-{B049E86D-B590-335A-A4FA-547E70E13055}" dt="2026-03-07T00:21:39.730" v="245" actId="1076"/>
          <ac:picMkLst>
            <pc:docMk/>
            <pc:sldMk cId="2280879914" sldId="258"/>
            <ac:picMk id="5" creationId="{05C505C1-3615-F1E4-2A7E-041F9379507D}"/>
          </ac:picMkLst>
        </pc:picChg>
      </pc:sldChg>
      <pc:sldChg chg="addSp delSp modSp new mod setBg modClrScheme delDesignElem chgLayout">
        <pc:chgData name="Munir Ahmed (2441102)" userId="S::2441102@student.uwtsd.ac.uk::2535d4bb-a825-4e0a-bf82-c925fc8892a9" providerId="AD" clId="Web-{B049E86D-B590-335A-A4FA-547E70E13055}" dt="2026-03-07T00:33:16.090" v="411"/>
        <pc:sldMkLst>
          <pc:docMk/>
          <pc:sldMk cId="4049532704" sldId="259"/>
        </pc:sldMkLst>
        <pc:spChg chg="mod ord">
          <ac:chgData name="Munir Ahmed (2441102)" userId="S::2441102@student.uwtsd.ac.uk::2535d4bb-a825-4e0a-bf82-c925fc8892a9" providerId="AD" clId="Web-{B049E86D-B590-335A-A4FA-547E70E13055}" dt="2026-03-07T00:33:16.090" v="411"/>
          <ac:spMkLst>
            <pc:docMk/>
            <pc:sldMk cId="4049532704" sldId="259"/>
            <ac:spMk id="2" creationId="{5927AFFE-B7E9-1ABA-BF4B-2BC6076D2E1F}"/>
          </ac:spMkLst>
        </pc:spChg>
        <pc:spChg chg="mod ord">
          <ac:chgData name="Munir Ahmed (2441102)" userId="S::2441102@student.uwtsd.ac.uk::2535d4bb-a825-4e0a-bf82-c925fc8892a9" providerId="AD" clId="Web-{B049E86D-B590-335A-A4FA-547E70E13055}" dt="2026-03-07T00:33:16.090" v="411"/>
          <ac:spMkLst>
            <pc:docMk/>
            <pc:sldMk cId="4049532704" sldId="259"/>
            <ac:spMk id="3" creationId="{09850DCF-B1BB-59E8-CEEF-B9CBD82908E9}"/>
          </ac:spMkLst>
        </pc:spChg>
        <pc:spChg chg="add del">
          <ac:chgData name="Munir Ahmed (2441102)" userId="S::2441102@student.uwtsd.ac.uk::2535d4bb-a825-4e0a-bf82-c925fc8892a9" providerId="AD" clId="Web-{B049E86D-B590-335A-A4FA-547E70E13055}" dt="2026-03-07T00:33:16.090" v="411"/>
          <ac:spMkLst>
            <pc:docMk/>
            <pc:sldMk cId="4049532704" sldId="259"/>
            <ac:spMk id="9" creationId="{CBB0869A-0BE5-B3E9-F73D-2F3691E4D932}"/>
          </ac:spMkLst>
        </pc:spChg>
        <pc:picChg chg="add mod">
          <ac:chgData name="Munir Ahmed (2441102)" userId="S::2441102@student.uwtsd.ac.uk::2535d4bb-a825-4e0a-bf82-c925fc8892a9" providerId="AD" clId="Web-{B049E86D-B590-335A-A4FA-547E70E13055}" dt="2026-03-07T00:17:54.097" v="190"/>
          <ac:picMkLst>
            <pc:docMk/>
            <pc:sldMk cId="4049532704" sldId="259"/>
            <ac:picMk id="4" creationId="{D1022A70-3844-6BD0-B66C-D5B9270B8F16}"/>
          </ac:picMkLst>
        </pc:picChg>
      </pc:sldChg>
      <pc:sldChg chg="addSp delSp modSp new mod setBg modClrScheme delDesignElem chgLayout">
        <pc:chgData name="Munir Ahmed (2441102)" userId="S::2441102@student.uwtsd.ac.uk::2535d4bb-a825-4e0a-bf82-c925fc8892a9" providerId="AD" clId="Web-{B049E86D-B590-335A-A4FA-547E70E13055}" dt="2026-03-07T00:33:16.090" v="411"/>
        <pc:sldMkLst>
          <pc:docMk/>
          <pc:sldMk cId="4011212466" sldId="260"/>
        </pc:sldMkLst>
        <pc:spChg chg="mod ord">
          <ac:chgData name="Munir Ahmed (2441102)" userId="S::2441102@student.uwtsd.ac.uk::2535d4bb-a825-4e0a-bf82-c925fc8892a9" providerId="AD" clId="Web-{B049E86D-B590-335A-A4FA-547E70E13055}" dt="2026-03-07T00:33:16.090" v="411"/>
          <ac:spMkLst>
            <pc:docMk/>
            <pc:sldMk cId="4011212466" sldId="260"/>
            <ac:spMk id="2" creationId="{0437AE58-B864-EB6B-B1CC-CDAF536EA0E4}"/>
          </ac:spMkLst>
        </pc:spChg>
        <pc:spChg chg="mod ord">
          <ac:chgData name="Munir Ahmed (2441102)" userId="S::2441102@student.uwtsd.ac.uk::2535d4bb-a825-4e0a-bf82-c925fc8892a9" providerId="AD" clId="Web-{B049E86D-B590-335A-A4FA-547E70E13055}" dt="2026-03-07T00:33:16.090" v="411"/>
          <ac:spMkLst>
            <pc:docMk/>
            <pc:sldMk cId="4011212466" sldId="260"/>
            <ac:spMk id="3" creationId="{B05F3732-4CDE-728F-3D97-5CDA397EE36E}"/>
          </ac:spMkLst>
        </pc:spChg>
        <pc:spChg chg="add del">
          <ac:chgData name="Munir Ahmed (2441102)" userId="S::2441102@student.uwtsd.ac.uk::2535d4bb-a825-4e0a-bf82-c925fc8892a9" providerId="AD" clId="Web-{B049E86D-B590-335A-A4FA-547E70E13055}" dt="2026-03-07T00:33:16.090" v="411"/>
          <ac:spMkLst>
            <pc:docMk/>
            <pc:sldMk cId="4011212466" sldId="260"/>
            <ac:spMk id="9" creationId="{6ACA6F80-D392-A64E-3CF8-F28F1CCEE67B}"/>
          </ac:spMkLst>
        </pc:spChg>
        <pc:picChg chg="add mod">
          <ac:chgData name="Munir Ahmed (2441102)" userId="S::2441102@student.uwtsd.ac.uk::2535d4bb-a825-4e0a-bf82-c925fc8892a9" providerId="AD" clId="Web-{B049E86D-B590-335A-A4FA-547E70E13055}" dt="2026-03-07T00:25:04.157" v="261"/>
          <ac:picMkLst>
            <pc:docMk/>
            <pc:sldMk cId="4011212466" sldId="260"/>
            <ac:picMk id="4" creationId="{1BDD42FC-F0EC-4989-6A98-E4E8980FBE5A}"/>
          </ac:picMkLst>
        </pc:picChg>
      </pc:sldChg>
      <pc:sldChg chg="addSp delSp modSp new mod modClrScheme chgLayout">
        <pc:chgData name="Munir Ahmed (2441102)" userId="S::2441102@student.uwtsd.ac.uk::2535d4bb-a825-4e0a-bf82-c925fc8892a9" providerId="AD" clId="Web-{B049E86D-B590-335A-A4FA-547E70E13055}" dt="2026-03-07T00:34:33.237" v="439" actId="1076"/>
        <pc:sldMkLst>
          <pc:docMk/>
          <pc:sldMk cId="1796469009" sldId="261"/>
        </pc:sldMkLst>
        <pc:spChg chg="mod ord">
          <ac:chgData name="Munir Ahmed (2441102)" userId="S::2441102@student.uwtsd.ac.uk::2535d4bb-a825-4e0a-bf82-c925fc8892a9" providerId="AD" clId="Web-{B049E86D-B590-335A-A4FA-547E70E13055}" dt="2026-03-07T00:34:33.237" v="439" actId="1076"/>
          <ac:spMkLst>
            <pc:docMk/>
            <pc:sldMk cId="1796469009" sldId="261"/>
            <ac:spMk id="2" creationId="{634188F7-A1B0-A64E-94F3-A4CD98F545B5}"/>
          </ac:spMkLst>
        </pc:spChg>
        <pc:spChg chg="del mod ord">
          <ac:chgData name="Munir Ahmed (2441102)" userId="S::2441102@student.uwtsd.ac.uk::2535d4bb-a825-4e0a-bf82-c925fc8892a9" providerId="AD" clId="Web-{B049E86D-B590-335A-A4FA-547E70E13055}" dt="2026-03-07T00:33:22.434" v="412"/>
          <ac:spMkLst>
            <pc:docMk/>
            <pc:sldMk cId="1796469009" sldId="261"/>
            <ac:spMk id="3" creationId="{366F7F01-3886-952E-8AF0-5F0C10BB693E}"/>
          </ac:spMkLst>
        </pc:spChg>
        <pc:picChg chg="add del">
          <ac:chgData name="Munir Ahmed (2441102)" userId="S::2441102@student.uwtsd.ac.uk::2535d4bb-a825-4e0a-bf82-c925fc8892a9" providerId="AD" clId="Web-{B049E86D-B590-335A-A4FA-547E70E13055}" dt="2026-03-07T00:32:51.167" v="409"/>
          <ac:picMkLst>
            <pc:docMk/>
            <pc:sldMk cId="1796469009" sldId="261"/>
            <ac:picMk id="5" creationId="{A585B9F7-F045-6309-1A2F-F9559AC535A3}"/>
          </ac:picMkLst>
        </pc:picChg>
      </pc:sldChg>
      <pc:sldMasterChg chg="del delSldLayout">
        <pc:chgData name="Munir Ahmed (2441102)" userId="S::2441102@student.uwtsd.ac.uk::2535d4bb-a825-4e0a-bf82-c925fc8892a9" providerId="AD" clId="Web-{B049E86D-B590-335A-A4FA-547E70E13055}" dt="2026-03-07T00:04:42.023" v="0"/>
        <pc:sldMasterMkLst>
          <pc:docMk/>
          <pc:sldMasterMk cId="2460954070" sldId="2147483660"/>
        </pc:sldMasterMkLst>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2385387890" sldId="2147483661"/>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949138452" sldId="2147483662"/>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2591524520" sldId="2147483663"/>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1203092039" sldId="2147483664"/>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3733172339" sldId="2147483665"/>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3210312558" sldId="2147483666"/>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3146388984" sldId="2147483667"/>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3171841454" sldId="2147483668"/>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1718958274" sldId="2147483669"/>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2202905451" sldId="2147483670"/>
          </pc:sldLayoutMkLst>
        </pc:sldLayoutChg>
        <pc:sldLayoutChg chg="del">
          <pc:chgData name="Munir Ahmed (2441102)" userId="S::2441102@student.uwtsd.ac.uk::2535d4bb-a825-4e0a-bf82-c925fc8892a9" providerId="AD" clId="Web-{B049E86D-B590-335A-A4FA-547E70E13055}" dt="2026-03-07T00:04:42.023" v="0"/>
          <pc:sldLayoutMkLst>
            <pc:docMk/>
            <pc:sldMasterMk cId="2460954070" sldId="2147483660"/>
            <pc:sldLayoutMk cId="3479445657" sldId="2147483671"/>
          </pc:sldLayoutMkLst>
        </pc:sldLayoutChg>
      </pc:sldMasterChg>
      <pc:sldMasterChg chg="add del addSldLayout delSldLayout">
        <pc:chgData name="Munir Ahmed (2441102)" userId="S::2441102@student.uwtsd.ac.uk::2535d4bb-a825-4e0a-bf82-c925fc8892a9" providerId="AD" clId="Web-{B049E86D-B590-335A-A4FA-547E70E13055}" dt="2026-03-07T00:33:16.090" v="411"/>
        <pc:sldMasterMkLst>
          <pc:docMk/>
          <pc:sldMasterMk cId="3323912690" sldId="2147483672"/>
        </pc:sldMasterMkLst>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3960026548" sldId="2147483673"/>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155209220" sldId="2147483674"/>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3731210262" sldId="2147483675"/>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2038827605" sldId="2147483676"/>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103303626" sldId="2147483677"/>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1071366934" sldId="2147483678"/>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1877561834" sldId="2147483679"/>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2037517649" sldId="2147483680"/>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3017739402" sldId="2147483681"/>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3100302315" sldId="2147483682"/>
          </pc:sldLayoutMkLst>
        </pc:sldLayoutChg>
        <pc:sldLayoutChg chg="add del">
          <pc:chgData name="Munir Ahmed (2441102)" userId="S::2441102@student.uwtsd.ac.uk::2535d4bb-a825-4e0a-bf82-c925fc8892a9" providerId="AD" clId="Web-{B049E86D-B590-335A-A4FA-547E70E13055}" dt="2026-03-07T00:33:16.090" v="411"/>
          <pc:sldLayoutMkLst>
            <pc:docMk/>
            <pc:sldMasterMk cId="3323912690" sldId="2147483672"/>
            <pc:sldLayoutMk cId="972424715" sldId="2147483683"/>
          </pc:sldLayoutMkLst>
        </pc:sldLayoutChg>
      </pc:sldMasterChg>
      <pc:sldMasterChg chg="add del addSldLayout delSldLayout modSldLayout">
        <pc:chgData name="Munir Ahmed (2441102)" userId="S::2441102@student.uwtsd.ac.uk::2535d4bb-a825-4e0a-bf82-c925fc8892a9" providerId="AD" clId="Web-{B049E86D-B590-335A-A4FA-547E70E13055}" dt="2026-03-07T00:33:16.090" v="411"/>
        <pc:sldMasterMkLst>
          <pc:docMk/>
          <pc:sldMasterMk cId="598110803" sldId="2147483684"/>
        </pc:sldMasterMkLst>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3009387119" sldId="2147483685"/>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823397100" sldId="2147483686"/>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1134300584" sldId="2147483687"/>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4108590874" sldId="2147483688"/>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1817451491" sldId="2147483689"/>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2394720125" sldId="2147483690"/>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1476129593" sldId="2147483691"/>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1826967265" sldId="2147483692"/>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4250569323" sldId="2147483693"/>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634262069" sldId="2147483694"/>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454380415" sldId="2147483695"/>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2732892492" sldId="2147483696"/>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3872755664" sldId="2147483697"/>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2201263978" sldId="2147483698"/>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1734540802" sldId="2147483699"/>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3947426286" sldId="2147483700"/>
          </pc:sldLayoutMkLst>
        </pc:sldLayoutChg>
        <pc:sldLayoutChg chg="add del mod replId">
          <pc:chgData name="Munir Ahmed (2441102)" userId="S::2441102@student.uwtsd.ac.uk::2535d4bb-a825-4e0a-bf82-c925fc8892a9" providerId="AD" clId="Web-{B049E86D-B590-335A-A4FA-547E70E13055}" dt="2026-03-07T00:33:16.090" v="411"/>
          <pc:sldLayoutMkLst>
            <pc:docMk/>
            <pc:sldMasterMk cId="598110803" sldId="2147483684"/>
            <pc:sldLayoutMk cId="3357226916" sldId="214748370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60026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5209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31210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38827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303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1366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75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37517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7739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3/15/2026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0302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3/15/2026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72424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3/15/2026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239126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A72FD7-FF1F-7A93-D46C-4F9C93B613E9}"/>
              </a:ext>
            </a:extLst>
          </p:cNvPr>
          <p:cNvPicPr>
            <a:picLocks noChangeAspect="1"/>
          </p:cNvPicPr>
          <p:nvPr/>
        </p:nvPicPr>
        <p:blipFill>
          <a:blip r:embed="rId2">
            <a:alphaModFix amt="60000"/>
          </a:blip>
          <a:srcRect t="7699" r="-2" b="36050"/>
          <a:stretch>
            <a:fillRect/>
          </a:stretch>
        </p:blipFill>
        <p:spPr>
          <a:xfrm>
            <a:off x="1" y="1"/>
            <a:ext cx="12192000" cy="6857999"/>
          </a:xfrm>
          <a:prstGeom prst="rect">
            <a:avLst/>
          </a:prstGeom>
        </p:spPr>
      </p:pic>
      <p:sp>
        <p:nvSpPr>
          <p:cNvPr id="2" name="Title 1"/>
          <p:cNvSpPr>
            <a:spLocks noGrp="1"/>
          </p:cNvSpPr>
          <p:nvPr>
            <p:ph type="ctrTitle"/>
          </p:nvPr>
        </p:nvSpPr>
        <p:spPr>
          <a:xfrm>
            <a:off x="793369" y="594892"/>
            <a:ext cx="10605262" cy="5479912"/>
          </a:xfrm>
        </p:spPr>
        <p:txBody>
          <a:bodyPr vert="horz" lIns="91440" tIns="45720" rIns="91440" bIns="45720" rtlCol="0" anchor="b">
            <a:noAutofit/>
          </a:bodyPr>
          <a:lstStyle/>
          <a:p>
            <a:r>
              <a:rPr lang="en-GB" sz="2800" dirty="0">
                <a:solidFill>
                  <a:srgbClr val="FFFFFF"/>
                </a:solidFill>
                <a:latin typeface="Arial"/>
                <a:ea typeface="+mj-lt"/>
                <a:cs typeface="Arial"/>
              </a:rPr>
              <a:t>Secure Paws Exercise Garden</a:t>
            </a:r>
            <a:br>
              <a:rPr lang="en-GB" sz="2800" dirty="0">
                <a:latin typeface="Arial"/>
                <a:ea typeface="+mj-lt"/>
                <a:cs typeface="Arial"/>
              </a:rPr>
            </a:br>
            <a:r>
              <a:rPr lang="en-GB" sz="2800" dirty="0">
                <a:solidFill>
                  <a:srgbClr val="FFFFFF"/>
                </a:solidFill>
                <a:latin typeface="Arial"/>
                <a:ea typeface="+mj-lt"/>
                <a:cs typeface="Arial"/>
              </a:rPr>
              <a:t> Home-Based Secure Dog Exercise Space</a:t>
            </a:r>
            <a:endParaRPr lang="en-US" sz="2000" dirty="0">
              <a:latin typeface="Arial"/>
              <a:cs typeface="Arial"/>
            </a:endParaRPr>
          </a:p>
          <a:p>
            <a:br>
              <a:rPr lang="en-GB" sz="2000" b="0" dirty="0">
                <a:latin typeface="Arial"/>
                <a:ea typeface="+mj-lt"/>
                <a:cs typeface="Arial"/>
              </a:rPr>
            </a:br>
            <a:r>
              <a:rPr lang="en-GB" sz="2000" b="0" dirty="0">
                <a:solidFill>
                  <a:srgbClr val="FFFFFF"/>
                </a:solidFill>
                <a:latin typeface="Arial"/>
                <a:ea typeface="+mj-lt"/>
                <a:cs typeface="Arial"/>
              </a:rPr>
              <a:t>Munir Ahmed</a:t>
            </a:r>
            <a:br>
              <a:rPr lang="en-GB" sz="2000" b="0" dirty="0">
                <a:latin typeface="Arial"/>
                <a:ea typeface="+mj-lt"/>
                <a:cs typeface="Arial"/>
              </a:rPr>
            </a:br>
            <a:br>
              <a:rPr lang="en-GB" sz="2000" b="0" dirty="0">
                <a:latin typeface="Arial"/>
                <a:ea typeface="+mj-lt"/>
                <a:cs typeface="Arial"/>
              </a:rPr>
            </a:br>
            <a:r>
              <a:rPr lang="en-GB" sz="2000" b="0" dirty="0">
                <a:solidFill>
                  <a:srgbClr val="FFFFFF"/>
                </a:solidFill>
                <a:latin typeface="Arial"/>
                <a:ea typeface="+mj-lt"/>
                <a:cs typeface="Arial"/>
              </a:rPr>
              <a:t>2441102</a:t>
            </a:r>
            <a:endParaRPr lang="en-GB" sz="2000" dirty="0">
              <a:latin typeface="Arial"/>
              <a:cs typeface="Arial"/>
            </a:endParaRPr>
          </a:p>
          <a:p>
            <a:br>
              <a:rPr lang="en-GB" sz="2000" b="0" dirty="0">
                <a:latin typeface="Arial"/>
                <a:ea typeface="+mj-lt"/>
                <a:cs typeface="Arial"/>
              </a:rPr>
            </a:br>
            <a:r>
              <a:rPr lang="en-GB" sz="2000" b="0" dirty="0">
                <a:solidFill>
                  <a:srgbClr val="FFFFFF"/>
                </a:solidFill>
                <a:latin typeface="Arial"/>
                <a:ea typeface="+mj-lt"/>
                <a:cs typeface="Arial"/>
              </a:rPr>
              <a:t>Certificate in Higher Education – Business Skills for the Workplace</a:t>
            </a:r>
            <a:br>
              <a:rPr lang="en-GB" sz="2000" b="0" dirty="0">
                <a:latin typeface="Arial"/>
                <a:ea typeface="+mj-lt"/>
                <a:cs typeface="Arial"/>
              </a:rPr>
            </a:br>
            <a:br>
              <a:rPr lang="en-GB" sz="2000" b="0" dirty="0">
                <a:latin typeface="Arial"/>
                <a:ea typeface="+mj-lt"/>
                <a:cs typeface="Arial"/>
              </a:rPr>
            </a:br>
            <a:r>
              <a:rPr lang="en-GB" sz="2000" b="0" dirty="0">
                <a:solidFill>
                  <a:srgbClr val="FFFFFF"/>
                </a:solidFill>
                <a:latin typeface="Arial"/>
                <a:ea typeface="+mj-lt"/>
                <a:cs typeface="Arial"/>
              </a:rPr>
              <a:t> Enterprise and Entrepreneurship</a:t>
            </a:r>
            <a:br>
              <a:rPr lang="en-GB" sz="2000" b="0" dirty="0">
                <a:latin typeface="Arial"/>
                <a:ea typeface="+mj-lt"/>
                <a:cs typeface="Arial"/>
              </a:rPr>
            </a:br>
            <a:br>
              <a:rPr lang="en-GB" sz="2000" b="0" dirty="0">
                <a:latin typeface="Arial"/>
                <a:ea typeface="+mj-lt"/>
                <a:cs typeface="Arial"/>
              </a:rPr>
            </a:br>
            <a:r>
              <a:rPr lang="en-GB" sz="2000" b="0" dirty="0">
                <a:solidFill>
                  <a:srgbClr val="FFFFFF"/>
                </a:solidFill>
                <a:latin typeface="Arial"/>
                <a:ea typeface="+mj-lt"/>
                <a:cs typeface="Arial"/>
              </a:rPr>
              <a:t>LCLM4006</a:t>
            </a:r>
            <a:endParaRPr lang="en-GB" sz="2000" dirty="0">
              <a:latin typeface="Arial"/>
              <a:cs typeface="Arial"/>
            </a:endParaRPr>
          </a:p>
          <a:p>
            <a:br>
              <a:rPr lang="en-GB" sz="2000" b="0" dirty="0">
                <a:latin typeface="Arial"/>
                <a:ea typeface="+mj-lt"/>
                <a:cs typeface="Arial"/>
              </a:rPr>
            </a:br>
            <a:r>
              <a:rPr lang="en-GB" sz="2000" b="0" dirty="0">
                <a:solidFill>
                  <a:srgbClr val="FFFFFF"/>
                </a:solidFill>
                <a:latin typeface="Arial"/>
                <a:ea typeface="+mj-lt"/>
                <a:cs typeface="Arial"/>
              </a:rPr>
              <a:t>Dr Chung Lai Johnny Wan</a:t>
            </a:r>
            <a:endParaRPr lang="en-GB" sz="2000" dirty="0">
              <a:latin typeface="Arial"/>
              <a:cs typeface="Arial"/>
            </a:endParaRPr>
          </a:p>
          <a:p>
            <a:endParaRPr lang="en-GB" sz="5400" dirty="0">
              <a:solidFill>
                <a:srgbClr val="FFFFFF"/>
              </a:solidFill>
            </a:endParaRPr>
          </a:p>
        </p:txBody>
      </p:sp>
      <p:pic>
        <p:nvPicPr>
          <p:cNvPr id="5" name="Picture 4">
            <a:extLst>
              <a:ext uri="{FF2B5EF4-FFF2-40B4-BE49-F238E27FC236}">
                <a16:creationId xmlns:a16="http://schemas.microsoft.com/office/drawing/2014/main" id="{646F50AB-139B-147E-1F3D-026CA13518D5}"/>
              </a:ext>
            </a:extLst>
          </p:cNvPr>
          <p:cNvPicPr>
            <a:picLocks noChangeAspect="1"/>
          </p:cNvPicPr>
          <p:nvPr/>
        </p:nvPicPr>
        <p:blipFill>
          <a:blip r:embed="rId3"/>
          <a:stretch>
            <a:fillRect/>
          </a:stretch>
        </p:blipFill>
        <p:spPr>
          <a:xfrm>
            <a:off x="92964" y="3975608"/>
            <a:ext cx="4186428" cy="2790952"/>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5DEAEE8A-8492-1097-D128-4053E137900C}"/>
              </a:ext>
            </a:extLst>
          </p:cNvPr>
          <p:cNvSpPr>
            <a:spLocks noGrp="1"/>
          </p:cNvSpPr>
          <p:nvPr>
            <p:ph type="title"/>
          </p:nvPr>
        </p:nvSpPr>
        <p:spPr>
          <a:xfrm>
            <a:off x="715969" y="548640"/>
            <a:ext cx="4377022" cy="1298446"/>
          </a:xfrm>
        </p:spPr>
        <p:txBody>
          <a:bodyPr>
            <a:normAutofit/>
          </a:bodyPr>
          <a:lstStyle/>
          <a:p>
            <a:r>
              <a:rPr lang="en-GB" u="sng">
                <a:latin typeface="Arial"/>
                <a:cs typeface="Arial"/>
              </a:rPr>
              <a:t>Overview of Business Idea</a:t>
            </a:r>
          </a:p>
        </p:txBody>
      </p:sp>
      <p:pic>
        <p:nvPicPr>
          <p:cNvPr id="4" name="Picture 3" descr="Dog Garden Images – Browse 366,425 Stock Photos, Vectors ...">
            <a:extLst>
              <a:ext uri="{FF2B5EF4-FFF2-40B4-BE49-F238E27FC236}">
                <a16:creationId xmlns:a16="http://schemas.microsoft.com/office/drawing/2014/main" id="{4C43887F-2AA2-CD64-7BA3-232CDC51AD5B}"/>
              </a:ext>
            </a:extLst>
          </p:cNvPr>
          <p:cNvPicPr>
            <a:picLocks noChangeAspect="1"/>
          </p:cNvPicPr>
          <p:nvPr/>
        </p:nvPicPr>
        <p:blipFill>
          <a:blip r:embed="rId2"/>
          <a:srcRect l="13946" r="17115" b="-1"/>
          <a:stretch>
            <a:fillRect/>
          </a:stretch>
        </p:blipFill>
        <p:spPr>
          <a:xfrm>
            <a:off x="731521" y="2011679"/>
            <a:ext cx="4684352" cy="4297680"/>
          </a:xfrm>
          <a:prstGeom prst="rect">
            <a:avLst/>
          </a:prstGeom>
        </p:spPr>
      </p:pic>
      <p:sp>
        <p:nvSpPr>
          <p:cNvPr id="3" name="Content Placeholder 2">
            <a:extLst>
              <a:ext uri="{FF2B5EF4-FFF2-40B4-BE49-F238E27FC236}">
                <a16:creationId xmlns:a16="http://schemas.microsoft.com/office/drawing/2014/main" id="{885777B0-DA92-5539-E993-7C41FCF12DFF}"/>
              </a:ext>
            </a:extLst>
          </p:cNvPr>
          <p:cNvSpPr>
            <a:spLocks noGrp="1"/>
          </p:cNvSpPr>
          <p:nvPr>
            <p:ph idx="1"/>
          </p:nvPr>
        </p:nvSpPr>
        <p:spPr>
          <a:xfrm>
            <a:off x="6100601" y="2880"/>
            <a:ext cx="5546770" cy="5760723"/>
          </a:xfrm>
        </p:spPr>
        <p:txBody>
          <a:bodyPr vert="horz" lIns="91440" tIns="45720" rIns="91440" bIns="45720" rtlCol="0" anchor="t">
            <a:noAutofit/>
          </a:bodyPr>
          <a:lstStyle/>
          <a:p>
            <a:pPr>
              <a:lnSpc>
                <a:spcPct val="110000"/>
              </a:lnSpc>
              <a:buNone/>
            </a:pPr>
            <a:endParaRPr lang="en-GB" sz="1500" b="1"/>
          </a:p>
          <a:p>
            <a:pPr>
              <a:lnSpc>
                <a:spcPct val="110000"/>
              </a:lnSpc>
              <a:buNone/>
            </a:pPr>
            <a:r>
              <a:rPr lang="en-GB" sz="1800" b="1" dirty="0">
                <a:latin typeface="Arial"/>
                <a:ea typeface="+mn-lt"/>
                <a:cs typeface="Arial"/>
              </a:rPr>
              <a:t>Secure Paws Exercise Garden</a:t>
            </a:r>
            <a:r>
              <a:rPr lang="en-GB" sz="1800" dirty="0">
                <a:latin typeface="Arial"/>
                <a:ea typeface="+mn-lt"/>
                <a:cs typeface="Arial"/>
              </a:rPr>
              <a:t> is a home-based secure dog exercise facility located in Birmingham.</a:t>
            </a:r>
            <a:endParaRPr lang="en-GB" sz="1800">
              <a:latin typeface="Arial"/>
              <a:cs typeface="Arial"/>
            </a:endParaRPr>
          </a:p>
          <a:p>
            <a:pPr>
              <a:lnSpc>
                <a:spcPct val="110000"/>
              </a:lnSpc>
              <a:buNone/>
            </a:pPr>
            <a:r>
              <a:rPr lang="en-GB" sz="1800" b="1" u="sng">
                <a:latin typeface="Arial"/>
                <a:ea typeface="+mn-lt"/>
                <a:cs typeface="Arial"/>
              </a:rPr>
              <a:t>The business provides:</a:t>
            </a:r>
            <a:endParaRPr lang="en-GB" sz="1800" b="1" u="sng">
              <a:latin typeface="Arial"/>
              <a:cs typeface="Arial"/>
            </a:endParaRPr>
          </a:p>
          <a:p>
            <a:pPr>
              <a:lnSpc>
                <a:spcPct val="110000"/>
              </a:lnSpc>
              <a:buFont typeface="Calibri" panose="020B0604020202020204" pitchFamily="34" charset="0"/>
              <a:buChar char="-"/>
            </a:pPr>
            <a:r>
              <a:rPr lang="en-GB" sz="1800">
                <a:latin typeface="Arial"/>
                <a:ea typeface="+mn-lt"/>
                <a:cs typeface="Arial"/>
              </a:rPr>
              <a:t>A </a:t>
            </a:r>
            <a:r>
              <a:rPr lang="en-GB" sz="1800" b="1">
                <a:solidFill>
                  <a:schemeClr val="accent6"/>
                </a:solidFill>
                <a:latin typeface="Arial"/>
                <a:ea typeface="+mn-lt"/>
                <a:cs typeface="Arial"/>
              </a:rPr>
              <a:t>private enclosed garden space</a:t>
            </a:r>
            <a:r>
              <a:rPr lang="en-GB" sz="1800">
                <a:latin typeface="Arial"/>
                <a:ea typeface="+mn-lt"/>
                <a:cs typeface="Arial"/>
              </a:rPr>
              <a:t> for dogs to exercise safely </a:t>
            </a:r>
            <a:endParaRPr lang="en-GB" sz="1800" dirty="0">
              <a:latin typeface="Arial"/>
              <a:ea typeface="+mn-lt"/>
              <a:cs typeface="Arial"/>
            </a:endParaRPr>
          </a:p>
          <a:p>
            <a:pPr>
              <a:lnSpc>
                <a:spcPct val="110000"/>
              </a:lnSpc>
              <a:buFont typeface="Calibri" panose="020B0604020202020204" pitchFamily="34" charset="0"/>
              <a:buChar char="-"/>
            </a:pPr>
            <a:r>
              <a:rPr lang="en-GB" sz="1800" b="1">
                <a:solidFill>
                  <a:schemeClr val="accent6"/>
                </a:solidFill>
                <a:latin typeface="Arial"/>
                <a:ea typeface="+mn-lt"/>
                <a:cs typeface="Arial"/>
              </a:rPr>
              <a:t>Exclusive booking sessions</a:t>
            </a:r>
            <a:r>
              <a:rPr lang="en-GB" sz="1800">
                <a:latin typeface="Arial"/>
                <a:ea typeface="+mn-lt"/>
                <a:cs typeface="Arial"/>
              </a:rPr>
              <a:t> for one household at a time</a:t>
            </a:r>
            <a:endParaRPr lang="en-GB" sz="1800" dirty="0">
              <a:latin typeface="Arial"/>
              <a:ea typeface="+mn-lt"/>
              <a:cs typeface="Arial"/>
            </a:endParaRPr>
          </a:p>
          <a:p>
            <a:pPr>
              <a:lnSpc>
                <a:spcPct val="110000"/>
              </a:lnSpc>
              <a:buFont typeface="Calibri" panose="020B0604020202020204" pitchFamily="34" charset="0"/>
              <a:buChar char="-"/>
            </a:pPr>
            <a:r>
              <a:rPr lang="en-GB" sz="1800">
                <a:latin typeface="Arial"/>
                <a:ea typeface="+mn-lt"/>
                <a:cs typeface="Arial"/>
              </a:rPr>
              <a:t>A secure </a:t>
            </a:r>
            <a:r>
              <a:rPr lang="en-GB" sz="1800" b="1">
                <a:solidFill>
                  <a:schemeClr val="accent6"/>
                </a:solidFill>
                <a:latin typeface="Arial"/>
                <a:ea typeface="+mn-lt"/>
                <a:cs typeface="Arial"/>
              </a:rPr>
              <a:t>8m × 6m fenced exercise area</a:t>
            </a:r>
            <a:r>
              <a:rPr lang="en-GB" sz="1800">
                <a:latin typeface="Arial"/>
                <a:ea typeface="+mn-lt"/>
                <a:cs typeface="Arial"/>
              </a:rPr>
              <a:t> with double safety gates</a:t>
            </a:r>
            <a:endParaRPr lang="en-GB" sz="1800">
              <a:latin typeface="Arial"/>
              <a:cs typeface="Arial"/>
            </a:endParaRPr>
          </a:p>
          <a:p>
            <a:pPr>
              <a:lnSpc>
                <a:spcPct val="110000"/>
              </a:lnSpc>
              <a:buNone/>
            </a:pPr>
            <a:r>
              <a:rPr lang="en-GB" sz="1800" b="1" u="sng">
                <a:latin typeface="Arial"/>
                <a:ea typeface="+mn-lt"/>
                <a:cs typeface="Arial"/>
              </a:rPr>
              <a:t>Unique Selling Points</a:t>
            </a:r>
            <a:endParaRPr lang="en-GB" sz="1800" u="sng">
              <a:latin typeface="Arial"/>
              <a:cs typeface="Arial"/>
            </a:endParaRPr>
          </a:p>
          <a:p>
            <a:pPr>
              <a:lnSpc>
                <a:spcPct val="110000"/>
              </a:lnSpc>
              <a:buFont typeface="Calibri" panose="020B0604020202020204" pitchFamily="34" charset="0"/>
              <a:buChar char="-"/>
            </a:pPr>
            <a:r>
              <a:rPr lang="en-GB" sz="1800">
                <a:latin typeface="Arial"/>
                <a:ea typeface="+mn-lt"/>
                <a:cs typeface="Arial"/>
              </a:rPr>
              <a:t>Safe off-lead exercise space</a:t>
            </a:r>
            <a:endParaRPr lang="en-GB" sz="1800" dirty="0">
              <a:latin typeface="Arial"/>
              <a:ea typeface="+mn-lt"/>
              <a:cs typeface="Arial"/>
            </a:endParaRPr>
          </a:p>
          <a:p>
            <a:pPr>
              <a:lnSpc>
                <a:spcPct val="110000"/>
              </a:lnSpc>
              <a:buFont typeface="Calibri" panose="020B0604020202020204" pitchFamily="34" charset="0"/>
              <a:buChar char="-"/>
            </a:pPr>
            <a:r>
              <a:rPr lang="en-GB" sz="1800">
                <a:latin typeface="Arial"/>
                <a:ea typeface="+mn-lt"/>
                <a:cs typeface="Arial"/>
              </a:rPr>
              <a:t>Private booking system</a:t>
            </a:r>
            <a:endParaRPr lang="en-GB" sz="1800" dirty="0">
              <a:latin typeface="Arial"/>
              <a:ea typeface="+mn-lt"/>
              <a:cs typeface="Arial"/>
            </a:endParaRPr>
          </a:p>
          <a:p>
            <a:pPr>
              <a:lnSpc>
                <a:spcPct val="110000"/>
              </a:lnSpc>
              <a:buFont typeface="Calibri" panose="020B0604020202020204" pitchFamily="34" charset="0"/>
              <a:buChar char="-"/>
            </a:pPr>
            <a:r>
              <a:rPr lang="en-GB" sz="1800" dirty="0">
                <a:latin typeface="Arial"/>
                <a:ea typeface="+mn-lt"/>
                <a:cs typeface="Arial"/>
              </a:rPr>
              <a:t>Ideal for reactive dogs, rescue dogs and puppies in training</a:t>
            </a:r>
            <a:endParaRPr lang="en-GB" sz="1800">
              <a:latin typeface="Arial"/>
              <a:cs typeface="Arial"/>
            </a:endParaRPr>
          </a:p>
          <a:p>
            <a:pPr>
              <a:lnSpc>
                <a:spcPct val="110000"/>
              </a:lnSpc>
              <a:buNone/>
            </a:pPr>
            <a:r>
              <a:rPr lang="en-GB" sz="1800">
                <a:latin typeface="Arial"/>
                <a:ea typeface="+mn-lt"/>
                <a:cs typeface="Arial"/>
              </a:rPr>
              <a:t>This service provides dog owners with a </a:t>
            </a:r>
            <a:r>
              <a:rPr lang="en-GB" sz="1800" b="1">
                <a:solidFill>
                  <a:schemeClr val="accent6"/>
                </a:solidFill>
                <a:latin typeface="Arial"/>
                <a:ea typeface="+mn-lt"/>
                <a:cs typeface="Arial"/>
              </a:rPr>
              <a:t>safe alternative to busy public parks</a:t>
            </a:r>
            <a:r>
              <a:rPr lang="en-GB" sz="1800">
                <a:solidFill>
                  <a:schemeClr val="accent6"/>
                </a:solidFill>
                <a:latin typeface="Arial"/>
                <a:ea typeface="+mn-lt"/>
                <a:cs typeface="Arial"/>
              </a:rPr>
              <a:t>.</a:t>
            </a:r>
            <a:endParaRPr lang="en-GB" sz="1800">
              <a:solidFill>
                <a:schemeClr val="accent6"/>
              </a:solidFill>
              <a:latin typeface="Arial"/>
              <a:cs typeface="Arial"/>
            </a:endParaRPr>
          </a:p>
          <a:p>
            <a:pPr marL="0" indent="0">
              <a:lnSpc>
                <a:spcPct val="110000"/>
              </a:lnSpc>
              <a:buNone/>
            </a:pPr>
            <a:endParaRPr lang="en-GB" sz="1500"/>
          </a:p>
        </p:txBody>
      </p:sp>
    </p:spTree>
    <p:extLst>
      <p:ext uri="{BB962C8B-B14F-4D97-AF65-F5344CB8AC3E}">
        <p14:creationId xmlns:p14="http://schemas.microsoft.com/office/powerpoint/2010/main" val="2765056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148FE-59AC-64F2-97B0-EFAB2895FCC2}"/>
              </a:ext>
            </a:extLst>
          </p:cNvPr>
          <p:cNvSpPr>
            <a:spLocks noGrp="1"/>
          </p:cNvSpPr>
          <p:nvPr>
            <p:ph type="title"/>
          </p:nvPr>
        </p:nvSpPr>
        <p:spPr>
          <a:xfrm>
            <a:off x="612648" y="108406"/>
            <a:ext cx="4621553" cy="1360728"/>
          </a:xfrm>
        </p:spPr>
        <p:txBody>
          <a:bodyPr anchor="b">
            <a:normAutofit/>
          </a:bodyPr>
          <a:lstStyle/>
          <a:p>
            <a:r>
              <a:rPr lang="en-GB" u="sng" dirty="0"/>
              <a:t>Legal Format and Management -</a:t>
            </a:r>
          </a:p>
        </p:txBody>
      </p:sp>
      <p:sp>
        <p:nvSpPr>
          <p:cNvPr id="3" name="Content Placeholder 2">
            <a:extLst>
              <a:ext uri="{FF2B5EF4-FFF2-40B4-BE49-F238E27FC236}">
                <a16:creationId xmlns:a16="http://schemas.microsoft.com/office/drawing/2014/main" id="{F1459B6B-5188-4ED1-371D-F176ACD6DB98}"/>
              </a:ext>
            </a:extLst>
          </p:cNvPr>
          <p:cNvSpPr>
            <a:spLocks noGrp="1"/>
          </p:cNvSpPr>
          <p:nvPr>
            <p:ph idx="1"/>
          </p:nvPr>
        </p:nvSpPr>
        <p:spPr>
          <a:xfrm>
            <a:off x="212227" y="1247034"/>
            <a:ext cx="5422393" cy="5172054"/>
          </a:xfrm>
        </p:spPr>
        <p:txBody>
          <a:bodyPr>
            <a:normAutofit/>
          </a:bodyPr>
          <a:lstStyle/>
          <a:p>
            <a:pPr>
              <a:buFontTx/>
              <a:buChar char="-"/>
            </a:pPr>
            <a:endParaRPr lang="en-GB" sz="1600" dirty="0"/>
          </a:p>
          <a:p>
            <a:pPr marL="0" indent="0" algn="ctr">
              <a:buNone/>
            </a:pPr>
            <a:r>
              <a:rPr lang="en-GB" sz="1800" b="1" dirty="0"/>
              <a:t>Phase 1 of Business Plan</a:t>
            </a:r>
          </a:p>
          <a:p>
            <a:pPr marL="0" indent="0">
              <a:buNone/>
            </a:pPr>
            <a:r>
              <a:rPr lang="en-GB" sz="1800" dirty="0"/>
              <a:t>This business will operate as a </a:t>
            </a:r>
            <a:r>
              <a:rPr lang="en-GB" sz="1800" b="1" dirty="0">
                <a:solidFill>
                  <a:srgbClr val="00B050"/>
                </a:solidFill>
              </a:rPr>
              <a:t>sole trader </a:t>
            </a:r>
            <a:r>
              <a:rPr lang="en-GB" sz="1800" dirty="0"/>
              <a:t>enterprise (one individual responsible for organisation and finances) – low operating costs</a:t>
            </a:r>
          </a:p>
          <a:p>
            <a:pPr>
              <a:buFontTx/>
              <a:buChar char="-"/>
            </a:pPr>
            <a:r>
              <a:rPr lang="en-GB" sz="1800" dirty="0"/>
              <a:t>Management with one owner – manage bookings and customer communication</a:t>
            </a:r>
          </a:p>
          <a:p>
            <a:pPr>
              <a:buFontTx/>
              <a:buChar char="-"/>
            </a:pPr>
            <a:r>
              <a:rPr lang="en-GB" sz="1800" dirty="0"/>
              <a:t>Full control over operations and decision-making </a:t>
            </a:r>
          </a:p>
          <a:p>
            <a:pPr>
              <a:buFontTx/>
              <a:buChar char="-"/>
            </a:pPr>
            <a:r>
              <a:rPr lang="en-GB" sz="1800" dirty="0">
                <a:solidFill>
                  <a:srgbClr val="FF0000"/>
                </a:solidFill>
              </a:rPr>
              <a:t>Must be aware of potential sole liabilities, responsible for any debts</a:t>
            </a:r>
          </a:p>
          <a:p>
            <a:pPr>
              <a:buFontTx/>
              <a:buChar char="-"/>
            </a:pPr>
            <a:r>
              <a:rPr lang="en-GB" sz="1800" dirty="0"/>
              <a:t>As business grows, hiring assistance may be necessary for administration work</a:t>
            </a:r>
          </a:p>
          <a:p>
            <a:pPr>
              <a:buFontTx/>
              <a:buChar char="-"/>
            </a:pPr>
            <a:endParaRPr lang="en-GB" dirty="0"/>
          </a:p>
          <a:p>
            <a:pPr>
              <a:buFontTx/>
              <a:buChar char="-"/>
            </a:pPr>
            <a:endParaRPr lang="en-GB" sz="1800" dirty="0"/>
          </a:p>
        </p:txBody>
      </p:sp>
      <p:pic>
        <p:nvPicPr>
          <p:cNvPr id="1026" name="Picture 2" descr="Dogs Have an Excellent Nose for Business. Here's How to ...">
            <a:extLst>
              <a:ext uri="{FF2B5EF4-FFF2-40B4-BE49-F238E27FC236}">
                <a16:creationId xmlns:a16="http://schemas.microsoft.com/office/drawing/2014/main" id="{5C9CA7B5-79EC-0121-9AE3-A7A14FB405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08406"/>
            <a:ext cx="5837780" cy="385710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796C77-94C4-A742-9D5E-77072FC68C77}"/>
              </a:ext>
            </a:extLst>
          </p:cNvPr>
          <p:cNvSpPr txBox="1"/>
          <p:nvPr/>
        </p:nvSpPr>
        <p:spPr>
          <a:xfrm>
            <a:off x="5979082" y="4384812"/>
            <a:ext cx="6071616" cy="1754326"/>
          </a:xfrm>
          <a:prstGeom prst="rect">
            <a:avLst/>
          </a:prstGeom>
          <a:noFill/>
        </p:spPr>
        <p:txBody>
          <a:bodyPr wrap="square" rtlCol="0">
            <a:spAutoFit/>
          </a:bodyPr>
          <a:lstStyle/>
          <a:p>
            <a:r>
              <a:rPr lang="en-GB" b="1" dirty="0"/>
              <a:t>Phase 2 </a:t>
            </a:r>
            <a:r>
              <a:rPr lang="en-GB" dirty="0"/>
              <a:t>will consist of dog-boarding within the property which I have a room already prepared for three indoor kennels which will house and care for three dogs overnight or several nights depending on the needs of customers, but this will increase the price of my business venture by roughly £5000</a:t>
            </a:r>
          </a:p>
        </p:txBody>
      </p:sp>
    </p:spTree>
    <p:extLst>
      <p:ext uri="{BB962C8B-B14F-4D97-AF65-F5344CB8AC3E}">
        <p14:creationId xmlns:p14="http://schemas.microsoft.com/office/powerpoint/2010/main" val="4282036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270F1-653C-00CD-CDBA-C080ABCBDCB7}"/>
              </a:ext>
            </a:extLst>
          </p:cNvPr>
          <p:cNvSpPr>
            <a:spLocks noGrp="1"/>
          </p:cNvSpPr>
          <p:nvPr>
            <p:ph type="title"/>
          </p:nvPr>
        </p:nvSpPr>
        <p:spPr>
          <a:xfrm>
            <a:off x="406702" y="208761"/>
            <a:ext cx="4621553" cy="1360728"/>
          </a:xfrm>
        </p:spPr>
        <p:txBody>
          <a:bodyPr anchor="b">
            <a:normAutofit/>
          </a:bodyPr>
          <a:lstStyle/>
          <a:p>
            <a:r>
              <a:rPr lang="en-GB" u="sng">
                <a:latin typeface="Arial"/>
                <a:cs typeface="Arial"/>
              </a:rPr>
              <a:t>External Factors – PESTEL Analysis</a:t>
            </a:r>
          </a:p>
        </p:txBody>
      </p:sp>
      <p:sp>
        <p:nvSpPr>
          <p:cNvPr id="3" name="Content Placeholder 2">
            <a:extLst>
              <a:ext uri="{FF2B5EF4-FFF2-40B4-BE49-F238E27FC236}">
                <a16:creationId xmlns:a16="http://schemas.microsoft.com/office/drawing/2014/main" id="{556D47AA-DF41-1D4B-F3FF-AD29CE15100F}"/>
              </a:ext>
            </a:extLst>
          </p:cNvPr>
          <p:cNvSpPr>
            <a:spLocks noGrp="1"/>
          </p:cNvSpPr>
          <p:nvPr>
            <p:ph idx="1"/>
          </p:nvPr>
        </p:nvSpPr>
        <p:spPr>
          <a:xfrm>
            <a:off x="272837" y="1719085"/>
            <a:ext cx="5517417" cy="4940450"/>
          </a:xfrm>
        </p:spPr>
        <p:txBody>
          <a:bodyPr vert="horz" lIns="91440" tIns="45720" rIns="91440" bIns="45720" rtlCol="0" anchor="t">
            <a:noAutofit/>
          </a:bodyPr>
          <a:lstStyle/>
          <a:p>
            <a:pPr>
              <a:lnSpc>
                <a:spcPct val="110000"/>
              </a:lnSpc>
              <a:buNone/>
            </a:pPr>
            <a:r>
              <a:rPr lang="en-GB" sz="1800" b="1" u="sng">
                <a:latin typeface="Arial"/>
                <a:ea typeface="+mn-lt"/>
                <a:cs typeface="Arial"/>
              </a:rPr>
              <a:t>Social Factors</a:t>
            </a:r>
            <a:endParaRPr lang="en-GB" sz="1800" u="sng" dirty="0">
              <a:latin typeface="Arial"/>
              <a:ea typeface="+mn-lt"/>
              <a:cs typeface="Arial"/>
            </a:endParaRPr>
          </a:p>
          <a:p>
            <a:pPr>
              <a:lnSpc>
                <a:spcPct val="110000"/>
              </a:lnSpc>
              <a:buFont typeface="Calibri" panose="020B0604020202020204" pitchFamily="34" charset="0"/>
              <a:buChar char="-"/>
            </a:pPr>
            <a:r>
              <a:rPr lang="en-GB" sz="1600">
                <a:latin typeface="Arial"/>
                <a:ea typeface="+mn-lt"/>
                <a:cs typeface="Arial"/>
              </a:rPr>
              <a:t>Increasing pet ownership in the UK</a:t>
            </a:r>
          </a:p>
          <a:p>
            <a:pPr>
              <a:lnSpc>
                <a:spcPct val="110000"/>
              </a:lnSpc>
              <a:buFont typeface="Calibri" panose="020B0604020202020204" pitchFamily="34" charset="0"/>
              <a:buChar char="-"/>
            </a:pPr>
            <a:r>
              <a:rPr lang="en-GB" sz="1600">
                <a:latin typeface="Arial"/>
                <a:ea typeface="+mn-lt"/>
                <a:cs typeface="Arial"/>
              </a:rPr>
              <a:t>Over 60% of households own a pet</a:t>
            </a:r>
            <a:endParaRPr lang="en-GB">
              <a:latin typeface="Neue Haas Grotesk Text Pro"/>
              <a:ea typeface="+mn-lt"/>
              <a:cs typeface="Arial"/>
            </a:endParaRPr>
          </a:p>
          <a:p>
            <a:pPr>
              <a:lnSpc>
                <a:spcPct val="110000"/>
              </a:lnSpc>
              <a:buFont typeface="Calibri" panose="020B0604020202020204" pitchFamily="34" charset="0"/>
              <a:buChar char="-"/>
            </a:pPr>
            <a:r>
              <a:rPr lang="en-GB" sz="1600">
                <a:latin typeface="Arial"/>
                <a:ea typeface="+mn-lt"/>
                <a:cs typeface="Arial"/>
              </a:rPr>
              <a:t>Growing demand for specialised pet services</a:t>
            </a:r>
            <a:endParaRPr lang="en-GB"/>
          </a:p>
          <a:p>
            <a:pPr>
              <a:lnSpc>
                <a:spcPct val="110000"/>
              </a:lnSpc>
              <a:buNone/>
            </a:pPr>
            <a:r>
              <a:rPr lang="en-GB" sz="1800" b="1" u="sng">
                <a:latin typeface="Arial"/>
                <a:ea typeface="+mn-lt"/>
                <a:cs typeface="Arial"/>
              </a:rPr>
              <a:t>Technological Factors</a:t>
            </a:r>
            <a:endParaRPr lang="en-GB" sz="1800" u="sng" dirty="0">
              <a:latin typeface="Arial"/>
              <a:ea typeface="+mn-lt"/>
              <a:cs typeface="Arial"/>
            </a:endParaRPr>
          </a:p>
          <a:p>
            <a:pPr>
              <a:lnSpc>
                <a:spcPct val="110000"/>
              </a:lnSpc>
              <a:buFont typeface="Calibri" panose="020B0604020202020204" pitchFamily="34" charset="0"/>
              <a:buChar char="-"/>
            </a:pPr>
            <a:r>
              <a:rPr lang="en-GB" sz="1600">
                <a:latin typeface="Arial"/>
                <a:ea typeface="+mn-lt"/>
                <a:cs typeface="Arial"/>
              </a:rPr>
              <a:t>Online booking platforms make scheduling simple</a:t>
            </a:r>
            <a:endParaRPr lang="en-GB" sz="1800" u="sng">
              <a:latin typeface="Arial"/>
              <a:ea typeface="+mn-lt"/>
              <a:cs typeface="Arial"/>
            </a:endParaRPr>
          </a:p>
          <a:p>
            <a:pPr>
              <a:lnSpc>
                <a:spcPct val="110000"/>
              </a:lnSpc>
              <a:buFont typeface="Calibri" panose="020B0604020202020204" pitchFamily="34" charset="0"/>
              <a:buChar char="-"/>
            </a:pPr>
            <a:r>
              <a:rPr lang="en-GB" sz="1600">
                <a:latin typeface="Arial"/>
                <a:ea typeface="+mn-lt"/>
                <a:cs typeface="Arial"/>
              </a:rPr>
              <a:t>Social media helps promote services to local dog </a:t>
            </a:r>
            <a:r>
              <a:rPr lang="en-GB" sz="1600" dirty="0">
                <a:latin typeface="Arial"/>
                <a:ea typeface="+mn-lt"/>
                <a:cs typeface="Arial"/>
              </a:rPr>
              <a:t>owners</a:t>
            </a:r>
            <a:endParaRPr lang="en-GB" sz="1800" u="sng">
              <a:latin typeface="Arial"/>
              <a:ea typeface="+mn-lt"/>
              <a:cs typeface="Arial"/>
            </a:endParaRPr>
          </a:p>
          <a:p>
            <a:pPr>
              <a:lnSpc>
                <a:spcPct val="110000"/>
              </a:lnSpc>
              <a:buNone/>
            </a:pPr>
            <a:r>
              <a:rPr lang="en-GB" sz="1800" b="1" u="sng">
                <a:latin typeface="Arial"/>
                <a:ea typeface="+mn-lt"/>
                <a:cs typeface="Arial"/>
              </a:rPr>
              <a:t>Legal Factors</a:t>
            </a:r>
            <a:endParaRPr lang="en-GB" sz="1800" dirty="0">
              <a:latin typeface="Arial"/>
              <a:ea typeface="+mn-lt"/>
              <a:cs typeface="Arial"/>
            </a:endParaRPr>
          </a:p>
          <a:p>
            <a:pPr>
              <a:lnSpc>
                <a:spcPct val="110000"/>
              </a:lnSpc>
              <a:buFont typeface="Calibri" panose="020B0604020202020204" pitchFamily="34" charset="0"/>
              <a:buChar char="-"/>
            </a:pPr>
            <a:r>
              <a:rPr lang="en-GB" sz="1600" dirty="0">
                <a:latin typeface="Arial"/>
                <a:ea typeface="+mn-lt"/>
                <a:cs typeface="Arial"/>
              </a:rPr>
              <a:t>Business must maintain public liability insurance</a:t>
            </a:r>
            <a:endParaRPr lang="en-GB" sz="1800" dirty="0">
              <a:latin typeface="Arial"/>
              <a:ea typeface="+mn-lt"/>
              <a:cs typeface="Arial"/>
            </a:endParaRPr>
          </a:p>
          <a:p>
            <a:pPr>
              <a:lnSpc>
                <a:spcPct val="110000"/>
              </a:lnSpc>
              <a:buFont typeface="Calibri" panose="020B0604020202020204" pitchFamily="34" charset="0"/>
              <a:buChar char="-"/>
            </a:pPr>
            <a:r>
              <a:rPr lang="en-GB" sz="1600" dirty="0">
                <a:latin typeface="Arial"/>
                <a:ea typeface="+mn-lt"/>
                <a:cs typeface="Arial"/>
              </a:rPr>
              <a:t>Safety regulations and secure fencing are required to protect customers and dogs</a:t>
            </a:r>
            <a:endParaRPr lang="en-GB" sz="1800">
              <a:latin typeface="Arial"/>
              <a:ea typeface="+mn-lt"/>
              <a:cs typeface="Arial"/>
            </a:endParaRPr>
          </a:p>
          <a:p>
            <a:pPr>
              <a:lnSpc>
                <a:spcPct val="110000"/>
              </a:lnSpc>
              <a:buNone/>
            </a:pPr>
            <a:r>
              <a:rPr lang="en-GB" sz="1600" b="1">
                <a:solidFill>
                  <a:schemeClr val="accent6"/>
                </a:solidFill>
                <a:latin typeface="Arial"/>
                <a:ea typeface="+mn-lt"/>
                <a:cs typeface="Arial"/>
              </a:rPr>
              <a:t>These factors highlight a growing and sustainable market opportunity.</a:t>
            </a:r>
          </a:p>
          <a:p>
            <a:pPr marL="0" indent="0">
              <a:lnSpc>
                <a:spcPct val="110000"/>
              </a:lnSpc>
              <a:buNone/>
            </a:pPr>
            <a:endParaRPr lang="en-GB" sz="1000"/>
          </a:p>
        </p:txBody>
      </p:sp>
      <p:pic>
        <p:nvPicPr>
          <p:cNvPr id="5" name="Picture 4" descr="Dog Walking: The Health Benefits of ...">
            <a:extLst>
              <a:ext uri="{FF2B5EF4-FFF2-40B4-BE49-F238E27FC236}">
                <a16:creationId xmlns:a16="http://schemas.microsoft.com/office/drawing/2014/main" id="{05C505C1-3615-F1E4-2A7E-041F9379507D}"/>
              </a:ext>
            </a:extLst>
          </p:cNvPr>
          <p:cNvPicPr>
            <a:picLocks noChangeAspect="1"/>
          </p:cNvPicPr>
          <p:nvPr/>
        </p:nvPicPr>
        <p:blipFill>
          <a:blip r:embed="rId2"/>
          <a:stretch>
            <a:fillRect/>
          </a:stretch>
        </p:blipFill>
        <p:spPr>
          <a:xfrm>
            <a:off x="6090753" y="1317598"/>
            <a:ext cx="5719036" cy="3835346"/>
          </a:xfrm>
          <a:prstGeom prst="rect">
            <a:avLst/>
          </a:prstGeom>
        </p:spPr>
      </p:pic>
    </p:spTree>
    <p:extLst>
      <p:ext uri="{BB962C8B-B14F-4D97-AF65-F5344CB8AC3E}">
        <p14:creationId xmlns:p14="http://schemas.microsoft.com/office/powerpoint/2010/main" val="2280879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7AFFE-B7E9-1ABA-BF4B-2BC6076D2E1F}"/>
              </a:ext>
            </a:extLst>
          </p:cNvPr>
          <p:cNvSpPr>
            <a:spLocks noGrp="1"/>
          </p:cNvSpPr>
          <p:nvPr>
            <p:ph type="title"/>
          </p:nvPr>
        </p:nvSpPr>
        <p:spPr>
          <a:xfrm>
            <a:off x="612648" y="146977"/>
            <a:ext cx="4621553" cy="1360728"/>
          </a:xfrm>
        </p:spPr>
        <p:txBody>
          <a:bodyPr anchor="b">
            <a:normAutofit/>
          </a:bodyPr>
          <a:lstStyle/>
          <a:p>
            <a:r>
              <a:rPr lang="en-GB" u="sng">
                <a:latin typeface="Arial"/>
                <a:cs typeface="Arial"/>
              </a:rPr>
              <a:t>Marketing Strategies</a:t>
            </a:r>
          </a:p>
        </p:txBody>
      </p:sp>
      <p:sp>
        <p:nvSpPr>
          <p:cNvPr id="3" name="Content Placeholder 2">
            <a:extLst>
              <a:ext uri="{FF2B5EF4-FFF2-40B4-BE49-F238E27FC236}">
                <a16:creationId xmlns:a16="http://schemas.microsoft.com/office/drawing/2014/main" id="{09850DCF-B1BB-59E8-CEEF-B9CBD82908E9}"/>
              </a:ext>
            </a:extLst>
          </p:cNvPr>
          <p:cNvSpPr>
            <a:spLocks noGrp="1"/>
          </p:cNvSpPr>
          <p:nvPr>
            <p:ph idx="1"/>
          </p:nvPr>
        </p:nvSpPr>
        <p:spPr>
          <a:xfrm>
            <a:off x="612648" y="1708788"/>
            <a:ext cx="5198201" cy="4971342"/>
          </a:xfrm>
        </p:spPr>
        <p:txBody>
          <a:bodyPr vert="horz" lIns="91440" tIns="45720" rIns="91440" bIns="45720" rtlCol="0" anchor="t">
            <a:normAutofit lnSpcReduction="10000"/>
          </a:bodyPr>
          <a:lstStyle/>
          <a:p>
            <a:pPr>
              <a:lnSpc>
                <a:spcPct val="110000"/>
              </a:lnSpc>
              <a:buNone/>
            </a:pPr>
            <a:r>
              <a:rPr lang="en-GB" sz="1600" b="1" u="sng">
                <a:latin typeface="Arial"/>
                <a:ea typeface="+mn-lt"/>
                <a:cs typeface="Arial"/>
              </a:rPr>
              <a:t>1. Social Media Marketing</a:t>
            </a:r>
            <a:endParaRPr lang="en-US" sz="1600" b="1" u="sng">
              <a:latin typeface="Arial"/>
              <a:cs typeface="Arial"/>
            </a:endParaRPr>
          </a:p>
          <a:p>
            <a:pPr>
              <a:lnSpc>
                <a:spcPct val="110000"/>
              </a:lnSpc>
              <a:buNone/>
            </a:pPr>
            <a:r>
              <a:rPr lang="en-GB" sz="1400">
                <a:latin typeface="Arial"/>
                <a:ea typeface="+mn-lt"/>
                <a:cs typeface="Arial"/>
              </a:rPr>
              <a:t>Platforms such as Instagram and X will be used to:</a:t>
            </a:r>
            <a:endParaRPr lang="en-GB" sz="1400">
              <a:latin typeface="Arial"/>
              <a:cs typeface="Arial"/>
            </a:endParaRPr>
          </a:p>
          <a:p>
            <a:pPr>
              <a:lnSpc>
                <a:spcPct val="110000"/>
              </a:lnSpc>
              <a:buFont typeface="Calibri" panose="020B0604020202020204" pitchFamily="34" charset="0"/>
              <a:buChar char="-"/>
            </a:pPr>
            <a:r>
              <a:rPr lang="en-GB" sz="1400">
                <a:latin typeface="Arial"/>
                <a:ea typeface="+mn-lt"/>
                <a:cs typeface="Arial"/>
              </a:rPr>
              <a:t>Share photos and videos of the garden</a:t>
            </a:r>
          </a:p>
          <a:p>
            <a:pPr>
              <a:lnSpc>
                <a:spcPct val="110000"/>
              </a:lnSpc>
              <a:buFont typeface="Calibri" panose="020B0604020202020204" pitchFamily="34" charset="0"/>
              <a:buChar char="-"/>
            </a:pPr>
            <a:r>
              <a:rPr lang="en-GB" sz="1400">
                <a:latin typeface="Arial"/>
                <a:ea typeface="+mn-lt"/>
                <a:cs typeface="Arial"/>
              </a:rPr>
              <a:t>Promote booking availability</a:t>
            </a:r>
          </a:p>
          <a:p>
            <a:pPr>
              <a:lnSpc>
                <a:spcPct val="110000"/>
              </a:lnSpc>
              <a:buFont typeface="Calibri" panose="020B0604020202020204" pitchFamily="34" charset="0"/>
              <a:buChar char="-"/>
            </a:pPr>
            <a:r>
              <a:rPr lang="en-GB" sz="1400">
                <a:latin typeface="Arial"/>
                <a:ea typeface="+mn-lt"/>
                <a:cs typeface="Arial"/>
              </a:rPr>
              <a:t>Build engagement with local dog owners</a:t>
            </a:r>
            <a:endParaRPr lang="en-GB" sz="1400">
              <a:latin typeface="Arial"/>
              <a:cs typeface="Arial"/>
            </a:endParaRPr>
          </a:p>
          <a:p>
            <a:pPr>
              <a:lnSpc>
                <a:spcPct val="110000"/>
              </a:lnSpc>
              <a:buNone/>
            </a:pPr>
            <a:r>
              <a:rPr lang="en-GB" sz="1400">
                <a:latin typeface="Arial"/>
                <a:ea typeface="+mn-lt"/>
                <a:cs typeface="Arial"/>
              </a:rPr>
              <a:t>Pet related businesses perform well online because owners enjoy sharing pet experiences.</a:t>
            </a:r>
            <a:endParaRPr lang="en-GB" sz="1400">
              <a:latin typeface="Arial"/>
              <a:cs typeface="Arial"/>
            </a:endParaRPr>
          </a:p>
          <a:p>
            <a:pPr>
              <a:lnSpc>
                <a:spcPct val="110000"/>
              </a:lnSpc>
              <a:buNone/>
            </a:pPr>
            <a:r>
              <a:rPr lang="en-GB" sz="1600" b="1" u="sng">
                <a:latin typeface="Arial"/>
                <a:ea typeface="+mn-lt"/>
                <a:cs typeface="Arial"/>
              </a:rPr>
              <a:t>2. Local Partnerships</a:t>
            </a:r>
            <a:endParaRPr lang="en-GB" sz="1200" b="1" u="sng">
              <a:latin typeface="Arial"/>
              <a:cs typeface="Arial"/>
            </a:endParaRPr>
          </a:p>
          <a:p>
            <a:pPr>
              <a:lnSpc>
                <a:spcPct val="110000"/>
              </a:lnSpc>
              <a:buNone/>
            </a:pPr>
            <a:r>
              <a:rPr lang="en-GB" sz="1400">
                <a:latin typeface="Arial"/>
                <a:ea typeface="+mn-lt"/>
                <a:cs typeface="Arial"/>
              </a:rPr>
              <a:t>The business will collaborate with:</a:t>
            </a:r>
            <a:endParaRPr lang="en-GB" sz="1400">
              <a:latin typeface="Arial"/>
              <a:cs typeface="Arial"/>
            </a:endParaRPr>
          </a:p>
          <a:p>
            <a:pPr>
              <a:lnSpc>
                <a:spcPct val="110000"/>
              </a:lnSpc>
              <a:buFont typeface="Calibri" panose="020B0604020202020204" pitchFamily="34" charset="0"/>
              <a:buChar char="-"/>
            </a:pPr>
            <a:r>
              <a:rPr lang="en-GB" sz="1400">
                <a:latin typeface="Arial"/>
                <a:ea typeface="+mn-lt"/>
                <a:cs typeface="Arial"/>
              </a:rPr>
              <a:t>Veterinary clinics</a:t>
            </a:r>
          </a:p>
          <a:p>
            <a:pPr>
              <a:lnSpc>
                <a:spcPct val="110000"/>
              </a:lnSpc>
              <a:buFont typeface="Calibri" panose="020B0604020202020204" pitchFamily="34" charset="0"/>
              <a:buChar char="-"/>
            </a:pPr>
            <a:r>
              <a:rPr lang="en-GB" sz="1400">
                <a:latin typeface="Arial"/>
                <a:ea typeface="+mn-lt"/>
                <a:cs typeface="Arial"/>
              </a:rPr>
              <a:t>Dog groomers</a:t>
            </a:r>
          </a:p>
          <a:p>
            <a:pPr>
              <a:lnSpc>
                <a:spcPct val="110000"/>
              </a:lnSpc>
              <a:buFont typeface="Calibri" panose="020B0604020202020204" pitchFamily="34" charset="0"/>
              <a:buChar char="-"/>
            </a:pPr>
            <a:r>
              <a:rPr lang="en-GB" sz="1400">
                <a:latin typeface="Arial"/>
                <a:ea typeface="+mn-lt"/>
                <a:cs typeface="Arial"/>
              </a:rPr>
              <a:t> Pet supply stores</a:t>
            </a:r>
            <a:endParaRPr lang="en-GB" sz="1400">
              <a:latin typeface="Arial"/>
              <a:cs typeface="Arial"/>
            </a:endParaRPr>
          </a:p>
          <a:p>
            <a:pPr>
              <a:lnSpc>
                <a:spcPct val="110000"/>
              </a:lnSpc>
              <a:buNone/>
            </a:pPr>
            <a:r>
              <a:rPr lang="en-GB" sz="1400">
                <a:latin typeface="Arial"/>
                <a:ea typeface="+mn-lt"/>
                <a:cs typeface="Arial"/>
              </a:rPr>
              <a:t>Flyers and posters in local areas will also increase awareness.</a:t>
            </a:r>
            <a:endParaRPr lang="en-GB" sz="1400">
              <a:latin typeface="Arial"/>
              <a:cs typeface="Arial"/>
            </a:endParaRPr>
          </a:p>
          <a:p>
            <a:pPr>
              <a:lnSpc>
                <a:spcPct val="110000"/>
              </a:lnSpc>
              <a:buNone/>
            </a:pPr>
            <a:r>
              <a:rPr lang="en-GB" sz="1400">
                <a:latin typeface="Arial"/>
                <a:ea typeface="+mn-lt"/>
                <a:cs typeface="Arial"/>
              </a:rPr>
              <a:t>Word-of-mouth recommendations will help build long-term customer trust.</a:t>
            </a:r>
            <a:endParaRPr lang="en-GB" sz="1400">
              <a:latin typeface="Arial"/>
              <a:cs typeface="Arial"/>
            </a:endParaRPr>
          </a:p>
          <a:p>
            <a:pPr marL="0" indent="0">
              <a:lnSpc>
                <a:spcPct val="110000"/>
              </a:lnSpc>
              <a:buNone/>
            </a:pPr>
            <a:endParaRPr lang="en-GB" sz="700"/>
          </a:p>
        </p:txBody>
      </p:sp>
      <p:pic>
        <p:nvPicPr>
          <p:cNvPr id="4" name="Picture 3" descr="The Top 10 Social Media Apps and Sites ...">
            <a:extLst>
              <a:ext uri="{FF2B5EF4-FFF2-40B4-BE49-F238E27FC236}">
                <a16:creationId xmlns:a16="http://schemas.microsoft.com/office/drawing/2014/main" id="{D1022A70-3844-6BD0-B66C-D5B9270B8F16}"/>
              </a:ext>
            </a:extLst>
          </p:cNvPr>
          <p:cNvPicPr>
            <a:picLocks noChangeAspect="1"/>
          </p:cNvPicPr>
          <p:nvPr/>
        </p:nvPicPr>
        <p:blipFill>
          <a:blip r:embed="rId2"/>
          <a:stretch>
            <a:fillRect/>
          </a:stretch>
        </p:blipFill>
        <p:spPr>
          <a:xfrm>
            <a:off x="5965492" y="1114923"/>
            <a:ext cx="5289317" cy="4628153"/>
          </a:xfrm>
          <a:prstGeom prst="rect">
            <a:avLst/>
          </a:prstGeom>
        </p:spPr>
      </p:pic>
    </p:spTree>
    <p:extLst>
      <p:ext uri="{BB962C8B-B14F-4D97-AF65-F5344CB8AC3E}">
        <p14:creationId xmlns:p14="http://schemas.microsoft.com/office/powerpoint/2010/main" val="4049532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437AE58-B864-EB6B-B1CC-CDAF536EA0E4}"/>
              </a:ext>
            </a:extLst>
          </p:cNvPr>
          <p:cNvSpPr>
            <a:spLocks noGrp="1"/>
          </p:cNvSpPr>
          <p:nvPr>
            <p:ph type="title"/>
          </p:nvPr>
        </p:nvSpPr>
        <p:spPr>
          <a:xfrm>
            <a:off x="612648" y="548640"/>
            <a:ext cx="4803224" cy="1298446"/>
          </a:xfrm>
        </p:spPr>
        <p:txBody>
          <a:bodyPr>
            <a:normAutofit/>
          </a:bodyPr>
          <a:lstStyle/>
          <a:p>
            <a:r>
              <a:rPr lang="en-GB" sz="3300" u="sng">
                <a:latin typeface="Arial"/>
                <a:cs typeface="Arial"/>
              </a:rPr>
              <a:t>Funding Requirements and Allocation</a:t>
            </a:r>
          </a:p>
        </p:txBody>
      </p:sp>
      <p:pic>
        <p:nvPicPr>
          <p:cNvPr id="4" name="Picture 3" descr="Dog Money Images – Browse 44,251 Stock ...">
            <a:extLst>
              <a:ext uri="{FF2B5EF4-FFF2-40B4-BE49-F238E27FC236}">
                <a16:creationId xmlns:a16="http://schemas.microsoft.com/office/drawing/2014/main" id="{1BDD42FC-F0EC-4989-6A98-E4E8980FBE5A}"/>
              </a:ext>
            </a:extLst>
          </p:cNvPr>
          <p:cNvPicPr>
            <a:picLocks noChangeAspect="1"/>
          </p:cNvPicPr>
          <p:nvPr/>
        </p:nvPicPr>
        <p:blipFill>
          <a:blip r:embed="rId2"/>
          <a:srcRect l="25546" r="1923" b="2"/>
          <a:stretch>
            <a:fillRect/>
          </a:stretch>
        </p:blipFill>
        <p:spPr>
          <a:xfrm>
            <a:off x="731521" y="2011679"/>
            <a:ext cx="4684352" cy="4297680"/>
          </a:xfrm>
          <a:prstGeom prst="rect">
            <a:avLst/>
          </a:prstGeom>
        </p:spPr>
      </p:pic>
      <p:sp>
        <p:nvSpPr>
          <p:cNvPr id="3" name="Content Placeholder 2">
            <a:extLst>
              <a:ext uri="{FF2B5EF4-FFF2-40B4-BE49-F238E27FC236}">
                <a16:creationId xmlns:a16="http://schemas.microsoft.com/office/drawing/2014/main" id="{B05F3732-4CDE-728F-3D97-5CDA397EE36E}"/>
              </a:ext>
            </a:extLst>
          </p:cNvPr>
          <p:cNvSpPr>
            <a:spLocks noGrp="1"/>
          </p:cNvSpPr>
          <p:nvPr>
            <p:ph idx="1"/>
          </p:nvPr>
        </p:nvSpPr>
        <p:spPr>
          <a:xfrm>
            <a:off x="5966737" y="548637"/>
            <a:ext cx="6216092" cy="5575372"/>
          </a:xfrm>
        </p:spPr>
        <p:txBody>
          <a:bodyPr vert="horz" lIns="91440" tIns="45720" rIns="91440" bIns="45720" rtlCol="0" anchor="t">
            <a:normAutofit fontScale="92500" lnSpcReduction="20000"/>
          </a:bodyPr>
          <a:lstStyle/>
          <a:p>
            <a:pPr>
              <a:buNone/>
            </a:pPr>
            <a:r>
              <a:rPr lang="en-GB" sz="1800">
                <a:latin typeface="Arial"/>
                <a:ea typeface="+mn-lt"/>
                <a:cs typeface="Arial"/>
              </a:rPr>
              <a:t>Estimated start-up cost: </a:t>
            </a:r>
            <a:r>
              <a:rPr lang="en-GB" sz="1800" b="1">
                <a:latin typeface="Arial"/>
                <a:ea typeface="+mn-lt"/>
                <a:cs typeface="Arial"/>
              </a:rPr>
              <a:t>£3,500 – £7,000</a:t>
            </a:r>
            <a:endParaRPr lang="en-US" sz="1800" b="1">
              <a:latin typeface="Arial"/>
              <a:cs typeface="Arial"/>
            </a:endParaRPr>
          </a:p>
          <a:p>
            <a:pPr>
              <a:buNone/>
            </a:pPr>
            <a:r>
              <a:rPr lang="en-GB" sz="1800" b="1" u="sng">
                <a:latin typeface="Arial"/>
                <a:ea typeface="+mn-lt"/>
                <a:cs typeface="Arial"/>
              </a:rPr>
              <a:t>Main start-up expenses include:</a:t>
            </a:r>
            <a:endParaRPr lang="en-GB" sz="1800" b="1" u="sng">
              <a:latin typeface="Arial"/>
              <a:cs typeface="Arial"/>
            </a:endParaRPr>
          </a:p>
          <a:p>
            <a:pPr>
              <a:buFont typeface="Calibri" panose="020B0604020202020204" pitchFamily="34" charset="0"/>
              <a:buChar char="-"/>
            </a:pPr>
            <a:r>
              <a:rPr lang="en-GB" sz="1800">
                <a:latin typeface="Arial"/>
                <a:ea typeface="+mn-lt"/>
                <a:cs typeface="Arial"/>
              </a:rPr>
              <a:t>Secure fencing installation</a:t>
            </a:r>
          </a:p>
          <a:p>
            <a:pPr>
              <a:buFont typeface="Calibri" panose="020B0604020202020204" pitchFamily="34" charset="0"/>
              <a:buChar char="-"/>
            </a:pPr>
            <a:r>
              <a:rPr lang="en-GB" sz="1800">
                <a:latin typeface="Arial"/>
                <a:ea typeface="+mn-lt"/>
                <a:cs typeface="Arial"/>
              </a:rPr>
              <a:t>Double safety gate entrance</a:t>
            </a:r>
          </a:p>
          <a:p>
            <a:pPr>
              <a:buFont typeface="Calibri" panose="020B0604020202020204" pitchFamily="34" charset="0"/>
              <a:buChar char="-"/>
            </a:pPr>
            <a:r>
              <a:rPr lang="en-GB" sz="1800">
                <a:latin typeface="Arial"/>
                <a:ea typeface="+mn-lt"/>
                <a:cs typeface="Arial"/>
              </a:rPr>
              <a:t> Ground preparation</a:t>
            </a:r>
          </a:p>
          <a:p>
            <a:pPr>
              <a:buFont typeface="Calibri" panose="020B0604020202020204" pitchFamily="34" charset="0"/>
              <a:buChar char="-"/>
            </a:pPr>
            <a:r>
              <a:rPr lang="en-GB" sz="1800">
                <a:latin typeface="Arial"/>
                <a:ea typeface="+mn-lt"/>
                <a:cs typeface="Arial"/>
              </a:rPr>
              <a:t> Water tap and dog bowl installation</a:t>
            </a:r>
          </a:p>
          <a:p>
            <a:pPr>
              <a:buFont typeface="Calibri" panose="020B0604020202020204" pitchFamily="34" charset="0"/>
              <a:buChar char="-"/>
            </a:pPr>
            <a:r>
              <a:rPr lang="en-GB" sz="1800">
                <a:latin typeface="Arial"/>
                <a:ea typeface="+mn-lt"/>
                <a:cs typeface="Arial"/>
              </a:rPr>
              <a:t>CCTV security system</a:t>
            </a:r>
          </a:p>
          <a:p>
            <a:pPr>
              <a:buFont typeface="Calibri" panose="020B0604020202020204" pitchFamily="34" charset="0"/>
              <a:buChar char="-"/>
            </a:pPr>
            <a:r>
              <a:rPr lang="en-GB" sz="1800">
                <a:latin typeface="Arial"/>
                <a:ea typeface="+mn-lt"/>
                <a:cs typeface="Arial"/>
              </a:rPr>
              <a:t>Signage and waste bins</a:t>
            </a:r>
            <a:endParaRPr lang="en-GB" sz="1800">
              <a:latin typeface="Arial"/>
              <a:cs typeface="Arial"/>
            </a:endParaRPr>
          </a:p>
          <a:p>
            <a:pPr>
              <a:buNone/>
            </a:pPr>
            <a:r>
              <a:rPr lang="en-GB" b="1" dirty="0">
                <a:solidFill>
                  <a:schemeClr val="accent6"/>
                </a:solidFill>
                <a:latin typeface="Arial"/>
                <a:ea typeface="+mn-lt"/>
                <a:cs typeface="Arial"/>
              </a:rPr>
              <a:t>These features ensure the facility is safe, secure and professional.</a:t>
            </a:r>
            <a:endParaRPr lang="en-GB" sz="1800" dirty="0">
              <a:solidFill>
                <a:schemeClr val="accent6"/>
              </a:solidFill>
              <a:latin typeface="Arial"/>
              <a:cs typeface="Arial"/>
            </a:endParaRPr>
          </a:p>
          <a:p>
            <a:pPr>
              <a:buNone/>
            </a:pPr>
            <a:r>
              <a:rPr lang="en-GB" sz="1900" b="1">
                <a:latin typeface="Arial"/>
                <a:cs typeface="Arial"/>
              </a:rPr>
              <a:t>8 Booking Sessions Per Day</a:t>
            </a:r>
          </a:p>
          <a:p>
            <a:pPr>
              <a:buNone/>
            </a:pPr>
            <a:r>
              <a:rPr lang="en-GB" sz="1900" b="1">
                <a:latin typeface="Arial"/>
                <a:cs typeface="Arial"/>
              </a:rPr>
              <a:t>Average Price Per Session: £18</a:t>
            </a:r>
          </a:p>
          <a:p>
            <a:pPr>
              <a:buNone/>
            </a:pPr>
            <a:r>
              <a:rPr lang="en-GB" sz="1900" b="1">
                <a:latin typeface="Arial"/>
                <a:cs typeface="Arial"/>
              </a:rPr>
              <a:t>Estimated Weekly Income (100% Capacity) - £1008</a:t>
            </a:r>
          </a:p>
          <a:p>
            <a:pPr>
              <a:buNone/>
            </a:pPr>
            <a:r>
              <a:rPr lang="en-GB" sz="1900" b="1">
                <a:latin typeface="Arial"/>
                <a:cs typeface="Arial"/>
              </a:rPr>
              <a:t>Low operational costs keep profit high</a:t>
            </a:r>
            <a:endParaRPr lang="en-GB" sz="1900" b="1" dirty="0">
              <a:latin typeface="Arial"/>
              <a:cs typeface="Arial"/>
            </a:endParaRPr>
          </a:p>
          <a:p>
            <a:pPr marL="0" indent="0">
              <a:buNone/>
            </a:pPr>
            <a:endParaRPr lang="en-GB" sz="1800"/>
          </a:p>
        </p:txBody>
      </p:sp>
    </p:spTree>
    <p:extLst>
      <p:ext uri="{BB962C8B-B14F-4D97-AF65-F5344CB8AC3E}">
        <p14:creationId xmlns:p14="http://schemas.microsoft.com/office/powerpoint/2010/main" val="4011212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188F7-A1B0-A64E-94F3-A4CD98F545B5}"/>
              </a:ext>
            </a:extLst>
          </p:cNvPr>
          <p:cNvSpPr>
            <a:spLocks noGrp="1"/>
          </p:cNvSpPr>
          <p:nvPr>
            <p:ph type="title"/>
          </p:nvPr>
        </p:nvSpPr>
        <p:spPr>
          <a:xfrm>
            <a:off x="762902" y="-256290"/>
            <a:ext cx="10653578" cy="2366484"/>
          </a:xfrm>
        </p:spPr>
        <p:txBody>
          <a:bodyPr>
            <a:normAutofit fontScale="90000"/>
          </a:bodyPr>
          <a:lstStyle/>
          <a:p>
            <a:pPr algn="ctr"/>
            <a:br>
              <a:rPr lang="en-GB" dirty="0"/>
            </a:br>
            <a:br>
              <a:rPr lang="en-GB" dirty="0"/>
            </a:br>
            <a:br>
              <a:rPr lang="en-GB" dirty="0"/>
            </a:br>
            <a:br>
              <a:rPr lang="en-GB" dirty="0"/>
            </a:br>
            <a:r>
              <a:rPr lang="en-GB" sz="5400">
                <a:latin typeface="Arial"/>
                <a:cs typeface="Arial"/>
              </a:rPr>
              <a:t>Thank You For Listening</a:t>
            </a:r>
            <a:br>
              <a:rPr lang="en-GB" sz="5400" dirty="0">
                <a:latin typeface="Arial"/>
                <a:cs typeface="Arial"/>
              </a:rPr>
            </a:br>
            <a:r>
              <a:rPr lang="en-GB" sz="5400">
                <a:latin typeface="Arial"/>
                <a:cs typeface="Arial"/>
              </a:rPr>
              <a:t>Q&amp;A</a:t>
            </a:r>
            <a:endParaRPr lang="en-GB" sz="5400" dirty="0">
              <a:latin typeface="Arial"/>
              <a:cs typeface="Arial"/>
            </a:endParaRPr>
          </a:p>
        </p:txBody>
      </p:sp>
      <p:pic>
        <p:nvPicPr>
          <p:cNvPr id="1026" name="Picture 2" descr="Playful belgian malinois puppies in ...">
            <a:extLst>
              <a:ext uri="{FF2B5EF4-FFF2-40B4-BE49-F238E27FC236}">
                <a16:creationId xmlns:a16="http://schemas.microsoft.com/office/drawing/2014/main" id="{190C657F-6847-B664-5F3A-93ABDD1FAD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1211" y="3246120"/>
            <a:ext cx="4929578" cy="3280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46900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
  <TotalTime>39</TotalTime>
  <Words>511</Words>
  <Application>Microsoft Office PowerPoint</Application>
  <PresentationFormat>Widescreen</PresentationFormat>
  <Paragraphs>66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Neue Haas Grotesk Text Pro</vt:lpstr>
      <vt:lpstr>VanillaVTI</vt:lpstr>
      <vt:lpstr>Secure Paws Exercise Garden  Home-Based Secure Dog Exercise Space  Munir Ahmed  2441102  Certificate in Higher Education – Business Skills for the Workplace   Enterprise and Entrepreneurship  LCLM4006  Dr Chung Lai Johnny Wan </vt:lpstr>
      <vt:lpstr>Overview of Business Idea</vt:lpstr>
      <vt:lpstr>Legal Format and Management -</vt:lpstr>
      <vt:lpstr>External Factors – PESTEL Analysis</vt:lpstr>
      <vt:lpstr>Marketing Strategies</vt:lpstr>
      <vt:lpstr>Funding Requirements and Allocation</vt:lpstr>
      <vt:lpstr>    Thank You For Listening 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Munir Ahmed (2441102)</cp:lastModifiedBy>
  <cp:revision>158</cp:revision>
  <dcterms:created xsi:type="dcterms:W3CDTF">2026-03-07T00:04:16Z</dcterms:created>
  <dcterms:modified xsi:type="dcterms:W3CDTF">2026-03-15T22:29:09Z</dcterms:modified>
</cp:coreProperties>
</file>