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sldIdLst>
    <p:sldId id="256" r:id="rId5"/>
    <p:sldId id="257" r:id="rId6"/>
    <p:sldId id="258" r:id="rId7"/>
    <p:sldId id="259" r:id="rId8"/>
    <p:sldId id="261" r:id="rId9"/>
    <p:sldId id="260" r:id="rId10"/>
    <p:sldId id="271" r:id="rId11"/>
    <p:sldId id="269" r:id="rId12"/>
    <p:sldId id="273" r:id="rId13"/>
    <p:sldId id="264" r:id="rId14"/>
    <p:sldId id="275" r:id="rId15"/>
    <p:sldId id="270" r:id="rId16"/>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718"/>
  </p:normalViewPr>
  <p:slideViewPr>
    <p:cSldViewPr snapToGrid="0">
      <p:cViewPr varScale="1">
        <p:scale>
          <a:sx n="72" d="100"/>
          <a:sy n="72" d="100"/>
        </p:scale>
        <p:origin x="618" y="78"/>
      </p:cViewPr>
      <p:guideLst/>
    </p:cSldViewPr>
  </p:slideViewPr>
  <p:notesTextViewPr>
    <p:cViewPr>
      <p:scale>
        <a:sx n="1" d="1"/>
        <a:sy n="1" d="1"/>
      </p:scale>
      <p:origin x="0" y="0"/>
    </p:cViewPr>
  </p:notesTextViewPr>
  <p:sorterViewPr>
    <p:cViewPr>
      <p:scale>
        <a:sx n="126" d="100"/>
        <a:sy n="12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US" dirty="0"/>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7487ADD9-2083-264C-A652-8D52D02F7E72}" type="datetimeFigureOut">
              <a:rPr lang="en-US" smtClean="0"/>
              <a:t>11/23/2021</a:t>
            </a:fld>
            <a:endParaRPr lang="en-US" dirty="0"/>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US" dirty="0"/>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US" dirty="0"/>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7DC217-DF71-1A49-B3EA-559F1F43B0FF}" type="slidenum">
              <a:rPr lang="en-US" smtClean="0"/>
              <a:t>1</a:t>
            </a:fld>
            <a:endParaRPr lang="en-US" dirty="0"/>
          </a:p>
        </p:txBody>
      </p:sp>
    </p:spTree>
    <p:extLst>
      <p:ext uri="{BB962C8B-B14F-4D97-AF65-F5344CB8AC3E}">
        <p14:creationId xmlns:p14="http://schemas.microsoft.com/office/powerpoint/2010/main" val="2946727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845063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2532504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7527003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23154198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33468372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19847716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10614387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10230099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7DC217-DF71-1A49-B3EA-559F1F43B0FF}" type="slidenum">
              <a:rPr lang="en-US" smtClean="0"/>
              <a:t>10</a:t>
            </a:fld>
            <a:endParaRPr lang="en-US" dirty="0"/>
          </a:p>
        </p:txBody>
      </p:sp>
    </p:spTree>
    <p:extLst>
      <p:ext uri="{BB962C8B-B14F-4D97-AF65-F5344CB8AC3E}">
        <p14:creationId xmlns:p14="http://schemas.microsoft.com/office/powerpoint/2010/main" val="351496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7DC217-DF71-1A49-B3EA-559F1F43B0FF}" type="slidenum">
              <a:rPr lang="en-US" smtClean="0"/>
              <a:t>11</a:t>
            </a:fld>
            <a:endParaRPr lang="en-US" dirty="0"/>
          </a:p>
        </p:txBody>
      </p:sp>
    </p:spTree>
    <p:extLst>
      <p:ext uri="{BB962C8B-B14F-4D97-AF65-F5344CB8AC3E}">
        <p14:creationId xmlns:p14="http://schemas.microsoft.com/office/powerpoint/2010/main" val="15021692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7DC217-DF71-1A49-B3EA-559F1F43B0FF}" type="slidenum">
              <a:rPr lang="en-US" smtClean="0"/>
              <a:t>12</a:t>
            </a:fld>
            <a:endParaRPr lang="en-US" dirty="0"/>
          </a:p>
        </p:txBody>
      </p:sp>
    </p:spTree>
    <p:extLst>
      <p:ext uri="{BB962C8B-B14F-4D97-AF65-F5344CB8AC3E}">
        <p14:creationId xmlns:p14="http://schemas.microsoft.com/office/powerpoint/2010/main" val="13954496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DD9C8446-696E-6942-B6C8-CC9CAD0B34E0}" type="datetime1">
              <a:rPr lang="en-US" smtClean="0"/>
              <a:pPr/>
              <a:t>11/23/2021</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F5592931-05C6-8543-8B6E-A8BD29BD5C2B}" type="datetime1">
              <a:rPr lang="en-US" smtClean="0"/>
              <a:pPr/>
              <a:t>11/23/2021</a:t>
            </a:fld>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anchor="b">
            <a:noAutofit/>
          </a:bodyPr>
          <a:lstStyle>
            <a:lvl1pPr algn="l">
              <a:defRPr sz="6000" b="1">
                <a:solidFill>
                  <a:schemeClr val="bg1"/>
                </a:solidFill>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7E7AB22C-8B7E-9B4A-8C65-396C3C874D86}" type="datetime1">
              <a:rPr lang="en-US" smtClean="0"/>
              <a:pPr/>
              <a:t>11/23/2021</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8CE9AC2A-20AD-8C48-B5EB-B5322BDBCDEE}" type="datetime1">
              <a:rPr lang="en-US" smtClean="0"/>
              <a:pPr/>
              <a:t>11/23/2021</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4CF75428-5BE0-934D-BB71-675F8E23A386}" type="datetime1">
              <a:rPr lang="en-US" smtClean="0"/>
              <a:pPr/>
              <a:t>11/23/2021</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9A85C5CA-AE29-AB4C-8F85-0373C72001D8}" type="datetime1">
              <a:rPr lang="en-US" smtClean="0"/>
              <a:pPr/>
              <a:t>11/23/2021</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75594855-01E8-5A4B-B2B8-E2ECEF879100}" type="datetime1">
              <a:rPr lang="en-US" smtClean="0"/>
              <a:pPr/>
              <a:t>11/23/2021</a:t>
            </a:fld>
            <a:endParaRPr lang="en-US" dirty="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solidFill>
                  <a:schemeClr val="bg1"/>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5F02DCD1-2C6B-F948-9F72-3BB0CF3D512E}" type="datetime1">
              <a:rPr lang="en-US" smtClean="0"/>
              <a:pPr/>
              <a:t>11/23/2021</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C1583C39-01BF-7F43-854C-FBB4E9AB6B0C}" type="datetime1">
              <a:rPr lang="en-US" smtClean="0"/>
              <a:pPr/>
              <a:t>11/23/2021</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4B103E64-1627-9140-8127-1849FED275E1}" type="datetime1">
              <a:rPr lang="en-US" smtClean="0"/>
              <a:pPr/>
              <a:t>11/23/2021</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B562DF68-3089-814D-8A14-C651FE91885E}" type="datetime1">
              <a:rPr lang="en-US" smtClean="0"/>
              <a:pPr/>
              <a:t>11/23/2021</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hyperlink" Target="http://www.graduateland.com/" TargetMode="External"/><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2387600"/>
          </a:xfrm>
        </p:spPr>
        <p:txBody>
          <a:bodyPr/>
          <a:lstStyle/>
          <a:p>
            <a:r>
              <a:rPr lang="en-US" dirty="0"/>
              <a:t>Study Skills </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3602038"/>
            <a:ext cx="9500507" cy="806675"/>
          </a:xfrm>
        </p:spPr>
        <p:txBody>
          <a:bodyPr/>
          <a:lstStyle/>
          <a:p>
            <a:r>
              <a:rPr lang="en-US" dirty="0"/>
              <a:t>Hayley England - 2114256</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a:lstStyle/>
          <a:p>
            <a:r>
              <a:rPr lang="en-US" dirty="0"/>
              <a:t>Agenda</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2017467"/>
            <a:ext cx="9779182" cy="3366815"/>
          </a:xfrm>
        </p:spPr>
        <p:txBody>
          <a:bodyPr vert="horz" lIns="91440" tIns="45720" rIns="91440" bIns="45720" rtlCol="0" anchor="t">
            <a:normAutofit lnSpcReduction="10000"/>
          </a:bodyPr>
          <a:lstStyle/>
          <a:p>
            <a:r>
              <a:rPr lang="en-US" dirty="0"/>
              <a:t>Introduction</a:t>
            </a:r>
          </a:p>
          <a:p>
            <a:r>
              <a:rPr lang="en-US" dirty="0"/>
              <a:t>Problem Solving</a:t>
            </a:r>
          </a:p>
          <a:p>
            <a:r>
              <a:rPr lang="en-US" dirty="0"/>
              <a:t>Feedback </a:t>
            </a:r>
          </a:p>
          <a:p>
            <a:r>
              <a:rPr lang="en-US" dirty="0"/>
              <a:t>Time Management</a:t>
            </a:r>
          </a:p>
          <a:p>
            <a:r>
              <a:rPr lang="en-US" dirty="0"/>
              <a:t>Conclusion</a:t>
            </a:r>
          </a:p>
          <a:p>
            <a:r>
              <a:rPr lang="en-US" dirty="0"/>
              <a:t>Personal Development Plan</a:t>
            </a:r>
          </a:p>
          <a:p>
            <a:r>
              <a:rPr lang="en-US" dirty="0"/>
              <a:t>Reference list </a:t>
            </a:r>
          </a:p>
          <a:p>
            <a:endParaRPr lang="en-US"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a:lstStyle/>
          <a:p>
            <a:r>
              <a:rPr lang="en-US" dirty="0"/>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427135" y="2313216"/>
            <a:ext cx="9779183" cy="2775620"/>
          </a:xfrm>
        </p:spPr>
        <p:txBody>
          <a:bodyPr vert="horz" lIns="91440" tIns="45720" rIns="91440" bIns="45720" rtlCol="0" anchor="t">
            <a:normAutofit fontScale="92500"/>
          </a:bodyPr>
          <a:lstStyle/>
          <a:p>
            <a:r>
              <a:rPr lang="en-US" dirty="0"/>
              <a:t>Benefits to using these 3 study skills in the work place &amp; Youth work community </a:t>
            </a:r>
          </a:p>
          <a:p>
            <a:pPr marL="342900" indent="-342900">
              <a:buFont typeface="Arial" panose="020B0604020202020204" pitchFamily="34" charset="0"/>
              <a:buChar char="•"/>
            </a:pPr>
            <a:r>
              <a:rPr lang="en-US" dirty="0"/>
              <a:t>Problem solving </a:t>
            </a:r>
          </a:p>
          <a:p>
            <a:pPr marL="342900" indent="-342900">
              <a:buFont typeface="Arial" panose="020B0604020202020204" pitchFamily="34" charset="0"/>
              <a:buChar char="•"/>
            </a:pPr>
            <a:r>
              <a:rPr lang="en-US" dirty="0"/>
              <a:t>Feedback </a:t>
            </a:r>
          </a:p>
          <a:p>
            <a:pPr marL="342900" indent="-342900">
              <a:buFont typeface="Arial" panose="020B0604020202020204" pitchFamily="34" charset="0"/>
              <a:buChar char="•"/>
            </a:pPr>
            <a:r>
              <a:rPr lang="en-US" dirty="0"/>
              <a:t>Time management </a:t>
            </a:r>
          </a:p>
          <a:p>
            <a:endParaRPr lang="en-US" dirty="0"/>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206318" y="6356350"/>
            <a:ext cx="1604682" cy="365125"/>
          </a:xfrm>
        </p:spPr>
        <p:txBody>
          <a:bodyPr/>
          <a:lstStyle/>
          <a:p>
            <a:fld id="{294A09A9-5501-47C1-A89A-A340965A2BE2}" type="slidenum">
              <a:rPr lang="en-US" smtClean="0"/>
              <a:pPr/>
              <a:t>3</a:t>
            </a:fld>
            <a:endParaRPr lang="en-US" dirty="0"/>
          </a:p>
        </p:txBody>
      </p:sp>
      <p:sp>
        <p:nvSpPr>
          <p:cNvPr id="7" name="TextBox 6">
            <a:extLst>
              <a:ext uri="{FF2B5EF4-FFF2-40B4-BE49-F238E27FC236}">
                <a16:creationId xmlns:a16="http://schemas.microsoft.com/office/drawing/2014/main" id="{18F78F46-C752-4FBE-BA5B-33E3A4AFD210}"/>
              </a:ext>
            </a:extLst>
          </p:cNvPr>
          <p:cNvSpPr txBox="1"/>
          <p:nvPr/>
        </p:nvSpPr>
        <p:spPr>
          <a:xfrm>
            <a:off x="6308035" y="4306957"/>
            <a:ext cx="4638640" cy="2031325"/>
          </a:xfrm>
          <a:prstGeom prst="rect">
            <a:avLst/>
          </a:prstGeom>
          <a:noFill/>
        </p:spPr>
        <p:txBody>
          <a:bodyPr wrap="square" rtlCol="0">
            <a:spAutoFit/>
          </a:bodyPr>
          <a:lstStyle/>
          <a:p>
            <a:r>
              <a:rPr lang="en-US" b="0" i="0" dirty="0">
                <a:solidFill>
                  <a:schemeClr val="bg1"/>
                </a:solidFill>
                <a:effectLst/>
                <a:latin typeface="Helvetica" panose="020B0604020202020204" pitchFamily="34" charset="0"/>
              </a:rPr>
              <a:t>“The future belongs to our youth. As some of us near the end of our political careers, younger people must take over. They must seek and cherish the most basic condition for peace, namely unity in our diversity, and find lasting ways to that goal”</a:t>
            </a:r>
          </a:p>
          <a:p>
            <a:pPr algn="r"/>
            <a:r>
              <a:rPr lang="en-US" dirty="0">
                <a:solidFill>
                  <a:schemeClr val="bg1"/>
                </a:solidFill>
                <a:latin typeface="Helvetica" panose="020B0604020202020204" pitchFamily="34" charset="0"/>
              </a:rPr>
              <a:t>-Nelson Mandela, </a:t>
            </a:r>
            <a:endParaRPr lang="en-GB" dirty="0">
              <a:solidFill>
                <a:schemeClr val="bg1"/>
              </a:solidFill>
            </a:endParaRPr>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411138" y="257889"/>
            <a:ext cx="6245912" cy="848422"/>
          </a:xfrm>
        </p:spPr>
        <p:txBody>
          <a:bodyPr/>
          <a:lstStyle/>
          <a:p>
            <a:r>
              <a:rPr lang="en-US" dirty="0"/>
              <a:t>Problem Solving</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0" y="1203171"/>
            <a:ext cx="7586133" cy="794668"/>
          </a:xfrm>
        </p:spPr>
        <p:txBody>
          <a:bodyPr vert="horz" lIns="91440" tIns="45720" rIns="91440" bIns="45720" rtlCol="0" anchor="t">
            <a:normAutofit fontScale="92500" lnSpcReduction="20000"/>
          </a:bodyPr>
          <a:lstStyle/>
          <a:p>
            <a:r>
              <a:rPr lang="en-US" sz="1500" dirty="0"/>
              <a:t>Quote From Lewis Ashman, Dec 2019</a:t>
            </a:r>
          </a:p>
          <a:p>
            <a:r>
              <a:rPr lang="en-US" sz="1500" dirty="0"/>
              <a:t>“Problem Solving is a test of your aptitude for assessing situations and analyzing information”</a:t>
            </a:r>
          </a:p>
          <a:p>
            <a:r>
              <a:rPr lang="en-US" sz="1500" dirty="0"/>
              <a:t> </a:t>
            </a:r>
          </a:p>
          <a:p>
            <a:endParaRPr lang="en-US" sz="1400" dirty="0"/>
          </a:p>
        </p:txBody>
      </p:sp>
      <p:sp>
        <p:nvSpPr>
          <p:cNvPr id="5" name="Slide Number Placeholder 5">
            <a:extLst>
              <a:ext uri="{FF2B5EF4-FFF2-40B4-BE49-F238E27FC236}">
                <a16:creationId xmlns:a16="http://schemas.microsoft.com/office/drawing/2014/main" id="{788A5F18-D2EB-4389-AAC9-90BC220F8F3F}"/>
              </a:ext>
            </a:extLst>
          </p:cNvPr>
          <p:cNvSpPr txBox="1">
            <a:spLocks/>
          </p:cNvSpPr>
          <p:nvPr/>
        </p:nvSpPr>
        <p:spPr>
          <a:xfrm>
            <a:off x="11745010" y="6492875"/>
            <a:ext cx="345391"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4A09A9-5501-47C1-A89A-A340965A2BE2}" type="slidenum">
              <a:rPr lang="en-US" sz="1400" smtClean="0"/>
              <a:pPr/>
              <a:t>4</a:t>
            </a:fld>
            <a:endParaRPr lang="en-US" sz="1400" dirty="0"/>
          </a:p>
        </p:txBody>
      </p:sp>
      <p:sp>
        <p:nvSpPr>
          <p:cNvPr id="6" name="TextBox 5">
            <a:extLst>
              <a:ext uri="{FF2B5EF4-FFF2-40B4-BE49-F238E27FC236}">
                <a16:creationId xmlns:a16="http://schemas.microsoft.com/office/drawing/2014/main" id="{6EACFEE5-56E2-4259-A226-AC4E924FA6A8}"/>
              </a:ext>
            </a:extLst>
          </p:cNvPr>
          <p:cNvSpPr txBox="1"/>
          <p:nvPr/>
        </p:nvSpPr>
        <p:spPr>
          <a:xfrm>
            <a:off x="154789" y="2242501"/>
            <a:ext cx="3379305" cy="2031325"/>
          </a:xfrm>
          <a:prstGeom prst="rect">
            <a:avLst/>
          </a:prstGeom>
          <a:noFill/>
        </p:spPr>
        <p:txBody>
          <a:bodyPr wrap="square" rtlCol="0">
            <a:spAutoFit/>
          </a:bodyPr>
          <a:lstStyle/>
          <a:p>
            <a:r>
              <a:rPr lang="en-GB" dirty="0"/>
              <a:t>    </a:t>
            </a:r>
            <a:r>
              <a:rPr lang="en-GB" u="sng" dirty="0">
                <a:solidFill>
                  <a:schemeClr val="bg1"/>
                </a:solidFill>
              </a:rPr>
              <a:t>Workplace advantages</a:t>
            </a:r>
          </a:p>
          <a:p>
            <a:pPr marL="285750" indent="-285750">
              <a:buFont typeface="Arial" panose="020B0604020202020204" pitchFamily="34" charset="0"/>
              <a:buChar char="•"/>
            </a:pPr>
            <a:r>
              <a:rPr lang="en-GB" dirty="0">
                <a:solidFill>
                  <a:schemeClr val="bg1"/>
                </a:solidFill>
              </a:rPr>
              <a:t>Independence</a:t>
            </a:r>
          </a:p>
          <a:p>
            <a:pPr marL="285750" indent="-285750">
              <a:buFont typeface="Arial" panose="020B0604020202020204" pitchFamily="34" charset="0"/>
              <a:buChar char="•"/>
            </a:pPr>
            <a:r>
              <a:rPr lang="en-GB" dirty="0">
                <a:solidFill>
                  <a:schemeClr val="bg1"/>
                </a:solidFill>
              </a:rPr>
              <a:t>Fresh prospective   </a:t>
            </a:r>
          </a:p>
          <a:p>
            <a:pPr marL="285750" indent="-285750">
              <a:buFont typeface="Arial" panose="020B0604020202020204" pitchFamily="34" charset="0"/>
              <a:buChar char="•"/>
            </a:pPr>
            <a:r>
              <a:rPr lang="en-GB" dirty="0">
                <a:solidFill>
                  <a:schemeClr val="bg1"/>
                </a:solidFill>
              </a:rPr>
              <a:t>Challenges – Resolutions  </a:t>
            </a:r>
          </a:p>
          <a:p>
            <a:pPr marL="285750" indent="-285750">
              <a:buFont typeface="Arial" panose="020B0604020202020204" pitchFamily="34" charset="0"/>
              <a:buChar char="•"/>
            </a:pPr>
            <a:r>
              <a:rPr lang="en-GB" dirty="0">
                <a:solidFill>
                  <a:schemeClr val="bg1"/>
                </a:solidFill>
              </a:rPr>
              <a:t>Ability to see circumstances and change them </a:t>
            </a:r>
          </a:p>
          <a:p>
            <a:endParaRPr lang="en-GB" dirty="0"/>
          </a:p>
        </p:txBody>
      </p:sp>
      <p:sp>
        <p:nvSpPr>
          <p:cNvPr id="7" name="TextBox 6">
            <a:extLst>
              <a:ext uri="{FF2B5EF4-FFF2-40B4-BE49-F238E27FC236}">
                <a16:creationId xmlns:a16="http://schemas.microsoft.com/office/drawing/2014/main" id="{3789DF22-A49A-444D-926D-DFABA38F5195}"/>
              </a:ext>
            </a:extLst>
          </p:cNvPr>
          <p:cNvSpPr txBox="1"/>
          <p:nvPr/>
        </p:nvSpPr>
        <p:spPr>
          <a:xfrm>
            <a:off x="185530" y="4273826"/>
            <a:ext cx="7275443" cy="1846659"/>
          </a:xfrm>
          <a:prstGeom prst="rect">
            <a:avLst/>
          </a:prstGeom>
          <a:noFill/>
        </p:spPr>
        <p:txBody>
          <a:bodyPr wrap="square" rtlCol="0">
            <a:spAutoFit/>
          </a:bodyPr>
          <a:lstStyle/>
          <a:p>
            <a:r>
              <a:rPr lang="en-GB" u="sng" dirty="0">
                <a:solidFill>
                  <a:schemeClr val="bg1"/>
                </a:solidFill>
              </a:rPr>
              <a:t>Positive effects on the youth work community </a:t>
            </a:r>
          </a:p>
          <a:p>
            <a:pPr marL="285750" indent="-285750">
              <a:buFont typeface="Arial" panose="020B0604020202020204" pitchFamily="34" charset="0"/>
              <a:buChar char="•"/>
            </a:pPr>
            <a:r>
              <a:rPr lang="en-GB" dirty="0">
                <a:solidFill>
                  <a:schemeClr val="bg1"/>
                </a:solidFill>
              </a:rPr>
              <a:t>Learning to turn uncontrollable situations into a positive experience </a:t>
            </a:r>
          </a:p>
          <a:p>
            <a:pPr marL="285750" indent="-285750">
              <a:buFont typeface="Arial" panose="020B0604020202020204" pitchFamily="34" charset="0"/>
              <a:buChar char="•"/>
            </a:pPr>
            <a:r>
              <a:rPr lang="en-GB" dirty="0">
                <a:solidFill>
                  <a:schemeClr val="bg1"/>
                </a:solidFill>
              </a:rPr>
              <a:t>Teaches to embrace creativity </a:t>
            </a:r>
          </a:p>
          <a:p>
            <a:pPr marL="285750" indent="-285750">
              <a:buFont typeface="Arial" panose="020B0604020202020204" pitchFamily="34" charset="0"/>
              <a:buChar char="•"/>
            </a:pPr>
            <a:r>
              <a:rPr lang="en-GB" dirty="0">
                <a:solidFill>
                  <a:schemeClr val="bg1"/>
                </a:solidFill>
              </a:rPr>
              <a:t>Breaking down problems into small steps </a:t>
            </a:r>
          </a:p>
          <a:p>
            <a:endParaRPr lang="en-GB" dirty="0">
              <a:solidFill>
                <a:schemeClr val="bg1"/>
              </a:solidFill>
            </a:endParaRPr>
          </a:p>
          <a:p>
            <a:pPr marL="285750" indent="-285750">
              <a:buFont typeface="Arial" panose="020B0604020202020204" pitchFamily="34" charset="0"/>
              <a:buChar char="•"/>
            </a:pPr>
            <a:r>
              <a:rPr lang="en-GB" sz="2400" dirty="0">
                <a:solidFill>
                  <a:schemeClr val="bg1"/>
                </a:solidFill>
              </a:rPr>
              <a:t>Risk, decision &amp; take control</a:t>
            </a:r>
          </a:p>
        </p:txBody>
      </p:sp>
      <p:sp>
        <p:nvSpPr>
          <p:cNvPr id="8" name="TextBox 7">
            <a:extLst>
              <a:ext uri="{FF2B5EF4-FFF2-40B4-BE49-F238E27FC236}">
                <a16:creationId xmlns:a16="http://schemas.microsoft.com/office/drawing/2014/main" id="{5AA7533F-2116-4E6A-9DA6-6958096FF09A}"/>
              </a:ext>
            </a:extLst>
          </p:cNvPr>
          <p:cNvSpPr txBox="1"/>
          <p:nvPr/>
        </p:nvSpPr>
        <p:spPr>
          <a:xfrm>
            <a:off x="8878956" y="2047608"/>
            <a:ext cx="1603513" cy="2769989"/>
          </a:xfrm>
          <a:prstGeom prst="rect">
            <a:avLst/>
          </a:prstGeom>
          <a:solidFill>
            <a:schemeClr val="bg1"/>
          </a:solidFill>
          <a:ln>
            <a:solidFill>
              <a:schemeClr val="tx1"/>
            </a:solidFill>
          </a:ln>
        </p:spPr>
        <p:txBody>
          <a:bodyPr wrap="square" rtlCol="0">
            <a:spAutoFit/>
          </a:bodyPr>
          <a:lstStyle/>
          <a:p>
            <a:r>
              <a:rPr lang="en-GB" dirty="0"/>
              <a:t>“ Every problem has a solution, although it may not be the outcome was originally hoped for or expected”</a:t>
            </a:r>
          </a:p>
          <a:p>
            <a:pPr algn="r"/>
            <a:r>
              <a:rPr lang="en-GB" sz="1200" dirty="0"/>
              <a:t>-Alice Hoffman</a:t>
            </a:r>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047E-FBFD-4F79-BCA5-10E69740F030}"/>
              </a:ext>
            </a:extLst>
          </p:cNvPr>
          <p:cNvSpPr>
            <a:spLocks noGrp="1"/>
          </p:cNvSpPr>
          <p:nvPr>
            <p:ph type="title"/>
          </p:nvPr>
        </p:nvSpPr>
        <p:spPr>
          <a:xfrm>
            <a:off x="1895061" y="1"/>
            <a:ext cx="7487478" cy="901148"/>
          </a:xfrm>
        </p:spPr>
        <p:txBody>
          <a:bodyPr/>
          <a:lstStyle/>
          <a:p>
            <a:r>
              <a:rPr lang="en-US" dirty="0"/>
              <a:t>Problem Solving Technique </a:t>
            </a:r>
          </a:p>
        </p:txBody>
      </p:sp>
      <p:sp>
        <p:nvSpPr>
          <p:cNvPr id="7" name="Slide Number Placeholder 6">
            <a:extLst>
              <a:ext uri="{FF2B5EF4-FFF2-40B4-BE49-F238E27FC236}">
                <a16:creationId xmlns:a16="http://schemas.microsoft.com/office/drawing/2014/main" id="{50A86E01-62BB-5145-A6C3-515717DD327C}"/>
              </a:ext>
            </a:extLst>
          </p:cNvPr>
          <p:cNvSpPr>
            <a:spLocks noGrp="1"/>
          </p:cNvSpPr>
          <p:nvPr>
            <p:ph type="sldNum" sz="quarter" idx="4"/>
          </p:nvPr>
        </p:nvSpPr>
        <p:spPr/>
        <p:txBody>
          <a:bodyPr/>
          <a:lstStyle/>
          <a:p>
            <a:fld id="{294A09A9-5501-47C1-A89A-A340965A2BE2}" type="slidenum">
              <a:rPr lang="en-US" smtClean="0"/>
              <a:pPr/>
              <a:t>5</a:t>
            </a:fld>
            <a:endParaRPr lang="en-US" dirty="0"/>
          </a:p>
        </p:txBody>
      </p:sp>
      <p:sp>
        <p:nvSpPr>
          <p:cNvPr id="10" name="TextBox 9">
            <a:extLst>
              <a:ext uri="{FF2B5EF4-FFF2-40B4-BE49-F238E27FC236}">
                <a16:creationId xmlns:a16="http://schemas.microsoft.com/office/drawing/2014/main" id="{F2FDBCB7-2885-450F-B417-0957C87811CF}"/>
              </a:ext>
            </a:extLst>
          </p:cNvPr>
          <p:cNvSpPr txBox="1"/>
          <p:nvPr/>
        </p:nvSpPr>
        <p:spPr>
          <a:xfrm>
            <a:off x="983974" y="2632000"/>
            <a:ext cx="1822173" cy="3139321"/>
          </a:xfrm>
          <a:prstGeom prst="rect">
            <a:avLst/>
          </a:prstGeom>
          <a:solidFill>
            <a:schemeClr val="bg1"/>
          </a:solidFill>
        </p:spPr>
        <p:txBody>
          <a:bodyPr wrap="square" rtlCol="0">
            <a:spAutoFit/>
          </a:bodyPr>
          <a:lstStyle/>
          <a:p>
            <a:r>
              <a:rPr lang="en-US" sz="4800" dirty="0">
                <a:solidFill>
                  <a:srgbClr val="FF0000"/>
                </a:solidFill>
                <a:latin typeface="Arial Rounded MT Bold" panose="020F0704030504030204" pitchFamily="34" charset="0"/>
                <a:cs typeface="Arial" panose="020B0604020202020204" pitchFamily="34" charset="0"/>
              </a:rPr>
              <a:t>S</a:t>
            </a:r>
            <a:r>
              <a:rPr lang="en-US" sz="2000" dirty="0">
                <a:latin typeface="Arial Rounded MT Bold" panose="020F0704030504030204" pitchFamily="34" charset="0"/>
                <a:cs typeface="Arial" panose="020B0604020202020204" pitchFamily="34" charset="0"/>
              </a:rPr>
              <a:t>ituation</a:t>
            </a:r>
          </a:p>
          <a:p>
            <a:r>
              <a:rPr lang="en-US" sz="4800" dirty="0">
                <a:solidFill>
                  <a:srgbClr val="FF0000"/>
                </a:solidFill>
                <a:latin typeface="Arial Rounded MT Bold" panose="020F0704030504030204" pitchFamily="34" charset="0"/>
                <a:cs typeface="Arial" panose="020B0604020202020204" pitchFamily="34" charset="0"/>
              </a:rPr>
              <a:t>T</a:t>
            </a:r>
            <a:r>
              <a:rPr lang="en-US" sz="2000" dirty="0">
                <a:latin typeface="Arial Rounded MT Bold" panose="020F0704030504030204" pitchFamily="34" charset="0"/>
                <a:cs typeface="Arial" panose="020B0604020202020204" pitchFamily="34" charset="0"/>
              </a:rPr>
              <a:t>ask</a:t>
            </a:r>
          </a:p>
          <a:p>
            <a:r>
              <a:rPr lang="en-US" sz="4800" dirty="0">
                <a:solidFill>
                  <a:srgbClr val="FF0000"/>
                </a:solidFill>
                <a:latin typeface="Arial Rounded MT Bold" panose="020F0704030504030204" pitchFamily="34" charset="0"/>
                <a:cs typeface="Arial" panose="020B0604020202020204" pitchFamily="34" charset="0"/>
              </a:rPr>
              <a:t>A</a:t>
            </a:r>
            <a:r>
              <a:rPr lang="en-US" sz="2000" dirty="0">
                <a:latin typeface="Arial Rounded MT Bold" panose="020F0704030504030204" pitchFamily="34" charset="0"/>
                <a:cs typeface="Arial" panose="020B0604020202020204" pitchFamily="34" charset="0"/>
              </a:rPr>
              <a:t>ction</a:t>
            </a:r>
          </a:p>
          <a:p>
            <a:r>
              <a:rPr lang="en-US" sz="5400" dirty="0">
                <a:solidFill>
                  <a:srgbClr val="FF0000"/>
                </a:solidFill>
                <a:latin typeface="Arial Rounded MT Bold" panose="020F0704030504030204" pitchFamily="34" charset="0"/>
                <a:cs typeface="Arial" panose="020B0604020202020204" pitchFamily="34" charset="0"/>
              </a:rPr>
              <a:t>R</a:t>
            </a:r>
            <a:r>
              <a:rPr lang="en-US" sz="2000" dirty="0">
                <a:latin typeface="Arial Rounded MT Bold" panose="020F0704030504030204" pitchFamily="34" charset="0"/>
                <a:cs typeface="Arial" panose="020B0604020202020204" pitchFamily="34" charset="0"/>
              </a:rPr>
              <a:t>esults</a:t>
            </a:r>
          </a:p>
        </p:txBody>
      </p:sp>
      <p:sp>
        <p:nvSpPr>
          <p:cNvPr id="11" name="TextBox 10">
            <a:extLst>
              <a:ext uri="{FF2B5EF4-FFF2-40B4-BE49-F238E27FC236}">
                <a16:creationId xmlns:a16="http://schemas.microsoft.com/office/drawing/2014/main" id="{8B20044B-D486-45EE-8B5C-20F0FEAAB628}"/>
              </a:ext>
            </a:extLst>
          </p:cNvPr>
          <p:cNvSpPr txBox="1"/>
          <p:nvPr/>
        </p:nvSpPr>
        <p:spPr>
          <a:xfrm>
            <a:off x="3531704" y="901149"/>
            <a:ext cx="3836506" cy="1200329"/>
          </a:xfrm>
          <a:prstGeom prst="rect">
            <a:avLst/>
          </a:prstGeom>
          <a:noFill/>
        </p:spPr>
        <p:txBody>
          <a:bodyPr wrap="square" rtlCol="0">
            <a:spAutoFit/>
          </a:bodyPr>
          <a:lstStyle/>
          <a:p>
            <a:pPr algn="ctr"/>
            <a:r>
              <a:rPr lang="en-GB" dirty="0"/>
              <a:t>The S. T. A. R. method helps you explain in a simple yet effective manner how you can handle situations and challenges </a:t>
            </a:r>
          </a:p>
        </p:txBody>
      </p:sp>
      <p:sp>
        <p:nvSpPr>
          <p:cNvPr id="12" name="TextBox 11">
            <a:extLst>
              <a:ext uri="{FF2B5EF4-FFF2-40B4-BE49-F238E27FC236}">
                <a16:creationId xmlns:a16="http://schemas.microsoft.com/office/drawing/2014/main" id="{20ABD402-2F28-4EA4-A0E5-90746573EFA8}"/>
              </a:ext>
            </a:extLst>
          </p:cNvPr>
          <p:cNvSpPr txBox="1"/>
          <p:nvPr/>
        </p:nvSpPr>
        <p:spPr>
          <a:xfrm>
            <a:off x="3531704" y="3002626"/>
            <a:ext cx="8156714" cy="2862322"/>
          </a:xfrm>
          <a:prstGeom prst="rect">
            <a:avLst/>
          </a:prstGeom>
          <a:noFill/>
        </p:spPr>
        <p:txBody>
          <a:bodyPr wrap="square" rtlCol="0">
            <a:spAutoFit/>
          </a:bodyPr>
          <a:lstStyle/>
          <a:p>
            <a:pPr marL="285750" indent="-285750">
              <a:buFont typeface="Arial" panose="020B0604020202020204" pitchFamily="34" charset="0"/>
              <a:buChar char="•"/>
            </a:pPr>
            <a:r>
              <a:rPr lang="en-GB" sz="2000" dirty="0"/>
              <a:t>Situation – Explanation of the situation that has occurred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Task – The challenge explained to let others understand the context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Action – give information on what yourself or other need to do to handle the situation</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Results -  Describe what has been achieved </a:t>
            </a:r>
            <a:r>
              <a:rPr lang="en-GB" sz="2000" dirty="0" err="1"/>
              <a:t>byt</a:t>
            </a:r>
            <a:r>
              <a:rPr lang="en-GB" sz="2000" dirty="0"/>
              <a:t> the action taken and why is was effective</a:t>
            </a:r>
          </a:p>
        </p:txBody>
      </p:sp>
    </p:spTree>
    <p:extLst>
      <p:ext uri="{BB962C8B-B14F-4D97-AF65-F5344CB8AC3E}">
        <p14:creationId xmlns:p14="http://schemas.microsoft.com/office/powerpoint/2010/main" val="1527386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4629894" y="331305"/>
            <a:ext cx="2746679" cy="814941"/>
          </a:xfrm>
        </p:spPr>
        <p:txBody>
          <a:bodyPr/>
          <a:lstStyle/>
          <a:p>
            <a:r>
              <a:rPr lang="en-US" dirty="0"/>
              <a:t>Feedback </a:t>
            </a:r>
          </a:p>
        </p:txBody>
      </p:sp>
      <p:sp>
        <p:nvSpPr>
          <p:cNvPr id="6" name="Slide Number Placeholder 5">
            <a:extLst>
              <a:ext uri="{FF2B5EF4-FFF2-40B4-BE49-F238E27FC236}">
                <a16:creationId xmlns:a16="http://schemas.microsoft.com/office/drawing/2014/main" id="{50B6C709-8794-DF4E-A15C-6E648F09DD12}"/>
              </a:ext>
            </a:extLst>
          </p:cNvPr>
          <p:cNvSpPr>
            <a:spLocks noGrp="1"/>
          </p:cNvSpPr>
          <p:nvPr>
            <p:ph type="sldNum" sz="quarter" idx="4"/>
          </p:nvPr>
        </p:nvSpPr>
        <p:spPr/>
        <p:txBody>
          <a:bodyPr/>
          <a:lstStyle/>
          <a:p>
            <a:fld id="{294A09A9-5501-47C1-A89A-A340965A2BE2}" type="slidenum">
              <a:rPr lang="en-US" smtClean="0"/>
              <a:pPr/>
              <a:t>6</a:t>
            </a:fld>
            <a:endParaRPr lang="en-US" dirty="0"/>
          </a:p>
        </p:txBody>
      </p:sp>
      <p:sp>
        <p:nvSpPr>
          <p:cNvPr id="10" name="TextBox 9">
            <a:extLst>
              <a:ext uri="{FF2B5EF4-FFF2-40B4-BE49-F238E27FC236}">
                <a16:creationId xmlns:a16="http://schemas.microsoft.com/office/drawing/2014/main" id="{2961D49D-B8A0-41EB-B944-1661FB97A240}"/>
              </a:ext>
            </a:extLst>
          </p:cNvPr>
          <p:cNvSpPr txBox="1"/>
          <p:nvPr/>
        </p:nvSpPr>
        <p:spPr>
          <a:xfrm>
            <a:off x="0" y="1881806"/>
            <a:ext cx="4722660" cy="2169825"/>
          </a:xfrm>
          <a:prstGeom prst="rect">
            <a:avLst/>
          </a:prstGeom>
          <a:noFill/>
        </p:spPr>
        <p:txBody>
          <a:bodyPr wrap="square" rtlCol="0">
            <a:spAutoFit/>
          </a:bodyPr>
          <a:lstStyle/>
          <a:p>
            <a:r>
              <a:rPr lang="en-GB" dirty="0"/>
              <a:t>Why Feedback in The work Place is essential?</a:t>
            </a:r>
          </a:p>
          <a:p>
            <a:endParaRPr lang="en-GB" sz="900" dirty="0"/>
          </a:p>
          <a:p>
            <a:pPr marL="285750" indent="-285750">
              <a:buFont typeface="Arial" panose="020B0604020202020204" pitchFamily="34" charset="0"/>
              <a:buChar char="•"/>
            </a:pPr>
            <a:r>
              <a:rPr lang="en-GB" dirty="0"/>
              <a:t>Creates a sense of engagement </a:t>
            </a:r>
          </a:p>
          <a:p>
            <a:pPr marL="285750" indent="-285750">
              <a:buFont typeface="Arial" panose="020B0604020202020204" pitchFamily="34" charset="0"/>
              <a:buChar char="•"/>
            </a:pPr>
            <a:r>
              <a:rPr lang="en-GB" dirty="0"/>
              <a:t>Shows the level of understanding</a:t>
            </a:r>
          </a:p>
          <a:p>
            <a:pPr marL="285750" indent="-285750">
              <a:buFont typeface="Arial" panose="020B0604020202020204" pitchFamily="34" charset="0"/>
              <a:buChar char="•"/>
            </a:pPr>
            <a:r>
              <a:rPr lang="en-GB" dirty="0"/>
              <a:t>Helps adapt new knowledge </a:t>
            </a:r>
          </a:p>
          <a:p>
            <a:pPr marL="285750" indent="-285750">
              <a:buFont typeface="Arial" panose="020B0604020202020204" pitchFamily="34" charset="0"/>
              <a:buChar char="•"/>
            </a:pPr>
            <a:r>
              <a:rPr lang="en-GB" dirty="0"/>
              <a:t>Avoid repetitive mistakes </a:t>
            </a:r>
          </a:p>
          <a:p>
            <a:pPr marL="285750" indent="-285750">
              <a:buFont typeface="Arial" panose="020B0604020202020204" pitchFamily="34" charset="0"/>
              <a:buChar char="•"/>
            </a:pPr>
            <a:r>
              <a:rPr lang="en-GB" dirty="0"/>
              <a:t>Shows effective listening </a:t>
            </a:r>
          </a:p>
          <a:p>
            <a:pPr marL="285750" indent="-285750">
              <a:buFont typeface="Arial" panose="020B0604020202020204" pitchFamily="34" charset="0"/>
              <a:buChar char="•"/>
            </a:pPr>
            <a:endParaRPr lang="en-GB" dirty="0"/>
          </a:p>
        </p:txBody>
      </p:sp>
      <p:sp>
        <p:nvSpPr>
          <p:cNvPr id="11" name="TextBox 10">
            <a:extLst>
              <a:ext uri="{FF2B5EF4-FFF2-40B4-BE49-F238E27FC236}">
                <a16:creationId xmlns:a16="http://schemas.microsoft.com/office/drawing/2014/main" id="{521BC6DA-059B-4C3D-A99A-ED7A1D415ADD}"/>
              </a:ext>
            </a:extLst>
          </p:cNvPr>
          <p:cNvSpPr txBox="1"/>
          <p:nvPr/>
        </p:nvSpPr>
        <p:spPr>
          <a:xfrm>
            <a:off x="7592294" y="1273830"/>
            <a:ext cx="2703443" cy="2862322"/>
          </a:xfrm>
          <a:prstGeom prst="rect">
            <a:avLst/>
          </a:prstGeom>
          <a:noFill/>
        </p:spPr>
        <p:txBody>
          <a:bodyPr wrap="square" rtlCol="0">
            <a:spAutoFit/>
          </a:bodyPr>
          <a:lstStyle/>
          <a:p>
            <a:pPr algn="ctr"/>
            <a:r>
              <a:rPr lang="en-GB" sz="3600" dirty="0">
                <a:solidFill>
                  <a:srgbClr val="FF0000"/>
                </a:solidFill>
              </a:rPr>
              <a:t>Positive </a:t>
            </a:r>
          </a:p>
          <a:p>
            <a:pPr algn="ctr"/>
            <a:r>
              <a:rPr lang="en-GB" sz="3600" dirty="0">
                <a:solidFill>
                  <a:srgbClr val="FF0000"/>
                </a:solidFill>
              </a:rPr>
              <a:t>~</a:t>
            </a:r>
          </a:p>
          <a:p>
            <a:pPr algn="ctr"/>
            <a:r>
              <a:rPr lang="en-GB" sz="3600" dirty="0">
                <a:solidFill>
                  <a:srgbClr val="FF0000"/>
                </a:solidFill>
              </a:rPr>
              <a:t>Constructive </a:t>
            </a:r>
          </a:p>
          <a:p>
            <a:pPr algn="ctr"/>
            <a:r>
              <a:rPr lang="en-GB" sz="3600" dirty="0">
                <a:solidFill>
                  <a:srgbClr val="FF0000"/>
                </a:solidFill>
              </a:rPr>
              <a:t>~</a:t>
            </a:r>
          </a:p>
          <a:p>
            <a:pPr algn="ctr"/>
            <a:r>
              <a:rPr lang="en-GB" sz="3600" dirty="0">
                <a:solidFill>
                  <a:srgbClr val="FF0000"/>
                </a:solidFill>
              </a:rPr>
              <a:t>Positive </a:t>
            </a:r>
          </a:p>
        </p:txBody>
      </p:sp>
      <p:sp>
        <p:nvSpPr>
          <p:cNvPr id="12" name="TextBox 11">
            <a:extLst>
              <a:ext uri="{FF2B5EF4-FFF2-40B4-BE49-F238E27FC236}">
                <a16:creationId xmlns:a16="http://schemas.microsoft.com/office/drawing/2014/main" id="{9D6B9BC0-B112-47AF-90FE-46A0224C3981}"/>
              </a:ext>
            </a:extLst>
          </p:cNvPr>
          <p:cNvSpPr txBox="1"/>
          <p:nvPr/>
        </p:nvSpPr>
        <p:spPr>
          <a:xfrm>
            <a:off x="92765" y="4651513"/>
            <a:ext cx="4351598" cy="2308324"/>
          </a:xfrm>
          <a:prstGeom prst="rect">
            <a:avLst/>
          </a:prstGeom>
          <a:noFill/>
        </p:spPr>
        <p:txBody>
          <a:bodyPr wrap="square" rtlCol="0">
            <a:spAutoFit/>
          </a:bodyPr>
          <a:lstStyle/>
          <a:p>
            <a:r>
              <a:rPr lang="en-GB" dirty="0"/>
              <a:t>Is giving feedback negative?</a:t>
            </a:r>
          </a:p>
          <a:p>
            <a:endParaRPr lang="en-GB" dirty="0"/>
          </a:p>
          <a:p>
            <a:pPr marL="285750" indent="-285750">
              <a:buFont typeface="Arial" panose="020B0604020202020204" pitchFamily="34" charset="0"/>
              <a:buChar char="•"/>
            </a:pPr>
            <a:r>
              <a:rPr lang="en-GB" dirty="0"/>
              <a:t>Creates a flow of communication </a:t>
            </a:r>
          </a:p>
          <a:p>
            <a:pPr marL="285750" indent="-285750">
              <a:buFont typeface="Arial" panose="020B0604020202020204" pitchFamily="34" charset="0"/>
              <a:buChar char="•"/>
            </a:pPr>
            <a:r>
              <a:rPr lang="en-GB" dirty="0"/>
              <a:t>Advice not judgement </a:t>
            </a:r>
          </a:p>
          <a:p>
            <a:pPr marL="285750" indent="-285750">
              <a:buFont typeface="Arial" panose="020B0604020202020204" pitchFamily="34" charset="0"/>
              <a:buChar char="•"/>
            </a:pPr>
            <a:r>
              <a:rPr lang="en-GB" dirty="0"/>
              <a:t>Can motivate </a:t>
            </a:r>
          </a:p>
          <a:p>
            <a:pPr marL="285750" indent="-285750">
              <a:buFont typeface="Arial" panose="020B0604020202020204" pitchFamily="34" charset="0"/>
              <a:buChar char="•"/>
            </a:pPr>
            <a:r>
              <a:rPr lang="en-GB" dirty="0"/>
              <a:t>Tool for continued learning </a:t>
            </a:r>
          </a:p>
          <a:p>
            <a:pPr marL="285750" indent="-285750">
              <a:buFont typeface="Arial" panose="020B0604020202020204" pitchFamily="34" charset="0"/>
              <a:buChar char="•"/>
            </a:pPr>
            <a:r>
              <a:rPr lang="en-GB" dirty="0"/>
              <a:t>Improves future performances</a:t>
            </a:r>
          </a:p>
          <a:p>
            <a:pPr marL="285750" indent="-285750">
              <a:buFont typeface="Arial" panose="020B0604020202020204" pitchFamily="34" charset="0"/>
              <a:buChar char="•"/>
            </a:pPr>
            <a:endParaRPr lang="en-GB" dirty="0"/>
          </a:p>
        </p:txBody>
      </p:sp>
      <p:sp>
        <p:nvSpPr>
          <p:cNvPr id="13" name="TextBox 12">
            <a:extLst>
              <a:ext uri="{FF2B5EF4-FFF2-40B4-BE49-F238E27FC236}">
                <a16:creationId xmlns:a16="http://schemas.microsoft.com/office/drawing/2014/main" id="{FB7C45E6-5BAC-4656-B86A-BD4A43CD75B4}"/>
              </a:ext>
            </a:extLst>
          </p:cNvPr>
          <p:cNvSpPr txBox="1"/>
          <p:nvPr/>
        </p:nvSpPr>
        <p:spPr>
          <a:xfrm>
            <a:off x="7262191" y="4374514"/>
            <a:ext cx="3975652" cy="2585323"/>
          </a:xfrm>
          <a:prstGeom prst="rect">
            <a:avLst/>
          </a:prstGeom>
          <a:noFill/>
        </p:spPr>
        <p:txBody>
          <a:bodyPr wrap="square" rtlCol="0">
            <a:spAutoFit/>
          </a:bodyPr>
          <a:lstStyle/>
          <a:p>
            <a:r>
              <a:rPr lang="en-GB" dirty="0"/>
              <a:t>Example : </a:t>
            </a:r>
          </a:p>
          <a:p>
            <a:r>
              <a:rPr lang="en-GB" dirty="0"/>
              <a:t>Jane, I have always really appreciated your level of organisation of your work station, </a:t>
            </a:r>
            <a:r>
              <a:rPr lang="en-GB" b="1" dirty="0"/>
              <a:t>But lately I have noticed you are turning up late frequently which is unlike you</a:t>
            </a:r>
            <a:r>
              <a:rPr lang="en-GB" dirty="0"/>
              <a:t>. I wanted to check in with you to understand how I can support you better. </a:t>
            </a:r>
          </a:p>
          <a:p>
            <a:endParaRPr lang="en-GB" dirty="0"/>
          </a:p>
        </p:txBody>
      </p:sp>
      <p:sp>
        <p:nvSpPr>
          <p:cNvPr id="14" name="Rectangle: Rounded Corners 13">
            <a:extLst>
              <a:ext uri="{FF2B5EF4-FFF2-40B4-BE49-F238E27FC236}">
                <a16:creationId xmlns:a16="http://schemas.microsoft.com/office/drawing/2014/main" id="{AA7E25EA-AA75-42A6-B2ED-5C1C2E9F519F}"/>
              </a:ext>
            </a:extLst>
          </p:cNvPr>
          <p:cNvSpPr/>
          <p:nvPr/>
        </p:nvSpPr>
        <p:spPr>
          <a:xfrm>
            <a:off x="7142921" y="4374513"/>
            <a:ext cx="4094922" cy="2346961"/>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12917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87CCF58-9B83-4A4F-8CA9-3D9C9BB7A287}"/>
              </a:ext>
            </a:extLst>
          </p:cNvPr>
          <p:cNvSpPr>
            <a:spLocks noGrp="1"/>
          </p:cNvSpPr>
          <p:nvPr>
            <p:ph type="sldNum" sz="quarter" idx="12"/>
          </p:nvPr>
        </p:nvSpPr>
        <p:spPr>
          <a:xfrm>
            <a:off x="8737146" y="6477000"/>
            <a:ext cx="1167495" cy="365125"/>
          </a:xfrm>
        </p:spPr>
        <p:txBody>
          <a:bodyPr/>
          <a:lstStyle/>
          <a:p>
            <a:fld id="{294A09A9-5501-47C1-A89A-A340965A2BE2}" type="slidenum">
              <a:rPr lang="en-US" smtClean="0"/>
              <a:pPr/>
              <a:t>7</a:t>
            </a:fld>
            <a:endParaRPr lang="en-US" dirty="0"/>
          </a:p>
        </p:txBody>
      </p:sp>
      <p:sp>
        <p:nvSpPr>
          <p:cNvPr id="31" name="Title 30">
            <a:extLst>
              <a:ext uri="{FF2B5EF4-FFF2-40B4-BE49-F238E27FC236}">
                <a16:creationId xmlns:a16="http://schemas.microsoft.com/office/drawing/2014/main" id="{62A115CE-66A0-461E-B710-64FD454420EA}"/>
              </a:ext>
            </a:extLst>
          </p:cNvPr>
          <p:cNvSpPr>
            <a:spLocks noGrp="1"/>
          </p:cNvSpPr>
          <p:nvPr>
            <p:ph type="title"/>
          </p:nvPr>
        </p:nvSpPr>
        <p:spPr>
          <a:xfrm>
            <a:off x="357808" y="384313"/>
            <a:ext cx="9440815" cy="513867"/>
          </a:xfrm>
        </p:spPr>
        <p:txBody>
          <a:bodyPr/>
          <a:lstStyle/>
          <a:p>
            <a:r>
              <a:rPr lang="en-GB" sz="3200" dirty="0"/>
              <a:t>Feedback in a Youth Work setting </a:t>
            </a:r>
          </a:p>
        </p:txBody>
      </p:sp>
      <p:sp>
        <p:nvSpPr>
          <p:cNvPr id="46" name="TextBox 45">
            <a:extLst>
              <a:ext uri="{FF2B5EF4-FFF2-40B4-BE49-F238E27FC236}">
                <a16:creationId xmlns:a16="http://schemas.microsoft.com/office/drawing/2014/main" id="{548CF80C-0677-49B2-AF73-E292E913B8D9}"/>
              </a:ext>
            </a:extLst>
          </p:cNvPr>
          <p:cNvSpPr txBox="1"/>
          <p:nvPr/>
        </p:nvSpPr>
        <p:spPr>
          <a:xfrm>
            <a:off x="357808" y="1934817"/>
            <a:ext cx="9077740" cy="3139321"/>
          </a:xfrm>
          <a:prstGeom prst="rect">
            <a:avLst/>
          </a:prstGeom>
          <a:noFill/>
        </p:spPr>
        <p:txBody>
          <a:bodyPr wrap="square" rtlCol="0">
            <a:spAutoFit/>
          </a:bodyPr>
          <a:lstStyle/>
          <a:p>
            <a:pPr marL="285750" indent="-285750">
              <a:buFont typeface="Arial" panose="020B0604020202020204" pitchFamily="34" charset="0"/>
              <a:buChar char="•"/>
            </a:pPr>
            <a:r>
              <a:rPr lang="en-GB" dirty="0"/>
              <a:t>Constructive comments to motivate</a:t>
            </a:r>
          </a:p>
          <a:p>
            <a:endParaRPr lang="en-GB" dirty="0"/>
          </a:p>
          <a:p>
            <a:pPr marL="285750" indent="-285750">
              <a:buFont typeface="Arial" panose="020B0604020202020204" pitchFamily="34" charset="0"/>
              <a:buChar char="•"/>
            </a:pPr>
            <a:r>
              <a:rPr lang="en-GB" dirty="0"/>
              <a:t>Shows your on the same team and value their opinion</a:t>
            </a:r>
          </a:p>
          <a:p>
            <a:endParaRPr lang="en-GB" dirty="0"/>
          </a:p>
          <a:p>
            <a:pPr marL="285750" indent="-285750">
              <a:buFont typeface="Arial" panose="020B0604020202020204" pitchFamily="34" charset="0"/>
              <a:buChar char="•"/>
            </a:pPr>
            <a:r>
              <a:rPr lang="en-GB" dirty="0"/>
              <a:t>Help us develop relationships</a:t>
            </a:r>
          </a:p>
          <a:p>
            <a:endParaRPr lang="en-GB" dirty="0"/>
          </a:p>
          <a:p>
            <a:pPr marL="285750" indent="-285750">
              <a:buFont typeface="Arial" panose="020B0604020202020204" pitchFamily="34" charset="0"/>
              <a:buChar char="•"/>
            </a:pPr>
            <a:r>
              <a:rPr lang="en-GB" dirty="0"/>
              <a:t>Giving young people a voice – allow them to speak while fresh in mind</a:t>
            </a:r>
          </a:p>
          <a:p>
            <a:endParaRPr lang="en-GB" dirty="0"/>
          </a:p>
          <a:p>
            <a:pPr marL="285750" indent="-285750">
              <a:buFont typeface="Arial" panose="020B0604020202020204" pitchFamily="34" charset="0"/>
              <a:buChar char="•"/>
            </a:pPr>
            <a:r>
              <a:rPr lang="en-GB" dirty="0"/>
              <a:t>Allowing them to give feedback on our approach whether its good or bad</a:t>
            </a:r>
          </a:p>
          <a:p>
            <a:endParaRPr lang="en-GB" dirty="0"/>
          </a:p>
          <a:p>
            <a:pPr marL="285750" indent="-285750">
              <a:buFont typeface="Arial" panose="020B0604020202020204" pitchFamily="34" charset="0"/>
              <a:buChar char="•"/>
            </a:pPr>
            <a:r>
              <a:rPr lang="en-GB" dirty="0"/>
              <a:t>Asking them – giving them control </a:t>
            </a:r>
          </a:p>
        </p:txBody>
      </p:sp>
      <p:sp>
        <p:nvSpPr>
          <p:cNvPr id="47" name="TextBox 46">
            <a:extLst>
              <a:ext uri="{FF2B5EF4-FFF2-40B4-BE49-F238E27FC236}">
                <a16:creationId xmlns:a16="http://schemas.microsoft.com/office/drawing/2014/main" id="{7935447B-AB70-4FA4-A30D-7EC903D478EB}"/>
              </a:ext>
            </a:extLst>
          </p:cNvPr>
          <p:cNvSpPr txBox="1"/>
          <p:nvPr/>
        </p:nvSpPr>
        <p:spPr>
          <a:xfrm>
            <a:off x="6790380" y="911432"/>
            <a:ext cx="3061252" cy="1200329"/>
          </a:xfrm>
          <a:prstGeom prst="rect">
            <a:avLst/>
          </a:prstGeom>
          <a:noFill/>
        </p:spPr>
        <p:txBody>
          <a:bodyPr wrap="square" rtlCol="0">
            <a:spAutoFit/>
          </a:bodyPr>
          <a:lstStyle/>
          <a:p>
            <a:r>
              <a:rPr lang="en-GB" dirty="0"/>
              <a:t>“ We all need people who will give us feedback that’s how we improve”</a:t>
            </a:r>
          </a:p>
          <a:p>
            <a:pPr algn="r"/>
            <a:r>
              <a:rPr lang="en-GB" dirty="0"/>
              <a:t>-Bill Gates </a:t>
            </a:r>
          </a:p>
        </p:txBody>
      </p:sp>
    </p:spTree>
    <p:extLst>
      <p:ext uri="{BB962C8B-B14F-4D97-AF65-F5344CB8AC3E}">
        <p14:creationId xmlns:p14="http://schemas.microsoft.com/office/powerpoint/2010/main" val="3335690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3515980" y="0"/>
            <a:ext cx="5160040" cy="1052889"/>
          </a:xfrm>
        </p:spPr>
        <p:txBody>
          <a:bodyPr/>
          <a:lstStyle/>
          <a:p>
            <a:r>
              <a:rPr lang="en-US" dirty="0"/>
              <a:t>Time Management</a:t>
            </a:r>
          </a:p>
        </p:txBody>
      </p:sp>
      <p:sp>
        <p:nvSpPr>
          <p:cNvPr id="78" name="Slide Number Placeholder 4">
            <a:extLst>
              <a:ext uri="{FF2B5EF4-FFF2-40B4-BE49-F238E27FC236}">
                <a16:creationId xmlns:a16="http://schemas.microsoft.com/office/drawing/2014/main" id="{8A1D2A10-3412-49CE-9E14-6F700A407814}"/>
              </a:ext>
            </a:extLst>
          </p:cNvPr>
          <p:cNvSpPr txBox="1">
            <a:spLocks/>
          </p:cNvSpPr>
          <p:nvPr/>
        </p:nvSpPr>
        <p:spPr>
          <a:xfrm>
            <a:off x="11732137" y="6492875"/>
            <a:ext cx="1167495"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4A09A9-5501-47C1-A89A-A340965A2BE2}" type="slidenum">
              <a:rPr lang="en-US" sz="1600" smtClean="0"/>
              <a:pPr/>
              <a:t>8</a:t>
            </a:fld>
            <a:endParaRPr lang="en-US" sz="1600" dirty="0"/>
          </a:p>
        </p:txBody>
      </p:sp>
      <p:sp>
        <p:nvSpPr>
          <p:cNvPr id="79" name="TextBox 78">
            <a:extLst>
              <a:ext uri="{FF2B5EF4-FFF2-40B4-BE49-F238E27FC236}">
                <a16:creationId xmlns:a16="http://schemas.microsoft.com/office/drawing/2014/main" id="{A5CD3515-0467-4BCC-B20C-D778DF912BBE}"/>
              </a:ext>
            </a:extLst>
          </p:cNvPr>
          <p:cNvSpPr txBox="1"/>
          <p:nvPr/>
        </p:nvSpPr>
        <p:spPr>
          <a:xfrm>
            <a:off x="291548" y="1563757"/>
            <a:ext cx="5910469" cy="2477601"/>
          </a:xfrm>
          <a:prstGeom prst="rect">
            <a:avLst/>
          </a:prstGeom>
          <a:noFill/>
        </p:spPr>
        <p:txBody>
          <a:bodyPr wrap="square" rtlCol="0">
            <a:spAutoFit/>
          </a:bodyPr>
          <a:lstStyle/>
          <a:p>
            <a:r>
              <a:rPr lang="en-GB" dirty="0"/>
              <a:t>What can time management do for you?</a:t>
            </a:r>
          </a:p>
          <a:p>
            <a:endParaRPr lang="en-GB" sz="1050" dirty="0"/>
          </a:p>
          <a:p>
            <a:pPr marL="285750" indent="-285750">
              <a:buFont typeface="Arial" panose="020B0604020202020204" pitchFamily="34" charset="0"/>
              <a:buChar char="•"/>
            </a:pPr>
            <a:r>
              <a:rPr lang="en-GB" dirty="0"/>
              <a:t>Better habits – Routine </a:t>
            </a:r>
          </a:p>
          <a:p>
            <a:pPr marL="285750" indent="-285750">
              <a:buFont typeface="Arial" panose="020B0604020202020204" pitchFamily="34" charset="0"/>
              <a:buChar char="•"/>
            </a:pPr>
            <a:r>
              <a:rPr lang="en-GB" dirty="0"/>
              <a:t>Helps focus on the task in hand </a:t>
            </a:r>
          </a:p>
          <a:p>
            <a:pPr marL="285750" indent="-285750">
              <a:buFont typeface="Arial" panose="020B0604020202020204" pitchFamily="34" charset="0"/>
              <a:buChar char="•"/>
            </a:pPr>
            <a:r>
              <a:rPr lang="en-GB" dirty="0"/>
              <a:t>Reliefs stress and anxiety build up</a:t>
            </a:r>
          </a:p>
          <a:p>
            <a:pPr marL="285750" indent="-285750">
              <a:buFont typeface="Arial" panose="020B0604020202020204" pitchFamily="34" charset="0"/>
              <a:buChar char="•"/>
            </a:pPr>
            <a:r>
              <a:rPr lang="en-GB" dirty="0"/>
              <a:t>Helps you take control of your own world and decisions you make</a:t>
            </a:r>
          </a:p>
          <a:p>
            <a:pPr marL="285750" indent="-285750">
              <a:buFont typeface="Arial" panose="020B0604020202020204" pitchFamily="34" charset="0"/>
              <a:buChar char="•"/>
            </a:pPr>
            <a:r>
              <a:rPr lang="en-GB" dirty="0"/>
              <a:t>Achieve desired goals</a:t>
            </a:r>
          </a:p>
          <a:p>
            <a:pPr marL="285750" indent="-285750">
              <a:buFont typeface="Arial" panose="020B0604020202020204" pitchFamily="34" charset="0"/>
              <a:buChar char="•"/>
            </a:pPr>
            <a:r>
              <a:rPr lang="en-GB" dirty="0"/>
              <a:t>Increases happiness and positive mind set</a:t>
            </a:r>
          </a:p>
        </p:txBody>
      </p:sp>
      <p:sp>
        <p:nvSpPr>
          <p:cNvPr id="80" name="TextBox 79">
            <a:extLst>
              <a:ext uri="{FF2B5EF4-FFF2-40B4-BE49-F238E27FC236}">
                <a16:creationId xmlns:a16="http://schemas.microsoft.com/office/drawing/2014/main" id="{AE3CA63D-358F-4FD8-97A4-6BC74D8DB8FF}"/>
              </a:ext>
            </a:extLst>
          </p:cNvPr>
          <p:cNvSpPr txBox="1"/>
          <p:nvPr/>
        </p:nvSpPr>
        <p:spPr>
          <a:xfrm>
            <a:off x="291548" y="4863548"/>
            <a:ext cx="8878956" cy="2308324"/>
          </a:xfrm>
          <a:prstGeom prst="rect">
            <a:avLst/>
          </a:prstGeom>
          <a:noFill/>
        </p:spPr>
        <p:txBody>
          <a:bodyPr wrap="square" rtlCol="0">
            <a:spAutoFit/>
          </a:bodyPr>
          <a:lstStyle/>
          <a:p>
            <a:r>
              <a:rPr lang="en-GB" dirty="0"/>
              <a:t>Why is time management essential to a young persons development?</a:t>
            </a:r>
          </a:p>
          <a:p>
            <a:pPr marL="285750" indent="-285750">
              <a:buFont typeface="Arial" panose="020B0604020202020204" pitchFamily="34" charset="0"/>
              <a:buChar char="•"/>
            </a:pPr>
            <a:r>
              <a:rPr lang="en-GB" dirty="0"/>
              <a:t>Increases independence </a:t>
            </a:r>
          </a:p>
          <a:p>
            <a:pPr marL="285750" indent="-285750">
              <a:buFont typeface="Arial" panose="020B0604020202020204" pitchFamily="34" charset="0"/>
              <a:buChar char="•"/>
            </a:pPr>
            <a:r>
              <a:rPr lang="en-GB" dirty="0"/>
              <a:t>Reduces anxiety </a:t>
            </a:r>
          </a:p>
          <a:p>
            <a:pPr marL="285750" indent="-285750">
              <a:buFont typeface="Arial" panose="020B0604020202020204" pitchFamily="34" charset="0"/>
              <a:buChar char="•"/>
            </a:pPr>
            <a:r>
              <a:rPr lang="en-GB" dirty="0"/>
              <a:t>Encourage to write schedules – Setting personal goals </a:t>
            </a:r>
          </a:p>
          <a:p>
            <a:pPr marL="285750" indent="-285750">
              <a:buFont typeface="Arial" panose="020B0604020202020204" pitchFamily="34" charset="0"/>
              <a:buChar char="•"/>
            </a:pPr>
            <a:r>
              <a:rPr lang="en-GB" dirty="0"/>
              <a:t>Preparing them for active employment without risk of them becoming overwhelmed  </a:t>
            </a:r>
          </a:p>
          <a:p>
            <a:endParaRPr lang="en-GB" dirty="0"/>
          </a:p>
          <a:p>
            <a:endParaRPr lang="en-GB" dirty="0"/>
          </a:p>
          <a:p>
            <a:r>
              <a:rPr lang="en-GB" dirty="0"/>
              <a:t> </a:t>
            </a:r>
          </a:p>
        </p:txBody>
      </p:sp>
      <p:sp>
        <p:nvSpPr>
          <p:cNvPr id="81" name="TextBox 80">
            <a:extLst>
              <a:ext uri="{FF2B5EF4-FFF2-40B4-BE49-F238E27FC236}">
                <a16:creationId xmlns:a16="http://schemas.microsoft.com/office/drawing/2014/main" id="{B9DD42FB-84AC-4083-9229-CD9AD57A3990}"/>
              </a:ext>
            </a:extLst>
          </p:cNvPr>
          <p:cNvSpPr txBox="1"/>
          <p:nvPr/>
        </p:nvSpPr>
        <p:spPr>
          <a:xfrm>
            <a:off x="8441635" y="1258957"/>
            <a:ext cx="3458817" cy="800219"/>
          </a:xfrm>
          <a:prstGeom prst="rect">
            <a:avLst/>
          </a:prstGeom>
          <a:noFill/>
        </p:spPr>
        <p:txBody>
          <a:bodyPr wrap="square" rtlCol="0">
            <a:spAutoFit/>
          </a:bodyPr>
          <a:lstStyle/>
          <a:p>
            <a:r>
              <a:rPr lang="en-GB" sz="2800" dirty="0"/>
              <a:t>“Time is Money”</a:t>
            </a:r>
          </a:p>
          <a:p>
            <a:pPr algn="r"/>
            <a:r>
              <a:rPr lang="en-GB" dirty="0"/>
              <a:t>- </a:t>
            </a:r>
            <a:r>
              <a:rPr lang="en-GB" sz="1600" dirty="0"/>
              <a:t>Benjamin Franklin</a:t>
            </a:r>
            <a:endParaRPr lang="en-GB" dirty="0"/>
          </a:p>
        </p:txBody>
      </p:sp>
      <p:sp>
        <p:nvSpPr>
          <p:cNvPr id="83" name="TextBox 82">
            <a:extLst>
              <a:ext uri="{FF2B5EF4-FFF2-40B4-BE49-F238E27FC236}">
                <a16:creationId xmlns:a16="http://schemas.microsoft.com/office/drawing/2014/main" id="{4FA1FAD2-3ECC-4953-92E7-701F32B165F2}"/>
              </a:ext>
            </a:extLst>
          </p:cNvPr>
          <p:cNvSpPr txBox="1"/>
          <p:nvPr/>
        </p:nvSpPr>
        <p:spPr>
          <a:xfrm>
            <a:off x="8676020" y="3983856"/>
            <a:ext cx="3458817" cy="1661993"/>
          </a:xfrm>
          <a:prstGeom prst="rect">
            <a:avLst/>
          </a:prstGeom>
          <a:noFill/>
        </p:spPr>
        <p:txBody>
          <a:bodyPr wrap="square" rtlCol="0">
            <a:spAutoFit/>
          </a:bodyPr>
          <a:lstStyle/>
          <a:p>
            <a:pPr algn="ctr"/>
            <a:r>
              <a:rPr lang="en-GB" sz="2800" dirty="0"/>
              <a:t>“Time isn’t the main thing, it’s the only thing”</a:t>
            </a:r>
          </a:p>
          <a:p>
            <a:pPr algn="r"/>
            <a:r>
              <a:rPr lang="en-GB" dirty="0"/>
              <a:t>- </a:t>
            </a:r>
            <a:r>
              <a:rPr lang="en-GB" sz="1600" dirty="0"/>
              <a:t>Miles Davis</a:t>
            </a:r>
            <a:endParaRPr lang="en-GB" dirty="0"/>
          </a:p>
        </p:txBody>
      </p:sp>
    </p:spTree>
    <p:extLst>
      <p:ext uri="{BB962C8B-B14F-4D97-AF65-F5344CB8AC3E}">
        <p14:creationId xmlns:p14="http://schemas.microsoft.com/office/powerpoint/2010/main" val="3396266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F65A7-995A-9F45-891C-82D9B9D40801}"/>
              </a:ext>
            </a:extLst>
          </p:cNvPr>
          <p:cNvSpPr>
            <a:spLocks noGrp="1"/>
          </p:cNvSpPr>
          <p:nvPr>
            <p:ph type="title"/>
          </p:nvPr>
        </p:nvSpPr>
        <p:spPr>
          <a:xfrm>
            <a:off x="1889961" y="1791018"/>
            <a:ext cx="8412079" cy="2810460"/>
          </a:xfrm>
        </p:spPr>
        <p:txBody>
          <a:bodyPr>
            <a:normAutofit/>
          </a:bodyPr>
          <a:lstStyle/>
          <a:p>
            <a:r>
              <a:rPr lang="en-US" sz="7200" dirty="0"/>
              <a:t>Age Of Distractions </a:t>
            </a:r>
          </a:p>
        </p:txBody>
      </p:sp>
      <p:sp>
        <p:nvSpPr>
          <p:cNvPr id="13" name="Text Placeholder 5">
            <a:extLst>
              <a:ext uri="{FF2B5EF4-FFF2-40B4-BE49-F238E27FC236}">
                <a16:creationId xmlns:a16="http://schemas.microsoft.com/office/drawing/2014/main" id="{6118A1B7-08BA-6B43-BBA8-952377DF944D}"/>
              </a:ext>
            </a:extLst>
          </p:cNvPr>
          <p:cNvSpPr>
            <a:spLocks noGrp="1"/>
          </p:cNvSpPr>
          <p:nvPr>
            <p:ph type="body" sz="quarter" idx="13"/>
          </p:nvPr>
        </p:nvSpPr>
        <p:spPr>
          <a:xfrm>
            <a:off x="1502619" y="543354"/>
            <a:ext cx="1364297" cy="1094521"/>
          </a:xfrm>
        </p:spPr>
        <p:txBody>
          <a:bodyPr/>
          <a:lstStyle/>
          <a:p>
            <a:r>
              <a:rPr lang="en-US" dirty="0"/>
              <a:t>“</a:t>
            </a:r>
          </a:p>
        </p:txBody>
      </p:sp>
      <p:sp>
        <p:nvSpPr>
          <p:cNvPr id="14" name="Text Placeholder 7">
            <a:extLst>
              <a:ext uri="{FF2B5EF4-FFF2-40B4-BE49-F238E27FC236}">
                <a16:creationId xmlns:a16="http://schemas.microsoft.com/office/drawing/2014/main" id="{A1F17760-D90A-AB46-A4E0-31B2684E3F5E}"/>
              </a:ext>
            </a:extLst>
          </p:cNvPr>
          <p:cNvSpPr>
            <a:spLocks noGrp="1"/>
          </p:cNvSpPr>
          <p:nvPr>
            <p:ph type="body" sz="quarter" idx="15"/>
          </p:nvPr>
        </p:nvSpPr>
        <p:spPr>
          <a:xfrm>
            <a:off x="9420876" y="3426615"/>
            <a:ext cx="1364297" cy="1094521"/>
          </a:xfrm>
        </p:spPr>
        <p:txBody>
          <a:bodyPr/>
          <a:lstStyle/>
          <a:p>
            <a:r>
              <a:rPr lang="en-US" dirty="0"/>
              <a:t>”</a:t>
            </a:r>
          </a:p>
        </p:txBody>
      </p:sp>
      <p:sp>
        <p:nvSpPr>
          <p:cNvPr id="5" name="Slide Number Placeholder 4">
            <a:extLst>
              <a:ext uri="{FF2B5EF4-FFF2-40B4-BE49-F238E27FC236}">
                <a16:creationId xmlns:a16="http://schemas.microsoft.com/office/drawing/2014/main" id="{7003A5E2-8F37-D546-BCD9-24A2037BB54D}"/>
              </a:ext>
            </a:extLst>
          </p:cNvPr>
          <p:cNvSpPr>
            <a:spLocks noGrp="1"/>
          </p:cNvSpPr>
          <p:nvPr>
            <p:ph type="sldNum" sz="quarter" idx="12"/>
          </p:nvPr>
        </p:nvSpPr>
        <p:spPr/>
        <p:txBody>
          <a:bodyPr/>
          <a:lstStyle/>
          <a:p>
            <a:fld id="{294A09A9-5501-47C1-A89A-A340965A2BE2}" type="slidenum">
              <a:rPr lang="en-US" smtClean="0"/>
              <a:pPr/>
              <a:t>9</a:t>
            </a:fld>
            <a:endParaRPr lang="en-US" dirty="0"/>
          </a:p>
        </p:txBody>
      </p:sp>
      <p:sp>
        <p:nvSpPr>
          <p:cNvPr id="11" name="TextBox 10">
            <a:extLst>
              <a:ext uri="{FF2B5EF4-FFF2-40B4-BE49-F238E27FC236}">
                <a16:creationId xmlns:a16="http://schemas.microsoft.com/office/drawing/2014/main" id="{864B947F-1855-4706-925D-30A6664275DB}"/>
              </a:ext>
            </a:extLst>
          </p:cNvPr>
          <p:cNvSpPr txBox="1"/>
          <p:nvPr/>
        </p:nvSpPr>
        <p:spPr>
          <a:xfrm>
            <a:off x="9420876" y="450574"/>
            <a:ext cx="1856724" cy="369332"/>
          </a:xfrm>
          <a:prstGeom prst="rect">
            <a:avLst/>
          </a:prstGeom>
          <a:noFill/>
        </p:spPr>
        <p:txBody>
          <a:bodyPr wrap="square" rtlCol="0">
            <a:spAutoFit/>
          </a:bodyPr>
          <a:lstStyle/>
          <a:p>
            <a:r>
              <a:rPr lang="en-GB" dirty="0"/>
              <a:t>Snooze Button</a:t>
            </a:r>
          </a:p>
        </p:txBody>
      </p:sp>
      <p:sp>
        <p:nvSpPr>
          <p:cNvPr id="15" name="TextBox 14">
            <a:extLst>
              <a:ext uri="{FF2B5EF4-FFF2-40B4-BE49-F238E27FC236}">
                <a16:creationId xmlns:a16="http://schemas.microsoft.com/office/drawing/2014/main" id="{94838858-142F-42F4-9286-9BAA697C5099}"/>
              </a:ext>
            </a:extLst>
          </p:cNvPr>
          <p:cNvSpPr txBox="1"/>
          <p:nvPr/>
        </p:nvSpPr>
        <p:spPr>
          <a:xfrm>
            <a:off x="6543768" y="1554769"/>
            <a:ext cx="1856724" cy="369332"/>
          </a:xfrm>
          <a:prstGeom prst="rect">
            <a:avLst/>
          </a:prstGeom>
          <a:noFill/>
        </p:spPr>
        <p:txBody>
          <a:bodyPr wrap="square" rtlCol="0">
            <a:spAutoFit/>
          </a:bodyPr>
          <a:lstStyle/>
          <a:p>
            <a:r>
              <a:rPr lang="en-GB" dirty="0"/>
              <a:t>Socialising </a:t>
            </a:r>
          </a:p>
        </p:txBody>
      </p:sp>
      <p:sp>
        <p:nvSpPr>
          <p:cNvPr id="16" name="TextBox 15">
            <a:extLst>
              <a:ext uri="{FF2B5EF4-FFF2-40B4-BE49-F238E27FC236}">
                <a16:creationId xmlns:a16="http://schemas.microsoft.com/office/drawing/2014/main" id="{714DA424-A7BF-49CB-B984-362FC8673D9D}"/>
              </a:ext>
            </a:extLst>
          </p:cNvPr>
          <p:cNvSpPr txBox="1"/>
          <p:nvPr/>
        </p:nvSpPr>
        <p:spPr>
          <a:xfrm>
            <a:off x="2960441" y="358688"/>
            <a:ext cx="1856724" cy="369332"/>
          </a:xfrm>
          <a:prstGeom prst="rect">
            <a:avLst/>
          </a:prstGeom>
          <a:noFill/>
        </p:spPr>
        <p:txBody>
          <a:bodyPr wrap="square" rtlCol="0">
            <a:spAutoFit/>
          </a:bodyPr>
          <a:lstStyle/>
          <a:p>
            <a:r>
              <a:rPr lang="en-GB" dirty="0"/>
              <a:t>Social Media</a:t>
            </a:r>
          </a:p>
        </p:txBody>
      </p:sp>
      <p:sp>
        <p:nvSpPr>
          <p:cNvPr id="17" name="TextBox 16">
            <a:extLst>
              <a:ext uri="{FF2B5EF4-FFF2-40B4-BE49-F238E27FC236}">
                <a16:creationId xmlns:a16="http://schemas.microsoft.com/office/drawing/2014/main" id="{DB0F272F-190D-4D4D-BD65-45A1C378644C}"/>
              </a:ext>
            </a:extLst>
          </p:cNvPr>
          <p:cNvSpPr txBox="1"/>
          <p:nvPr/>
        </p:nvSpPr>
        <p:spPr>
          <a:xfrm>
            <a:off x="5050972" y="4837727"/>
            <a:ext cx="1856724" cy="369332"/>
          </a:xfrm>
          <a:prstGeom prst="rect">
            <a:avLst/>
          </a:prstGeom>
          <a:noFill/>
        </p:spPr>
        <p:txBody>
          <a:bodyPr wrap="square" rtlCol="0">
            <a:spAutoFit/>
          </a:bodyPr>
          <a:lstStyle/>
          <a:p>
            <a:r>
              <a:rPr lang="en-GB" dirty="0"/>
              <a:t>Mobile Phones</a:t>
            </a:r>
          </a:p>
        </p:txBody>
      </p:sp>
      <p:sp>
        <p:nvSpPr>
          <p:cNvPr id="18" name="TextBox 17">
            <a:extLst>
              <a:ext uri="{FF2B5EF4-FFF2-40B4-BE49-F238E27FC236}">
                <a16:creationId xmlns:a16="http://schemas.microsoft.com/office/drawing/2014/main" id="{6495A108-E53F-4655-88D8-FB2FBD38D911}"/>
              </a:ext>
            </a:extLst>
          </p:cNvPr>
          <p:cNvSpPr txBox="1"/>
          <p:nvPr/>
        </p:nvSpPr>
        <p:spPr>
          <a:xfrm>
            <a:off x="381000" y="5997922"/>
            <a:ext cx="1856724" cy="369332"/>
          </a:xfrm>
          <a:prstGeom prst="rect">
            <a:avLst/>
          </a:prstGeom>
          <a:noFill/>
        </p:spPr>
        <p:txBody>
          <a:bodyPr wrap="square" rtlCol="0">
            <a:spAutoFit/>
          </a:bodyPr>
          <a:lstStyle/>
          <a:p>
            <a:r>
              <a:rPr lang="en-GB" dirty="0"/>
              <a:t>television</a:t>
            </a:r>
          </a:p>
        </p:txBody>
      </p:sp>
      <p:sp>
        <p:nvSpPr>
          <p:cNvPr id="19" name="TextBox 18">
            <a:extLst>
              <a:ext uri="{FF2B5EF4-FFF2-40B4-BE49-F238E27FC236}">
                <a16:creationId xmlns:a16="http://schemas.microsoft.com/office/drawing/2014/main" id="{2013366B-8497-4115-9E78-26BFAE2D4674}"/>
              </a:ext>
            </a:extLst>
          </p:cNvPr>
          <p:cNvSpPr txBox="1"/>
          <p:nvPr/>
        </p:nvSpPr>
        <p:spPr>
          <a:xfrm>
            <a:off x="9613033" y="5997922"/>
            <a:ext cx="1856724" cy="369332"/>
          </a:xfrm>
          <a:prstGeom prst="rect">
            <a:avLst/>
          </a:prstGeom>
          <a:noFill/>
        </p:spPr>
        <p:txBody>
          <a:bodyPr wrap="square" rtlCol="0">
            <a:spAutoFit/>
          </a:bodyPr>
          <a:lstStyle/>
          <a:p>
            <a:r>
              <a:rPr lang="en-GB" dirty="0"/>
              <a:t>Family events </a:t>
            </a:r>
          </a:p>
        </p:txBody>
      </p:sp>
      <p:sp>
        <p:nvSpPr>
          <p:cNvPr id="21" name="TextBox 20">
            <a:extLst>
              <a:ext uri="{FF2B5EF4-FFF2-40B4-BE49-F238E27FC236}">
                <a16:creationId xmlns:a16="http://schemas.microsoft.com/office/drawing/2014/main" id="{0415E58A-0637-4954-9085-A8F8529D3E20}"/>
              </a:ext>
            </a:extLst>
          </p:cNvPr>
          <p:cNvSpPr txBox="1"/>
          <p:nvPr/>
        </p:nvSpPr>
        <p:spPr>
          <a:xfrm>
            <a:off x="283163" y="2337181"/>
            <a:ext cx="1856724" cy="369332"/>
          </a:xfrm>
          <a:prstGeom prst="rect">
            <a:avLst/>
          </a:prstGeom>
          <a:noFill/>
        </p:spPr>
        <p:txBody>
          <a:bodyPr wrap="square" rtlCol="0">
            <a:spAutoFit/>
          </a:bodyPr>
          <a:lstStyle/>
          <a:p>
            <a:r>
              <a:rPr lang="en-GB" dirty="0"/>
              <a:t>technology</a:t>
            </a:r>
          </a:p>
        </p:txBody>
      </p:sp>
      <p:sp>
        <p:nvSpPr>
          <p:cNvPr id="23" name="TextBox 22">
            <a:extLst>
              <a:ext uri="{FF2B5EF4-FFF2-40B4-BE49-F238E27FC236}">
                <a16:creationId xmlns:a16="http://schemas.microsoft.com/office/drawing/2014/main" id="{C6BCB928-28A6-4D04-81B0-B2DEC8457501}"/>
              </a:ext>
            </a:extLst>
          </p:cNvPr>
          <p:cNvSpPr txBox="1"/>
          <p:nvPr/>
        </p:nvSpPr>
        <p:spPr>
          <a:xfrm>
            <a:off x="10439400" y="2549917"/>
            <a:ext cx="1856724" cy="646331"/>
          </a:xfrm>
          <a:prstGeom prst="rect">
            <a:avLst/>
          </a:prstGeom>
          <a:noFill/>
        </p:spPr>
        <p:txBody>
          <a:bodyPr wrap="square" rtlCol="0">
            <a:spAutoFit/>
          </a:bodyPr>
          <a:lstStyle/>
          <a:p>
            <a:r>
              <a:rPr lang="en-GB" dirty="0"/>
              <a:t>Maintaining Friendships</a:t>
            </a:r>
          </a:p>
        </p:txBody>
      </p:sp>
      <p:sp>
        <p:nvSpPr>
          <p:cNvPr id="25" name="TextBox 24">
            <a:extLst>
              <a:ext uri="{FF2B5EF4-FFF2-40B4-BE49-F238E27FC236}">
                <a16:creationId xmlns:a16="http://schemas.microsoft.com/office/drawing/2014/main" id="{C84FC132-7D5A-46A1-9080-C9A50C2A24CE}"/>
              </a:ext>
            </a:extLst>
          </p:cNvPr>
          <p:cNvSpPr txBox="1"/>
          <p:nvPr/>
        </p:nvSpPr>
        <p:spPr>
          <a:xfrm>
            <a:off x="6352998" y="81242"/>
            <a:ext cx="1856724" cy="369332"/>
          </a:xfrm>
          <a:prstGeom prst="rect">
            <a:avLst/>
          </a:prstGeom>
          <a:noFill/>
        </p:spPr>
        <p:txBody>
          <a:bodyPr wrap="square" rtlCol="0">
            <a:spAutoFit/>
          </a:bodyPr>
          <a:lstStyle/>
          <a:p>
            <a:r>
              <a:rPr lang="en-GB" dirty="0"/>
              <a:t>Noises </a:t>
            </a:r>
          </a:p>
        </p:txBody>
      </p:sp>
      <p:sp>
        <p:nvSpPr>
          <p:cNvPr id="26" name="TextBox 25">
            <a:extLst>
              <a:ext uri="{FF2B5EF4-FFF2-40B4-BE49-F238E27FC236}">
                <a16:creationId xmlns:a16="http://schemas.microsoft.com/office/drawing/2014/main" id="{B73A0A3C-9CA9-4330-BC57-3A1014756F79}"/>
              </a:ext>
            </a:extLst>
          </p:cNvPr>
          <p:cNvSpPr txBox="1"/>
          <p:nvPr/>
        </p:nvSpPr>
        <p:spPr>
          <a:xfrm>
            <a:off x="1502619" y="4232146"/>
            <a:ext cx="2106706" cy="369332"/>
          </a:xfrm>
          <a:prstGeom prst="rect">
            <a:avLst/>
          </a:prstGeom>
          <a:noFill/>
        </p:spPr>
        <p:txBody>
          <a:bodyPr wrap="square" rtlCol="0">
            <a:spAutoFit/>
          </a:bodyPr>
          <a:lstStyle/>
          <a:p>
            <a:r>
              <a:rPr lang="en-GB" dirty="0"/>
              <a:t>Messy Work area </a:t>
            </a:r>
          </a:p>
        </p:txBody>
      </p:sp>
    </p:spTree>
    <p:extLst>
      <p:ext uri="{BB962C8B-B14F-4D97-AF65-F5344CB8AC3E}">
        <p14:creationId xmlns:p14="http://schemas.microsoft.com/office/powerpoint/2010/main" val="2639983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4387120" y="174007"/>
            <a:ext cx="3417760" cy="1163224"/>
          </a:xfrm>
        </p:spPr>
        <p:txBody>
          <a:bodyPr>
            <a:normAutofit/>
          </a:bodyPr>
          <a:lstStyle/>
          <a:p>
            <a:r>
              <a:rPr lang="en-US" dirty="0"/>
              <a:t>Conclusion</a:t>
            </a:r>
          </a:p>
        </p:txBody>
      </p:sp>
      <p:sp>
        <p:nvSpPr>
          <p:cNvPr id="12" name="Slide Number Placeholder 11">
            <a:extLst>
              <a:ext uri="{FF2B5EF4-FFF2-40B4-BE49-F238E27FC236}">
                <a16:creationId xmlns:a16="http://schemas.microsoft.com/office/drawing/2014/main" id="{6308D1AB-33EC-174A-AFF4-6B9718A863B4}"/>
              </a:ext>
            </a:extLst>
          </p:cNvPr>
          <p:cNvSpPr>
            <a:spLocks noGrp="1"/>
          </p:cNvSpPr>
          <p:nvPr>
            <p:ph type="sldNum" sz="quarter" idx="4"/>
          </p:nvPr>
        </p:nvSpPr>
        <p:spPr>
          <a:xfrm>
            <a:off x="10153276" y="6356350"/>
            <a:ext cx="1657723" cy="365125"/>
          </a:xfrm>
        </p:spPr>
        <p:txBody>
          <a:bodyPr/>
          <a:lstStyle/>
          <a:p>
            <a:fld id="{294A09A9-5501-47C1-A89A-A340965A2BE2}" type="slidenum">
              <a:rPr lang="en-US" smtClean="0"/>
              <a:pPr/>
              <a:t>10</a:t>
            </a:fld>
            <a:endParaRPr lang="en-US" dirty="0"/>
          </a:p>
        </p:txBody>
      </p:sp>
      <p:sp>
        <p:nvSpPr>
          <p:cNvPr id="5" name="TextBox 4">
            <a:extLst>
              <a:ext uri="{FF2B5EF4-FFF2-40B4-BE49-F238E27FC236}">
                <a16:creationId xmlns:a16="http://schemas.microsoft.com/office/drawing/2014/main" id="{1CBF4BA8-B45C-4562-B148-9ECAF9EE323E}"/>
              </a:ext>
            </a:extLst>
          </p:cNvPr>
          <p:cNvSpPr txBox="1"/>
          <p:nvPr/>
        </p:nvSpPr>
        <p:spPr>
          <a:xfrm>
            <a:off x="1815549" y="2067338"/>
            <a:ext cx="9183756" cy="400110"/>
          </a:xfrm>
          <a:prstGeom prst="rect">
            <a:avLst/>
          </a:prstGeom>
          <a:noFill/>
        </p:spPr>
        <p:txBody>
          <a:bodyPr wrap="square" rtlCol="0">
            <a:spAutoFit/>
          </a:bodyPr>
          <a:lstStyle/>
          <a:p>
            <a:r>
              <a:rPr lang="en-GB" sz="2000" dirty="0">
                <a:solidFill>
                  <a:srgbClr val="FF0000"/>
                </a:solidFill>
              </a:rPr>
              <a:t>Problem solving                        </a:t>
            </a:r>
            <a:r>
              <a:rPr lang="en-GB" sz="2000" dirty="0"/>
              <a:t> Feedback                            </a:t>
            </a:r>
            <a:r>
              <a:rPr lang="en-GB" sz="2000" dirty="0">
                <a:solidFill>
                  <a:schemeClr val="accent1">
                    <a:lumMod val="75000"/>
                  </a:schemeClr>
                </a:solidFill>
              </a:rPr>
              <a:t>Time management </a:t>
            </a:r>
          </a:p>
        </p:txBody>
      </p:sp>
      <p:sp>
        <p:nvSpPr>
          <p:cNvPr id="13" name="TextBox 12">
            <a:extLst>
              <a:ext uri="{FF2B5EF4-FFF2-40B4-BE49-F238E27FC236}">
                <a16:creationId xmlns:a16="http://schemas.microsoft.com/office/drawing/2014/main" id="{CC0EF790-8202-43CE-A7BF-36204756CEF2}"/>
              </a:ext>
            </a:extLst>
          </p:cNvPr>
          <p:cNvSpPr txBox="1"/>
          <p:nvPr/>
        </p:nvSpPr>
        <p:spPr>
          <a:xfrm>
            <a:off x="1689652" y="3197555"/>
            <a:ext cx="8812696" cy="2862322"/>
          </a:xfrm>
          <a:prstGeom prst="rect">
            <a:avLst/>
          </a:prstGeom>
          <a:noFill/>
        </p:spPr>
        <p:txBody>
          <a:bodyPr wrap="square" rtlCol="0">
            <a:spAutoFit/>
          </a:bodyPr>
          <a:lstStyle/>
          <a:p>
            <a:pPr algn="ctr"/>
            <a:r>
              <a:rPr lang="en-GB" dirty="0"/>
              <a:t>In Conclusion Learning good study skills can increase so many factors to not only work life but social and home life also </a:t>
            </a:r>
          </a:p>
          <a:p>
            <a:pPr marL="285750" indent="-285750" algn="ctr">
              <a:buFont typeface="Arial" panose="020B0604020202020204" pitchFamily="34" charset="0"/>
              <a:buChar char="•"/>
            </a:pPr>
            <a:r>
              <a:rPr lang="en-GB" dirty="0"/>
              <a:t>Confidence </a:t>
            </a:r>
          </a:p>
          <a:p>
            <a:pPr marL="285750" indent="-285750" algn="ctr">
              <a:buFont typeface="Arial" panose="020B0604020202020204" pitchFamily="34" charset="0"/>
              <a:buChar char="•"/>
            </a:pPr>
            <a:r>
              <a:rPr lang="en-GB" dirty="0"/>
              <a:t>Self esteem</a:t>
            </a:r>
          </a:p>
          <a:p>
            <a:pPr marL="285750" indent="-285750" algn="ctr">
              <a:buFont typeface="Arial" panose="020B0604020202020204" pitchFamily="34" charset="0"/>
              <a:buChar char="•"/>
            </a:pPr>
            <a:r>
              <a:rPr lang="en-GB" dirty="0"/>
              <a:t>Communication</a:t>
            </a:r>
          </a:p>
          <a:p>
            <a:pPr marL="285750" indent="-285750" algn="ctr">
              <a:buFont typeface="Arial" panose="020B0604020202020204" pitchFamily="34" charset="0"/>
              <a:buChar char="•"/>
            </a:pPr>
            <a:endParaRPr lang="en-GB" dirty="0"/>
          </a:p>
          <a:p>
            <a:pPr algn="ctr"/>
            <a:r>
              <a:rPr lang="en-GB" dirty="0"/>
              <a:t>Reduces the stress and anxiety levels experienced by many if not all young people in this day and age, especially with all the added pressures and distractions they have to overcome </a:t>
            </a:r>
          </a:p>
          <a:p>
            <a:endParaRPr lang="en-GB" dirty="0"/>
          </a:p>
        </p:txBody>
      </p:sp>
    </p:spTree>
    <p:extLst>
      <p:ext uri="{BB962C8B-B14F-4D97-AF65-F5344CB8AC3E}">
        <p14:creationId xmlns:p14="http://schemas.microsoft.com/office/powerpoint/2010/main" val="700209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073427" y="371061"/>
            <a:ext cx="9568070" cy="878715"/>
          </a:xfrm>
        </p:spPr>
        <p:txBody>
          <a:bodyPr/>
          <a:lstStyle/>
          <a:p>
            <a:r>
              <a:rPr lang="en-US" sz="4000" dirty="0"/>
              <a:t>My Personal Development Plan</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19270" y="1855305"/>
            <a:ext cx="8083826" cy="4227443"/>
          </a:xfrm>
        </p:spPr>
        <p:txBody>
          <a:bodyPr>
            <a:normAutofit/>
          </a:bodyPr>
          <a:lstStyle/>
          <a:p>
            <a:r>
              <a:rPr lang="en-US" sz="1800" dirty="0"/>
              <a:t>My personal goals are to learn more about study skills I have never come into contact with before and how I can achieve them such as </a:t>
            </a:r>
          </a:p>
          <a:p>
            <a:pPr marL="457200" indent="-457200">
              <a:buFont typeface="Arial" panose="020B0604020202020204" pitchFamily="34" charset="0"/>
              <a:buChar char="•"/>
            </a:pPr>
            <a:r>
              <a:rPr lang="en-US" sz="1800" dirty="0"/>
              <a:t>Reflective writing – begin writing journals and encouraging myself to take time out to truly understand situations I can learn from each day</a:t>
            </a:r>
          </a:p>
          <a:p>
            <a:endParaRPr lang="en-US" sz="1800" dirty="0"/>
          </a:p>
          <a:p>
            <a:pPr marL="457200" indent="-457200">
              <a:buFont typeface="Arial" panose="020B0604020202020204" pitchFamily="34" charset="0"/>
              <a:buChar char="•"/>
            </a:pPr>
            <a:r>
              <a:rPr lang="en-US" sz="1800" dirty="0"/>
              <a:t>Reading – being able to give myself amounts of time to sit and read with out getting distracted by simple things such as cleaning the house</a:t>
            </a:r>
          </a:p>
          <a:p>
            <a:pPr marL="457200" indent="-457200">
              <a:buFont typeface="Arial" panose="020B0604020202020204" pitchFamily="34" charset="0"/>
              <a:buChar char="•"/>
            </a:pPr>
            <a:endParaRPr lang="en-US" sz="1800" dirty="0"/>
          </a:p>
          <a:p>
            <a:pPr marL="457200" indent="-457200">
              <a:buFont typeface="Arial" panose="020B0604020202020204" pitchFamily="34" charset="0"/>
              <a:buChar char="•"/>
            </a:pPr>
            <a:r>
              <a:rPr lang="en-US" sz="1800" dirty="0"/>
              <a:t>Referencing – I am unsure whether I will ever fully understand how to reference but if I can manage to get myself in routine to read more </a:t>
            </a:r>
            <a:r>
              <a:rPr lang="en-US" sz="1800" dirty="0" err="1"/>
              <a:t>i</a:t>
            </a:r>
            <a:r>
              <a:rPr lang="en-US" sz="1800" dirty="0"/>
              <a:t> shall find it easier to understand referencing correctly</a:t>
            </a:r>
          </a:p>
          <a:p>
            <a:pPr marL="457200" indent="-457200">
              <a:buFont typeface="Arial" panose="020B0604020202020204" pitchFamily="34" charset="0"/>
              <a:buChar char="•"/>
            </a:pPr>
            <a:r>
              <a:rPr lang="en-US" sz="1800" dirty="0"/>
              <a:t>NOT Rambling – learn how to stay on point and not lose train of thought process </a:t>
            </a:r>
          </a:p>
          <a:p>
            <a:pPr marL="457200" indent="-457200">
              <a:buFont typeface="Arial" panose="020B0604020202020204" pitchFamily="34" charset="0"/>
              <a:buChar char="•"/>
            </a:pPr>
            <a:endParaRPr lang="en-US" sz="2400" dirty="0"/>
          </a:p>
          <a:p>
            <a:endParaRPr lang="en-US" sz="2400" dirty="0"/>
          </a:p>
        </p:txBody>
      </p:sp>
      <p:sp>
        <p:nvSpPr>
          <p:cNvPr id="4" name="TextBox 3">
            <a:extLst>
              <a:ext uri="{FF2B5EF4-FFF2-40B4-BE49-F238E27FC236}">
                <a16:creationId xmlns:a16="http://schemas.microsoft.com/office/drawing/2014/main" id="{75A4667E-C9F8-4CAA-BE63-8D3A2BC53101}"/>
              </a:ext>
            </a:extLst>
          </p:cNvPr>
          <p:cNvSpPr txBox="1"/>
          <p:nvPr/>
        </p:nvSpPr>
        <p:spPr>
          <a:xfrm>
            <a:off x="8428382" y="1714093"/>
            <a:ext cx="2345635" cy="2092881"/>
          </a:xfrm>
          <a:prstGeom prst="rect">
            <a:avLst/>
          </a:prstGeom>
          <a:noFill/>
        </p:spPr>
        <p:txBody>
          <a:bodyPr wrap="square" rtlCol="0">
            <a:spAutoFit/>
          </a:bodyPr>
          <a:lstStyle/>
          <a:p>
            <a:r>
              <a:rPr lang="en-GB" dirty="0"/>
              <a:t>“</a:t>
            </a:r>
            <a:r>
              <a:rPr lang="en-GB" sz="1400" dirty="0"/>
              <a:t>Character cannot be developed in ease and quiet. Only through experience of trail and suffering can the soul be strengthened, ambition inspired and success achieved” </a:t>
            </a:r>
          </a:p>
          <a:p>
            <a:pPr algn="r"/>
            <a:r>
              <a:rPr lang="en-GB" sz="1400" dirty="0"/>
              <a:t>-Helen Keller </a:t>
            </a:r>
          </a:p>
        </p:txBody>
      </p:sp>
    </p:spTree>
    <p:extLst>
      <p:ext uri="{BB962C8B-B14F-4D97-AF65-F5344CB8AC3E}">
        <p14:creationId xmlns:p14="http://schemas.microsoft.com/office/powerpoint/2010/main" val="926184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5E2E3E-148D-4BE4-88A4-447C4BC35E68}"/>
              </a:ext>
            </a:extLst>
          </p:cNvPr>
          <p:cNvSpPr>
            <a:spLocks noGrp="1"/>
          </p:cNvSpPr>
          <p:nvPr>
            <p:ph type="title"/>
          </p:nvPr>
        </p:nvSpPr>
        <p:spPr/>
        <p:txBody>
          <a:bodyPr/>
          <a:lstStyle/>
          <a:p>
            <a:r>
              <a:rPr lang="en-US" dirty="0"/>
              <a:t>Reference list  </a:t>
            </a:r>
          </a:p>
        </p:txBody>
      </p:sp>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4"/>
          </p:nvPr>
        </p:nvSpPr>
        <p:spPr/>
        <p:txBody>
          <a:bodyPr/>
          <a:lstStyle/>
          <a:p>
            <a:fld id="{294A09A9-5501-47C1-A89A-A340965A2BE2}" type="slidenum">
              <a:rPr lang="en-US" smtClean="0"/>
              <a:t>12</a:t>
            </a:fld>
            <a:endParaRPr lang="en-US" dirty="0"/>
          </a:p>
        </p:txBody>
      </p:sp>
      <p:sp>
        <p:nvSpPr>
          <p:cNvPr id="7" name="TextBox 6">
            <a:extLst>
              <a:ext uri="{FF2B5EF4-FFF2-40B4-BE49-F238E27FC236}">
                <a16:creationId xmlns:a16="http://schemas.microsoft.com/office/drawing/2014/main" id="{ECD91105-03EE-440A-97EC-87ADB9FFD1B8}"/>
              </a:ext>
            </a:extLst>
          </p:cNvPr>
          <p:cNvSpPr txBox="1"/>
          <p:nvPr/>
        </p:nvSpPr>
        <p:spPr>
          <a:xfrm>
            <a:off x="1311965" y="1934817"/>
            <a:ext cx="8706678" cy="1200329"/>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Lewis Ashman, December 2019, on </a:t>
            </a:r>
            <a:r>
              <a:rPr lang="en-GB" dirty="0">
                <a:solidFill>
                  <a:schemeClr val="bg1"/>
                </a:solidFill>
                <a:hlinkClick r:id="rId3">
                  <a:extLst>
                    <a:ext uri="{A12FA001-AC4F-418D-AE19-62706E023703}">
                      <ahyp:hlinkClr xmlns:ahyp="http://schemas.microsoft.com/office/drawing/2018/hyperlinkcolor" val="tx"/>
                    </a:ext>
                  </a:extLst>
                </a:hlinkClick>
              </a:rPr>
              <a:t>www.graduateland.com</a:t>
            </a:r>
            <a:endParaRPr lang="en-GB" dirty="0">
              <a:solidFill>
                <a:schemeClr val="bg1"/>
              </a:solidFill>
            </a:endParaRPr>
          </a:p>
          <a:p>
            <a:pPr marL="285750" indent="-285750">
              <a:buFont typeface="Arial" panose="020B0604020202020204" pitchFamily="34" charset="0"/>
              <a:buChar char="•"/>
            </a:pPr>
            <a:r>
              <a:rPr lang="en-GB" dirty="0">
                <a:solidFill>
                  <a:schemeClr val="bg1"/>
                </a:solidFill>
              </a:rPr>
              <a:t>Alice Hoffman, 1995 Novel Practical Magic</a:t>
            </a:r>
          </a:p>
          <a:p>
            <a:pPr marL="285750" indent="-285750">
              <a:buFont typeface="Arial" panose="020B0604020202020204" pitchFamily="34" charset="0"/>
              <a:buChar char="•"/>
            </a:pPr>
            <a:r>
              <a:rPr lang="en-GB" dirty="0">
                <a:solidFill>
                  <a:schemeClr val="bg1"/>
                </a:solidFill>
              </a:rPr>
              <a:t>Bill Gates Quotes, July 2016 </a:t>
            </a:r>
          </a:p>
          <a:p>
            <a:endParaRPr lang="en-GB" dirty="0"/>
          </a:p>
        </p:txBody>
      </p:sp>
    </p:spTree>
    <p:extLst>
      <p:ext uri="{BB962C8B-B14F-4D97-AF65-F5344CB8AC3E}">
        <p14:creationId xmlns:p14="http://schemas.microsoft.com/office/powerpoint/2010/main" val="932498405"/>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niversal Color Block_Win32_AP_v2" id="{3EA4D81A-EBDE-431D-8B15-A5A6F500D5A4}" vid="{8EBF5489-0BE1-418D-A69C-2193D304C7E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2.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5BAB77-79E1-4739-AA51-10C9079186D6}">
  <ds:schemaRefs>
    <ds:schemaRef ds:uri="http://schemas.microsoft.com/sharepoint/v3"/>
    <ds:schemaRef ds:uri="71af3243-3dd4-4a8d-8c0d-dd76da1f02a5"/>
    <ds:schemaRef ds:uri="http://schemas.openxmlformats.org/package/2006/metadata/core-properties"/>
    <ds:schemaRef ds:uri="http://purl.org/dc/terms/"/>
    <ds:schemaRef ds:uri="http://schemas.microsoft.com/office/2006/documentManagement/types"/>
    <ds:schemaRef ds:uri="http://purl.org/dc/elements/1.1/"/>
    <ds:schemaRef ds:uri="http://schemas.microsoft.com/office/infopath/2007/PartnerControls"/>
    <ds:schemaRef ds:uri="230e9df3-be65-4c73-a93b-d1236ebd677e"/>
    <ds:schemaRef ds:uri="16c05727-aa75-4e4a-9b5f-8a80a1165891"/>
    <ds:schemaRef ds:uri="http://schemas.microsoft.com/office/2006/metadata/properties"/>
    <ds:schemaRef ds:uri="http://www.w3.org/XML/1998/namespace"/>
    <ds:schemaRef ds:uri="http://purl.org/dc/dcmityp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Universal presentation</Template>
  <TotalTime>201</TotalTime>
  <Words>865</Words>
  <Application>Microsoft Office PowerPoint</Application>
  <PresentationFormat>Widescreen</PresentationFormat>
  <Paragraphs>161</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 Rounded MT Bold</vt:lpstr>
      <vt:lpstr>Calibri</vt:lpstr>
      <vt:lpstr>Helvetica</vt:lpstr>
      <vt:lpstr>Tenorite</vt:lpstr>
      <vt:lpstr>Office Theme</vt:lpstr>
      <vt:lpstr>Study Skills </vt:lpstr>
      <vt:lpstr>Agenda</vt:lpstr>
      <vt:lpstr>Introduction</vt:lpstr>
      <vt:lpstr>Problem Solving</vt:lpstr>
      <vt:lpstr>Problem Solving Technique </vt:lpstr>
      <vt:lpstr>Feedback </vt:lpstr>
      <vt:lpstr>Feedback in a Youth Work setting </vt:lpstr>
      <vt:lpstr>Time Management</vt:lpstr>
      <vt:lpstr>Age Of Distractions </vt:lpstr>
      <vt:lpstr>Conclusion</vt:lpstr>
      <vt:lpstr>My Personal Development Plan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dc:title>
  <dc:creator>Tom Smythe</dc:creator>
  <cp:lastModifiedBy>Tom Smythe</cp:lastModifiedBy>
  <cp:revision>2</cp:revision>
  <cp:lastPrinted>2021-11-23T21:08:16Z</cp:lastPrinted>
  <dcterms:created xsi:type="dcterms:W3CDTF">2021-11-23T17:47:23Z</dcterms:created>
  <dcterms:modified xsi:type="dcterms:W3CDTF">2021-11-23T21:08:53Z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