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BB3F16F-6BF6-49E9-8230-72D9F3D14EFE}" type="datetimeFigureOut">
              <a:rPr lang="en-US" smtClean="0"/>
              <a:t>3/29/2018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EDD476-0BAF-4092-AE91-C2A1073150D0}" type="slidenum">
              <a:rPr lang="en-US" smtClean="0"/>
              <a:t>‹#›</a:t>
            </a:fld>
            <a:endParaRPr lang="en-US"/>
          </a:p>
        </p:txBody>
      </p:sp>
    </p:spTree>
    <p:extLst>
      <p:ext uri="{BB962C8B-B14F-4D97-AF65-F5344CB8AC3E}">
        <p14:creationId xmlns:p14="http://schemas.microsoft.com/office/powerpoint/2010/main" val="23545217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BB3F16F-6BF6-49E9-8230-72D9F3D14EFE}" type="datetimeFigureOut">
              <a:rPr lang="en-US" smtClean="0"/>
              <a:t>3/29/2018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EDD476-0BAF-4092-AE91-C2A1073150D0}" type="slidenum">
              <a:rPr lang="en-US" smtClean="0"/>
              <a:t>‹#›</a:t>
            </a:fld>
            <a:endParaRPr lang="en-US"/>
          </a:p>
        </p:txBody>
      </p:sp>
    </p:spTree>
    <p:extLst>
      <p:ext uri="{BB962C8B-B14F-4D97-AF65-F5344CB8AC3E}">
        <p14:creationId xmlns:p14="http://schemas.microsoft.com/office/powerpoint/2010/main" val="39807530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BB3F16F-6BF6-49E9-8230-72D9F3D14EFE}" type="datetimeFigureOut">
              <a:rPr lang="en-US" smtClean="0"/>
              <a:t>3/29/2018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EDD476-0BAF-4092-AE91-C2A1073150D0}" type="slidenum">
              <a:rPr lang="en-US" smtClean="0"/>
              <a:t>‹#›</a:t>
            </a:fld>
            <a:endParaRPr lang="en-US"/>
          </a:p>
        </p:txBody>
      </p:sp>
    </p:spTree>
    <p:extLst>
      <p:ext uri="{BB962C8B-B14F-4D97-AF65-F5344CB8AC3E}">
        <p14:creationId xmlns:p14="http://schemas.microsoft.com/office/powerpoint/2010/main" val="9138881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BB3F16F-6BF6-49E9-8230-72D9F3D14EFE}" type="datetimeFigureOut">
              <a:rPr lang="en-US" smtClean="0"/>
              <a:t>3/29/2018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9EDD476-0BAF-4092-AE91-C2A1073150D0}" type="slidenum">
              <a:rPr lang="en-US" smtClean="0"/>
              <a:t>‹#›</a:t>
            </a:fld>
            <a:endParaRPr lang="en-US"/>
          </a:p>
        </p:txBody>
      </p:sp>
    </p:spTree>
    <p:extLst>
      <p:ext uri="{BB962C8B-B14F-4D97-AF65-F5344CB8AC3E}">
        <p14:creationId xmlns:p14="http://schemas.microsoft.com/office/powerpoint/2010/main" val="7960270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BB3F16F-6BF6-49E9-8230-72D9F3D14EFE}" type="datetimeFigureOut">
              <a:rPr lang="en-US" smtClean="0"/>
              <a:t>3/29/2018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9EDD476-0BAF-4092-AE91-C2A1073150D0}" type="slidenum">
              <a:rPr lang="en-US" smtClean="0"/>
              <a:t>‹#›</a:t>
            </a:fld>
            <a:endParaRPr lang="en-US"/>
          </a:p>
        </p:txBody>
      </p:sp>
    </p:spTree>
    <p:extLst>
      <p:ext uri="{BB962C8B-B14F-4D97-AF65-F5344CB8AC3E}">
        <p14:creationId xmlns:p14="http://schemas.microsoft.com/office/powerpoint/2010/main" val="32142223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BB3F16F-6BF6-49E9-8230-72D9F3D14EFE}" type="datetimeFigureOut">
              <a:rPr lang="en-US" smtClean="0"/>
              <a:t>3/29/2018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9EDD476-0BAF-4092-AE91-C2A1073150D0}" type="slidenum">
              <a:rPr lang="en-US" smtClean="0"/>
              <a:t>‹#›</a:t>
            </a:fld>
            <a:endParaRPr lang="en-US"/>
          </a:p>
        </p:txBody>
      </p:sp>
    </p:spTree>
    <p:extLst>
      <p:ext uri="{BB962C8B-B14F-4D97-AF65-F5344CB8AC3E}">
        <p14:creationId xmlns:p14="http://schemas.microsoft.com/office/powerpoint/2010/main" val="40572045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BB3F16F-6BF6-49E9-8230-72D9F3D14EFE}" type="datetimeFigureOut">
              <a:rPr lang="en-US" smtClean="0"/>
              <a:t>3/29/2018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9EDD476-0BAF-4092-AE91-C2A1073150D0}" type="slidenum">
              <a:rPr lang="en-US" smtClean="0"/>
              <a:t>‹#›</a:t>
            </a:fld>
            <a:endParaRPr lang="en-US"/>
          </a:p>
        </p:txBody>
      </p:sp>
    </p:spTree>
    <p:extLst>
      <p:ext uri="{BB962C8B-B14F-4D97-AF65-F5344CB8AC3E}">
        <p14:creationId xmlns:p14="http://schemas.microsoft.com/office/powerpoint/2010/main" val="15900636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BB3F16F-6BF6-49E9-8230-72D9F3D14EFE}" type="datetimeFigureOut">
              <a:rPr lang="en-US" smtClean="0"/>
              <a:t>3/29/2018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9EDD476-0BAF-4092-AE91-C2A1073150D0}" type="slidenum">
              <a:rPr lang="en-US" smtClean="0"/>
              <a:t>‹#›</a:t>
            </a:fld>
            <a:endParaRPr lang="en-US"/>
          </a:p>
        </p:txBody>
      </p:sp>
    </p:spTree>
    <p:extLst>
      <p:ext uri="{BB962C8B-B14F-4D97-AF65-F5344CB8AC3E}">
        <p14:creationId xmlns:p14="http://schemas.microsoft.com/office/powerpoint/2010/main" val="29557966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BB3F16F-6BF6-49E9-8230-72D9F3D14EFE}" type="datetimeFigureOut">
              <a:rPr lang="en-US" smtClean="0"/>
              <a:t>3/29/2018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9EDD476-0BAF-4092-AE91-C2A1073150D0}" type="slidenum">
              <a:rPr lang="en-US" smtClean="0"/>
              <a:t>‹#›</a:t>
            </a:fld>
            <a:endParaRPr lang="en-US"/>
          </a:p>
        </p:txBody>
      </p:sp>
    </p:spTree>
    <p:extLst>
      <p:ext uri="{BB962C8B-B14F-4D97-AF65-F5344CB8AC3E}">
        <p14:creationId xmlns:p14="http://schemas.microsoft.com/office/powerpoint/2010/main" val="701330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BB3F16F-6BF6-49E9-8230-72D9F3D14EFE}" type="datetimeFigureOut">
              <a:rPr lang="en-US" smtClean="0"/>
              <a:t>3/29/2018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EDD476-0BAF-4092-AE91-C2A1073150D0}" type="slidenum">
              <a:rPr lang="en-US" smtClean="0"/>
              <a:t>‹#›</a:t>
            </a:fld>
            <a:endParaRPr lang="en-US"/>
          </a:p>
        </p:txBody>
      </p:sp>
    </p:spTree>
    <p:extLst>
      <p:ext uri="{BB962C8B-B14F-4D97-AF65-F5344CB8AC3E}">
        <p14:creationId xmlns:p14="http://schemas.microsoft.com/office/powerpoint/2010/main" val="1674334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BB3F16F-6BF6-49E9-8230-72D9F3D14EFE}" type="datetimeFigureOut">
              <a:rPr lang="en-US" smtClean="0"/>
              <a:t>3/29/2018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EDD476-0BAF-4092-AE91-C2A1073150D0}" type="slidenum">
              <a:rPr lang="en-US" smtClean="0"/>
              <a:t>‹#›</a:t>
            </a:fld>
            <a:endParaRPr lang="en-US"/>
          </a:p>
        </p:txBody>
      </p:sp>
    </p:spTree>
    <p:extLst>
      <p:ext uri="{BB962C8B-B14F-4D97-AF65-F5344CB8AC3E}">
        <p14:creationId xmlns:p14="http://schemas.microsoft.com/office/powerpoint/2010/main" val="39200944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solidFill>
                  <a:prstClr val="black">
                    <a:tint val="75000"/>
                  </a:prstClr>
                </a:solidFill>
              </a:rPr>
              <a:pPr/>
              <a:t>29/03/2018</a:t>
            </a:fld>
            <a:endParaRPr lang="en-GB">
              <a:solidFill>
                <a:prstClr val="black">
                  <a:tint val="75000"/>
                </a:prstClr>
              </a:solidFill>
            </a:endParaRPr>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959514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29/03/2018</a:t>
            </a:fld>
            <a:endParaRPr lang="en-GB">
              <a:solidFill>
                <a:prstClr val="black">
                  <a:tint val="75000"/>
                </a:prstClr>
              </a:solidFill>
            </a:endParaRPr>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860816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29/03/2018</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45556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29/03/2018</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32301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solidFill>
                  <a:prstClr val="black">
                    <a:tint val="75000"/>
                  </a:prstClr>
                </a:solidFill>
              </a:rPr>
              <a:pPr/>
              <a:t>29/03/2018</a:t>
            </a:fld>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845493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solidFill>
                  <a:prstClr val="black">
                    <a:tint val="75000"/>
                  </a:prstClr>
                </a:solidFill>
              </a:rPr>
              <a:pPr/>
              <a:t>29/03/2018</a:t>
            </a:fld>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189064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solidFill>
                  <a:prstClr val="black">
                    <a:tint val="75000"/>
                  </a:prstClr>
                </a:solidFill>
              </a:rPr>
              <a:pPr/>
              <a:t>29/03/2018</a:t>
            </a:fld>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441040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29/03/2018</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3059304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29/03/2018</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24247773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29/03/2018</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7981468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29/03/2018</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903651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B3F16F-6BF6-49E9-8230-72D9F3D14EFE}" type="datetimeFigureOut">
              <a:rPr lang="en-US" smtClean="0"/>
              <a:t>3/29/2018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EDD476-0BAF-4092-AE91-C2A1073150D0}" type="slidenum">
              <a:rPr lang="en-US" smtClean="0"/>
              <a:t>‹#›</a:t>
            </a:fld>
            <a:endParaRPr lang="en-US"/>
          </a:p>
        </p:txBody>
      </p:sp>
    </p:spTree>
    <p:extLst>
      <p:ext uri="{BB962C8B-B14F-4D97-AF65-F5344CB8AC3E}">
        <p14:creationId xmlns:p14="http://schemas.microsoft.com/office/powerpoint/2010/main" val="17122463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solidFill>
                  <a:prstClr val="black">
                    <a:tint val="75000"/>
                  </a:prstClr>
                </a:solidFill>
              </a:rPr>
              <a:pPr/>
              <a:t>29/03/2018</a:t>
            </a:fld>
            <a:endParaRPr lang="en-GB" dirty="0">
              <a:solidFill>
                <a:prstClr val="black">
                  <a:tint val="75000"/>
                </a:prstClr>
              </a:solidFill>
            </a:endParaRPr>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1188624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42142202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solidFill>
                  <a:schemeClr val="bg1"/>
                </a:solidFill>
              </a:rPr>
              <a:t>Research Methods - Review</a:t>
            </a:r>
            <a:endParaRPr lang="en-GB" dirty="0">
              <a:solidFill>
                <a:schemeClr val="bg1"/>
              </a:solidFill>
            </a:endParaRPr>
          </a:p>
        </p:txBody>
      </p:sp>
      <p:sp>
        <p:nvSpPr>
          <p:cNvPr id="3" name="Subtitle 2"/>
          <p:cNvSpPr>
            <a:spLocks noGrp="1"/>
          </p:cNvSpPr>
          <p:nvPr>
            <p:ph type="subTitle" idx="1"/>
          </p:nvPr>
        </p:nvSpPr>
        <p:spPr/>
        <p:txBody>
          <a:bodyPr/>
          <a:lstStyle/>
          <a:p>
            <a:r>
              <a:rPr lang="en-GB" dirty="0">
                <a:solidFill>
                  <a:schemeClr val="bg1"/>
                </a:solidFill>
              </a:rPr>
              <a:t/>
            </a:r>
            <a:br>
              <a:rPr lang="en-GB" dirty="0">
                <a:solidFill>
                  <a:schemeClr val="bg1"/>
                </a:solidFill>
              </a:rPr>
            </a:br>
            <a:r>
              <a:rPr lang="en-GB" dirty="0">
                <a:solidFill>
                  <a:schemeClr val="bg1"/>
                </a:solidFill>
              </a:rPr>
              <a:t>Research Methods for Work-based Learning</a:t>
            </a:r>
            <a:endParaRPr lang="en-GB" dirty="0"/>
          </a:p>
          <a:p>
            <a:endParaRPr lang="en-GB" dirty="0"/>
          </a:p>
        </p:txBody>
      </p:sp>
    </p:spTree>
    <p:extLst>
      <p:ext uri="{BB962C8B-B14F-4D97-AF65-F5344CB8AC3E}">
        <p14:creationId xmlns:p14="http://schemas.microsoft.com/office/powerpoint/2010/main" val="158836170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Case Study</a:t>
            </a:r>
            <a:endParaRPr lang="en-GB" dirty="0"/>
          </a:p>
        </p:txBody>
      </p:sp>
      <p:sp>
        <p:nvSpPr>
          <p:cNvPr id="3" name="Content Placeholder 2"/>
          <p:cNvSpPr>
            <a:spLocks noGrp="1"/>
          </p:cNvSpPr>
          <p:nvPr>
            <p:ph idx="1"/>
          </p:nvPr>
        </p:nvSpPr>
        <p:spPr/>
        <p:txBody>
          <a:bodyPr/>
          <a:lstStyle/>
          <a:p>
            <a:r>
              <a:rPr lang="en-GB" dirty="0"/>
              <a:t>Primarily a </a:t>
            </a:r>
            <a:r>
              <a:rPr lang="en-GB" b="1" dirty="0">
                <a:solidFill>
                  <a:srgbClr val="FF0000"/>
                </a:solidFill>
              </a:rPr>
              <a:t>research design</a:t>
            </a:r>
            <a:r>
              <a:rPr lang="en-GB" dirty="0"/>
              <a:t>, but can also be used as a method within a larger research design. </a:t>
            </a:r>
            <a:r>
              <a:rPr lang="en-GB" dirty="0" smtClean="0"/>
              <a:t>Involves looking </a:t>
            </a:r>
            <a:r>
              <a:rPr lang="en-GB" dirty="0"/>
              <a:t>in great depth and detail at a specific (small) instance, situation, event, location, etc. (often, but not always, with the intention of making wider principles</a:t>
            </a:r>
            <a:r>
              <a:rPr lang="en-GB" dirty="0" smtClean="0"/>
              <a:t>)</a:t>
            </a:r>
            <a:endParaRPr lang="en-GB" dirty="0"/>
          </a:p>
        </p:txBody>
      </p:sp>
    </p:spTree>
    <p:extLst>
      <p:ext uri="{BB962C8B-B14F-4D97-AF65-F5344CB8AC3E}">
        <p14:creationId xmlns:p14="http://schemas.microsoft.com/office/powerpoint/2010/main" val="1488895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 Post Facto Experimentation</a:t>
            </a:r>
            <a:endParaRPr lang="en-GB" dirty="0"/>
          </a:p>
        </p:txBody>
      </p:sp>
      <p:sp>
        <p:nvSpPr>
          <p:cNvPr id="3" name="Content Placeholder 2"/>
          <p:cNvSpPr>
            <a:spLocks noGrp="1"/>
          </p:cNvSpPr>
          <p:nvPr>
            <p:ph idx="1"/>
          </p:nvPr>
        </p:nvSpPr>
        <p:spPr/>
        <p:txBody>
          <a:bodyPr/>
          <a:lstStyle/>
          <a:p>
            <a:r>
              <a:rPr lang="en-GB" dirty="0"/>
              <a:t>Experimentation that occurs ‘after the fact’ – after an event has taken place – and searches for cause and effect relationships for events based upon study of the preceding events. </a:t>
            </a:r>
          </a:p>
          <a:p>
            <a:pPr marL="0" indent="0">
              <a:buNone/>
            </a:pPr>
            <a:endParaRPr lang="en-GB" dirty="0"/>
          </a:p>
        </p:txBody>
      </p:sp>
    </p:spTree>
    <p:extLst>
      <p:ext uri="{BB962C8B-B14F-4D97-AF65-F5344CB8AC3E}">
        <p14:creationId xmlns:p14="http://schemas.microsoft.com/office/powerpoint/2010/main" val="1541349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Focus Group Discussion</a:t>
            </a:r>
            <a:endParaRPr lang="en-GB" dirty="0"/>
          </a:p>
        </p:txBody>
      </p:sp>
      <p:sp>
        <p:nvSpPr>
          <p:cNvPr id="3" name="Content Placeholder 2"/>
          <p:cNvSpPr>
            <a:spLocks noGrp="1"/>
          </p:cNvSpPr>
          <p:nvPr>
            <p:ph idx="1"/>
          </p:nvPr>
        </p:nvSpPr>
        <p:spPr/>
        <p:txBody>
          <a:bodyPr/>
          <a:lstStyle/>
          <a:p>
            <a:r>
              <a:rPr lang="en-GB" dirty="0"/>
              <a:t>A type of group interview that relies heavily not just on the interaction between interviewer and interviewee(s) but also between interviewees themselves. </a:t>
            </a:r>
          </a:p>
        </p:txBody>
      </p:sp>
    </p:spTree>
    <p:extLst>
      <p:ext uri="{BB962C8B-B14F-4D97-AF65-F5344CB8AC3E}">
        <p14:creationId xmlns:p14="http://schemas.microsoft.com/office/powerpoint/2010/main" val="354118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Questionnaire</a:t>
            </a:r>
            <a:endParaRPr lang="en-GB" dirty="0"/>
          </a:p>
        </p:txBody>
      </p:sp>
      <p:sp>
        <p:nvSpPr>
          <p:cNvPr id="3" name="Content Placeholder 2"/>
          <p:cNvSpPr>
            <a:spLocks noGrp="1"/>
          </p:cNvSpPr>
          <p:nvPr>
            <p:ph idx="1"/>
          </p:nvPr>
        </p:nvSpPr>
        <p:spPr/>
        <p:txBody>
          <a:bodyPr>
            <a:normAutofit/>
          </a:bodyPr>
          <a:lstStyle/>
          <a:p>
            <a:r>
              <a:rPr lang="en-GB" dirty="0"/>
              <a:t>An instrument for collecting primarily </a:t>
            </a:r>
            <a:r>
              <a:rPr lang="en-GB" b="1" dirty="0">
                <a:solidFill>
                  <a:srgbClr val="FF0000"/>
                </a:solidFill>
              </a:rPr>
              <a:t>descriptive</a:t>
            </a:r>
            <a:r>
              <a:rPr lang="en-GB" dirty="0">
                <a:solidFill>
                  <a:srgbClr val="FF0000"/>
                </a:solidFill>
              </a:rPr>
              <a:t> </a:t>
            </a:r>
            <a:r>
              <a:rPr lang="en-GB" dirty="0"/>
              <a:t>information at a particular point in time. </a:t>
            </a:r>
          </a:p>
        </p:txBody>
      </p:sp>
    </p:spTree>
    <p:extLst>
      <p:ext uri="{BB962C8B-B14F-4D97-AF65-F5344CB8AC3E}">
        <p14:creationId xmlns:p14="http://schemas.microsoft.com/office/powerpoint/2010/main" val="1000457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Content Analysis</a:t>
            </a:r>
            <a:endParaRPr lang="en-GB" dirty="0"/>
          </a:p>
        </p:txBody>
      </p:sp>
      <p:sp>
        <p:nvSpPr>
          <p:cNvPr id="3" name="Content Placeholder 2"/>
          <p:cNvSpPr>
            <a:spLocks noGrp="1"/>
          </p:cNvSpPr>
          <p:nvPr>
            <p:ph idx="1"/>
          </p:nvPr>
        </p:nvSpPr>
        <p:spPr/>
        <p:txBody>
          <a:bodyPr/>
          <a:lstStyle/>
          <a:p>
            <a:r>
              <a:rPr lang="en-GB" dirty="0"/>
              <a:t>Extracting numerical data from written content (e.g. how often do newspaper articles use the word ‘millennial’? or how many times do customer service survey responses include words such as ‘angry’ or ‘enraged</a:t>
            </a:r>
            <a:r>
              <a:rPr lang="en-GB" dirty="0" smtClean="0"/>
              <a:t>’?)</a:t>
            </a:r>
            <a:endParaRPr lang="en-GB" dirty="0"/>
          </a:p>
        </p:txBody>
      </p:sp>
    </p:spTree>
    <p:extLst>
      <p:ext uri="{BB962C8B-B14F-4D97-AF65-F5344CB8AC3E}">
        <p14:creationId xmlns:p14="http://schemas.microsoft.com/office/powerpoint/2010/main" val="2415115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Test</a:t>
            </a:r>
            <a:endParaRPr lang="en-GB" dirty="0"/>
          </a:p>
        </p:txBody>
      </p:sp>
      <p:sp>
        <p:nvSpPr>
          <p:cNvPr id="3" name="Content Placeholder 2"/>
          <p:cNvSpPr>
            <a:spLocks noGrp="1"/>
          </p:cNvSpPr>
          <p:nvPr>
            <p:ph idx="1"/>
          </p:nvPr>
        </p:nvSpPr>
        <p:spPr/>
        <p:txBody>
          <a:bodyPr/>
          <a:lstStyle/>
          <a:p>
            <a:r>
              <a:rPr lang="en-GB" dirty="0"/>
              <a:t>A questionnaire specifically designed to gauge ability, knowledge, diagnosis, competence, etc. </a:t>
            </a:r>
          </a:p>
          <a:p>
            <a:pPr marL="0" indent="0">
              <a:buNone/>
            </a:pPr>
            <a:endParaRPr lang="en-GB" dirty="0"/>
          </a:p>
        </p:txBody>
      </p:sp>
    </p:spTree>
    <p:extLst>
      <p:ext uri="{BB962C8B-B14F-4D97-AF65-F5344CB8AC3E}">
        <p14:creationId xmlns:p14="http://schemas.microsoft.com/office/powerpoint/2010/main" val="1097515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Interview</a:t>
            </a:r>
            <a:endParaRPr lang="en-GB" dirty="0"/>
          </a:p>
        </p:txBody>
      </p:sp>
      <p:sp>
        <p:nvSpPr>
          <p:cNvPr id="3" name="Content Placeholder 2"/>
          <p:cNvSpPr>
            <a:spLocks noGrp="1"/>
          </p:cNvSpPr>
          <p:nvPr>
            <p:ph idx="1"/>
          </p:nvPr>
        </p:nvSpPr>
        <p:spPr/>
        <p:txBody>
          <a:bodyPr/>
          <a:lstStyle/>
          <a:p>
            <a:r>
              <a:rPr lang="en-GB" dirty="0"/>
              <a:t>A planned (rather than naturally occurring) conversation between two people </a:t>
            </a:r>
            <a:r>
              <a:rPr lang="en-GB" dirty="0" smtClean="0"/>
              <a:t>with </a:t>
            </a:r>
            <a:r>
              <a:rPr lang="en-GB" dirty="0"/>
              <a:t>a specific purpose</a:t>
            </a:r>
          </a:p>
          <a:p>
            <a:endParaRPr lang="en-GB" dirty="0"/>
          </a:p>
        </p:txBody>
      </p:sp>
    </p:spTree>
    <p:extLst>
      <p:ext uri="{BB962C8B-B14F-4D97-AF65-F5344CB8AC3E}">
        <p14:creationId xmlns:p14="http://schemas.microsoft.com/office/powerpoint/2010/main" val="533342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Diaries/Logs</a:t>
            </a:r>
            <a:endParaRPr lang="en-GB" dirty="0"/>
          </a:p>
        </p:txBody>
      </p:sp>
      <p:sp>
        <p:nvSpPr>
          <p:cNvPr id="3" name="Content Placeholder 2"/>
          <p:cNvSpPr>
            <a:spLocks noGrp="1"/>
          </p:cNvSpPr>
          <p:nvPr>
            <p:ph idx="1"/>
          </p:nvPr>
        </p:nvSpPr>
        <p:spPr/>
        <p:txBody>
          <a:bodyPr/>
          <a:lstStyle/>
          <a:p>
            <a:r>
              <a:rPr lang="en-GB" dirty="0"/>
              <a:t>Systematic recording/logging/tracking of events as they occur (or immediately following)</a:t>
            </a:r>
          </a:p>
          <a:p>
            <a:pPr marL="0" indent="0">
              <a:buNone/>
            </a:pPr>
            <a:endParaRPr lang="en-GB" dirty="0"/>
          </a:p>
        </p:txBody>
      </p:sp>
    </p:spTree>
    <p:extLst>
      <p:ext uri="{BB962C8B-B14F-4D97-AF65-F5344CB8AC3E}">
        <p14:creationId xmlns:p14="http://schemas.microsoft.com/office/powerpoint/2010/main" val="2629019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Action Research</a:t>
            </a:r>
            <a:endParaRPr lang="en-GB" dirty="0"/>
          </a:p>
        </p:txBody>
      </p:sp>
      <p:sp>
        <p:nvSpPr>
          <p:cNvPr id="3" name="Content Placeholder 2"/>
          <p:cNvSpPr>
            <a:spLocks noGrp="1"/>
          </p:cNvSpPr>
          <p:nvPr>
            <p:ph idx="1"/>
          </p:nvPr>
        </p:nvSpPr>
        <p:spPr/>
        <p:txBody>
          <a:bodyPr>
            <a:normAutofit/>
          </a:bodyPr>
          <a:lstStyle/>
          <a:p>
            <a:r>
              <a:rPr lang="en-GB" dirty="0"/>
              <a:t>Primarily a </a:t>
            </a:r>
            <a:r>
              <a:rPr lang="en-GB" b="1" dirty="0">
                <a:solidFill>
                  <a:srgbClr val="FF0000"/>
                </a:solidFill>
              </a:rPr>
              <a:t>research design</a:t>
            </a:r>
            <a:r>
              <a:rPr lang="en-GB" dirty="0"/>
              <a:t>, but can also be used as a method within a larger research design. F</a:t>
            </a:r>
            <a:r>
              <a:rPr lang="en-GB" dirty="0" smtClean="0"/>
              <a:t>ollows </a:t>
            </a:r>
            <a:r>
              <a:rPr lang="en-GB" dirty="0"/>
              <a:t>a cycle of planning, acting, observing, and reflecting. </a:t>
            </a:r>
          </a:p>
          <a:p>
            <a:pPr marL="0" indent="0">
              <a:buNone/>
            </a:pPr>
            <a:endParaRPr lang="en-GB" dirty="0"/>
          </a:p>
        </p:txBody>
      </p:sp>
    </p:spTree>
    <p:extLst>
      <p:ext uri="{BB962C8B-B14F-4D97-AF65-F5344CB8AC3E}">
        <p14:creationId xmlns:p14="http://schemas.microsoft.com/office/powerpoint/2010/main" val="514771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Measurement</a:t>
            </a:r>
            <a:endParaRPr lang="en-GB" dirty="0"/>
          </a:p>
        </p:txBody>
      </p:sp>
      <p:sp>
        <p:nvSpPr>
          <p:cNvPr id="3" name="Content Placeholder 2"/>
          <p:cNvSpPr>
            <a:spLocks noGrp="1"/>
          </p:cNvSpPr>
          <p:nvPr>
            <p:ph idx="1"/>
          </p:nvPr>
        </p:nvSpPr>
        <p:spPr/>
        <p:txBody>
          <a:bodyPr/>
          <a:lstStyle/>
          <a:p>
            <a:r>
              <a:rPr lang="en-GB" dirty="0"/>
              <a:t>Identifying and/or extracting numerical data. </a:t>
            </a:r>
            <a:r>
              <a:rPr lang="en-GB" dirty="0" smtClean="0"/>
              <a:t>Can apply </a:t>
            </a:r>
            <a:r>
              <a:rPr lang="en-GB" dirty="0"/>
              <a:t>to the straightforward (e.g. height, weight) as well as the complicated (e.g. satisfaction, happiness, well-being)</a:t>
            </a:r>
          </a:p>
          <a:p>
            <a:pPr marL="0" indent="0">
              <a:buNone/>
            </a:pPr>
            <a:endParaRPr lang="en-GB" dirty="0"/>
          </a:p>
        </p:txBody>
      </p:sp>
    </p:spTree>
    <p:extLst>
      <p:ext uri="{BB962C8B-B14F-4D97-AF65-F5344CB8AC3E}">
        <p14:creationId xmlns:p14="http://schemas.microsoft.com/office/powerpoint/2010/main" val="4256383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Observation</a:t>
            </a:r>
            <a:endParaRPr lang="en-GB" dirty="0"/>
          </a:p>
        </p:txBody>
      </p:sp>
      <p:sp>
        <p:nvSpPr>
          <p:cNvPr id="3" name="Content Placeholder 2"/>
          <p:cNvSpPr>
            <a:spLocks noGrp="1"/>
          </p:cNvSpPr>
          <p:nvPr>
            <p:ph idx="1"/>
          </p:nvPr>
        </p:nvSpPr>
        <p:spPr/>
        <p:txBody>
          <a:bodyPr/>
          <a:lstStyle/>
          <a:p>
            <a:r>
              <a:rPr lang="en-GB" dirty="0"/>
              <a:t>Looking (often systematically) and noting (systematically) people, events, behaviours, settings, artefacts, routines, etc.</a:t>
            </a:r>
          </a:p>
          <a:p>
            <a:endParaRPr lang="en-GB" dirty="0"/>
          </a:p>
        </p:txBody>
      </p:sp>
    </p:spTree>
    <p:extLst>
      <p:ext uri="{BB962C8B-B14F-4D97-AF65-F5344CB8AC3E}">
        <p14:creationId xmlns:p14="http://schemas.microsoft.com/office/powerpoint/2010/main" val="3990557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Role playing</a:t>
            </a:r>
            <a:endParaRPr lang="en-GB" dirty="0"/>
          </a:p>
        </p:txBody>
      </p:sp>
      <p:sp>
        <p:nvSpPr>
          <p:cNvPr id="3" name="Content Placeholder 2"/>
          <p:cNvSpPr>
            <a:spLocks noGrp="1"/>
          </p:cNvSpPr>
          <p:nvPr>
            <p:ph idx="1"/>
          </p:nvPr>
        </p:nvSpPr>
        <p:spPr/>
        <p:txBody>
          <a:bodyPr/>
          <a:lstStyle/>
          <a:p>
            <a:r>
              <a:rPr lang="en-GB" dirty="0"/>
              <a:t>Using dramatic, creative situations to access and explore behaviour and responses to situations through briefing, acting, and debriefing. </a:t>
            </a:r>
          </a:p>
          <a:p>
            <a:pPr marL="0" indent="0">
              <a:buNone/>
            </a:pPr>
            <a:endParaRPr lang="en-GB" dirty="0"/>
          </a:p>
        </p:txBody>
      </p:sp>
    </p:spTree>
    <p:extLst>
      <p:ext uri="{BB962C8B-B14F-4D97-AF65-F5344CB8AC3E}">
        <p14:creationId xmlns:p14="http://schemas.microsoft.com/office/powerpoint/2010/main" val="328088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Experiment</a:t>
            </a:r>
            <a:endParaRPr lang="en-GB" dirty="0"/>
          </a:p>
        </p:txBody>
      </p:sp>
      <p:sp>
        <p:nvSpPr>
          <p:cNvPr id="3" name="Content Placeholder 2"/>
          <p:cNvSpPr>
            <a:spLocks noGrp="1"/>
          </p:cNvSpPr>
          <p:nvPr>
            <p:ph idx="1"/>
          </p:nvPr>
        </p:nvSpPr>
        <p:spPr/>
        <p:txBody>
          <a:bodyPr/>
          <a:lstStyle/>
          <a:p>
            <a:r>
              <a:rPr lang="en-GB" dirty="0"/>
              <a:t>An isolated, structured, and controlled situation designed to test certain variables and their interaction within situations. </a:t>
            </a:r>
          </a:p>
          <a:p>
            <a:endParaRPr lang="en-GB" dirty="0"/>
          </a:p>
        </p:txBody>
      </p:sp>
    </p:spTree>
    <p:extLst>
      <p:ext uri="{BB962C8B-B14F-4D97-AF65-F5344CB8AC3E}">
        <p14:creationId xmlns:p14="http://schemas.microsoft.com/office/powerpoint/2010/main" val="1507264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Review your methods</a:t>
            </a:r>
            <a:endParaRPr lang="en-GB" dirty="0"/>
          </a:p>
        </p:txBody>
      </p:sp>
      <p:sp>
        <p:nvSpPr>
          <p:cNvPr id="3" name="Content Placeholder 2"/>
          <p:cNvSpPr>
            <a:spLocks noGrp="1"/>
          </p:cNvSpPr>
          <p:nvPr>
            <p:ph idx="1"/>
          </p:nvPr>
        </p:nvSpPr>
        <p:spPr>
          <a:xfrm>
            <a:off x="1981200" y="1340769"/>
            <a:ext cx="8229600" cy="4176465"/>
          </a:xfrm>
        </p:spPr>
        <p:txBody>
          <a:bodyPr>
            <a:normAutofit fontScale="47500" lnSpcReduction="20000"/>
          </a:bodyPr>
          <a:lstStyle/>
          <a:p>
            <a:r>
              <a:rPr lang="en-GB" dirty="0"/>
              <a:t>Cohen, L., </a:t>
            </a:r>
            <a:r>
              <a:rPr lang="en-GB" dirty="0" err="1"/>
              <a:t>Manion</a:t>
            </a:r>
            <a:r>
              <a:rPr lang="en-GB" dirty="0"/>
              <a:t>, L. and Morrison, K. (2011) </a:t>
            </a:r>
            <a:r>
              <a:rPr lang="en-GB" i="1" dirty="0"/>
              <a:t>Research Methods in Education.</a:t>
            </a:r>
            <a:r>
              <a:rPr lang="en-GB" dirty="0"/>
              <a:t> Abingdon: Routledge.</a:t>
            </a:r>
          </a:p>
          <a:p>
            <a:pPr lvl="1"/>
            <a:r>
              <a:rPr lang="en-GB" dirty="0" smtClean="0"/>
              <a:t>Part 3 (p. 217-374) and Part 4 (p. 375-534)</a:t>
            </a:r>
          </a:p>
          <a:p>
            <a:r>
              <a:rPr lang="en-GB" dirty="0" smtClean="0"/>
              <a:t>Gill</a:t>
            </a:r>
            <a:r>
              <a:rPr lang="en-GB" dirty="0"/>
              <a:t>, J and Phil Johnson, (2012) </a:t>
            </a:r>
            <a:r>
              <a:rPr lang="en-GB" i="1" dirty="0"/>
              <a:t>Research Methods for Managers</a:t>
            </a:r>
            <a:r>
              <a:rPr lang="en-GB" dirty="0"/>
              <a:t>. (4th </a:t>
            </a:r>
            <a:r>
              <a:rPr lang="en-GB" dirty="0" err="1"/>
              <a:t>ed</a:t>
            </a:r>
            <a:r>
              <a:rPr lang="en-GB" dirty="0"/>
              <a:t>) London: Sage.</a:t>
            </a:r>
          </a:p>
          <a:p>
            <a:pPr lvl="1"/>
            <a:r>
              <a:rPr lang="en-GB" dirty="0" smtClean="0"/>
              <a:t>Part 2 (p. 69-184)</a:t>
            </a:r>
          </a:p>
          <a:p>
            <a:pPr marL="457200" lvl="1" indent="0">
              <a:buNone/>
            </a:pPr>
            <a:endParaRPr lang="en-GB" dirty="0" smtClean="0"/>
          </a:p>
          <a:p>
            <a:r>
              <a:rPr lang="en-GB" dirty="0" err="1"/>
              <a:t>Blaxter</a:t>
            </a:r>
            <a:r>
              <a:rPr lang="en-GB" dirty="0"/>
              <a:t>, L., Hughes, C. and Tight, M. (2010) </a:t>
            </a:r>
            <a:r>
              <a:rPr lang="en-GB" i="1" dirty="0"/>
              <a:t>How to Research. </a:t>
            </a:r>
            <a:r>
              <a:rPr lang="en-GB" dirty="0"/>
              <a:t>(4th </a:t>
            </a:r>
            <a:r>
              <a:rPr lang="en-GB" dirty="0" err="1"/>
              <a:t>ed</a:t>
            </a:r>
            <a:r>
              <a:rPr lang="en-GB" dirty="0"/>
              <a:t>) Maidenhead:  Open University Press.</a:t>
            </a:r>
          </a:p>
          <a:p>
            <a:pPr lvl="1"/>
            <a:r>
              <a:rPr lang="en-GB" dirty="0" smtClean="0"/>
              <a:t>Chapter 3 (p. 54-98)</a:t>
            </a:r>
          </a:p>
          <a:p>
            <a:r>
              <a:rPr lang="en-GB" dirty="0" smtClean="0"/>
              <a:t>Davies</a:t>
            </a:r>
            <a:r>
              <a:rPr lang="en-GB" dirty="0"/>
              <a:t>, M.B., (2007) </a:t>
            </a:r>
            <a:r>
              <a:rPr lang="en-GB" i="1" dirty="0"/>
              <a:t>Doing a Successful Research Project - Using Qualitative and Quantitative Methods</a:t>
            </a:r>
            <a:r>
              <a:rPr lang="en-GB" dirty="0"/>
              <a:t>. London: Palgrave.</a:t>
            </a:r>
          </a:p>
          <a:p>
            <a:pPr lvl="1"/>
            <a:r>
              <a:rPr lang="en-GB" dirty="0"/>
              <a:t>Part 2 (p. 51-134) and Part 3 (p. 135-206</a:t>
            </a:r>
            <a:r>
              <a:rPr lang="en-GB" dirty="0" smtClean="0"/>
              <a:t>)</a:t>
            </a:r>
          </a:p>
          <a:p>
            <a:r>
              <a:rPr lang="en-GB" dirty="0" err="1"/>
              <a:t>Gray</a:t>
            </a:r>
            <a:r>
              <a:rPr lang="en-GB" dirty="0"/>
              <a:t>, D. E. (2004). </a:t>
            </a:r>
            <a:r>
              <a:rPr lang="en-GB" i="1" dirty="0"/>
              <a:t>Doing Research in the Real World</a:t>
            </a:r>
            <a:r>
              <a:rPr lang="en-GB" dirty="0"/>
              <a:t>. London: Sage.</a:t>
            </a:r>
          </a:p>
          <a:p>
            <a:pPr lvl="1"/>
            <a:r>
              <a:rPr lang="en-GB" dirty="0" smtClean="0"/>
              <a:t>Part B (p. 65-184) and Part C (p. 185-282)</a:t>
            </a:r>
          </a:p>
          <a:p>
            <a:r>
              <a:rPr lang="en-GB" dirty="0"/>
              <a:t>Saunders, M., Lewis, P. and </a:t>
            </a:r>
            <a:r>
              <a:rPr lang="en-GB" dirty="0" err="1"/>
              <a:t>Thornhill</a:t>
            </a:r>
            <a:r>
              <a:rPr lang="en-GB" dirty="0"/>
              <a:t>, A. (2009) </a:t>
            </a:r>
            <a:r>
              <a:rPr lang="en-GB" i="1" dirty="0"/>
              <a:t>Research Methods for Business Students.</a:t>
            </a:r>
            <a:r>
              <a:rPr lang="en-GB" dirty="0"/>
              <a:t> (5th </a:t>
            </a:r>
            <a:r>
              <a:rPr lang="en-GB" dirty="0" err="1"/>
              <a:t>ed</a:t>
            </a:r>
            <a:r>
              <a:rPr lang="en-GB" dirty="0"/>
              <a:t>) London: Pearson Education Ltd.</a:t>
            </a:r>
          </a:p>
          <a:p>
            <a:pPr lvl="1"/>
            <a:r>
              <a:rPr lang="en-GB" dirty="0" smtClean="0"/>
              <a:t>Chapters 9-11 (p. 288-413)</a:t>
            </a:r>
          </a:p>
          <a:p>
            <a:r>
              <a:rPr lang="en-GB" dirty="0" err="1"/>
              <a:t>Walliman</a:t>
            </a:r>
            <a:r>
              <a:rPr lang="en-GB" dirty="0"/>
              <a:t>, N. (2001) </a:t>
            </a:r>
            <a:r>
              <a:rPr lang="en-GB" i="1" dirty="0"/>
              <a:t>Your Research Project: A step-by-step guide for the first-time researcher.</a:t>
            </a:r>
            <a:r>
              <a:rPr lang="en-GB" dirty="0"/>
              <a:t> London: Sage  </a:t>
            </a:r>
          </a:p>
          <a:p>
            <a:pPr lvl="1"/>
            <a:r>
              <a:rPr lang="en-GB" dirty="0" smtClean="0"/>
              <a:t>Chapter 7 (p. 268-333)</a:t>
            </a:r>
            <a:endParaRPr lang="en-GB" dirty="0"/>
          </a:p>
        </p:txBody>
      </p:sp>
    </p:spTree>
    <p:extLst>
      <p:ext uri="{BB962C8B-B14F-4D97-AF65-F5344CB8AC3E}">
        <p14:creationId xmlns:p14="http://schemas.microsoft.com/office/powerpoint/2010/main" val="26311812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WTSD PowerPoint Presentation Template" id="{9C0EEED0-D5DB-4864-AA68-29557FF31F84}" vid="{7C4D611D-874A-4BED-89F1-733731A5EEB0}"/>
    </a:ext>
  </a:extLst>
</a:theme>
</file>

<file path=docProps/app.xml><?xml version="1.0" encoding="utf-8"?>
<Properties xmlns="http://schemas.openxmlformats.org/officeDocument/2006/extended-properties" xmlns:vt="http://schemas.openxmlformats.org/officeDocument/2006/docPropsVTypes">
  <TotalTime>0</TotalTime>
  <Words>618</Words>
  <Application>Microsoft Office PowerPoint</Application>
  <PresentationFormat>Widescreen</PresentationFormat>
  <Paragraphs>44</Paragraphs>
  <Slides>16</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16</vt:i4>
      </vt:variant>
    </vt:vector>
  </HeadingPairs>
  <TitlesOfParts>
    <vt:vector size="22" baseType="lpstr">
      <vt:lpstr>Arial</vt:lpstr>
      <vt:lpstr>Calibri</vt:lpstr>
      <vt:lpstr>Calibri Light</vt:lpstr>
      <vt:lpstr>Myriad Pro</vt:lpstr>
      <vt:lpstr>Office Theme</vt:lpstr>
      <vt:lpstr>20140311PresentationUWTSDTemplate</vt:lpstr>
      <vt:lpstr>PowerPoint Presentation</vt:lpstr>
      <vt:lpstr>Research Methods - Review</vt:lpstr>
      <vt:lpstr>Case Study</vt:lpstr>
      <vt:lpstr>Ex Post Facto Experimentation</vt:lpstr>
      <vt:lpstr>Focus Group Discussion</vt:lpstr>
      <vt:lpstr>Questionnaire</vt:lpstr>
      <vt:lpstr>Content Analysis</vt:lpstr>
      <vt:lpstr>Test</vt:lpstr>
      <vt:lpstr>Interview</vt:lpstr>
      <vt:lpstr>Diaries/Logs</vt:lpstr>
      <vt:lpstr>Action Research</vt:lpstr>
      <vt:lpstr>Measurement</vt:lpstr>
      <vt:lpstr>Observation</vt:lpstr>
      <vt:lpstr>Role playing</vt:lpstr>
      <vt:lpstr>Experiment</vt:lpstr>
      <vt:lpstr>Review your methods</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Mair O'connor</dc:creator>
  <cp:lastModifiedBy>Mair O'connor</cp:lastModifiedBy>
  <cp:revision>1</cp:revision>
  <dcterms:created xsi:type="dcterms:W3CDTF">2018-03-29T11:22:54Z</dcterms:created>
  <dcterms:modified xsi:type="dcterms:W3CDTF">2018-03-29T11:23:50Z</dcterms:modified>
</cp:coreProperties>
</file>