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4"/>
  </p:notesMasterIdLst>
  <p:sldIdLst>
    <p:sldId id="256" r:id="rId2"/>
    <p:sldId id="257" r:id="rId3"/>
    <p:sldId id="258" r:id="rId4"/>
    <p:sldId id="266" r:id="rId5"/>
    <p:sldId id="265" r:id="rId6"/>
    <p:sldId id="259" r:id="rId7"/>
    <p:sldId id="260" r:id="rId8"/>
    <p:sldId id="261" r:id="rId9"/>
    <p:sldId id="263" r:id="rId10"/>
    <p:sldId id="264" r:id="rId11"/>
    <p:sldId id="262"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 Gorgan" userId="f3e780097b999ef2" providerId="LiveId" clId="{5F1BF4CA-666F-4C46-A2E6-62BA47CA8146}"/>
    <pc:docChg chg="custSel modSld">
      <pc:chgData name="Iulia Gorgan" userId="f3e780097b999ef2" providerId="LiveId" clId="{5F1BF4CA-666F-4C46-A2E6-62BA47CA8146}" dt="2023-11-05T15:04:33.798" v="131" actId="20577"/>
      <pc:docMkLst>
        <pc:docMk/>
      </pc:docMkLst>
      <pc:sldChg chg="modSp mod">
        <pc:chgData name="Iulia Gorgan" userId="f3e780097b999ef2" providerId="LiveId" clId="{5F1BF4CA-666F-4C46-A2E6-62BA47CA8146}" dt="2023-11-05T15:04:33.798" v="131" actId="20577"/>
        <pc:sldMkLst>
          <pc:docMk/>
          <pc:sldMk cId="3951630164" sldId="256"/>
        </pc:sldMkLst>
        <pc:spChg chg="mod">
          <ac:chgData name="Iulia Gorgan" userId="f3e780097b999ef2" providerId="LiveId" clId="{5F1BF4CA-666F-4C46-A2E6-62BA47CA8146}" dt="2023-11-05T15:04:33.798" v="131" actId="20577"/>
          <ac:spMkLst>
            <pc:docMk/>
            <pc:sldMk cId="3951630164" sldId="256"/>
            <ac:spMk id="2" creationId="{7874BACA-4BA8-271C-62BD-18F01E9209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68A002-B2AD-46EE-8F40-E8D88698CDC9}" type="datetimeFigureOut">
              <a:rPr lang="en-US" smtClean="0"/>
              <a:t>11/5/2023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ACE891-FBC6-472C-AC9B-960E1CA00E91}" type="slidenum">
              <a:rPr lang="en-US" smtClean="0"/>
              <a:t>‹#›</a:t>
            </a:fld>
            <a:endParaRPr lang="en-US" dirty="0"/>
          </a:p>
        </p:txBody>
      </p:sp>
    </p:spTree>
    <p:extLst>
      <p:ext uri="{BB962C8B-B14F-4D97-AF65-F5344CB8AC3E}">
        <p14:creationId xmlns:p14="http://schemas.microsoft.com/office/powerpoint/2010/main" val="3760729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Welcome, everyone. Today, we're going to delve deep into the operations and external environment of Apple Inc., one of the world's most iconic technology companies. We'll discuss the company's structure, its internal operations, external influences, stakeholders, ethical considerations, and Corporate Social Responsibility (CSR) initiatives. Let's start with an overview of Apple.</a:t>
            </a:r>
            <a:endParaRPr lang="en-US" dirty="0"/>
          </a:p>
        </p:txBody>
      </p:sp>
      <p:sp>
        <p:nvSpPr>
          <p:cNvPr id="4" name="Slide Number Placeholder 3"/>
          <p:cNvSpPr>
            <a:spLocks noGrp="1"/>
          </p:cNvSpPr>
          <p:nvPr>
            <p:ph type="sldNum" sz="quarter" idx="5"/>
          </p:nvPr>
        </p:nvSpPr>
        <p:spPr/>
        <p:txBody>
          <a:bodyPr/>
          <a:lstStyle/>
          <a:p>
            <a:fld id="{34ACE891-FBC6-472C-AC9B-960E1CA00E91}" type="slidenum">
              <a:rPr lang="en-US" smtClean="0"/>
              <a:t>1</a:t>
            </a:fld>
            <a:endParaRPr lang="en-US" dirty="0"/>
          </a:p>
        </p:txBody>
      </p:sp>
    </p:spTree>
    <p:extLst>
      <p:ext uri="{BB962C8B-B14F-4D97-AF65-F5344CB8AC3E}">
        <p14:creationId xmlns:p14="http://schemas.microsoft.com/office/powerpoint/2010/main" val="3913311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Apple Inc., founded in 1976 by Steve Jobs, Steve Wozniak, and Ronald Wayne, is headquartered in Cupertino, California. It's renowned for its innovative consumer electronics, software, and services. Its product portfolio includes the iPhone, iPad, Mac computers, Apple Watch, and various software applications.</a:t>
            </a:r>
          </a:p>
          <a:p>
            <a:endParaRPr lang="en-US" dirty="0"/>
          </a:p>
        </p:txBody>
      </p:sp>
      <p:sp>
        <p:nvSpPr>
          <p:cNvPr id="4" name="Slide Number Placeholder 3"/>
          <p:cNvSpPr>
            <a:spLocks noGrp="1"/>
          </p:cNvSpPr>
          <p:nvPr>
            <p:ph type="sldNum" sz="quarter" idx="5"/>
          </p:nvPr>
        </p:nvSpPr>
        <p:spPr/>
        <p:txBody>
          <a:bodyPr/>
          <a:lstStyle/>
          <a:p>
            <a:fld id="{34ACE891-FBC6-472C-AC9B-960E1CA00E91}" type="slidenum">
              <a:rPr lang="en-US" smtClean="0"/>
              <a:t>2</a:t>
            </a:fld>
            <a:endParaRPr lang="en-US" dirty="0"/>
          </a:p>
        </p:txBody>
      </p:sp>
    </p:spTree>
    <p:extLst>
      <p:ext uri="{BB962C8B-B14F-4D97-AF65-F5344CB8AC3E}">
        <p14:creationId xmlns:p14="http://schemas.microsoft.com/office/powerpoint/2010/main" val="2320165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D1D5DB"/>
                </a:solidFill>
                <a:effectLst/>
                <a:latin typeface="Söhne"/>
              </a:rPr>
              <a:t>Apple's organizational structure is the backbone of its operational prowess. It relies on a functional organizational structure that categorizes employees into specialized departments such as operations, marketing, engineering, and design, among others. This approach facilitates targeted decision-making, seamless collaboration, and efficient workflows within each department.</a:t>
            </a:r>
          </a:p>
          <a:p>
            <a:pPr algn="l"/>
            <a:r>
              <a:rPr lang="en-US" b="0" i="0" dirty="0">
                <a:solidFill>
                  <a:srgbClr val="D1D5DB"/>
                </a:solidFill>
                <a:effectLst/>
                <a:latin typeface="Söhne"/>
              </a:rPr>
              <a:t>The departmentalization strategy empowers experts to focus on their core competencies, ensuring that the design, engineering, and marketing teams, for instance, can concentrate fully on their specific roles. This focused approach not only streamlines decision-making but also fosters a culture of innovation and excellence within each functional area.</a:t>
            </a:r>
          </a:p>
          <a:p>
            <a:pPr algn="l"/>
            <a:r>
              <a:rPr lang="en-US" b="0" i="0" dirty="0">
                <a:solidFill>
                  <a:srgbClr val="D1D5DB"/>
                </a:solidFill>
                <a:effectLst/>
                <a:latin typeface="Söhne"/>
              </a:rPr>
              <a:t>By emphasizing specialization, Apple ensures that it continuously pioneers and delivers groundbreaking products and services that redefine industry standards. The strategic allocation of its workforce's expertise across various departments allows Apple to maintain a competitive edge and consistently introduce innovative solutions that resonate with its global consumer base.</a:t>
            </a:r>
          </a:p>
        </p:txBody>
      </p:sp>
      <p:sp>
        <p:nvSpPr>
          <p:cNvPr id="4" name="Slide Number Placeholder 3"/>
          <p:cNvSpPr>
            <a:spLocks noGrp="1"/>
          </p:cNvSpPr>
          <p:nvPr>
            <p:ph type="sldNum" sz="quarter" idx="5"/>
          </p:nvPr>
        </p:nvSpPr>
        <p:spPr/>
        <p:txBody>
          <a:bodyPr/>
          <a:lstStyle/>
          <a:p>
            <a:fld id="{34ACE891-FBC6-472C-AC9B-960E1CA00E91}" type="slidenum">
              <a:rPr lang="en-US" smtClean="0"/>
              <a:t>3</a:t>
            </a:fld>
            <a:endParaRPr lang="en-US" dirty="0"/>
          </a:p>
        </p:txBody>
      </p:sp>
    </p:spTree>
    <p:extLst>
      <p:ext uri="{BB962C8B-B14F-4D97-AF65-F5344CB8AC3E}">
        <p14:creationId xmlns:p14="http://schemas.microsoft.com/office/powerpoint/2010/main" val="2701777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US" b="0" i="0" dirty="0">
                <a:solidFill>
                  <a:srgbClr val="D1D5DB"/>
                </a:solidFill>
                <a:effectLst/>
                <a:latin typeface="Söhne"/>
              </a:rPr>
              <a:t>1.The organizational structure is the backbone of Apple's efficient operations. Its functional structure ensures that each department focuses on specific areas of expertise, contributing to the company's success.</a:t>
            </a:r>
          </a:p>
          <a:p>
            <a:pPr algn="l">
              <a:buFont typeface="Arial" panose="020B0604020202020204" pitchFamily="34" charset="0"/>
              <a:buNone/>
            </a:pPr>
            <a:r>
              <a:rPr lang="en-US" b="0" i="0" dirty="0">
                <a:solidFill>
                  <a:srgbClr val="D1D5DB"/>
                </a:solidFill>
                <a:effectLst/>
                <a:latin typeface="Söhne"/>
              </a:rPr>
              <a:t>2.With over 150,000 employees globally, Apple operates on a massive scale. This workforce plays a pivotal role in delivering products and services to customers worldwide.</a:t>
            </a:r>
          </a:p>
          <a:p>
            <a:pPr algn="l">
              <a:buFont typeface="Arial" panose="020B0604020202020204" pitchFamily="34" charset="0"/>
              <a:buNone/>
            </a:pPr>
            <a:r>
              <a:rPr lang="en-US" b="0" i="0" dirty="0">
                <a:solidFill>
                  <a:srgbClr val="D1D5DB"/>
                </a:solidFill>
                <a:effectLst/>
                <a:latin typeface="Söhne"/>
              </a:rPr>
              <a:t>3.Apple's functions span across product design, research and development, manufacturing, marketing, sales, and post-sales support, ensuring a seamless customer experience.</a:t>
            </a:r>
          </a:p>
          <a:p>
            <a:endParaRPr lang="en-US" dirty="0"/>
          </a:p>
        </p:txBody>
      </p:sp>
      <p:sp>
        <p:nvSpPr>
          <p:cNvPr id="4" name="Slide Number Placeholder 3"/>
          <p:cNvSpPr>
            <a:spLocks noGrp="1"/>
          </p:cNvSpPr>
          <p:nvPr>
            <p:ph type="sldNum" sz="quarter" idx="5"/>
          </p:nvPr>
        </p:nvSpPr>
        <p:spPr/>
        <p:txBody>
          <a:bodyPr/>
          <a:lstStyle/>
          <a:p>
            <a:fld id="{34ACE891-FBC6-472C-AC9B-960E1CA00E91}" type="slidenum">
              <a:rPr lang="en-US" smtClean="0"/>
              <a:t>4</a:t>
            </a:fld>
            <a:endParaRPr lang="en-US" dirty="0"/>
          </a:p>
        </p:txBody>
      </p:sp>
    </p:spTree>
    <p:extLst>
      <p:ext uri="{BB962C8B-B14F-4D97-AF65-F5344CB8AC3E}">
        <p14:creationId xmlns:p14="http://schemas.microsoft.com/office/powerpoint/2010/main" val="1333823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D1D5DB"/>
                </a:solidFill>
                <a:effectLst/>
                <a:latin typeface="Söhne"/>
              </a:rPr>
              <a:t>Apple Inc.'s operational functions are the backbone of its success. Let's explore the key areas:</a:t>
            </a:r>
          </a:p>
          <a:p>
            <a:pPr algn="l">
              <a:buFont typeface="+mj-lt"/>
              <a:buAutoNum type="arabicPeriod"/>
            </a:pPr>
            <a:r>
              <a:rPr lang="en-US" b="1" i="0" dirty="0">
                <a:solidFill>
                  <a:srgbClr val="D1D5DB"/>
                </a:solidFill>
                <a:effectLst/>
                <a:latin typeface="Söhne"/>
              </a:rPr>
              <a:t>Product Design:</a:t>
            </a:r>
            <a:r>
              <a:rPr lang="en-US" b="0" i="0" dirty="0">
                <a:solidFill>
                  <a:srgbClr val="D1D5DB"/>
                </a:solidFill>
                <a:effectLst/>
                <a:latin typeface="Söhne"/>
              </a:rPr>
              <a:t> Apple's product design team creates groundbreaking, aesthetically pleasing products that set industry benchmarks for form and function.</a:t>
            </a:r>
          </a:p>
          <a:p>
            <a:pPr algn="l">
              <a:buFont typeface="+mj-lt"/>
              <a:buAutoNum type="arabicPeriod"/>
            </a:pPr>
            <a:r>
              <a:rPr lang="en-US" b="1" i="0" dirty="0">
                <a:solidFill>
                  <a:srgbClr val="D1D5DB"/>
                </a:solidFill>
                <a:effectLst/>
                <a:latin typeface="Söhne"/>
              </a:rPr>
              <a:t>Research and Development (R&amp;D):</a:t>
            </a:r>
            <a:r>
              <a:rPr lang="en-US" b="0" i="0" dirty="0">
                <a:solidFill>
                  <a:srgbClr val="D1D5DB"/>
                </a:solidFill>
                <a:effectLst/>
                <a:latin typeface="Söhne"/>
              </a:rPr>
              <a:t> R&amp;D teams lead the way in technological innovation, ensuring Apple stays at the forefront of the tech landscape.</a:t>
            </a:r>
          </a:p>
          <a:p>
            <a:pPr algn="l">
              <a:buFont typeface="+mj-lt"/>
              <a:buAutoNum type="arabicPeriod"/>
            </a:pPr>
            <a:r>
              <a:rPr lang="en-US" b="1" i="0" dirty="0">
                <a:solidFill>
                  <a:srgbClr val="D1D5DB"/>
                </a:solidFill>
                <a:effectLst/>
                <a:latin typeface="Söhne"/>
              </a:rPr>
              <a:t>Manufacturing:</a:t>
            </a:r>
            <a:r>
              <a:rPr lang="en-US" b="0" i="0" dirty="0">
                <a:solidFill>
                  <a:srgbClr val="D1D5DB"/>
                </a:solidFill>
                <a:effectLst/>
                <a:latin typeface="Söhne"/>
              </a:rPr>
              <a:t> High-quality production standards are maintained to meet global demand and uphold Apple's reputation for excellence.</a:t>
            </a:r>
          </a:p>
          <a:p>
            <a:pPr algn="l">
              <a:buFont typeface="+mj-lt"/>
              <a:buAutoNum type="arabicPeriod"/>
            </a:pPr>
            <a:r>
              <a:rPr lang="en-US" b="1" i="0" dirty="0">
                <a:solidFill>
                  <a:srgbClr val="D1D5DB"/>
                </a:solidFill>
                <a:effectLst/>
                <a:latin typeface="Söhne"/>
              </a:rPr>
              <a:t>Marketing and Sales:</a:t>
            </a:r>
            <a:r>
              <a:rPr lang="en-US" b="0" i="0" dirty="0">
                <a:solidFill>
                  <a:srgbClr val="D1D5DB"/>
                </a:solidFill>
                <a:effectLst/>
                <a:latin typeface="Söhne"/>
              </a:rPr>
              <a:t> These teams promote and distribute Apple's products on a global scale, making innovation accessible to the world.</a:t>
            </a:r>
          </a:p>
          <a:p>
            <a:pPr algn="l">
              <a:buFont typeface="+mj-lt"/>
              <a:buAutoNum type="arabicPeriod"/>
            </a:pPr>
            <a:r>
              <a:rPr lang="en-US" b="1" i="0" dirty="0">
                <a:solidFill>
                  <a:srgbClr val="D1D5DB"/>
                </a:solidFill>
                <a:effectLst/>
                <a:latin typeface="Söhne"/>
              </a:rPr>
              <a:t>After-sales Support:</a:t>
            </a:r>
            <a:r>
              <a:rPr lang="en-US" b="0" i="0" dirty="0">
                <a:solidFill>
                  <a:srgbClr val="D1D5DB"/>
                </a:solidFill>
                <a:effectLst/>
                <a:latin typeface="Söhne"/>
              </a:rPr>
              <a:t> Dedication to post-purchase satisfaction builds trust and customer loyalty, integral to Apple's success.</a:t>
            </a:r>
          </a:p>
        </p:txBody>
      </p:sp>
      <p:sp>
        <p:nvSpPr>
          <p:cNvPr id="4" name="Slide Number Placeholder 3"/>
          <p:cNvSpPr>
            <a:spLocks noGrp="1"/>
          </p:cNvSpPr>
          <p:nvPr>
            <p:ph type="sldNum" sz="quarter" idx="5"/>
          </p:nvPr>
        </p:nvSpPr>
        <p:spPr/>
        <p:txBody>
          <a:bodyPr/>
          <a:lstStyle/>
          <a:p>
            <a:fld id="{34ACE891-FBC6-472C-AC9B-960E1CA00E91}" type="slidenum">
              <a:rPr lang="en-US" smtClean="0"/>
              <a:t>5</a:t>
            </a:fld>
            <a:endParaRPr lang="en-US" dirty="0"/>
          </a:p>
        </p:txBody>
      </p:sp>
    </p:spTree>
    <p:extLst>
      <p:ext uri="{BB962C8B-B14F-4D97-AF65-F5344CB8AC3E}">
        <p14:creationId xmlns:p14="http://schemas.microsoft.com/office/powerpoint/2010/main" val="678540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D1D5DB"/>
                </a:solidFill>
                <a:effectLst/>
                <a:latin typeface="Söhne"/>
              </a:rPr>
              <a:t>Apple's internal strengths are the pillars of its success. Here are the key factors:</a:t>
            </a:r>
          </a:p>
          <a:p>
            <a:pPr algn="l">
              <a:buFont typeface="+mj-lt"/>
              <a:buAutoNum type="arabicPeriod"/>
            </a:pPr>
            <a:r>
              <a:rPr lang="en-US" b="1" i="0" dirty="0">
                <a:solidFill>
                  <a:srgbClr val="D1D5DB"/>
                </a:solidFill>
                <a:effectLst/>
                <a:latin typeface="Söhne"/>
              </a:rPr>
              <a:t>Strong Brand Image:</a:t>
            </a:r>
            <a:r>
              <a:rPr lang="en-US" b="0" i="0" dirty="0">
                <a:solidFill>
                  <a:srgbClr val="D1D5DB"/>
                </a:solidFill>
                <a:effectLst/>
                <a:latin typeface="Söhne"/>
              </a:rPr>
              <a:t> Apple's dedication to innovation, excellence, and high standards has forged a brand image that commands trust, allowing the company to charge premium prices.</a:t>
            </a:r>
          </a:p>
          <a:p>
            <a:pPr algn="l">
              <a:buFont typeface="+mj-lt"/>
              <a:buAutoNum type="arabicPeriod"/>
            </a:pPr>
            <a:r>
              <a:rPr lang="en-US" b="1" i="0" dirty="0">
                <a:solidFill>
                  <a:srgbClr val="D1D5DB"/>
                </a:solidFill>
                <a:effectLst/>
                <a:latin typeface="Söhne"/>
              </a:rPr>
              <a:t>Creative Product Design:</a:t>
            </a:r>
            <a:r>
              <a:rPr lang="en-US" b="0" i="0" dirty="0">
                <a:solidFill>
                  <a:srgbClr val="D1D5DB"/>
                </a:solidFill>
                <a:effectLst/>
                <a:latin typeface="Söhne"/>
              </a:rPr>
              <a:t> Innovation runs through every aspect of Apple's product design, from aesthetics to user-friendly interfaces, setting industry standards.</a:t>
            </a:r>
          </a:p>
          <a:p>
            <a:pPr algn="l">
              <a:buFont typeface="+mj-lt"/>
              <a:buAutoNum type="arabicPeriod"/>
            </a:pPr>
            <a:r>
              <a:rPr lang="en-US" b="1" i="0" dirty="0">
                <a:solidFill>
                  <a:srgbClr val="D1D5DB"/>
                </a:solidFill>
                <a:effectLst/>
                <a:latin typeface="Söhne"/>
              </a:rPr>
              <a:t>Strong Supply Chain Management:</a:t>
            </a:r>
            <a:r>
              <a:rPr lang="en-US" b="0" i="0" dirty="0">
                <a:solidFill>
                  <a:srgbClr val="D1D5DB"/>
                </a:solidFill>
                <a:effectLst/>
                <a:latin typeface="Söhne"/>
              </a:rPr>
              <a:t> Apple's efficient supply chain ensures products are readily available, reducing inventory costs and increasing availability.</a:t>
            </a:r>
          </a:p>
          <a:p>
            <a:pPr algn="l">
              <a:buFont typeface="+mj-lt"/>
              <a:buAutoNum type="arabicPeriod"/>
            </a:pPr>
            <a:r>
              <a:rPr lang="en-US" b="1" i="0" dirty="0">
                <a:solidFill>
                  <a:srgbClr val="D1D5DB"/>
                </a:solidFill>
                <a:effectLst/>
                <a:latin typeface="Söhne"/>
              </a:rPr>
              <a:t>Exceptional Customer Service:</a:t>
            </a:r>
            <a:r>
              <a:rPr lang="en-US" b="0" i="0" dirty="0">
                <a:solidFill>
                  <a:srgbClr val="D1D5DB"/>
                </a:solidFill>
                <a:effectLst/>
                <a:latin typeface="Söhne"/>
              </a:rPr>
              <a:t> Prioritizing customer satisfaction, Apple offers services like Apple Care, Apple Stores, and online support, enhancing customer loyalty.</a:t>
            </a:r>
          </a:p>
        </p:txBody>
      </p:sp>
      <p:sp>
        <p:nvSpPr>
          <p:cNvPr id="4" name="Slide Number Placeholder 3"/>
          <p:cNvSpPr>
            <a:spLocks noGrp="1"/>
          </p:cNvSpPr>
          <p:nvPr>
            <p:ph type="sldNum" sz="quarter" idx="5"/>
          </p:nvPr>
        </p:nvSpPr>
        <p:spPr/>
        <p:txBody>
          <a:bodyPr/>
          <a:lstStyle/>
          <a:p>
            <a:fld id="{34ACE891-FBC6-472C-AC9B-960E1CA00E91}" type="slidenum">
              <a:rPr lang="en-US" smtClean="0"/>
              <a:t>6</a:t>
            </a:fld>
            <a:endParaRPr lang="en-US" dirty="0"/>
          </a:p>
        </p:txBody>
      </p:sp>
    </p:spTree>
    <p:extLst>
      <p:ext uri="{BB962C8B-B14F-4D97-AF65-F5344CB8AC3E}">
        <p14:creationId xmlns:p14="http://schemas.microsoft.com/office/powerpoint/2010/main" val="780521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b="0" i="0" dirty="0">
                <a:solidFill>
                  <a:srgbClr val="D1D5DB"/>
                </a:solidFill>
                <a:effectLst/>
                <a:latin typeface="Söhne"/>
              </a:rPr>
              <a:t>However, Apple is not without weaknesses.</a:t>
            </a:r>
          </a:p>
          <a:p>
            <a:pPr algn="l">
              <a:buFont typeface="Arial" panose="020B0604020202020204" pitchFamily="34" charset="0"/>
              <a:buChar char="•"/>
            </a:pPr>
            <a:r>
              <a:rPr lang="en-US" b="0" i="0" dirty="0">
                <a:solidFill>
                  <a:srgbClr val="D1D5DB"/>
                </a:solidFill>
                <a:effectLst/>
                <a:latin typeface="Söhne"/>
              </a:rPr>
              <a:t>High product prices can limit market penetration, as it may exclude more price-sensitive customers.</a:t>
            </a:r>
          </a:p>
          <a:p>
            <a:pPr algn="l">
              <a:buFont typeface="Arial" panose="020B0604020202020204" pitchFamily="34" charset="0"/>
              <a:buChar char="•"/>
            </a:pPr>
            <a:r>
              <a:rPr lang="en-US" b="0" i="0" dirty="0">
                <a:solidFill>
                  <a:srgbClr val="D1D5DB"/>
                </a:solidFill>
                <a:effectLst/>
                <a:latin typeface="Söhne"/>
              </a:rPr>
              <a:t>The company's financial success is heavily tied to the success of its product launches, leading to revenue fluctuations and operational challenges.</a:t>
            </a:r>
          </a:p>
          <a:p>
            <a:pPr algn="l">
              <a:buFont typeface="Arial" panose="020B0604020202020204" pitchFamily="34" charset="0"/>
              <a:buChar char="•"/>
            </a:pPr>
            <a:r>
              <a:rPr lang="en-US" b="0" i="0" dirty="0">
                <a:solidFill>
                  <a:srgbClr val="D1D5DB"/>
                </a:solidFill>
                <a:effectLst/>
                <a:latin typeface="Söhne"/>
              </a:rPr>
              <a:t>Apple's limited product diversity can pose risks to its financial stability.</a:t>
            </a:r>
          </a:p>
          <a:p>
            <a:pPr algn="l">
              <a:buFont typeface="Arial" panose="020B0604020202020204" pitchFamily="34" charset="0"/>
              <a:buChar char="•"/>
            </a:pPr>
            <a:r>
              <a:rPr lang="en-US" b="0" i="0" dirty="0">
                <a:solidFill>
                  <a:srgbClr val="D1D5DB"/>
                </a:solidFill>
                <a:effectLst/>
                <a:latin typeface="Söhne"/>
              </a:rPr>
              <a:t>Tight control over its ecosystem, while ensuring quality, can limit customization options for users and developers.</a:t>
            </a:r>
          </a:p>
        </p:txBody>
      </p:sp>
      <p:sp>
        <p:nvSpPr>
          <p:cNvPr id="4" name="Slide Number Placeholder 3"/>
          <p:cNvSpPr>
            <a:spLocks noGrp="1"/>
          </p:cNvSpPr>
          <p:nvPr>
            <p:ph type="sldNum" sz="quarter" idx="5"/>
          </p:nvPr>
        </p:nvSpPr>
        <p:spPr/>
        <p:txBody>
          <a:bodyPr/>
          <a:lstStyle/>
          <a:p>
            <a:fld id="{34ACE891-FBC6-472C-AC9B-960E1CA00E91}" type="slidenum">
              <a:rPr lang="en-US" smtClean="0"/>
              <a:t>7</a:t>
            </a:fld>
            <a:endParaRPr lang="en-US" dirty="0"/>
          </a:p>
        </p:txBody>
      </p:sp>
    </p:spTree>
    <p:extLst>
      <p:ext uri="{BB962C8B-B14F-4D97-AF65-F5344CB8AC3E}">
        <p14:creationId xmlns:p14="http://schemas.microsoft.com/office/powerpoint/2010/main" val="4084010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1" dirty="0">
                <a:solidFill>
                  <a:srgbClr val="D1D5DB"/>
                </a:solidFill>
                <a:effectLst/>
                <a:latin typeface="Söhne"/>
              </a:rPr>
              <a:t>Speaker Notes:</a:t>
            </a:r>
            <a:endParaRPr lang="en-US" b="0" i="0" dirty="0">
              <a:solidFill>
                <a:srgbClr val="D1D5DB"/>
              </a:solidFill>
              <a:effectLst/>
              <a:latin typeface="Söhne"/>
            </a:endParaRPr>
          </a:p>
          <a:p>
            <a:pPr algn="l"/>
            <a:r>
              <a:rPr lang="en-US" b="0" i="0" dirty="0">
                <a:solidFill>
                  <a:srgbClr val="D1D5DB"/>
                </a:solidFill>
                <a:effectLst/>
                <a:latin typeface="Söhne"/>
              </a:rPr>
              <a:t>Let's delve into the external factors that influence Apple's operations. We'll use a PESTLE analysis to categorize these factors:</a:t>
            </a:r>
          </a:p>
          <a:p>
            <a:pPr algn="l"/>
            <a:r>
              <a:rPr lang="en-US" b="1" i="0" dirty="0">
                <a:solidFill>
                  <a:srgbClr val="D1D5DB"/>
                </a:solidFill>
                <a:effectLst/>
                <a:latin typeface="Söhne"/>
              </a:rPr>
              <a:t>Political:</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International trade agreements, data privacy regulations, and cybersecurity issues can significantly impact Apple's global operations.</a:t>
            </a:r>
          </a:p>
          <a:p>
            <a:pPr algn="l">
              <a:buFont typeface="Arial" panose="020B0604020202020204" pitchFamily="34" charset="0"/>
              <a:buChar char="•"/>
            </a:pPr>
            <a:r>
              <a:rPr lang="en-US" b="0" i="0" dirty="0">
                <a:solidFill>
                  <a:srgbClr val="D1D5DB"/>
                </a:solidFill>
                <a:effectLst/>
                <a:latin typeface="Söhne"/>
              </a:rPr>
              <a:t>Changes in data protection laws, for instance, can affect how Apple manages customer data and influences product development.</a:t>
            </a:r>
          </a:p>
          <a:p>
            <a:pPr algn="l"/>
            <a:r>
              <a:rPr lang="en-US" b="1" i="0" dirty="0">
                <a:solidFill>
                  <a:srgbClr val="D1D5DB"/>
                </a:solidFill>
                <a:effectLst/>
                <a:latin typeface="Söhne"/>
              </a:rPr>
              <a:t>Economic:</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Economic conditions in key markets, including consumer purchasing power, inflation rates, and GDP growth, can directly influence consumer demand for Apple products.</a:t>
            </a:r>
          </a:p>
          <a:p>
            <a:pPr algn="l">
              <a:buFont typeface="Arial" panose="020B0604020202020204" pitchFamily="34" charset="0"/>
              <a:buChar char="•"/>
            </a:pPr>
            <a:r>
              <a:rPr lang="en-US" b="0" i="0" dirty="0">
                <a:solidFill>
                  <a:srgbClr val="D1D5DB"/>
                </a:solidFill>
                <a:effectLst/>
                <a:latin typeface="Söhne"/>
              </a:rPr>
              <a:t>Economic fluctuations can lead to variations in customer spending and sales.</a:t>
            </a:r>
          </a:p>
          <a:p>
            <a:pPr algn="l"/>
            <a:r>
              <a:rPr lang="en-US" b="1" i="0" dirty="0">
                <a:solidFill>
                  <a:srgbClr val="D1D5DB"/>
                </a:solidFill>
                <a:effectLst/>
                <a:latin typeface="Söhne"/>
              </a:rPr>
              <a:t>Social:</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Shifting consumer preferences and lifestyles directly affect product demand. For instance, during the COVID-19 pandemic, there was a surge in demand for Apple's </a:t>
            </a:r>
            <a:r>
              <a:rPr lang="en-US" b="0" i="0" dirty="0" err="1">
                <a:solidFill>
                  <a:srgbClr val="D1D5DB"/>
                </a:solidFill>
                <a:effectLst/>
                <a:latin typeface="Söhne"/>
              </a:rPr>
              <a:t>Macbooks</a:t>
            </a:r>
            <a:r>
              <a:rPr lang="en-US" b="0" i="0" dirty="0">
                <a:solidFill>
                  <a:srgbClr val="D1D5DB"/>
                </a:solidFill>
                <a:effectLst/>
                <a:latin typeface="Söhne"/>
              </a:rPr>
              <a:t> and iPads due to the shift towards remote work and study.</a:t>
            </a:r>
          </a:p>
          <a:p>
            <a:pPr algn="l"/>
            <a:r>
              <a:rPr lang="en-US" b="1" i="0" dirty="0">
                <a:solidFill>
                  <a:srgbClr val="D1D5DB"/>
                </a:solidFill>
                <a:effectLst/>
                <a:latin typeface="Söhne"/>
              </a:rPr>
              <a:t>Technological:</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The rapid pace of technological advancements is characteristic of the tech industry. Apple's success is closely tied to its ability to innovate continuously, staying at the forefront of technological developments to remain competitive.</a:t>
            </a:r>
          </a:p>
          <a:p>
            <a:pPr algn="l"/>
            <a:r>
              <a:rPr lang="en-US" b="1" i="0" dirty="0">
                <a:solidFill>
                  <a:srgbClr val="D1D5DB"/>
                </a:solidFill>
                <a:effectLst/>
                <a:latin typeface="Söhne"/>
              </a:rPr>
              <a:t>Legal:</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 faces various legal challenges, including regulatory issues and patent disputes. Legal battles can be costly and time-consuming, potentially affecting the company's operations. Compliance with evolving laws and regulations is imperative.</a:t>
            </a:r>
          </a:p>
          <a:p>
            <a:pPr algn="l"/>
            <a:r>
              <a:rPr lang="en-US" b="1" i="0" dirty="0">
                <a:solidFill>
                  <a:srgbClr val="D1D5DB"/>
                </a:solidFill>
                <a:effectLst/>
                <a:latin typeface="Söhne"/>
              </a:rPr>
              <a:t>Environmental:</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Society's increasing focus on sustainability and the environmental impact of products has led tech companies, including Apple, to prioritize eco-friendly initiatives.</a:t>
            </a:r>
          </a:p>
          <a:p>
            <a:pPr algn="l">
              <a:buFont typeface="Arial" panose="020B0604020202020204" pitchFamily="34" charset="0"/>
              <a:buChar char="•"/>
            </a:pPr>
            <a:r>
              <a:rPr lang="en-US" b="0" i="0" dirty="0">
                <a:solidFill>
                  <a:srgbClr val="D1D5DB"/>
                </a:solidFill>
                <a:effectLst/>
                <a:latin typeface="Söhne"/>
              </a:rPr>
              <a:t>Apple is actively using recycling programs for its products and renewable energy sources to reduce its carbon footprint, aligning with evolving environmental standards.</a:t>
            </a:r>
          </a:p>
          <a:p>
            <a:pPr algn="l"/>
            <a:r>
              <a:rPr lang="en-US" b="0" i="0" dirty="0">
                <a:solidFill>
                  <a:srgbClr val="D1D5DB"/>
                </a:solidFill>
                <a:effectLst/>
                <a:latin typeface="Söhne"/>
              </a:rPr>
              <a:t>These external factors necessitate Apple's adaptability and strategic responsiveness to ensure its operations align with the changing landscape.</a:t>
            </a:r>
          </a:p>
        </p:txBody>
      </p:sp>
      <p:sp>
        <p:nvSpPr>
          <p:cNvPr id="4" name="Slide Number Placeholder 3"/>
          <p:cNvSpPr>
            <a:spLocks noGrp="1"/>
          </p:cNvSpPr>
          <p:nvPr>
            <p:ph type="sldNum" sz="quarter" idx="5"/>
          </p:nvPr>
        </p:nvSpPr>
        <p:spPr/>
        <p:txBody>
          <a:bodyPr/>
          <a:lstStyle/>
          <a:p>
            <a:fld id="{34ACE891-FBC6-472C-AC9B-960E1CA00E91}" type="slidenum">
              <a:rPr lang="en-US" smtClean="0"/>
              <a:t>8</a:t>
            </a:fld>
            <a:endParaRPr lang="en-US" dirty="0"/>
          </a:p>
        </p:txBody>
      </p:sp>
    </p:spTree>
    <p:extLst>
      <p:ext uri="{BB962C8B-B14F-4D97-AF65-F5344CB8AC3E}">
        <p14:creationId xmlns:p14="http://schemas.microsoft.com/office/powerpoint/2010/main" val="1610378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Söhne"/>
              </a:rPr>
              <a:t>Now, let's explore the stakeholders who play a pivotal role in Apple's operations:</a:t>
            </a:r>
          </a:p>
          <a:p>
            <a:pPr algn="l"/>
            <a:r>
              <a:rPr lang="en-US" b="1" i="0" dirty="0">
                <a:effectLst/>
                <a:latin typeface="Söhne"/>
              </a:rPr>
              <a:t>Customers:</a:t>
            </a:r>
            <a:endParaRPr lang="en-US" b="0" i="0" dirty="0">
              <a:effectLst/>
              <a:latin typeface="Söhne"/>
            </a:endParaRPr>
          </a:p>
          <a:p>
            <a:pPr algn="l">
              <a:buFont typeface="Arial" panose="020B0604020202020204" pitchFamily="34" charset="0"/>
              <a:buChar char="•"/>
            </a:pPr>
            <a:r>
              <a:rPr lang="en-US" b="0" i="0" dirty="0">
                <a:effectLst/>
                <a:latin typeface="Söhne"/>
              </a:rPr>
              <a:t>Customers are at the heart of Apple's business. They expect not only high-quality products but also exceptional service. Apple's reputation for excellence and brand loyalty are significantly attributed to its customer-centric approach.</a:t>
            </a:r>
          </a:p>
          <a:p>
            <a:pPr algn="l"/>
            <a:r>
              <a:rPr lang="en-US" b="1" i="0" dirty="0">
                <a:effectLst/>
                <a:latin typeface="Söhne"/>
              </a:rPr>
              <a:t>Employees:</a:t>
            </a:r>
            <a:endParaRPr lang="en-US" b="0" i="0" dirty="0">
              <a:effectLst/>
              <a:latin typeface="Söhne"/>
            </a:endParaRPr>
          </a:p>
          <a:p>
            <a:pPr algn="l">
              <a:buFont typeface="Arial" panose="020B0604020202020204" pitchFamily="34" charset="0"/>
              <a:buChar char="•"/>
            </a:pPr>
            <a:r>
              <a:rPr lang="en-US" b="0" i="0" dirty="0">
                <a:effectLst/>
                <a:latin typeface="Söhne"/>
              </a:rPr>
              <a:t>Apple's dedicated workforce is vital to the company's success. Employees seek a work environment that is safe, offers fair compensation, and ensures job security. Their contributions are instrumental in achieving operational excellence and driving innovation within Apple.</a:t>
            </a:r>
          </a:p>
          <a:p>
            <a:pPr algn="l"/>
            <a:r>
              <a:rPr lang="en-US" b="1" i="0" dirty="0">
                <a:effectLst/>
                <a:latin typeface="Söhne"/>
              </a:rPr>
              <a:t>Shareholders:</a:t>
            </a:r>
            <a:endParaRPr lang="en-US" b="0" i="0" dirty="0">
              <a:effectLst/>
              <a:latin typeface="Söhne"/>
            </a:endParaRPr>
          </a:p>
          <a:p>
            <a:pPr algn="l">
              <a:buFont typeface="Arial" panose="020B0604020202020204" pitchFamily="34" charset="0"/>
              <a:buChar char="•"/>
            </a:pPr>
            <a:r>
              <a:rPr lang="en-US" b="0" i="0" dirty="0">
                <a:effectLst/>
                <a:latin typeface="Söhne"/>
              </a:rPr>
              <a:t>Shareholders invest in Apple with the expectation of profitable returns. They closely monitor the company's financial performance and expect strategies that maximize their investments.</a:t>
            </a:r>
          </a:p>
          <a:p>
            <a:pPr algn="l"/>
            <a:r>
              <a:rPr lang="en-US" b="1" i="0" dirty="0">
                <a:effectLst/>
                <a:latin typeface="Söhne"/>
              </a:rPr>
              <a:t>Suppliers:</a:t>
            </a:r>
            <a:endParaRPr lang="en-US" b="0" i="0" dirty="0">
              <a:effectLst/>
              <a:latin typeface="Söhne"/>
            </a:endParaRPr>
          </a:p>
          <a:p>
            <a:pPr algn="l">
              <a:buFont typeface="Arial" panose="020B0604020202020204" pitchFamily="34" charset="0"/>
              <a:buChar char="•"/>
            </a:pPr>
            <a:r>
              <a:rPr lang="en-US" b="0" i="0" dirty="0">
                <a:effectLst/>
                <a:latin typeface="Söhne"/>
              </a:rPr>
              <a:t>Apple relies on a vast network of suppliers to provide the components needed for its products. Ethical and responsible sourcing practices are essential to maintain the integrity of its supply chain and uphold its brand image.</a:t>
            </a:r>
          </a:p>
          <a:p>
            <a:pPr algn="l"/>
            <a:r>
              <a:rPr lang="en-US" b="1" i="0" dirty="0">
                <a:effectLst/>
                <a:latin typeface="Söhne"/>
              </a:rPr>
              <a:t>Governments:</a:t>
            </a:r>
            <a:endParaRPr lang="en-US" b="0" i="0" dirty="0">
              <a:effectLst/>
              <a:latin typeface="Söhne"/>
            </a:endParaRPr>
          </a:p>
          <a:p>
            <a:pPr algn="l">
              <a:buFont typeface="Arial" panose="020B0604020202020204" pitchFamily="34" charset="0"/>
              <a:buChar char="•"/>
            </a:pPr>
            <a:r>
              <a:rPr lang="en-US" b="0" i="0" dirty="0">
                <a:effectLst/>
                <a:latin typeface="Söhne"/>
              </a:rPr>
              <a:t>Governments have a significant impact on Apple's business practices through regulations, taxes, and trade agreements. Complying with these rules is crucial to maintaining a harmonious international presence.</a:t>
            </a:r>
          </a:p>
          <a:p>
            <a:pPr algn="l"/>
            <a:r>
              <a:rPr lang="en-US" b="0" i="0" dirty="0">
                <a:effectLst/>
                <a:latin typeface="Söhne"/>
              </a:rPr>
              <a:t>Each stakeholder group has unique expectations and demands, and Apple must skillfully navigate this intricate web of interests to effectively balance their needs. This is essential for sustaining the company's operations and reputation in a global context.</a:t>
            </a:r>
          </a:p>
          <a:p>
            <a:br>
              <a:rPr lang="en-US" dirty="0"/>
            </a:br>
            <a:endParaRPr lang="en-US" b="0" i="0" dirty="0">
              <a:solidFill>
                <a:srgbClr val="D1D5DB"/>
              </a:solidFill>
              <a:effectLst/>
              <a:latin typeface="Söhne"/>
            </a:endParaRPr>
          </a:p>
        </p:txBody>
      </p:sp>
      <p:sp>
        <p:nvSpPr>
          <p:cNvPr id="4" name="Slide Number Placeholder 3"/>
          <p:cNvSpPr>
            <a:spLocks noGrp="1"/>
          </p:cNvSpPr>
          <p:nvPr>
            <p:ph type="sldNum" sz="quarter" idx="5"/>
          </p:nvPr>
        </p:nvSpPr>
        <p:spPr/>
        <p:txBody>
          <a:bodyPr/>
          <a:lstStyle/>
          <a:p>
            <a:fld id="{34ACE891-FBC6-472C-AC9B-960E1CA00E91}" type="slidenum">
              <a:rPr lang="en-US" smtClean="0"/>
              <a:t>9</a:t>
            </a:fld>
            <a:endParaRPr lang="en-US" dirty="0"/>
          </a:p>
        </p:txBody>
      </p:sp>
    </p:spTree>
    <p:extLst>
      <p:ext uri="{BB962C8B-B14F-4D97-AF65-F5344CB8AC3E}">
        <p14:creationId xmlns:p14="http://schemas.microsoft.com/office/powerpoint/2010/main" val="6823454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D1D5DB"/>
                </a:solidFill>
                <a:effectLst/>
                <a:latin typeface="Söhne"/>
              </a:rPr>
              <a:t>Now, let's delve into Apple's ethical considerations and Corporate Social Responsibility (CSR) initiatives:</a:t>
            </a:r>
          </a:p>
          <a:p>
            <a:pPr algn="l"/>
            <a:r>
              <a:rPr lang="en-US" b="1" i="0" dirty="0">
                <a:solidFill>
                  <a:srgbClr val="D1D5DB"/>
                </a:solidFill>
                <a:effectLst/>
                <a:latin typeface="Söhne"/>
              </a:rPr>
              <a:t>Environmental Responsibility:</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 is deeply committed to minimizing its carbon footprint and overall environmental impact. To achieve this, the company has made substantial investments in renewable energy sources, including solar and wind power. These sources are used to power Apple's operations, reducing its reliance on fossil fuels.</a:t>
            </a:r>
          </a:p>
          <a:p>
            <a:pPr algn="l">
              <a:buFont typeface="Arial" panose="020B0604020202020204" pitchFamily="34" charset="0"/>
              <a:buChar char="•"/>
            </a:pPr>
            <a:r>
              <a:rPr lang="en-US" b="0" i="0" dirty="0">
                <a:solidFill>
                  <a:srgbClr val="D1D5DB"/>
                </a:solidFill>
                <a:effectLst/>
                <a:latin typeface="Söhne"/>
              </a:rPr>
              <a:t>Furthermore, Apple has introduced recycling programs for its products to reduce the electronic waste generated. This approach aligns with the growing global emphasis on sustainability and environmental responsibility.</a:t>
            </a:r>
          </a:p>
          <a:p>
            <a:pPr algn="l"/>
            <a:r>
              <a:rPr lang="en-US" b="1" i="0" dirty="0">
                <a:solidFill>
                  <a:srgbClr val="D1D5DB"/>
                </a:solidFill>
                <a:effectLst/>
                <a:latin typeface="Söhne"/>
              </a:rPr>
              <a:t>Labor Practices:</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 places a strong emphasis on ethical labor practices, particularly within its extensive supply chain. A significant focus is on the conditions in which products are manufactured. In the past, the company has faced criticism regarding the working conditions in supplier factories.</a:t>
            </a:r>
          </a:p>
          <a:p>
            <a:pPr algn="l">
              <a:buFont typeface="Arial" panose="020B0604020202020204" pitchFamily="34" charset="0"/>
              <a:buChar char="•"/>
            </a:pPr>
            <a:r>
              <a:rPr lang="en-US" b="0" i="0" dirty="0">
                <a:solidFill>
                  <a:srgbClr val="D1D5DB"/>
                </a:solidFill>
                <a:effectLst/>
                <a:latin typeface="Söhne"/>
              </a:rPr>
              <a:t>In response to these concerns, Apple has increased transparency and implemented stricter standards to ensure safe and fair working conditions for all employees throughout its supply chain.</a:t>
            </a:r>
          </a:p>
          <a:p>
            <a:pPr algn="l"/>
            <a:r>
              <a:rPr lang="en-US" b="1" i="0" dirty="0">
                <a:solidFill>
                  <a:srgbClr val="D1D5DB"/>
                </a:solidFill>
                <a:effectLst/>
                <a:latin typeface="Söhne"/>
              </a:rPr>
              <a:t>Community Engagement:</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 is actively engaged in various community engagement initiatives, with a focus on education and community development. For example, the "</a:t>
            </a:r>
            <a:r>
              <a:rPr lang="en-US" b="0" i="0" dirty="0" err="1">
                <a:solidFill>
                  <a:srgbClr val="D1D5DB"/>
                </a:solidFill>
                <a:effectLst/>
                <a:latin typeface="Söhne"/>
              </a:rPr>
              <a:t>ConnectED</a:t>
            </a:r>
            <a:r>
              <a:rPr lang="en-US" b="0" i="0" dirty="0">
                <a:solidFill>
                  <a:srgbClr val="D1D5DB"/>
                </a:solidFill>
                <a:effectLst/>
                <a:latin typeface="Söhne"/>
              </a:rPr>
              <a:t>" program aims to expand educational opportunities for children living in underserved communities, thereby enhancing their access to quality education.</a:t>
            </a:r>
          </a:p>
          <a:p>
            <a:pPr algn="l">
              <a:buFont typeface="Arial" panose="020B0604020202020204" pitchFamily="34" charset="0"/>
              <a:buChar char="•"/>
            </a:pPr>
            <a:r>
              <a:rPr lang="en-US" b="0" i="0" dirty="0">
                <a:solidFill>
                  <a:srgbClr val="D1D5DB"/>
                </a:solidFill>
                <a:effectLst/>
                <a:latin typeface="Söhne"/>
              </a:rPr>
              <a:t>This reflects Apple's commitment to improving the quality of life in the communities where it operates and employs people. By participating in these initiatives, the company strives to be a positive force for change in the areas where it has a presence.</a:t>
            </a:r>
          </a:p>
          <a:p>
            <a:pPr algn="l"/>
            <a:r>
              <a:rPr lang="en-US" b="0" i="0" dirty="0">
                <a:solidFill>
                  <a:srgbClr val="D1D5DB"/>
                </a:solidFill>
                <a:effectLst/>
                <a:latin typeface="Söhne"/>
              </a:rPr>
              <a:t>These ethical considerations and CSR initiatives demonstrate Apple's commitment to responsible business conduct and its broader contributions to society. It's not only about producing innovative products but also about doing so in a manner that positively impacts the environment and communities.</a:t>
            </a:r>
          </a:p>
        </p:txBody>
      </p:sp>
      <p:sp>
        <p:nvSpPr>
          <p:cNvPr id="4" name="Slide Number Placeholder 3"/>
          <p:cNvSpPr>
            <a:spLocks noGrp="1"/>
          </p:cNvSpPr>
          <p:nvPr>
            <p:ph type="sldNum" sz="quarter" idx="5"/>
          </p:nvPr>
        </p:nvSpPr>
        <p:spPr/>
        <p:txBody>
          <a:bodyPr/>
          <a:lstStyle/>
          <a:p>
            <a:fld id="{34ACE891-FBC6-472C-AC9B-960E1CA00E91}" type="slidenum">
              <a:rPr lang="en-US" smtClean="0"/>
              <a:t>10</a:t>
            </a:fld>
            <a:endParaRPr lang="en-US" dirty="0"/>
          </a:p>
        </p:txBody>
      </p:sp>
    </p:spTree>
    <p:extLst>
      <p:ext uri="{BB962C8B-B14F-4D97-AF65-F5344CB8AC3E}">
        <p14:creationId xmlns:p14="http://schemas.microsoft.com/office/powerpoint/2010/main" val="2262648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D1D5DB"/>
                </a:solidFill>
                <a:effectLst/>
                <a:latin typeface="Söhne"/>
              </a:rPr>
              <a:t>In conclusion, we've explored the key factors that make Apple Inc. the global tech giant it is today. Apple's success is underpinned by its efficient functional organizational structure, a vast and diverse global workforce, and a spectrum of operational functions that encompass every aspect of its products' lifecycle.</a:t>
            </a:r>
          </a:p>
          <a:p>
            <a:pPr algn="l"/>
            <a:r>
              <a:rPr lang="en-US" b="1" i="0" dirty="0">
                <a:solidFill>
                  <a:srgbClr val="D1D5DB"/>
                </a:solidFill>
                <a:effectLst/>
                <a:latin typeface="Söhne"/>
              </a:rPr>
              <a:t>Internal Strengths:</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 boasts a strong brand reputation, synonymous with innovation and quality.</a:t>
            </a:r>
          </a:p>
          <a:p>
            <a:pPr algn="l">
              <a:buFont typeface="Arial" panose="020B0604020202020204" pitchFamily="34" charset="0"/>
              <a:buChar char="•"/>
            </a:pPr>
            <a:r>
              <a:rPr lang="en-US" b="0" i="0" dirty="0">
                <a:solidFill>
                  <a:srgbClr val="D1D5DB"/>
                </a:solidFill>
                <a:effectLst/>
                <a:latin typeface="Söhne"/>
              </a:rPr>
              <a:t>The company consistently leads in innovative product design, setting industry benchmarks.</a:t>
            </a:r>
          </a:p>
          <a:p>
            <a:pPr algn="l">
              <a:buFont typeface="Arial" panose="020B0604020202020204" pitchFamily="34" charset="0"/>
              <a:buChar char="•"/>
            </a:pPr>
            <a:r>
              <a:rPr lang="en-US" b="0" i="0" dirty="0">
                <a:solidFill>
                  <a:srgbClr val="D1D5DB"/>
                </a:solidFill>
                <a:effectLst/>
                <a:latin typeface="Söhne"/>
              </a:rPr>
              <a:t>Efficient supply chain management ensures product availability and quality.</a:t>
            </a:r>
          </a:p>
          <a:p>
            <a:pPr algn="l">
              <a:buFont typeface="Arial" panose="020B0604020202020204" pitchFamily="34" charset="0"/>
              <a:buChar char="•"/>
            </a:pPr>
            <a:r>
              <a:rPr lang="en-US" b="0" i="0" dirty="0">
                <a:solidFill>
                  <a:srgbClr val="D1D5DB"/>
                </a:solidFill>
                <a:effectLst/>
                <a:latin typeface="Söhne"/>
              </a:rPr>
              <a:t>High-quality customer service enhances customer satisfaction and loyalty.</a:t>
            </a:r>
          </a:p>
          <a:p>
            <a:pPr algn="l"/>
            <a:r>
              <a:rPr lang="en-US" b="1" i="0" dirty="0">
                <a:solidFill>
                  <a:srgbClr val="D1D5DB"/>
                </a:solidFill>
                <a:effectLst/>
                <a:latin typeface="Söhne"/>
              </a:rPr>
              <a:t>Internal Weaknesses:</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Apple's premium pricing approach may limit market penetration.</a:t>
            </a:r>
          </a:p>
          <a:p>
            <a:pPr algn="l">
              <a:buFont typeface="Arial" panose="020B0604020202020204" pitchFamily="34" charset="0"/>
              <a:buChar char="•"/>
            </a:pPr>
            <a:r>
              <a:rPr lang="en-US" b="0" i="0" dirty="0">
                <a:solidFill>
                  <a:srgbClr val="D1D5DB"/>
                </a:solidFill>
                <a:effectLst/>
                <a:latin typeface="Söhne"/>
              </a:rPr>
              <a:t>Revenue dependence on product launches can lead to fluctuations.</a:t>
            </a:r>
          </a:p>
          <a:p>
            <a:pPr algn="l">
              <a:buFont typeface="Arial" panose="020B0604020202020204" pitchFamily="34" charset="0"/>
              <a:buChar char="•"/>
            </a:pPr>
            <a:r>
              <a:rPr lang="en-US" b="0" i="0" dirty="0">
                <a:solidFill>
                  <a:srgbClr val="D1D5DB"/>
                </a:solidFill>
                <a:effectLst/>
                <a:latin typeface="Söhne"/>
              </a:rPr>
              <a:t>The company's revenue relies heavily on a few product lines.</a:t>
            </a:r>
          </a:p>
          <a:p>
            <a:pPr algn="l">
              <a:buFont typeface="Arial" panose="020B0604020202020204" pitchFamily="34" charset="0"/>
              <a:buChar char="•"/>
            </a:pPr>
            <a:r>
              <a:rPr lang="en-US" b="0" i="0" dirty="0">
                <a:solidFill>
                  <a:srgbClr val="D1D5DB"/>
                </a:solidFill>
                <a:effectLst/>
                <a:latin typeface="Söhne"/>
              </a:rPr>
              <a:t>Tight control over the ecosystem may limit customization options for users and developers.</a:t>
            </a:r>
          </a:p>
          <a:p>
            <a:pPr algn="l"/>
            <a:r>
              <a:rPr lang="en-US" b="1" i="0" dirty="0">
                <a:solidFill>
                  <a:srgbClr val="D1D5DB"/>
                </a:solidFill>
                <a:effectLst/>
                <a:latin typeface="Söhne"/>
              </a:rPr>
              <a:t>External Environment:</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 faces a dynamic external environment shaped by political, economic, social, technological, legal, and environmental factors. Adaptability is key to navigate these changes successfully.</a:t>
            </a:r>
          </a:p>
          <a:p>
            <a:pPr algn="l"/>
            <a:r>
              <a:rPr lang="en-US" b="1" i="0" dirty="0">
                <a:solidFill>
                  <a:srgbClr val="D1D5DB"/>
                </a:solidFill>
                <a:effectLst/>
                <a:latin typeface="Söhne"/>
              </a:rPr>
              <a:t>Stakeholders:</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 caters to various stakeholders, each with distinct expectations, from customers seeking top-quality products to shareholders eyeing profitable returns.</a:t>
            </a:r>
          </a:p>
          <a:p>
            <a:pPr algn="l"/>
            <a:r>
              <a:rPr lang="en-US" b="1" i="0" dirty="0">
                <a:solidFill>
                  <a:srgbClr val="D1D5DB"/>
                </a:solidFill>
                <a:effectLst/>
                <a:latin typeface="Söhne"/>
              </a:rPr>
              <a:t>Ethical Considerations and CSR Initiatives:</a:t>
            </a:r>
            <a:endParaRPr lang="en-US" b="0" i="0" dirty="0">
              <a:solidFill>
                <a:srgbClr val="D1D5DB"/>
              </a:solidFill>
              <a:effectLst/>
              <a:latin typeface="Söhne"/>
            </a:endParaRPr>
          </a:p>
          <a:p>
            <a:pPr algn="l">
              <a:buFont typeface="Arial" panose="020B0604020202020204" pitchFamily="34" charset="0"/>
              <a:buChar char="•"/>
            </a:pPr>
            <a:r>
              <a:rPr lang="en-US" b="0" i="0" dirty="0">
                <a:solidFill>
                  <a:srgbClr val="D1D5DB"/>
                </a:solidFill>
                <a:effectLst/>
                <a:latin typeface="Söhne"/>
              </a:rPr>
              <a:t>Apple's commitment to ethical business practices is evident through environmental responsibility, ethical labor practices, and community engagement.</a:t>
            </a:r>
          </a:p>
          <a:p>
            <a:pPr algn="l"/>
            <a:r>
              <a:rPr lang="en-US" b="0" i="0" dirty="0">
                <a:solidFill>
                  <a:srgbClr val="D1D5DB"/>
                </a:solidFill>
                <a:effectLst/>
                <a:latin typeface="Söhne"/>
              </a:rPr>
              <a:t>Apple's journey reflects its ability to tackle internal and external challenges while upholding innovation and ethical standards. The company has not only become a global technology leader but has also set benchmarks for responsible and ethical business practices. This is the Apple story – a blend of innovation, adaptability, and responsibility.</a:t>
            </a:r>
          </a:p>
        </p:txBody>
      </p:sp>
      <p:sp>
        <p:nvSpPr>
          <p:cNvPr id="4" name="Slide Number Placeholder 3"/>
          <p:cNvSpPr>
            <a:spLocks noGrp="1"/>
          </p:cNvSpPr>
          <p:nvPr>
            <p:ph type="sldNum" sz="quarter" idx="5"/>
          </p:nvPr>
        </p:nvSpPr>
        <p:spPr/>
        <p:txBody>
          <a:bodyPr/>
          <a:lstStyle/>
          <a:p>
            <a:fld id="{34ACE891-FBC6-472C-AC9B-960E1CA00E91}" type="slidenum">
              <a:rPr lang="en-US" smtClean="0"/>
              <a:t>11</a:t>
            </a:fld>
            <a:endParaRPr lang="en-US" dirty="0"/>
          </a:p>
        </p:txBody>
      </p:sp>
    </p:spTree>
    <p:extLst>
      <p:ext uri="{BB962C8B-B14F-4D97-AF65-F5344CB8AC3E}">
        <p14:creationId xmlns:p14="http://schemas.microsoft.com/office/powerpoint/2010/main" val="7653102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0" i="0" dirty="0">
              <a:solidFill>
                <a:srgbClr val="D1D5DB"/>
              </a:solidFill>
              <a:effectLst/>
              <a:latin typeface="Söhne"/>
            </a:endParaRPr>
          </a:p>
        </p:txBody>
      </p:sp>
      <p:sp>
        <p:nvSpPr>
          <p:cNvPr id="4" name="Slide Number Placeholder 3"/>
          <p:cNvSpPr>
            <a:spLocks noGrp="1"/>
          </p:cNvSpPr>
          <p:nvPr>
            <p:ph type="sldNum" sz="quarter" idx="5"/>
          </p:nvPr>
        </p:nvSpPr>
        <p:spPr/>
        <p:txBody>
          <a:bodyPr/>
          <a:lstStyle/>
          <a:p>
            <a:fld id="{34ACE891-FBC6-472C-AC9B-960E1CA00E91}" type="slidenum">
              <a:rPr lang="en-US" smtClean="0"/>
              <a:t>12</a:t>
            </a:fld>
            <a:endParaRPr lang="en-US" dirty="0"/>
          </a:p>
        </p:txBody>
      </p:sp>
    </p:spTree>
    <p:extLst>
      <p:ext uri="{BB962C8B-B14F-4D97-AF65-F5344CB8AC3E}">
        <p14:creationId xmlns:p14="http://schemas.microsoft.com/office/powerpoint/2010/main" val="3150222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10C17E18-9F98-4B53-9434-635670D3854C}" type="datetimeFigureOut">
              <a:rPr lang="en-US" smtClean="0"/>
              <a:t>11/5/2023</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BD18E083-D14A-4202-8CA3-4E60091AF0EB}" type="slidenum">
              <a:rPr lang="en-US" smtClean="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6303700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2880070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18E083-D14A-4202-8CA3-4E60091AF0EB}" type="slidenum">
              <a:rPr lang="en-US" smtClean="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2272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841229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4272366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3060771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4153282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368505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3961448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1957019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C17E18-9F98-4B53-9434-635670D3854C}" type="datetimeFigureOut">
              <a:rPr lang="en-US" smtClean="0"/>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18E083-D14A-4202-8CA3-4E60091AF0EB}" type="slidenum">
              <a:rPr lang="en-US" smtClean="0"/>
              <a:t>‹#›</a:t>
            </a:fld>
            <a:endParaRPr lang="en-US" dirty="0"/>
          </a:p>
        </p:txBody>
      </p:sp>
    </p:spTree>
    <p:extLst>
      <p:ext uri="{BB962C8B-B14F-4D97-AF65-F5344CB8AC3E}">
        <p14:creationId xmlns:p14="http://schemas.microsoft.com/office/powerpoint/2010/main" val="228257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10C17E18-9F98-4B53-9434-635670D3854C}" type="datetimeFigureOut">
              <a:rPr lang="en-US" smtClean="0"/>
              <a:t>11/5/2023</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BD18E083-D14A-4202-8CA3-4E60091AF0EB}" type="slidenum">
              <a:rPr lang="en-US" smtClean="0"/>
              <a:t>‹#›</a:t>
            </a:fld>
            <a:endParaRPr lang="en-US" dirty="0"/>
          </a:p>
        </p:txBody>
      </p:sp>
    </p:spTree>
    <p:extLst>
      <p:ext uri="{BB962C8B-B14F-4D97-AF65-F5344CB8AC3E}">
        <p14:creationId xmlns:p14="http://schemas.microsoft.com/office/powerpoint/2010/main" val="1263390829"/>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BACA-4BA8-271C-62BD-18F01E920947}"/>
              </a:ext>
            </a:extLst>
          </p:cNvPr>
          <p:cNvSpPr>
            <a:spLocks noGrp="1"/>
          </p:cNvSpPr>
          <p:nvPr>
            <p:ph type="ctrTitle"/>
          </p:nvPr>
        </p:nvSpPr>
        <p:spPr>
          <a:xfrm>
            <a:off x="1081990" y="1898204"/>
            <a:ext cx="9418320" cy="4041648"/>
          </a:xfrm>
        </p:spPr>
        <p:txBody>
          <a:bodyPr>
            <a:normAutofit fontScale="90000"/>
          </a:bodyPr>
          <a:lstStyle/>
          <a:p>
            <a:r>
              <a:rPr lang="en-US" dirty="0"/>
              <a:t>Introduction</a:t>
            </a:r>
            <a:br>
              <a:rPr lang="ro-RO" dirty="0"/>
            </a:br>
            <a:br>
              <a:rPr lang="ro-RO" dirty="0"/>
            </a:br>
            <a:r>
              <a:rPr lang="ro-RO" sz="4400" dirty="0"/>
              <a:t>Group members</a:t>
            </a:r>
            <a:br>
              <a:rPr lang="ro-RO" sz="4400" dirty="0"/>
            </a:br>
            <a:br>
              <a:rPr lang="ro-RO" sz="4400" dirty="0"/>
            </a:br>
            <a:r>
              <a:rPr lang="ro-RO" sz="3100" dirty="0"/>
              <a:t>Iuliana Gorgan 2210792</a:t>
            </a:r>
            <a:br>
              <a:rPr lang="ro-RO" sz="3100" dirty="0"/>
            </a:br>
            <a:r>
              <a:rPr lang="ro-RO" sz="3100" dirty="0"/>
              <a:t>Catalina Gorgan 2212088</a:t>
            </a:r>
            <a:br>
              <a:rPr lang="ro-RO" sz="3100" dirty="0"/>
            </a:br>
            <a:r>
              <a:rPr lang="ro-RO" sz="3100" dirty="0"/>
              <a:t>Camelia Croitoru 2247724</a:t>
            </a:r>
            <a:br>
              <a:rPr lang="ro-RO" sz="3100" dirty="0"/>
            </a:br>
            <a:r>
              <a:rPr lang="ro-RO" sz="3100" dirty="0"/>
              <a:t>Maria Magdalena Tanase 2310348</a:t>
            </a:r>
            <a:br>
              <a:rPr lang="ro-RO" dirty="0"/>
            </a:br>
            <a:endParaRPr lang="en-US" dirty="0"/>
          </a:p>
        </p:txBody>
      </p:sp>
    </p:spTree>
    <p:extLst>
      <p:ext uri="{BB962C8B-B14F-4D97-AF65-F5344CB8AC3E}">
        <p14:creationId xmlns:p14="http://schemas.microsoft.com/office/powerpoint/2010/main" val="3951630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A0615-CD39-4D03-3781-FAC6808ED3ED}"/>
              </a:ext>
            </a:extLst>
          </p:cNvPr>
          <p:cNvSpPr>
            <a:spLocks noGrp="1"/>
          </p:cNvSpPr>
          <p:nvPr>
            <p:ph type="title"/>
          </p:nvPr>
        </p:nvSpPr>
        <p:spPr>
          <a:xfrm>
            <a:off x="1138779" y="311383"/>
            <a:ext cx="9692640" cy="732960"/>
          </a:xfrm>
        </p:spPr>
        <p:txBody>
          <a:bodyPr/>
          <a:lstStyle/>
          <a:p>
            <a:pPr algn="ctr"/>
            <a:r>
              <a:rPr lang="en-US" sz="3200" b="1" i="0" dirty="0">
                <a:effectLst/>
                <a:latin typeface="Söhne"/>
              </a:rPr>
              <a:t>Overview of Apple Inc.</a:t>
            </a:r>
            <a:endParaRPr lang="en-US" sz="3200" b="1" dirty="0"/>
          </a:p>
        </p:txBody>
      </p:sp>
      <p:sp>
        <p:nvSpPr>
          <p:cNvPr id="3" name="Content Placeholder 2">
            <a:extLst>
              <a:ext uri="{FF2B5EF4-FFF2-40B4-BE49-F238E27FC236}">
                <a16:creationId xmlns:a16="http://schemas.microsoft.com/office/drawing/2014/main" id="{4FD10A62-668B-7BC0-92E5-0FCA6722CF6F}"/>
              </a:ext>
            </a:extLst>
          </p:cNvPr>
          <p:cNvSpPr>
            <a:spLocks noGrp="1"/>
          </p:cNvSpPr>
          <p:nvPr>
            <p:ph idx="1"/>
          </p:nvPr>
        </p:nvSpPr>
        <p:spPr>
          <a:xfrm>
            <a:off x="1235495" y="1044343"/>
            <a:ext cx="8595360" cy="4351337"/>
          </a:xfrm>
        </p:spPr>
        <p:txBody>
          <a:bodyPr>
            <a:normAutofit/>
          </a:bodyPr>
          <a:lstStyle/>
          <a:p>
            <a:r>
              <a:rPr lang="en-US" dirty="0">
                <a:latin typeface="Times New Roman" panose="02020603050405020304" pitchFamily="18" charset="0"/>
                <a:cs typeface="Times New Roman" panose="02020603050405020304" pitchFamily="18" charset="0"/>
              </a:rPr>
              <a:t>In the private sector, Apple Inc. has a major impact on the tech industry.   Founded in 1976 by Steve Jobs, Steve Wozniak, and Ronald Wayne.  Apple's main goal is to create life-improving goods.   The company is renowned for its cutting-edge technology, classic designs, and extensive range of products and services.   This extensive catalogue includes iPhone-adaptable iPads, powerful Mac PCs, and iOS and macOS, the user-friendly software combination.   Apple's groundbreaking Apple Watch and Apple Music changed the music industry. Apple, a digital giant, prioritizes user experience and industry standards.   Apple became a global leader by constantly innovating, focusing on quality, and simplifying complex issues.   Apple's strategy attracts a large community of consumers and fans, making it a symbol of technical innovation and excellence.</a:t>
            </a:r>
          </a:p>
        </p:txBody>
      </p:sp>
      <p:pic>
        <p:nvPicPr>
          <p:cNvPr id="5" name="Picture 4">
            <a:extLst>
              <a:ext uri="{FF2B5EF4-FFF2-40B4-BE49-F238E27FC236}">
                <a16:creationId xmlns:a16="http://schemas.microsoft.com/office/drawing/2014/main" id="{4A59CF03-BA54-0D31-8448-268F3A1FE6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9979" y="4246756"/>
            <a:ext cx="2733220" cy="164499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9" name="Picture 8">
            <a:extLst>
              <a:ext uri="{FF2B5EF4-FFF2-40B4-BE49-F238E27FC236}">
                <a16:creationId xmlns:a16="http://schemas.microsoft.com/office/drawing/2014/main" id="{C389B649-E7BB-AFFB-A981-DC81021E78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33889" y="4246756"/>
            <a:ext cx="3090272" cy="164499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7" name="Picture 6">
            <a:extLst>
              <a:ext uri="{FF2B5EF4-FFF2-40B4-BE49-F238E27FC236}">
                <a16:creationId xmlns:a16="http://schemas.microsoft.com/office/drawing/2014/main" id="{F0A7CA29-3763-00FB-0800-3DBAD3D94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00852" y="4046548"/>
            <a:ext cx="3531510" cy="1987063"/>
          </a:xfrm>
          <a:prstGeom prst="rect">
            <a:avLst/>
          </a:prstGeom>
        </p:spPr>
      </p:pic>
    </p:spTree>
    <p:extLst>
      <p:ext uri="{BB962C8B-B14F-4D97-AF65-F5344CB8AC3E}">
        <p14:creationId xmlns:p14="http://schemas.microsoft.com/office/powerpoint/2010/main" val="873744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795E-2E75-4876-5703-7DE215FF8E54}"/>
              </a:ext>
            </a:extLst>
          </p:cNvPr>
          <p:cNvSpPr>
            <a:spLocks noGrp="1"/>
          </p:cNvSpPr>
          <p:nvPr>
            <p:ph type="title"/>
          </p:nvPr>
        </p:nvSpPr>
        <p:spPr/>
        <p:txBody>
          <a:bodyPr>
            <a:noAutofit/>
          </a:bodyPr>
          <a:lstStyle/>
          <a:p>
            <a:pPr algn="ctr"/>
            <a:r>
              <a:rPr lang="en-US" sz="3200" b="1" dirty="0">
                <a:latin typeface="Times New Roman" panose="02020603050405020304" pitchFamily="18" charset="0"/>
                <a:cs typeface="Times New Roman" panose="02020603050405020304" pitchFamily="18" charset="0"/>
              </a:rPr>
              <a:t>Organization Structure</a:t>
            </a:r>
            <a:br>
              <a:rPr lang="en-US" sz="3200" b="1" dirty="0">
                <a:latin typeface="Times New Roman" panose="02020603050405020304" pitchFamily="18" charset="0"/>
                <a:cs typeface="Times New Roman" panose="02020603050405020304" pitchFamily="18" charset="0"/>
              </a:rPr>
            </a:b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3B7541-1E81-3A37-F52F-9A35698FD564}"/>
              </a:ext>
            </a:extLst>
          </p:cNvPr>
          <p:cNvSpPr>
            <a:spLocks noGrp="1"/>
          </p:cNvSpPr>
          <p:nvPr>
            <p:ph idx="1"/>
          </p:nvPr>
        </p:nvSpPr>
        <p:spPr>
          <a:xfrm>
            <a:off x="857426" y="1341254"/>
            <a:ext cx="10176920" cy="4351337"/>
          </a:xfrm>
        </p:spPr>
        <p:txBody>
          <a:bodyPr>
            <a:normAutofit/>
          </a:bodyPr>
          <a:lstStyle/>
          <a:p>
            <a:r>
              <a:rPr lang="en-US" b="1" dirty="0">
                <a:latin typeface="Times New Roman" panose="02020603050405020304" pitchFamily="18" charset="0"/>
                <a:cs typeface="Times New Roman" panose="02020603050405020304" pitchFamily="18" charset="0"/>
              </a:rPr>
              <a:t>Structure:</a:t>
            </a:r>
          </a:p>
          <a:p>
            <a:pPr marL="0" indent="0">
              <a:buNone/>
            </a:pPr>
            <a:r>
              <a:rPr lang="en-US" sz="1600" dirty="0">
                <a:latin typeface="Times New Roman" panose="02020603050405020304" pitchFamily="18" charset="0"/>
                <a:cs typeface="Times New Roman" panose="02020603050405020304" pitchFamily="18" charset="0"/>
              </a:rPr>
              <a:t>Apple's </a:t>
            </a:r>
            <a:r>
              <a:rPr lang="en-US" sz="1600" dirty="0" err="1">
                <a:latin typeface="Times New Roman" panose="02020603050405020304" pitchFamily="18" charset="0"/>
                <a:cs typeface="Times New Roman" panose="02020603050405020304" pitchFamily="18" charset="0"/>
              </a:rPr>
              <a:t>organisational</a:t>
            </a:r>
            <a:r>
              <a:rPr lang="en-US" sz="1600" dirty="0">
                <a:latin typeface="Times New Roman" panose="02020603050405020304" pitchFamily="18" charset="0"/>
                <a:cs typeface="Times New Roman" panose="02020603050405020304" pitchFamily="18" charset="0"/>
              </a:rPr>
              <a:t> structure is fundamental to its operational efficiency. Employees are grouped into departments with specific responsibilities, including operations, marketing, engineering, design, and more. Every department concentrates on particular functional areas and areas of expertise, which enables targeted decision-making, smooth cooperation, and effective </a:t>
            </a:r>
            <a:r>
              <a:rPr lang="en-US" sz="1600" dirty="0" err="1">
                <a:latin typeface="Times New Roman" panose="02020603050405020304" pitchFamily="18" charset="0"/>
                <a:cs typeface="Times New Roman" panose="02020603050405020304" pitchFamily="18" charset="0"/>
              </a:rPr>
              <a:t>workflows.Experts</a:t>
            </a:r>
            <a:r>
              <a:rPr lang="en-US" sz="1600" dirty="0">
                <a:latin typeface="Times New Roman" panose="02020603050405020304" pitchFamily="18" charset="0"/>
                <a:cs typeface="Times New Roman" panose="02020603050405020304" pitchFamily="18" charset="0"/>
              </a:rPr>
              <a:t> can focus on their core capabilities as a result of this departmentalization technique, which streamlines the decision-making process within each department. For instance, the design team can focus entirely on developing innovative items, and the marketing team can create methods to efficiently market those products. This strategy allows staff members to flourish in their areas of expertise while also streamlining operational </a:t>
            </a:r>
            <a:r>
              <a:rPr lang="en-US" sz="1600" dirty="0" err="1">
                <a:latin typeface="Times New Roman" panose="02020603050405020304" pitchFamily="18" charset="0"/>
                <a:cs typeface="Times New Roman" panose="02020603050405020304" pitchFamily="18" charset="0"/>
              </a:rPr>
              <a:t>procedures.Apple</a:t>
            </a:r>
            <a:r>
              <a:rPr lang="en-US" sz="1600" dirty="0">
                <a:latin typeface="Times New Roman" panose="02020603050405020304" pitchFamily="18" charset="0"/>
                <a:cs typeface="Times New Roman" panose="02020603050405020304" pitchFamily="18" charset="0"/>
              </a:rPr>
              <a:t> consistently innovates and creates goods and services that lead their sector because of its concentration on </a:t>
            </a:r>
            <a:r>
              <a:rPr lang="en-US" sz="1600" dirty="0" err="1">
                <a:latin typeface="Times New Roman" panose="02020603050405020304" pitchFamily="18" charset="0"/>
                <a:cs typeface="Times New Roman" panose="02020603050405020304" pitchFamily="18" charset="0"/>
              </a:rPr>
              <a:t>specialisation</a:t>
            </a:r>
            <a:r>
              <a:rPr lang="en-US" sz="1600" dirty="0">
                <a:latin typeface="Times New Roman" panose="02020603050405020304" pitchFamily="18" charset="0"/>
                <a:cs typeface="Times New Roman" panose="02020603050405020304" pitchFamily="18" charset="0"/>
              </a:rPr>
              <a:t>. Through the strategic allocation of its workforce's cumulative knowledge across discrete departments, Apple sustains a competitive advantage and continually introduces innovative solutions to the market.</a:t>
            </a:r>
          </a:p>
        </p:txBody>
      </p:sp>
    </p:spTree>
    <p:extLst>
      <p:ext uri="{BB962C8B-B14F-4D97-AF65-F5344CB8AC3E}">
        <p14:creationId xmlns:p14="http://schemas.microsoft.com/office/powerpoint/2010/main" val="3578620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795E-2E75-4876-5703-7DE215FF8E54}"/>
              </a:ext>
            </a:extLst>
          </p:cNvPr>
          <p:cNvSpPr>
            <a:spLocks noGrp="1"/>
          </p:cNvSpPr>
          <p:nvPr>
            <p:ph type="title"/>
          </p:nvPr>
        </p:nvSpPr>
        <p:spPr/>
        <p:txBody>
          <a:bodyPr>
            <a:noAutofit/>
          </a:bodyPr>
          <a:lstStyle/>
          <a:p>
            <a:pPr algn="ctr"/>
            <a:r>
              <a:rPr lang="en-US" sz="3200" b="1" dirty="0">
                <a:latin typeface="Times New Roman" panose="02020603050405020304" pitchFamily="18" charset="0"/>
                <a:cs typeface="Times New Roman" panose="02020603050405020304" pitchFamily="18" charset="0"/>
              </a:rPr>
              <a:t>Organization Functions</a:t>
            </a:r>
            <a:br>
              <a:rPr lang="en-US" sz="3200" b="1" dirty="0">
                <a:latin typeface="Times New Roman" panose="02020603050405020304" pitchFamily="18" charset="0"/>
                <a:cs typeface="Times New Roman" panose="02020603050405020304" pitchFamily="18" charset="0"/>
              </a:rPr>
            </a:b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6" name="Content Placeholder 2">
            <a:extLst>
              <a:ext uri="{FF2B5EF4-FFF2-40B4-BE49-F238E27FC236}">
                <a16:creationId xmlns:a16="http://schemas.microsoft.com/office/drawing/2014/main" id="{27ABBB0C-42B6-F210-FD4F-136178FDF7CE}"/>
              </a:ext>
            </a:extLst>
          </p:cNvPr>
          <p:cNvSpPr txBox="1">
            <a:spLocks/>
          </p:cNvSpPr>
          <p:nvPr/>
        </p:nvSpPr>
        <p:spPr>
          <a:xfrm>
            <a:off x="553916" y="1158601"/>
            <a:ext cx="10462846" cy="4540798"/>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sz="1500" b="1" dirty="0">
                <a:latin typeface="Times New Roman" panose="02020603050405020304" pitchFamily="18" charset="0"/>
                <a:cs typeface="Times New Roman" panose="02020603050405020304" pitchFamily="18" charset="0"/>
              </a:rPr>
              <a:t>Size:</a:t>
            </a:r>
          </a:p>
          <a:p>
            <a:pPr marL="0" indent="0">
              <a:buNone/>
            </a:pPr>
            <a:r>
              <a:rPr lang="en-US" sz="1500" dirty="0">
                <a:latin typeface="Times New Roman" panose="02020603050405020304" pitchFamily="18" charset="0"/>
                <a:cs typeface="Times New Roman" panose="02020603050405020304" pitchFamily="18" charset="0"/>
              </a:rPr>
              <a:t>Given its global reach, Apple needs a large and diversified workforce. With more than 150,000 workers spread out over the globe, the business runs on a remarkable scale. This sizable workforce is thoughtfully dispersed among numerous nations and areas, bolstering Apple's worldwide reach and facilitating the provision of first-rate customer care </a:t>
            </a:r>
            <a:r>
              <a:rPr lang="en-US" sz="1500" dirty="0" err="1">
                <a:latin typeface="Times New Roman" panose="02020603050405020304" pitchFamily="18" charset="0"/>
                <a:cs typeface="Times New Roman" panose="02020603050405020304" pitchFamily="18" charset="0"/>
              </a:rPr>
              <a:t>everywhere.Apple</a:t>
            </a:r>
            <a:r>
              <a:rPr lang="en-US" sz="1500" dirty="0">
                <a:latin typeface="Times New Roman" panose="02020603050405020304" pitchFamily="18" charset="0"/>
                <a:cs typeface="Times New Roman" panose="02020603050405020304" pitchFamily="18" charset="0"/>
              </a:rPr>
              <a:t> employs a sizable staff that has many facets. It helps the business expand internationally, makes it easier to react quickly to client needs, and fosters brand loyalty. This worldwide hub for human resources makes sure that customers can easily purchase Apple products wherever in the world and that their questions or complaints are promptly resolved, all of which enhance the company's already stellar reputation for customer service .</a:t>
            </a:r>
          </a:p>
        </p:txBody>
      </p:sp>
    </p:spTree>
    <p:extLst>
      <p:ext uri="{BB962C8B-B14F-4D97-AF65-F5344CB8AC3E}">
        <p14:creationId xmlns:p14="http://schemas.microsoft.com/office/powerpoint/2010/main" val="1178241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795E-2E75-4876-5703-7DE215FF8E54}"/>
              </a:ext>
            </a:extLst>
          </p:cNvPr>
          <p:cNvSpPr>
            <a:spLocks noGrp="1"/>
          </p:cNvSpPr>
          <p:nvPr>
            <p:ph type="title"/>
          </p:nvPr>
        </p:nvSpPr>
        <p:spPr>
          <a:xfrm>
            <a:off x="804672" y="348175"/>
            <a:ext cx="9692640" cy="1325562"/>
          </a:xfrm>
        </p:spPr>
        <p:txBody>
          <a:bodyPr>
            <a:noAutofit/>
          </a:bodyPr>
          <a:lstStyle/>
          <a:p>
            <a:pPr algn="ctr"/>
            <a:r>
              <a:rPr lang="en-US" sz="3200" b="1" dirty="0">
                <a:latin typeface="Times New Roman" panose="02020603050405020304" pitchFamily="18" charset="0"/>
                <a:cs typeface="Times New Roman" panose="02020603050405020304" pitchFamily="18" charset="0"/>
              </a:rPr>
              <a:t>Organization Functions</a:t>
            </a:r>
            <a:br>
              <a:rPr lang="en-US" sz="3200" b="1" dirty="0">
                <a:latin typeface="Times New Roman" panose="02020603050405020304" pitchFamily="18" charset="0"/>
                <a:cs typeface="Times New Roman" panose="02020603050405020304" pitchFamily="18" charset="0"/>
              </a:rPr>
            </a:b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7" name="Content Placeholder 2">
            <a:extLst>
              <a:ext uri="{FF2B5EF4-FFF2-40B4-BE49-F238E27FC236}">
                <a16:creationId xmlns:a16="http://schemas.microsoft.com/office/drawing/2014/main" id="{36CBB4A6-442E-A43B-8E92-41C98157DBCF}"/>
              </a:ext>
            </a:extLst>
          </p:cNvPr>
          <p:cNvSpPr txBox="1">
            <a:spLocks/>
          </p:cNvSpPr>
          <p:nvPr/>
        </p:nvSpPr>
        <p:spPr>
          <a:xfrm>
            <a:off x="263769" y="1362849"/>
            <a:ext cx="10849708" cy="4351337"/>
          </a:xfrm>
          <a:prstGeom prst="rect">
            <a:avLst/>
          </a:prstGeom>
        </p:spPr>
        <p:txBody>
          <a:bodyPr vert="horz" lIns="91440" tIns="45720" rIns="91440" bIns="45720" rtlCol="0">
            <a:normAutofit fontScale="925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Functions:</a:t>
            </a:r>
          </a:p>
          <a:p>
            <a:pPr marL="0" indent="0">
              <a:buNone/>
            </a:pPr>
            <a:r>
              <a:rPr lang="en-US" sz="1500" dirty="0">
                <a:latin typeface="Times New Roman" panose="02020603050405020304" pitchFamily="18" charset="0"/>
                <a:cs typeface="Times New Roman" panose="02020603050405020304" pitchFamily="18" charset="0"/>
              </a:rPr>
              <a:t>Apple's operational functions are a series of specialized domains that collectively shape the entire lifecycle of its products and services. These functions can be distilled into distinct areas:</a:t>
            </a:r>
          </a:p>
          <a:p>
            <a:pPr marL="0" indent="0">
              <a:buNone/>
            </a:pPr>
            <a:r>
              <a:rPr lang="en-US" sz="1500" dirty="0">
                <a:latin typeface="Times New Roman" panose="02020603050405020304" pitchFamily="18" charset="0"/>
                <a:cs typeface="Times New Roman" panose="02020603050405020304" pitchFamily="18" charset="0"/>
              </a:rPr>
              <a:t>Product Design: Apple's product design team is entrusted with the task of creating aesthetically pleasing and groundbreaking products that consistently set industry benchmarks for both form and function. This team's commitment to combining innovation with an elegant design aesthetic is a hallmark of Apple's offerings.</a:t>
            </a:r>
          </a:p>
          <a:p>
            <a:pPr marL="0" indent="0">
              <a:buNone/>
            </a:pPr>
            <a:r>
              <a:rPr lang="en-US" sz="1500" dirty="0">
                <a:latin typeface="Times New Roman" panose="02020603050405020304" pitchFamily="18" charset="0"/>
                <a:cs typeface="Times New Roman" panose="02020603050405020304" pitchFamily="18" charset="0"/>
              </a:rPr>
              <a:t>Research and Development (R&amp;D): The R&amp;D teams are the vanguard of technological exploration. They are tirelessly dedicated to pushing the boundaries of innovation and discovering cutting-edge technologies and concepts. This relentless pursuit of the new is what keeps Apple at the forefront of the tech landscape .</a:t>
            </a:r>
          </a:p>
          <a:p>
            <a:pPr marL="0" indent="0">
              <a:buNone/>
            </a:pPr>
            <a:r>
              <a:rPr lang="en-US" sz="1500" dirty="0">
                <a:latin typeface="Times New Roman" panose="02020603050405020304" pitchFamily="18" charset="0"/>
                <a:cs typeface="Times New Roman" panose="02020603050405020304" pitchFamily="18" charset="0"/>
              </a:rPr>
              <a:t>Manufacturing: Apple's manufacturing teams ensure that the products are not only innovative but also efficiently produced to meet global demand. The high-quality standards upheld by these teams are the cornerstone of Apple's reputation for excellence.</a:t>
            </a:r>
          </a:p>
          <a:p>
            <a:pPr marL="0" indent="0">
              <a:buNone/>
            </a:pPr>
            <a:r>
              <a:rPr lang="en-US" sz="1500" dirty="0">
                <a:latin typeface="Times New Roman" panose="02020603050405020304" pitchFamily="18" charset="0"/>
                <a:cs typeface="Times New Roman" panose="02020603050405020304" pitchFamily="18" charset="0"/>
              </a:rPr>
              <a:t>Marketing and Sales: The marketing and sales teams are responsible for promoting and distributing Apple's products on a global scale. Their work is crucial in ensuring that the innovative products reach customers worldwide and enjoy the recognition they deserve.</a:t>
            </a:r>
          </a:p>
          <a:p>
            <a:pPr marL="0" indent="0">
              <a:buNone/>
            </a:pPr>
            <a:r>
              <a:rPr lang="en-US" sz="1500" dirty="0">
                <a:latin typeface="Times New Roman" panose="02020603050405020304" pitchFamily="18" charset="0"/>
                <a:cs typeface="Times New Roman" panose="02020603050405020304" pitchFamily="18" charset="0"/>
              </a:rPr>
              <a:t>After-sales Support: The journey doesn't end with the sale; the after-sales support function is dedicated to providing customers with exceptional service and assistance. This commitment to post-purchase satisfaction contributes to building and maintaining trust and customer loyalty (</a:t>
            </a:r>
            <a:r>
              <a:rPr lang="en-US" sz="1600" dirty="0">
                <a:effectLst/>
                <a:latin typeface="Times New Roman" panose="02020603050405020304" pitchFamily="18" charset="0"/>
                <a:ea typeface="Times New Roman" panose="02020603050405020304" pitchFamily="18" charset="0"/>
              </a:rPr>
              <a:t>Acevedo, B. and Warren, S.,2021)</a:t>
            </a:r>
            <a:r>
              <a:rPr lang="en-US" sz="15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253009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506F3-B8CE-3F23-63ED-B7A3468B2396}"/>
              </a:ext>
            </a:extLst>
          </p:cNvPr>
          <p:cNvSpPr>
            <a:spLocks noGrp="1"/>
          </p:cNvSpPr>
          <p:nvPr>
            <p:ph type="title"/>
          </p:nvPr>
        </p:nvSpPr>
        <p:spPr>
          <a:xfrm>
            <a:off x="3523606" y="430824"/>
            <a:ext cx="4501662" cy="914400"/>
          </a:xfrm>
        </p:spPr>
        <p:txBody>
          <a:bodyPr>
            <a:normAutofit fontScale="90000"/>
          </a:bodyPr>
          <a:lstStyle/>
          <a:p>
            <a:pPr algn="ctr"/>
            <a:r>
              <a:rPr lang="en-US" sz="3200" dirty="0">
                <a:latin typeface="Times New Roman" panose="02020603050405020304" pitchFamily="18" charset="0"/>
                <a:cs typeface="Times New Roman" panose="02020603050405020304" pitchFamily="18" charset="0"/>
              </a:rPr>
              <a:t>Internal Environment</a:t>
            </a:r>
            <a:br>
              <a:rPr lang="en-US" sz="3200" dirty="0">
                <a:latin typeface="Times New Roman" panose="02020603050405020304" pitchFamily="18" charset="0"/>
                <a:cs typeface="Times New Roman" panose="02020603050405020304" pitchFamily="18" charset="0"/>
              </a:rPr>
            </a:br>
            <a:br>
              <a:rPr lang="en-US" sz="3200" dirty="0">
                <a:latin typeface="Times New Roman" panose="02020603050405020304" pitchFamily="18" charset="0"/>
                <a:cs typeface="Times New Roman" panose="02020603050405020304" pitchFamily="18" charset="0"/>
              </a:rPr>
            </a:br>
            <a:r>
              <a:rPr lang="en-US" sz="2200" b="1" dirty="0">
                <a:latin typeface="Times New Roman" panose="02020603050405020304" pitchFamily="18" charset="0"/>
                <a:cs typeface="Times New Roman" panose="02020603050405020304" pitchFamily="18" charset="0"/>
              </a:rPr>
              <a:t>Strengths:</a:t>
            </a:r>
          </a:p>
        </p:txBody>
      </p:sp>
      <p:sp>
        <p:nvSpPr>
          <p:cNvPr id="3" name="Content Placeholder 2">
            <a:extLst>
              <a:ext uri="{FF2B5EF4-FFF2-40B4-BE49-F238E27FC236}">
                <a16:creationId xmlns:a16="http://schemas.microsoft.com/office/drawing/2014/main" id="{2BC3A602-87FC-D724-FE2C-89CB55B78201}"/>
              </a:ext>
            </a:extLst>
          </p:cNvPr>
          <p:cNvSpPr>
            <a:spLocks noGrp="1"/>
          </p:cNvSpPr>
          <p:nvPr>
            <p:ph idx="1"/>
          </p:nvPr>
        </p:nvSpPr>
        <p:spPr>
          <a:xfrm>
            <a:off x="417811" y="2000250"/>
            <a:ext cx="10713252" cy="4558811"/>
          </a:xfrm>
        </p:spPr>
        <p:txBody>
          <a:bodyPr>
            <a:normAutofit/>
          </a:bodyPr>
          <a:lstStyle/>
          <a:p>
            <a:r>
              <a:rPr lang="en-US" dirty="0"/>
              <a:t>1. </a:t>
            </a:r>
            <a:r>
              <a:rPr lang="en-US" b="1" dirty="0"/>
              <a:t>Strong Brand Image: </a:t>
            </a:r>
            <a:r>
              <a:rPr lang="en-US" dirty="0"/>
              <a:t>Innovation, high standards, and a dedication to perfection are all associated with the Apple brand. Because consumers have complete faith in the brand, the company is able to charge higher rates for its goods and services because to this reputation.</a:t>
            </a:r>
          </a:p>
          <a:p>
            <a:r>
              <a:rPr lang="en-US" dirty="0"/>
              <a:t>2. </a:t>
            </a:r>
            <a:r>
              <a:rPr lang="en-US" b="1" dirty="0"/>
              <a:t>Creative Product Design: </a:t>
            </a:r>
            <a:r>
              <a:rPr lang="en-US" dirty="0"/>
              <a:t>Apple has a long history of setting the standard for innovative design in the electronics sector. Innovation is ingrained in every aspect of the iPhone, from its elegant appearance to its software's user-friendly interface.</a:t>
            </a:r>
          </a:p>
          <a:p>
            <a:r>
              <a:rPr lang="en-US" dirty="0"/>
              <a:t>3. </a:t>
            </a:r>
            <a:r>
              <a:rPr lang="en-US" b="1" dirty="0"/>
              <a:t>Strong Supply Chain Management: </a:t>
            </a:r>
            <a:r>
              <a:rPr lang="en-US" dirty="0"/>
              <a:t>The business keeps its items available when and where they are needed by running a well-oiled supply chain. This effectiveness increases product availability while lowering inventory expenses.</a:t>
            </a:r>
          </a:p>
          <a:p>
            <a:r>
              <a:rPr lang="en-US" dirty="0"/>
              <a:t>4. </a:t>
            </a:r>
            <a:r>
              <a:rPr lang="en-US" b="1" dirty="0"/>
              <a:t>Exceptional Customer Service: </a:t>
            </a:r>
            <a:r>
              <a:rPr lang="en-US" dirty="0"/>
              <a:t>Providing excellent customer service is a priority for Apple. The Apple Care programmed, Apple Stores, and online assistance all help to increase client happiness and loyalty.</a:t>
            </a:r>
          </a:p>
        </p:txBody>
      </p:sp>
    </p:spTree>
    <p:extLst>
      <p:ext uri="{BB962C8B-B14F-4D97-AF65-F5344CB8AC3E}">
        <p14:creationId xmlns:p14="http://schemas.microsoft.com/office/powerpoint/2010/main" val="1568983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506F3-B8CE-3F23-63ED-B7A3468B2396}"/>
              </a:ext>
            </a:extLst>
          </p:cNvPr>
          <p:cNvSpPr>
            <a:spLocks noGrp="1"/>
          </p:cNvSpPr>
          <p:nvPr>
            <p:ph type="title"/>
          </p:nvPr>
        </p:nvSpPr>
        <p:spPr>
          <a:xfrm>
            <a:off x="3525715" y="228600"/>
            <a:ext cx="4501662" cy="914400"/>
          </a:xfrm>
        </p:spPr>
        <p:txBody>
          <a:bodyPr>
            <a:normAutofit/>
          </a:bodyPr>
          <a:lstStyle/>
          <a:p>
            <a:pPr algn="ctr"/>
            <a:br>
              <a:rPr lang="en-US" sz="3200"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Weaknesses:</a:t>
            </a:r>
          </a:p>
        </p:txBody>
      </p:sp>
      <p:sp>
        <p:nvSpPr>
          <p:cNvPr id="3" name="Content Placeholder 2">
            <a:extLst>
              <a:ext uri="{FF2B5EF4-FFF2-40B4-BE49-F238E27FC236}">
                <a16:creationId xmlns:a16="http://schemas.microsoft.com/office/drawing/2014/main" id="{2BC3A602-87FC-D724-FE2C-89CB55B78201}"/>
              </a:ext>
            </a:extLst>
          </p:cNvPr>
          <p:cNvSpPr>
            <a:spLocks noGrp="1"/>
          </p:cNvSpPr>
          <p:nvPr>
            <p:ph idx="1"/>
          </p:nvPr>
        </p:nvSpPr>
        <p:spPr>
          <a:xfrm>
            <a:off x="417811" y="1411165"/>
            <a:ext cx="10713252" cy="4558811"/>
          </a:xfrm>
        </p:spPr>
        <p:txBody>
          <a:bodyPr>
            <a:normAutofit/>
          </a:bodyPr>
          <a:lstStyle/>
          <a:p>
            <a:r>
              <a:rPr lang="en-US" dirty="0"/>
              <a:t>1.</a:t>
            </a:r>
            <a:r>
              <a:rPr lang="en-US" b="1" dirty="0"/>
              <a:t>High Product Prices: </a:t>
            </a:r>
            <a:r>
              <a:rPr lang="en-US" dirty="0"/>
              <a:t>Apple's market penetration may be constrained by its premium pricing approach. Although it draws in quality-conscious consumers, it may turn off more budget-conscious markets (</a:t>
            </a:r>
            <a:r>
              <a:rPr lang="en-US" sz="1800" dirty="0">
                <a:effectLst/>
                <a:latin typeface="Times New Roman" panose="02020603050405020304" pitchFamily="18" charset="0"/>
                <a:ea typeface="Times New Roman" panose="02020603050405020304" pitchFamily="18" charset="0"/>
              </a:rPr>
              <a:t>Cox, J.W. and </a:t>
            </a:r>
            <a:r>
              <a:rPr lang="en-US" sz="1800" dirty="0" err="1">
                <a:effectLst/>
                <a:latin typeface="Times New Roman" panose="02020603050405020304" pitchFamily="18" charset="0"/>
                <a:ea typeface="Times New Roman" panose="02020603050405020304" pitchFamily="18" charset="0"/>
              </a:rPr>
              <a:t>Minahan</a:t>
            </a:r>
            <a:r>
              <a:rPr lang="en-US" sz="1800" dirty="0">
                <a:effectLst/>
                <a:latin typeface="Times New Roman" panose="02020603050405020304" pitchFamily="18" charset="0"/>
                <a:ea typeface="Times New Roman" panose="02020603050405020304" pitchFamily="18" charset="0"/>
              </a:rPr>
              <a:t>, S.,2021). </a:t>
            </a:r>
            <a:r>
              <a:rPr lang="en-US" dirty="0"/>
              <a:t>.</a:t>
            </a:r>
          </a:p>
          <a:p>
            <a:r>
              <a:rPr lang="en-US" dirty="0"/>
              <a:t>2. </a:t>
            </a:r>
            <a:r>
              <a:rPr lang="en-US" b="1" dirty="0"/>
              <a:t>Dependence on Product Launches: </a:t>
            </a:r>
            <a:r>
              <a:rPr lang="en-US" dirty="0"/>
              <a:t>Apple's ability to make money is closely related to how well its products launch. Variations in revenue and operational difficulties may result from this reliance.</a:t>
            </a:r>
          </a:p>
          <a:p>
            <a:r>
              <a:rPr lang="en-US" dirty="0"/>
              <a:t>3. </a:t>
            </a:r>
            <a:r>
              <a:rPr lang="en-US" b="1" dirty="0"/>
              <a:t>Limited Product Diversity: </a:t>
            </a:r>
            <a:r>
              <a:rPr lang="en-US" dirty="0"/>
              <a:t>A few product lines, like the iPhone, account for the majority of Apple's revenue. The financial health of the business may be at stake from an overreliance on these items.</a:t>
            </a:r>
          </a:p>
          <a:p>
            <a:r>
              <a:rPr lang="en-US" dirty="0"/>
              <a:t>4. </a:t>
            </a:r>
            <a:r>
              <a:rPr lang="en-US" b="1" dirty="0"/>
              <a:t>Strict Control Over environment: </a:t>
            </a:r>
            <a:r>
              <a:rPr lang="en-US" dirty="0"/>
              <a:t>Due to Apple's tight control over its hardware and software environment, consumers' and developers' options for modification may be limited.</a:t>
            </a:r>
          </a:p>
        </p:txBody>
      </p:sp>
    </p:spTree>
    <p:extLst>
      <p:ext uri="{BB962C8B-B14F-4D97-AF65-F5344CB8AC3E}">
        <p14:creationId xmlns:p14="http://schemas.microsoft.com/office/powerpoint/2010/main" val="601681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506F3-B8CE-3F23-63ED-B7A3468B2396}"/>
              </a:ext>
            </a:extLst>
          </p:cNvPr>
          <p:cNvSpPr>
            <a:spLocks noGrp="1"/>
          </p:cNvSpPr>
          <p:nvPr>
            <p:ph type="title"/>
          </p:nvPr>
        </p:nvSpPr>
        <p:spPr>
          <a:xfrm>
            <a:off x="2461845" y="79131"/>
            <a:ext cx="6778869" cy="914400"/>
          </a:xfrm>
        </p:spPr>
        <p:txBody>
          <a:bodyPr>
            <a:normAutofit fontScale="90000"/>
          </a:bodyPr>
          <a:lstStyle/>
          <a:p>
            <a:pPr algn="ctr"/>
            <a:br>
              <a:rPr lang="en-US" sz="3200"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External Environment: PESTLE Analysis</a:t>
            </a:r>
          </a:p>
        </p:txBody>
      </p:sp>
      <p:sp>
        <p:nvSpPr>
          <p:cNvPr id="3" name="Content Placeholder 2">
            <a:extLst>
              <a:ext uri="{FF2B5EF4-FFF2-40B4-BE49-F238E27FC236}">
                <a16:creationId xmlns:a16="http://schemas.microsoft.com/office/drawing/2014/main" id="{2BC3A602-87FC-D724-FE2C-89CB55B78201}"/>
              </a:ext>
            </a:extLst>
          </p:cNvPr>
          <p:cNvSpPr>
            <a:spLocks noGrp="1"/>
          </p:cNvSpPr>
          <p:nvPr>
            <p:ph idx="1"/>
          </p:nvPr>
        </p:nvSpPr>
        <p:spPr>
          <a:xfrm>
            <a:off x="417811" y="1411165"/>
            <a:ext cx="3415635" cy="2017835"/>
          </a:xfrm>
        </p:spPr>
        <p:txBody>
          <a:bodyPr>
            <a:normAutofit fontScale="77500" lnSpcReduction="20000"/>
          </a:bodyPr>
          <a:lstStyle/>
          <a:p>
            <a:r>
              <a:rPr lang="en-US" dirty="0"/>
              <a:t>Political: Due to its global reach, Apple is impacted by a number of political issues. International trade agreements, cybersecurity, and data privacy regulations can all have a big impact on how a business operates. Modifications to data protection regulations, for instance, may affect Apple's </a:t>
            </a:r>
            <a:r>
              <a:rPr lang="en-US" dirty="0" err="1"/>
              <a:t>practises</a:t>
            </a:r>
            <a:r>
              <a:rPr lang="en-US" dirty="0"/>
              <a:t> on customer data management and product development.</a:t>
            </a:r>
          </a:p>
        </p:txBody>
      </p:sp>
      <p:sp>
        <p:nvSpPr>
          <p:cNvPr id="4" name="Content Placeholder 2">
            <a:extLst>
              <a:ext uri="{FF2B5EF4-FFF2-40B4-BE49-F238E27FC236}">
                <a16:creationId xmlns:a16="http://schemas.microsoft.com/office/drawing/2014/main" id="{DF3EF1F0-B113-0531-F72E-6952475AD5FE}"/>
              </a:ext>
            </a:extLst>
          </p:cNvPr>
          <p:cNvSpPr txBox="1">
            <a:spLocks/>
          </p:cNvSpPr>
          <p:nvPr/>
        </p:nvSpPr>
        <p:spPr>
          <a:xfrm>
            <a:off x="3930573" y="1397976"/>
            <a:ext cx="3415635" cy="2017835"/>
          </a:xfrm>
          <a:prstGeom prst="rect">
            <a:avLst/>
          </a:prstGeom>
        </p:spPr>
        <p:txBody>
          <a:bodyPr vert="horz" lIns="91440" tIns="45720" rIns="91440" bIns="45720" rtlCol="0">
            <a:normAutofit fontScale="77500" lnSpcReduction="2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Economic: Apple's success is greatly influenced by the state of the economy in important markets. These prerequisites include consumer purchasing power, inflation rates, and GDP growth. Consumer demand for Apple products can be directly impacted by changes in the economy, as increased costs in some situations may result in lower sales.</a:t>
            </a:r>
          </a:p>
        </p:txBody>
      </p:sp>
      <p:sp>
        <p:nvSpPr>
          <p:cNvPr id="5" name="Content Placeholder 2">
            <a:extLst>
              <a:ext uri="{FF2B5EF4-FFF2-40B4-BE49-F238E27FC236}">
                <a16:creationId xmlns:a16="http://schemas.microsoft.com/office/drawing/2014/main" id="{CE531891-0892-61A7-A0D1-821AD4F61B7D}"/>
              </a:ext>
            </a:extLst>
          </p:cNvPr>
          <p:cNvSpPr txBox="1">
            <a:spLocks/>
          </p:cNvSpPr>
          <p:nvPr/>
        </p:nvSpPr>
        <p:spPr>
          <a:xfrm>
            <a:off x="7532896" y="1441936"/>
            <a:ext cx="3415635" cy="2017835"/>
          </a:xfrm>
          <a:prstGeom prst="rect">
            <a:avLst/>
          </a:prstGeom>
        </p:spPr>
        <p:txBody>
          <a:bodyPr vert="horz" lIns="91440" tIns="45720" rIns="91440" bIns="45720" rtlCol="0">
            <a:normAutofit fontScale="85000" lnSpcReduction="2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Social: Demand for Apple products is directly impacted by shifting consumer tastes and lifestyles. As an illustration of how important flexibility is in a changing market, consider the rise in demand for Apple's </a:t>
            </a:r>
            <a:r>
              <a:rPr lang="en-US" dirty="0" err="1"/>
              <a:t>Macbooks</a:t>
            </a:r>
            <a:r>
              <a:rPr lang="en-US" dirty="0"/>
              <a:t> and iPads during the COVID-19 epidemic due to the shift towards remote work and study.</a:t>
            </a:r>
          </a:p>
        </p:txBody>
      </p:sp>
      <p:sp>
        <p:nvSpPr>
          <p:cNvPr id="7" name="Content Placeholder 2">
            <a:extLst>
              <a:ext uri="{FF2B5EF4-FFF2-40B4-BE49-F238E27FC236}">
                <a16:creationId xmlns:a16="http://schemas.microsoft.com/office/drawing/2014/main" id="{E62064F2-EA13-12DB-0993-4309FCED961E}"/>
              </a:ext>
            </a:extLst>
          </p:cNvPr>
          <p:cNvSpPr txBox="1">
            <a:spLocks/>
          </p:cNvSpPr>
          <p:nvPr/>
        </p:nvSpPr>
        <p:spPr>
          <a:xfrm>
            <a:off x="233994" y="3974121"/>
            <a:ext cx="3415635" cy="2017835"/>
          </a:xfrm>
          <a:prstGeom prst="rect">
            <a:avLst/>
          </a:prstGeom>
        </p:spPr>
        <p:txBody>
          <a:bodyPr vert="horz" lIns="91440" tIns="45720" rIns="91440" bIns="45720" rtlCol="0">
            <a:normAutofit fontScale="92500" lnSpcReduction="2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Technological: The field of technology is distinguished by its quick development. Apple's success is largely attributed to its capacity for constant innovation. To stay competitive, one must keep up with the latest technology advancements.</a:t>
            </a:r>
          </a:p>
        </p:txBody>
      </p:sp>
      <p:sp>
        <p:nvSpPr>
          <p:cNvPr id="8" name="Content Placeholder 2">
            <a:extLst>
              <a:ext uri="{FF2B5EF4-FFF2-40B4-BE49-F238E27FC236}">
                <a16:creationId xmlns:a16="http://schemas.microsoft.com/office/drawing/2014/main" id="{69174227-A1D4-0821-D63E-F00CF38C878F}"/>
              </a:ext>
            </a:extLst>
          </p:cNvPr>
          <p:cNvSpPr txBox="1">
            <a:spLocks/>
          </p:cNvSpPr>
          <p:nvPr/>
        </p:nvSpPr>
        <p:spPr>
          <a:xfrm>
            <a:off x="3883445" y="3974121"/>
            <a:ext cx="3415635" cy="2017835"/>
          </a:xfrm>
          <a:prstGeom prst="rect">
            <a:avLst/>
          </a:prstGeom>
        </p:spPr>
        <p:txBody>
          <a:bodyPr vert="horz" lIns="91440" tIns="45720" rIns="91440" bIns="45720" rtlCol="0">
            <a:normAutofit fontScale="850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Legal: Apple must contend with a number of legal obstacles, such as regulatory problems and patent battles. Legal disputes can be expensive and time-consuming, which may have an impact on the business's operations. It's also critical to comply with evolving laws and regulations.</a:t>
            </a:r>
          </a:p>
        </p:txBody>
      </p:sp>
      <p:sp>
        <p:nvSpPr>
          <p:cNvPr id="9" name="Content Placeholder 2">
            <a:extLst>
              <a:ext uri="{FF2B5EF4-FFF2-40B4-BE49-F238E27FC236}">
                <a16:creationId xmlns:a16="http://schemas.microsoft.com/office/drawing/2014/main" id="{29396828-275B-7D95-CF62-F9A0DE31BC25}"/>
              </a:ext>
            </a:extLst>
          </p:cNvPr>
          <p:cNvSpPr txBox="1">
            <a:spLocks/>
          </p:cNvSpPr>
          <p:nvPr/>
        </p:nvSpPr>
        <p:spPr>
          <a:xfrm>
            <a:off x="7532896" y="3908176"/>
            <a:ext cx="3415635" cy="2017835"/>
          </a:xfrm>
          <a:prstGeom prst="rect">
            <a:avLst/>
          </a:prstGeom>
        </p:spPr>
        <p:txBody>
          <a:bodyPr vert="horz" lIns="91440" tIns="45720" rIns="91440" bIns="45720" rtlCol="0">
            <a:normAutofit fontScale="77500" lnSpcReduction="2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Environmental: The importance of environmental factors is growing (</a:t>
            </a:r>
            <a:r>
              <a:rPr lang="en-US" sz="1800" dirty="0">
                <a:effectLst/>
                <a:latin typeface="Times New Roman" panose="02020603050405020304" pitchFamily="18" charset="0"/>
                <a:ea typeface="Calibri" panose="020F0502020204030204" pitchFamily="34" charset="0"/>
              </a:rPr>
              <a:t>Willow, J.,2022). </a:t>
            </a:r>
            <a:r>
              <a:rPr lang="en-US" dirty="0"/>
              <a:t>The emphasis on sustainability and the environmental impact of products by society has forced tech corporations, including Apple, to give priority to eco-friendly projects. Apple is employing recycling </a:t>
            </a:r>
            <a:r>
              <a:rPr lang="en-US" dirty="0" err="1"/>
              <a:t>programmes</a:t>
            </a:r>
            <a:r>
              <a:rPr lang="en-US" dirty="0"/>
              <a:t> for its goods and renewable energy sources to lessen its carbon footprint.</a:t>
            </a:r>
          </a:p>
        </p:txBody>
      </p:sp>
    </p:spTree>
    <p:extLst>
      <p:ext uri="{BB962C8B-B14F-4D97-AF65-F5344CB8AC3E}">
        <p14:creationId xmlns:p14="http://schemas.microsoft.com/office/powerpoint/2010/main" val="146518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506F3-B8CE-3F23-63ED-B7A3468B2396}"/>
              </a:ext>
            </a:extLst>
          </p:cNvPr>
          <p:cNvSpPr>
            <a:spLocks noGrp="1"/>
          </p:cNvSpPr>
          <p:nvPr>
            <p:ph type="title"/>
          </p:nvPr>
        </p:nvSpPr>
        <p:spPr>
          <a:xfrm>
            <a:off x="2461845" y="79131"/>
            <a:ext cx="6778869" cy="914400"/>
          </a:xfrm>
        </p:spPr>
        <p:txBody>
          <a:bodyPr>
            <a:normAutofit/>
          </a:bodyPr>
          <a:lstStyle/>
          <a:p>
            <a:pPr algn="ctr"/>
            <a:r>
              <a:rPr lang="en-US" sz="3200" b="1" i="0" dirty="0">
                <a:effectLst/>
                <a:latin typeface="Söhne"/>
              </a:rPr>
              <a:t>Stakeholders</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C3A602-87FC-D724-FE2C-89CB55B78201}"/>
              </a:ext>
            </a:extLst>
          </p:cNvPr>
          <p:cNvSpPr>
            <a:spLocks noGrp="1"/>
          </p:cNvSpPr>
          <p:nvPr>
            <p:ph idx="1"/>
          </p:nvPr>
        </p:nvSpPr>
        <p:spPr>
          <a:xfrm>
            <a:off x="417811" y="1411165"/>
            <a:ext cx="10871512" cy="914401"/>
          </a:xfrm>
        </p:spPr>
        <p:txBody>
          <a:bodyPr>
            <a:normAutofit/>
          </a:bodyPr>
          <a:lstStyle/>
          <a:p>
            <a:r>
              <a:rPr lang="en-US" dirty="0"/>
              <a:t>Consumers: At the center of what Apple does are its customers. They anticipate excellent service and top-notch goods. Apple's success in the market and brand loyalty are greatly attributed to its customer-centric business model.</a:t>
            </a:r>
          </a:p>
        </p:txBody>
      </p:sp>
      <p:sp>
        <p:nvSpPr>
          <p:cNvPr id="6" name="Content Placeholder 2">
            <a:extLst>
              <a:ext uri="{FF2B5EF4-FFF2-40B4-BE49-F238E27FC236}">
                <a16:creationId xmlns:a16="http://schemas.microsoft.com/office/drawing/2014/main" id="{54398DC4-799D-F48F-3C72-E4ACD9FE63F8}"/>
              </a:ext>
            </a:extLst>
          </p:cNvPr>
          <p:cNvSpPr txBox="1">
            <a:spLocks/>
          </p:cNvSpPr>
          <p:nvPr/>
        </p:nvSpPr>
        <p:spPr>
          <a:xfrm>
            <a:off x="415523" y="2325566"/>
            <a:ext cx="10871512" cy="914401"/>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Workers: Apple's personnel is essential to the success of the corporation. Workers want a healthy work environment, fair wages, and job security. Their input is crucial to Apple's operational excellence and innovation (</a:t>
            </a:r>
            <a:r>
              <a:rPr lang="en-US" sz="1800" dirty="0">
                <a:effectLst/>
                <a:latin typeface="Times New Roman" panose="02020603050405020304" pitchFamily="18" charset="0"/>
                <a:ea typeface="Times New Roman" panose="02020603050405020304" pitchFamily="18" charset="0"/>
              </a:rPr>
              <a:t>Chan, A. and Clegg, S.,2022)</a:t>
            </a:r>
            <a:r>
              <a:rPr lang="en-US" dirty="0"/>
              <a:t>.</a:t>
            </a:r>
          </a:p>
        </p:txBody>
      </p:sp>
      <p:sp>
        <p:nvSpPr>
          <p:cNvPr id="10" name="Content Placeholder 2">
            <a:extLst>
              <a:ext uri="{FF2B5EF4-FFF2-40B4-BE49-F238E27FC236}">
                <a16:creationId xmlns:a16="http://schemas.microsoft.com/office/drawing/2014/main" id="{E5DA5C37-BDE5-21C9-B586-AF9AF8EB592E}"/>
              </a:ext>
            </a:extLst>
          </p:cNvPr>
          <p:cNvSpPr txBox="1">
            <a:spLocks/>
          </p:cNvSpPr>
          <p:nvPr/>
        </p:nvSpPr>
        <p:spPr>
          <a:xfrm>
            <a:off x="415523" y="3333750"/>
            <a:ext cx="10871512" cy="914401"/>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Owners: Owners put money into Apple with the hope of earning a healthy profit. They keep a careful eye on the business's financial results and anticipate investment-maximizing plans.</a:t>
            </a:r>
          </a:p>
        </p:txBody>
      </p:sp>
      <p:sp>
        <p:nvSpPr>
          <p:cNvPr id="11" name="Content Placeholder 2">
            <a:extLst>
              <a:ext uri="{FF2B5EF4-FFF2-40B4-BE49-F238E27FC236}">
                <a16:creationId xmlns:a16="http://schemas.microsoft.com/office/drawing/2014/main" id="{366DAFB5-E7FE-5EAE-FF9D-66CEE68C0DA7}"/>
              </a:ext>
            </a:extLst>
          </p:cNvPr>
          <p:cNvSpPr txBox="1">
            <a:spLocks/>
          </p:cNvSpPr>
          <p:nvPr/>
        </p:nvSpPr>
        <p:spPr>
          <a:xfrm>
            <a:off x="415523" y="4267200"/>
            <a:ext cx="10871512" cy="914401"/>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Suppliers: To get the parts for its products, Apple depends on a large network of suppliers. Maintaining the integrity of its supply chain and preserving its reputation as a brand depends on ethical and responsible sourcing </a:t>
            </a:r>
            <a:r>
              <a:rPr lang="en-US" dirty="0" err="1"/>
              <a:t>practises</a:t>
            </a:r>
            <a:r>
              <a:rPr lang="en-US" dirty="0"/>
              <a:t>.</a:t>
            </a:r>
          </a:p>
        </p:txBody>
      </p:sp>
      <p:sp>
        <p:nvSpPr>
          <p:cNvPr id="12" name="Content Placeholder 2">
            <a:extLst>
              <a:ext uri="{FF2B5EF4-FFF2-40B4-BE49-F238E27FC236}">
                <a16:creationId xmlns:a16="http://schemas.microsoft.com/office/drawing/2014/main" id="{882E9834-82D8-1549-6176-32AA63AFA586}"/>
              </a:ext>
            </a:extLst>
          </p:cNvPr>
          <p:cNvSpPr txBox="1">
            <a:spLocks/>
          </p:cNvSpPr>
          <p:nvPr/>
        </p:nvSpPr>
        <p:spPr>
          <a:xfrm>
            <a:off x="415523" y="5200650"/>
            <a:ext cx="10871512" cy="914401"/>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dirty="0"/>
              <a:t>Governments: Through laws, levies, and trade agreements, governments have a big influence on Apple's business </a:t>
            </a:r>
            <a:r>
              <a:rPr lang="en-US" dirty="0" err="1"/>
              <a:t>practises</a:t>
            </a:r>
            <a:r>
              <a:rPr lang="en-US" dirty="0"/>
              <a:t>. Respecting these rules is essential to preserving a peaceful international presence.</a:t>
            </a:r>
          </a:p>
        </p:txBody>
      </p:sp>
    </p:spTree>
    <p:extLst>
      <p:ext uri="{BB962C8B-B14F-4D97-AF65-F5344CB8AC3E}">
        <p14:creationId xmlns:p14="http://schemas.microsoft.com/office/powerpoint/2010/main" val="4007111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506F3-B8CE-3F23-63ED-B7A3468B2396}"/>
              </a:ext>
            </a:extLst>
          </p:cNvPr>
          <p:cNvSpPr>
            <a:spLocks noGrp="1"/>
          </p:cNvSpPr>
          <p:nvPr>
            <p:ph type="title"/>
          </p:nvPr>
        </p:nvSpPr>
        <p:spPr>
          <a:xfrm>
            <a:off x="2461845" y="79131"/>
            <a:ext cx="6778869" cy="914400"/>
          </a:xfrm>
        </p:spPr>
        <p:txBody>
          <a:bodyPr>
            <a:normAutofit fontScale="90000"/>
          </a:bodyPr>
          <a:lstStyle/>
          <a:p>
            <a:pPr algn="ctr"/>
            <a:r>
              <a:rPr lang="en-US" sz="3200" b="1" i="0" dirty="0">
                <a:effectLst/>
                <a:latin typeface="Söhne"/>
              </a:rPr>
              <a:t>Ethical Considerations and CSR Initiatives:</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C3A602-87FC-D724-FE2C-89CB55B78201}"/>
              </a:ext>
            </a:extLst>
          </p:cNvPr>
          <p:cNvSpPr>
            <a:spLocks noGrp="1"/>
          </p:cNvSpPr>
          <p:nvPr>
            <p:ph idx="1"/>
          </p:nvPr>
        </p:nvSpPr>
        <p:spPr>
          <a:xfrm>
            <a:off x="417811" y="1411165"/>
            <a:ext cx="2844135" cy="4875335"/>
          </a:xfrm>
        </p:spPr>
        <p:txBody>
          <a:bodyPr>
            <a:normAutofit fontScale="85000" lnSpcReduction="10000"/>
          </a:bodyPr>
          <a:lstStyle/>
          <a:p>
            <a:r>
              <a:rPr lang="en-US" b="1" dirty="0"/>
              <a:t>Environmental Responsibility: Apple</a:t>
            </a:r>
            <a:r>
              <a:rPr lang="en-US" dirty="0"/>
              <a:t> has a strong commitment to lowering its environmental impact and carbon footprint, as evidenced by the company's environmental responsibility efforts. For the purpose of providing power for its operations, the corporation has made major investments in renewable energy sources such as solar and wind power (</a:t>
            </a:r>
            <a:r>
              <a:rPr lang="en-US" sz="1800" dirty="0">
                <a:effectLst/>
                <a:latin typeface="Times New Roman" panose="02020603050405020304" pitchFamily="18" charset="0"/>
                <a:ea typeface="Times New Roman" panose="02020603050405020304" pitchFamily="18" charset="0"/>
              </a:rPr>
              <a:t>Robert,2019)</a:t>
            </a:r>
            <a:r>
              <a:rPr lang="en-US" dirty="0"/>
              <a:t>. In addition, Apple has implemented recycling </a:t>
            </a:r>
            <a:r>
              <a:rPr lang="en-US" dirty="0" err="1"/>
              <a:t>programmes</a:t>
            </a:r>
            <a:r>
              <a:rPr lang="en-US" dirty="0"/>
              <a:t> for its products in an effort to limit the amount of waste generated by electronic devices.</a:t>
            </a:r>
          </a:p>
        </p:txBody>
      </p:sp>
      <p:sp>
        <p:nvSpPr>
          <p:cNvPr id="5" name="Content Placeholder 2">
            <a:extLst>
              <a:ext uri="{FF2B5EF4-FFF2-40B4-BE49-F238E27FC236}">
                <a16:creationId xmlns:a16="http://schemas.microsoft.com/office/drawing/2014/main" id="{D9F18B27-6EFD-D802-6C62-95C52BB01427}"/>
              </a:ext>
            </a:extLst>
          </p:cNvPr>
          <p:cNvSpPr txBox="1">
            <a:spLocks/>
          </p:cNvSpPr>
          <p:nvPr/>
        </p:nvSpPr>
        <p:spPr>
          <a:xfrm>
            <a:off x="4235780" y="1411164"/>
            <a:ext cx="2844135" cy="4875335"/>
          </a:xfrm>
          <a:prstGeom prst="rect">
            <a:avLst/>
          </a:prstGeom>
        </p:spPr>
        <p:txBody>
          <a:bodyPr vert="horz" lIns="91440" tIns="45720" rIns="91440" bIns="45720" rtlCol="0">
            <a:normAutofit fontScale="92500" lnSpcReduction="2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b="1" dirty="0"/>
              <a:t>Labor Practices: </a:t>
            </a:r>
            <a:r>
              <a:rPr lang="en-US" dirty="0"/>
              <a:t>Apple places a high emphasis on ethical labor practices, particularly throughout its wide supplier chain. This is especially true with regard to its manufacturing process. In the past, the corporation has been subjected to criticism about the working conditions of workers in supplier factories. In response, Apple has enhanced its level of transparency and adopted stronger requirements to guarantee that all of its employees are provided with safe and equitable working conditions.</a:t>
            </a:r>
          </a:p>
        </p:txBody>
      </p:sp>
      <p:sp>
        <p:nvSpPr>
          <p:cNvPr id="7" name="Content Placeholder 2">
            <a:extLst>
              <a:ext uri="{FF2B5EF4-FFF2-40B4-BE49-F238E27FC236}">
                <a16:creationId xmlns:a16="http://schemas.microsoft.com/office/drawing/2014/main" id="{3FA83AA3-4A5D-C5F0-0BE3-8A9528A979C7}"/>
              </a:ext>
            </a:extLst>
          </p:cNvPr>
          <p:cNvSpPr txBox="1">
            <a:spLocks/>
          </p:cNvSpPr>
          <p:nvPr/>
        </p:nvSpPr>
        <p:spPr>
          <a:xfrm>
            <a:off x="7718357" y="1411165"/>
            <a:ext cx="2844135" cy="4875335"/>
          </a:xfrm>
          <a:prstGeom prst="rect">
            <a:avLst/>
          </a:prstGeom>
        </p:spPr>
        <p:txBody>
          <a:bodyPr vert="horz" lIns="91440" tIns="45720" rIns="91440" bIns="45720" rtlCol="0">
            <a:normAutofit fontScale="850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r>
              <a:rPr lang="en-US" b="1" dirty="0"/>
              <a:t>Community Engagement: Community</a:t>
            </a:r>
            <a:r>
              <a:rPr lang="en-US" dirty="0"/>
              <a:t> Engagement Apple is actively involved in a number of community engagement initiatives, including those that assist education and community development. For example, the "Connected" programmed is designed to broaden the range of educational possibilities available to children living in marginalized neighborhoods. The organization is committed to improving the quality of life in the neighborhoods where it has facilities and employs people.</a:t>
            </a:r>
          </a:p>
        </p:txBody>
      </p:sp>
    </p:spTree>
    <p:extLst>
      <p:ext uri="{BB962C8B-B14F-4D97-AF65-F5344CB8AC3E}">
        <p14:creationId xmlns:p14="http://schemas.microsoft.com/office/powerpoint/2010/main" val="3079137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AD18A-229F-FEC7-A2A2-13CDC08F0C83}"/>
              </a:ext>
            </a:extLst>
          </p:cNvPr>
          <p:cNvSpPr>
            <a:spLocks noGrp="1"/>
          </p:cNvSpPr>
          <p:nvPr>
            <p:ph type="title"/>
          </p:nvPr>
        </p:nvSpPr>
        <p:spPr/>
        <p:txBody>
          <a:bodyPr/>
          <a:lstStyle/>
          <a:p>
            <a:pPr algn="ctr"/>
            <a:r>
              <a:rPr lang="en-US" b="1" i="0" dirty="0">
                <a:effectLst/>
                <a:latin typeface="Söhne"/>
              </a:rPr>
              <a:t>Conclusion</a:t>
            </a:r>
            <a:endParaRPr lang="en-US" dirty="0"/>
          </a:p>
        </p:txBody>
      </p:sp>
      <p:sp>
        <p:nvSpPr>
          <p:cNvPr id="3" name="Content Placeholder 2">
            <a:extLst>
              <a:ext uri="{FF2B5EF4-FFF2-40B4-BE49-F238E27FC236}">
                <a16:creationId xmlns:a16="http://schemas.microsoft.com/office/drawing/2014/main" id="{6F2DB561-06D5-FEDB-2CEE-A007F9FE43DD}"/>
              </a:ext>
            </a:extLst>
          </p:cNvPr>
          <p:cNvSpPr>
            <a:spLocks noGrp="1"/>
          </p:cNvSpPr>
          <p:nvPr>
            <p:ph idx="1"/>
          </p:nvPr>
        </p:nvSpPr>
        <p:spPr/>
        <p:txBody>
          <a:bodyPr>
            <a:normAutofit fontScale="92500" lnSpcReduction="10000"/>
          </a:bodyPr>
          <a:lstStyle/>
          <a:p>
            <a:r>
              <a:rPr lang="en-US" dirty="0"/>
              <a:t>Apple Inc. is successful because it has a functional </a:t>
            </a:r>
            <a:r>
              <a:rPr lang="en-US" dirty="0" err="1"/>
              <a:t>organisational</a:t>
            </a:r>
            <a:r>
              <a:rPr lang="en-US" dirty="0"/>
              <a:t> structure that is efficient, a big workforce located all over the world, and a variety of operational functions. The company has a strong brand, is innovative, and has a stable supply chain, which ensures that their products are of excellent quality and that their customers are satisfied. However, we have issues due to the high prices of our products and our reliance on new product </a:t>
            </a:r>
            <a:r>
              <a:rPr lang="en-US" dirty="0" err="1"/>
              <a:t>introductions.When</a:t>
            </a:r>
            <a:r>
              <a:rPr lang="en-US" dirty="0"/>
              <a:t> it comes to the external environment, Apple must negotiate a variety of political, economic, social, technological, and legal concerns, altering its business tactics in order to comply with worldwide standards and maintain its advantage over its competitors. It is essential to strike a balance between the varying expectations of all of the relevant stakeholders, which include customers, employees, shareholders, suppliers, governments, and </a:t>
            </a:r>
            <a:r>
              <a:rPr lang="en-US" dirty="0" err="1"/>
              <a:t>communities.Ethical</a:t>
            </a:r>
            <a:r>
              <a:rPr lang="en-US" dirty="0"/>
              <a:t> issues continue to be at the forefront of Apple's business </a:t>
            </a:r>
            <a:r>
              <a:rPr lang="en-US" dirty="0" err="1"/>
              <a:t>practises</a:t>
            </a:r>
            <a:r>
              <a:rPr lang="en-US" dirty="0"/>
              <a:t>, as evidenced by the company's dedication to environmental sustainability, ethical </a:t>
            </a:r>
            <a:r>
              <a:rPr lang="en-US" dirty="0" err="1"/>
              <a:t>labour</a:t>
            </a:r>
            <a:r>
              <a:rPr lang="en-US" dirty="0"/>
              <a:t> </a:t>
            </a:r>
            <a:r>
              <a:rPr lang="en-US" dirty="0" err="1"/>
              <a:t>practises</a:t>
            </a:r>
            <a:r>
              <a:rPr lang="en-US" dirty="0"/>
              <a:t>, and active participation in the community. The journey that Apple has taken is illustrative of the company's capacity to navigate both internal and external challenges. As a result, Apple has cemented its place as a global leader in technology while also establishing standards for innovative and ethical business </a:t>
            </a:r>
            <a:r>
              <a:rPr lang="en-US" dirty="0" err="1"/>
              <a:t>practises</a:t>
            </a:r>
            <a:r>
              <a:rPr lang="en-US" dirty="0"/>
              <a:t>.</a:t>
            </a:r>
          </a:p>
        </p:txBody>
      </p:sp>
    </p:spTree>
    <p:extLst>
      <p:ext uri="{BB962C8B-B14F-4D97-AF65-F5344CB8AC3E}">
        <p14:creationId xmlns:p14="http://schemas.microsoft.com/office/powerpoint/2010/main" val="3471031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2DB561-06D5-FEDB-2CEE-A007F9FE43DD}"/>
              </a:ext>
            </a:extLst>
          </p:cNvPr>
          <p:cNvSpPr>
            <a:spLocks noGrp="1"/>
          </p:cNvSpPr>
          <p:nvPr>
            <p:ph idx="1"/>
          </p:nvPr>
        </p:nvSpPr>
        <p:spPr/>
        <p:txBody>
          <a:bodyPr>
            <a:normAutofit fontScale="70000" lnSpcReduction="20000"/>
          </a:bodyPr>
          <a:lstStyle/>
          <a:p>
            <a:r>
              <a:rPr lang="en-US" dirty="0"/>
              <a:t>Reference:</a:t>
            </a:r>
          </a:p>
          <a:p>
            <a:pPr marL="0" marR="0" indent="0">
              <a:lnSpc>
                <a:spcPct val="150000"/>
              </a:lnSpc>
              <a:spcBef>
                <a:spcPts val="0"/>
              </a:spcBef>
              <a:spcAft>
                <a:spcPts val="1200"/>
              </a:spcAft>
              <a:buNone/>
            </a:pPr>
            <a:r>
              <a:rPr lang="en-US" sz="1800" dirty="0">
                <a:effectLst/>
                <a:latin typeface="Times New Roman" panose="02020603050405020304" pitchFamily="18" charset="0"/>
                <a:ea typeface="Times New Roman" panose="02020603050405020304" pitchFamily="18" charset="0"/>
              </a:rPr>
              <a:t>Acevedo, B. and Warren, S. (2021). Vision in organization studies. </a:t>
            </a:r>
            <a:r>
              <a:rPr lang="en-US" sz="1800" i="1" dirty="0">
                <a:effectLst/>
                <a:latin typeface="Times New Roman" panose="02020603050405020304" pitchFamily="18" charset="0"/>
                <a:ea typeface="Times New Roman" panose="02020603050405020304" pitchFamily="18" charset="0"/>
              </a:rPr>
              <a:t>Culture and Organization</a:t>
            </a:r>
            <a:r>
              <a:rPr lang="en-US" sz="1800" dirty="0">
                <a:effectLst/>
                <a:latin typeface="Times New Roman" panose="02020603050405020304" pitchFamily="18" charset="0"/>
                <a:ea typeface="Times New Roman" panose="02020603050405020304" pitchFamily="18" charset="0"/>
              </a:rPr>
              <a:t>, 18(4), pp.277–284.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://doi.org/10.1080/14759551.2012.705524.</a:t>
            </a:r>
          </a:p>
          <a:p>
            <a:pPr marL="0" marR="0" indent="0">
              <a:lnSpc>
                <a:spcPct val="150000"/>
              </a:lnSpc>
              <a:spcBef>
                <a:spcPts val="0"/>
              </a:spcBef>
              <a:spcAft>
                <a:spcPts val="1200"/>
              </a:spcAft>
              <a:buNone/>
            </a:pPr>
            <a:r>
              <a:rPr lang="en-US" sz="1800" dirty="0">
                <a:effectLst/>
                <a:latin typeface="Times New Roman" panose="02020603050405020304" pitchFamily="18" charset="0"/>
                <a:ea typeface="Times New Roman" panose="02020603050405020304" pitchFamily="18" charset="0"/>
              </a:rPr>
              <a:t>Chan, A. and Clegg, S. (2022). History, Culture and Organization Studies. </a:t>
            </a:r>
            <a:r>
              <a:rPr lang="en-US" sz="1800" i="1" dirty="0">
                <a:effectLst/>
                <a:latin typeface="Times New Roman" panose="02020603050405020304" pitchFamily="18" charset="0"/>
                <a:ea typeface="Times New Roman" panose="02020603050405020304" pitchFamily="18" charset="0"/>
              </a:rPr>
              <a:t>Culture and Organization</a:t>
            </a:r>
            <a:r>
              <a:rPr lang="en-US" sz="1800" dirty="0">
                <a:effectLst/>
                <a:latin typeface="Times New Roman" panose="02020603050405020304" pitchFamily="18" charset="0"/>
                <a:ea typeface="Times New Roman" panose="02020603050405020304" pitchFamily="18" charset="0"/>
              </a:rPr>
              <a:t>, 8(4), pp.259–273.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://doi.org/10.1080/14759550215613.</a:t>
            </a:r>
          </a:p>
          <a:p>
            <a:pPr marL="0" marR="0" indent="0">
              <a:lnSpc>
                <a:spcPct val="150000"/>
              </a:lnSpc>
              <a:spcBef>
                <a:spcPts val="0"/>
              </a:spcBef>
              <a:spcAft>
                <a:spcPts val="1200"/>
              </a:spcAft>
              <a:buNone/>
            </a:pPr>
            <a:r>
              <a:rPr lang="en-US" sz="1800" dirty="0">
                <a:effectLst/>
                <a:latin typeface="Times New Roman" panose="02020603050405020304" pitchFamily="18" charset="0"/>
                <a:ea typeface="Times New Roman" panose="02020603050405020304" pitchFamily="18" charset="0"/>
              </a:rPr>
              <a:t>Cox, J.W. and </a:t>
            </a:r>
            <a:r>
              <a:rPr lang="en-US" sz="1800" dirty="0" err="1">
                <a:effectLst/>
                <a:latin typeface="Times New Roman" panose="02020603050405020304" pitchFamily="18" charset="0"/>
                <a:ea typeface="Times New Roman" panose="02020603050405020304" pitchFamily="18" charset="0"/>
              </a:rPr>
              <a:t>Minahan</a:t>
            </a:r>
            <a:r>
              <a:rPr lang="en-US" sz="1800" dirty="0">
                <a:effectLst/>
                <a:latin typeface="Times New Roman" panose="02020603050405020304" pitchFamily="18" charset="0"/>
                <a:ea typeface="Times New Roman" panose="02020603050405020304" pitchFamily="18" charset="0"/>
              </a:rPr>
              <a:t>, S. (2021). Crafting Organization. </a:t>
            </a:r>
            <a:r>
              <a:rPr lang="en-US" sz="1800" i="1" dirty="0">
                <a:effectLst/>
                <a:latin typeface="Times New Roman" panose="02020603050405020304" pitchFamily="18" charset="0"/>
                <a:ea typeface="Times New Roman" panose="02020603050405020304" pitchFamily="18" charset="0"/>
              </a:rPr>
              <a:t>Culture and Organization</a:t>
            </a:r>
            <a:r>
              <a:rPr lang="en-US" sz="1800" dirty="0">
                <a:effectLst/>
                <a:latin typeface="Times New Roman" panose="02020603050405020304" pitchFamily="18" charset="0"/>
                <a:ea typeface="Times New Roman" panose="02020603050405020304" pitchFamily="18" charset="0"/>
              </a:rPr>
              <a:t>, 8(3), pp.209–224.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://doi.org/10.1080/14759550215671.</a:t>
            </a:r>
          </a:p>
          <a:p>
            <a:pPr marL="0" marR="0" indent="0">
              <a:lnSpc>
                <a:spcPct val="150000"/>
              </a:lnSpc>
              <a:spcBef>
                <a:spcPts val="0"/>
              </a:spcBef>
              <a:spcAft>
                <a:spcPts val="1200"/>
              </a:spcAft>
              <a:buNone/>
            </a:pPr>
            <a:r>
              <a:rPr lang="en-US" sz="1800" dirty="0">
                <a:effectLst/>
                <a:latin typeface="Times New Roman" panose="02020603050405020304" pitchFamily="18" charset="0"/>
                <a:ea typeface="Times New Roman" panose="02020603050405020304" pitchFamily="18" charset="0"/>
              </a:rPr>
              <a:t>Robert (2019). The Joint China Accounting and Finance Review (CAFR) and Journal of Accounting, Auditing and Finance (JAAF) Conference. </a:t>
            </a:r>
            <a:r>
              <a:rPr lang="en-US" sz="1800" i="1" dirty="0">
                <a:effectLst/>
                <a:latin typeface="Times New Roman" panose="02020603050405020304" pitchFamily="18" charset="0"/>
                <a:ea typeface="Times New Roman" panose="02020603050405020304" pitchFamily="18" charset="0"/>
              </a:rPr>
              <a:t>Journal of Accounting, Auditing &amp; Finance</a:t>
            </a:r>
            <a:r>
              <a:rPr lang="en-US" sz="1800" dirty="0">
                <a:effectLst/>
                <a:latin typeface="Times New Roman" panose="02020603050405020304" pitchFamily="18" charset="0"/>
                <a:ea typeface="Times New Roman" panose="02020603050405020304" pitchFamily="18" charset="0"/>
              </a:rPr>
              <a:t>, 30(1), pp.122–122. </a:t>
            </a:r>
            <a:r>
              <a:rPr lang="en-US" sz="1800" dirty="0" err="1">
                <a:effectLst/>
                <a:latin typeface="Times New Roman" panose="02020603050405020304" pitchFamily="18" charset="0"/>
                <a:ea typeface="Times New Roman" panose="02020603050405020304" pitchFamily="18" charset="0"/>
              </a:rPr>
              <a:t>doi:https</a:t>
            </a:r>
            <a:r>
              <a:rPr lang="en-US" sz="1800" dirty="0">
                <a:effectLst/>
                <a:latin typeface="Times New Roman" panose="02020603050405020304" pitchFamily="18" charset="0"/>
                <a:ea typeface="Times New Roman" panose="02020603050405020304" pitchFamily="18" charset="0"/>
              </a:rPr>
              <a:t>://doi.org/10.1177/0148558x14562674.</a:t>
            </a:r>
          </a:p>
          <a:p>
            <a:pPr marL="0" indent="0">
              <a:buNone/>
            </a:pPr>
            <a:r>
              <a:rPr lang="en-US" sz="1800" dirty="0">
                <a:effectLst/>
                <a:latin typeface="Times New Roman" panose="02020603050405020304" pitchFamily="18" charset="0"/>
                <a:ea typeface="Calibri" panose="020F0502020204030204" pitchFamily="34" charset="0"/>
              </a:rPr>
              <a:t>Willow, J. (2022). Organizational culture . </a:t>
            </a:r>
            <a:r>
              <a:rPr lang="en-US" sz="1800" i="1" dirty="0">
                <a:effectLst/>
                <a:latin typeface="Times New Roman" panose="02020603050405020304" pitchFamily="18" charset="0"/>
                <a:ea typeface="Calibri" panose="020F0502020204030204" pitchFamily="34" charset="0"/>
              </a:rPr>
              <a:t>Long Range Planning</a:t>
            </a:r>
            <a:r>
              <a:rPr lang="en-US" sz="1800" dirty="0">
                <a:effectLst/>
                <a:latin typeface="Times New Roman" panose="02020603050405020304" pitchFamily="18" charset="0"/>
                <a:ea typeface="Calibri" panose="020F0502020204030204" pitchFamily="34" charset="0"/>
              </a:rPr>
              <a:t>, 26(5), p.153. </a:t>
            </a:r>
            <a:r>
              <a:rPr lang="en-US" sz="1800" dirty="0" err="1">
                <a:effectLst/>
                <a:latin typeface="Times New Roman" panose="02020603050405020304" pitchFamily="18" charset="0"/>
                <a:ea typeface="Calibri" panose="020F0502020204030204" pitchFamily="34" charset="0"/>
              </a:rPr>
              <a:t>doi:https</a:t>
            </a:r>
            <a:r>
              <a:rPr lang="en-US" sz="1800" dirty="0">
                <a:effectLst/>
                <a:latin typeface="Times New Roman" panose="02020603050405020304" pitchFamily="18" charset="0"/>
                <a:ea typeface="Calibri" panose="020F0502020204030204" pitchFamily="34" charset="0"/>
              </a:rPr>
              <a:t>://doi.org/10.1016/0024-6301(93)90120-5</a:t>
            </a:r>
          </a:p>
          <a:p>
            <a:pPr marL="0" indent="0">
              <a:buNone/>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Rainer, R.K. and Prince, B., 2022.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Introduction to information systems: Supporting and transforming business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John Wiley &amp; Sons.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700889153"/>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261</TotalTime>
  <Words>4169</Words>
  <Application>Microsoft Office PowerPoint</Application>
  <PresentationFormat>Widescreen</PresentationFormat>
  <Paragraphs>149</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Schoolbook</vt:lpstr>
      <vt:lpstr>Söhne</vt:lpstr>
      <vt:lpstr>Times New Roman</vt:lpstr>
      <vt:lpstr>Wingdings 2</vt:lpstr>
      <vt:lpstr>View</vt:lpstr>
      <vt:lpstr>Introduction  Group members  Iuliana Gorgan 2210792 Catalina Gorgan 2212088 Camelia Croitoru 2247724 Maria Magdalena Tanase 2310348 </vt:lpstr>
      <vt:lpstr>Overview of Apple Inc.</vt:lpstr>
      <vt:lpstr>Organization Structure  </vt:lpstr>
      <vt:lpstr>Organization Functions  </vt:lpstr>
      <vt:lpstr>Organization Functions  </vt:lpstr>
      <vt:lpstr>Internal Environment  Strengths:</vt:lpstr>
      <vt:lpstr> Weaknesses:</vt:lpstr>
      <vt:lpstr> External Environment: PESTLE Analysis</vt:lpstr>
      <vt:lpstr>Stakeholders</vt:lpstr>
      <vt:lpstr>Ethical Considerations and CSR Initiatives: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Introduce</dc:title>
  <dc:creator>User</dc:creator>
  <cp:lastModifiedBy>Iulia Gorgan</cp:lastModifiedBy>
  <cp:revision>7</cp:revision>
  <dcterms:created xsi:type="dcterms:W3CDTF">2023-10-29T16:17:56Z</dcterms:created>
  <dcterms:modified xsi:type="dcterms:W3CDTF">2023-11-05T15:04:43Z</dcterms:modified>
</cp:coreProperties>
</file>