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19.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slide" Target="slides/slide19.xml"/><Relationship Id="rId23" Type="http://schemas.openxmlformats.org/officeDocument/2006/relationships/slide" Target="slides/slide18.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 name="Shape 56"/>
        <p:cNvGrpSpPr/>
        <p:nvPr/>
      </p:nvGrpSpPr>
      <p:grpSpPr>
        <a:xfrm>
          <a:off x="0" y="0"/>
          <a:ext cx="0" cy="0"/>
          <a:chOff x="0" y="0"/>
          <a:chExt cx="0" cy="0"/>
        </a:xfrm>
      </p:grpSpPr>
      <p:sp>
        <p:nvSpPr>
          <p:cNvPr id="57" name="Google Shape;57;g3fa65c2e89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8" name="Google Shape;58;g3fa65c2e89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 name="Shape 63"/>
        <p:cNvGrpSpPr/>
        <p:nvPr/>
      </p:nvGrpSpPr>
      <p:grpSpPr>
        <a:xfrm>
          <a:off x="0" y="0"/>
          <a:ext cx="0" cy="0"/>
          <a:chOff x="0" y="0"/>
          <a:chExt cx="0" cy="0"/>
        </a:xfrm>
      </p:grpSpPr>
      <p:sp>
        <p:nvSpPr>
          <p:cNvPr id="64" name="Google Shape;64;g3fa65c2e89c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3fa65c2e89c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g3fa65c2e89c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0" name="Google Shape;70;g3fa65c2e89c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g3fa8a0ecf8c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8" name="Google Shape;78;g3fa8a0ecf8c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2" name="Shape 82"/>
        <p:cNvGrpSpPr/>
        <p:nvPr/>
      </p:nvGrpSpPr>
      <p:grpSpPr>
        <a:xfrm>
          <a:off x="0" y="0"/>
          <a:ext cx="0" cy="0"/>
          <a:chOff x="0" y="0"/>
          <a:chExt cx="0" cy="0"/>
        </a:xfrm>
      </p:grpSpPr>
      <p:sp>
        <p:nvSpPr>
          <p:cNvPr id="83" name="Google Shape;83;g3fa98e620b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4" name="Google Shape;84;g3fa98e620b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3fa98e620b7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3fa98e620b7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g3faa640fd5b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6" name="Google Shape;96;g3faa640fd5b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0" name="Shape 100"/>
        <p:cNvGrpSpPr/>
        <p:nvPr/>
      </p:nvGrpSpPr>
      <p:grpSpPr>
        <a:xfrm>
          <a:off x="0" y="0"/>
          <a:ext cx="0" cy="0"/>
          <a:chOff x="0" y="0"/>
          <a:chExt cx="0" cy="0"/>
        </a:xfrm>
      </p:grpSpPr>
      <p:sp>
        <p:nvSpPr>
          <p:cNvPr id="101" name="Google Shape;101;g3faa640fd5b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2" name="Google Shape;102;g3faa640fd5b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g3faa640fd5b_0_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08" name="Google Shape;108;g3faa640fd5b_0_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g3faa640fd5b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14" name="Google Shape;114;g3faa640fd5b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8" name="Shape 118"/>
        <p:cNvGrpSpPr/>
        <p:nvPr/>
      </p:nvGrpSpPr>
      <p:grpSpPr>
        <a:xfrm>
          <a:off x="0" y="0"/>
          <a:ext cx="0" cy="0"/>
          <a:chOff x="0" y="0"/>
          <a:chExt cx="0" cy="0"/>
        </a:xfrm>
      </p:grpSpPr>
      <p:sp>
        <p:nvSpPr>
          <p:cNvPr id="119" name="Google Shape;119;g3faa640fd5b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0" name="Google Shape;120;g3faa640fd5b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g3faa640fd5b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6" name="Google Shape;126;g3faa640fd5b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1" name="Shape 131"/>
        <p:cNvGrpSpPr/>
        <p:nvPr/>
      </p:nvGrpSpPr>
      <p:grpSpPr>
        <a:xfrm>
          <a:off x="0" y="0"/>
          <a:ext cx="0" cy="0"/>
          <a:chOff x="0" y="0"/>
          <a:chExt cx="0" cy="0"/>
        </a:xfrm>
      </p:grpSpPr>
      <p:sp>
        <p:nvSpPr>
          <p:cNvPr id="132" name="Google Shape;132;g3faa640fd5b_0_4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3" name="Google Shape;133;g3faa640fd5b_0_4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8" name="Shape 138"/>
        <p:cNvGrpSpPr/>
        <p:nvPr/>
      </p:nvGrpSpPr>
      <p:grpSpPr>
        <a:xfrm>
          <a:off x="0" y="0"/>
          <a:ext cx="0" cy="0"/>
          <a:chOff x="0" y="0"/>
          <a:chExt cx="0" cy="0"/>
        </a:xfrm>
      </p:grpSpPr>
      <p:sp>
        <p:nvSpPr>
          <p:cNvPr id="139" name="Google Shape;139;g3fb3729955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0" name="Google Shape;140;g3fb3729955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g3fb37299553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g3fb37299553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g3fb37299553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2" name="Google Shape;152;g3fb37299553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g3fb37299553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9" name="Google Shape;159;g3fb37299553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g3fb37299553_0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7" name="Google Shape;167;g3fb37299553_0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g3fb37299553_0_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4" name="Google Shape;174;g3fb37299553_0_3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g3fb37299553_0_3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1" name="Google Shape;181;g3fb37299553_0_3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g3fb37299553_0_4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7" name="Google Shape;187;g3fb37299553_0_4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2" name="Shape 192"/>
        <p:cNvGrpSpPr/>
        <p:nvPr/>
      </p:nvGrpSpPr>
      <p:grpSpPr>
        <a:xfrm>
          <a:off x="0" y="0"/>
          <a:ext cx="0" cy="0"/>
          <a:chOff x="0" y="0"/>
          <a:chExt cx="0" cy="0"/>
        </a:xfrm>
      </p:grpSpPr>
      <p:sp>
        <p:nvSpPr>
          <p:cNvPr id="193" name="Google Shape;193;g3fb37299553_0_4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4" name="Google Shape;194;g3fb37299553_0_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3fb9db51c6f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3fb9db51c6f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g3fb4b881941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6" name="Google Shape;206;g3fb4b881941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0" name="Shape 210"/>
        <p:cNvGrpSpPr/>
        <p:nvPr/>
      </p:nvGrpSpPr>
      <p:grpSpPr>
        <a:xfrm>
          <a:off x="0" y="0"/>
          <a:ext cx="0" cy="0"/>
          <a:chOff x="0" y="0"/>
          <a:chExt cx="0" cy="0"/>
        </a:xfrm>
      </p:grpSpPr>
      <p:sp>
        <p:nvSpPr>
          <p:cNvPr id="211" name="Google Shape;211;g3fb9db51c6f_0_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2" name="Google Shape;212;g3fb9db51c6f_0_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6.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14.jpg"/><Relationship Id="rId4" Type="http://schemas.openxmlformats.org/officeDocument/2006/relationships/image" Target="../media/image19.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image" Target="../media/image12.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image" Target="../media/image17.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image" Target="../media/image2.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 Id="rId3"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image" Target="../media/image3.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www.youtube.com/watch?v=vGUNqq3jVLg" TargetMode="External"/><Relationship Id="rId4" Type="http://schemas.openxmlformats.org/officeDocument/2006/relationships/image" Target="../media/image11.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 Id="rId3" Type="http://schemas.openxmlformats.org/officeDocument/2006/relationships/hyperlink" Target="http://www.youtube.com/watch?v=CH7UQQgJDzw" TargetMode="External"/><Relationship Id="rId4" Type="http://schemas.openxmlformats.org/officeDocument/2006/relationships/image" Target="../media/image7.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image" Target="../media/image16.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8.xml"/><Relationship Id="rId3" Type="http://schemas.openxmlformats.org/officeDocument/2006/relationships/image" Target="../media/image18.jpg"/><Relationship Id="rId4" Type="http://schemas.openxmlformats.org/officeDocument/2006/relationships/image" Target="../media/image9.jp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9.xml"/><Relationship Id="rId3" Type="http://schemas.openxmlformats.org/officeDocument/2006/relationships/image" Target="../media/image5.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0.xml"/><Relationship Id="rId3" Type="http://schemas.openxmlformats.org/officeDocument/2006/relationships/image" Target="../media/image15.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2.xml"/><Relationship Id="rId3"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3.xml"/><Relationship Id="rId3" Type="http://schemas.openxmlformats.org/officeDocument/2006/relationships/image" Target="../media/image10.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20" Type="http://schemas.openxmlformats.org/officeDocument/2006/relationships/hyperlink" Target="https://www.studiobinder.com/blog/three-act-structure/" TargetMode="External"/><Relationship Id="rId11" Type="http://schemas.openxmlformats.org/officeDocument/2006/relationships/hyperlink" Target="https://www.photowall.co.uk/incredible-fantasy-world-wallpaper" TargetMode="External"/><Relationship Id="rId22" Type="http://schemas.openxmlformats.org/officeDocument/2006/relationships/hyperlink" Target="https://www.youtube.com/watch?v=vGUNqq3jVLg" TargetMode="External"/><Relationship Id="rId10" Type="http://schemas.openxmlformats.org/officeDocument/2006/relationships/hyperlink" Target="https://orange-publishers.com/narrative-arc/" TargetMode="External"/><Relationship Id="rId21" Type="http://schemas.openxmlformats.org/officeDocument/2006/relationships/hyperlink" Target="https://plotdevices.co/jurassic-park/?srsltid=AfmBOooY6kvvxTXuTL5W5Xv_PPBuH8k9iAf-edwEBgFBh6TpVODw3Mt5" TargetMode="External"/><Relationship Id="rId13" Type="http://schemas.openxmlformats.org/officeDocument/2006/relationships/hyperlink" Target="https://hitrecord.org/records/3335557" TargetMode="External"/><Relationship Id="rId24" Type="http://schemas.openxmlformats.org/officeDocument/2006/relationships/hyperlink" Target="https://www.youtube.com/watch?v=vGUNqq3jVLg&amp;t=12s" TargetMode="External"/><Relationship Id="rId12" Type="http://schemas.openxmlformats.org/officeDocument/2006/relationships/hyperlink" Target="https://theasc.com/article/jurassic-park-effects-team-brings-dinosaurs-back/" TargetMode="External"/><Relationship Id="rId23" Type="http://schemas.openxmlformats.org/officeDocument/2006/relationships/hyperlink" Target="https://www.youtube.com/watch?v=CH7UQQgJDzw&amp;t=13s" TargetMode="External"/><Relationship Id="rId1" Type="http://schemas.openxmlformats.org/officeDocument/2006/relationships/slideLayout" Target="../slideLayouts/slideLayout3.xml"/><Relationship Id="rId2" Type="http://schemas.openxmlformats.org/officeDocument/2006/relationships/notesSlide" Target="../notesSlides/notesSlide26.xml"/><Relationship Id="rId3" Type="http://schemas.openxmlformats.org/officeDocument/2006/relationships/hyperlink" Target="https://www.twinkl.co.uk/teaching-wiki/character" TargetMode="External"/><Relationship Id="rId4" Type="http://schemas.openxmlformats.org/officeDocument/2006/relationships/hyperlink" Target="https://michaelbjorkwrites.com/2019/09/19/what-is-the-theme-of-a-story/" TargetMode="External"/><Relationship Id="rId9" Type="http://schemas.openxmlformats.org/officeDocument/2006/relationships/hyperlink" Target="https://haphazardstuff.com/the-terminator-1984-a-review/" TargetMode="External"/><Relationship Id="rId15" Type="http://schemas.openxmlformats.org/officeDocument/2006/relationships/hyperlink" Target="https://en.wikipedia.org/wiki/Aristotle" TargetMode="External"/><Relationship Id="rId14" Type="http://schemas.openxmlformats.org/officeDocument/2006/relationships/hyperlink" Target="https://scottdistillery.medium.com/reader-question-is-it-okay-to-take-more-time-than-normal-to-set-up-the-story-in-act-one-4dc3bfe2bf38" TargetMode="External"/><Relationship Id="rId17" Type="http://schemas.openxmlformats.org/officeDocument/2006/relationships/hyperlink" Target="https://bestselfmedia.com/art-of-letter-writing/" TargetMode="External"/><Relationship Id="rId16" Type="http://schemas.openxmlformats.org/officeDocument/2006/relationships/hyperlink" Target="https://www.roger-bullivant.co.uk/news/foundation-systems-story-homes/" TargetMode="External"/><Relationship Id="rId5" Type="http://schemas.openxmlformats.org/officeDocument/2006/relationships/hyperlink" Target="https://news.sky.com/story/jurassic-park-was-wrong-raptors-hunted-alone-and-not-in-packs-says-study-11984477" TargetMode="External"/><Relationship Id="rId19" Type="http://schemas.openxmlformats.org/officeDocument/2006/relationships/hyperlink" Target="https://gointothestory.blcklst.com/beginning-middle-end-ecb187031f77/" TargetMode="External"/><Relationship Id="rId6" Type="http://schemas.openxmlformats.org/officeDocument/2006/relationships/hyperlink" Target="http://gharpedia.com/blog/building-foundation-types-design-procedure-necessities/" TargetMode="External"/><Relationship Id="rId18" Type="http://schemas.openxmlformats.org/officeDocument/2006/relationships/hyperlink" Target="https://www.reddit.com/r/obsessionmovie/comments/1wc8yf9/she_closed_the_door_and_stayed_outside_before_he/" TargetMode="External"/><Relationship Id="rId7" Type="http://schemas.openxmlformats.org/officeDocument/2006/relationships/hyperlink" Target="https://www.theterminatorfans.com/distrib-films-us-reveal-new-terminator-2-3d-image-showing-original-t-800-make-up/" TargetMode="External"/><Relationship Id="rId8" Type="http://schemas.openxmlformats.org/officeDocument/2006/relationships/hyperlink" Target="https://www.facebook.com/weareact3/"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23022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sz="4600">
                <a:solidFill>
                  <a:schemeClr val="lt1"/>
                </a:solidFill>
              </a:rPr>
              <a:t>Structuring a </a:t>
            </a:r>
            <a:r>
              <a:rPr lang="en-GB" sz="4600">
                <a:solidFill>
                  <a:schemeClr val="lt1"/>
                </a:solidFill>
              </a:rPr>
              <a:t>Narrative</a:t>
            </a:r>
            <a:r>
              <a:rPr lang="en-GB" sz="4600">
                <a:solidFill>
                  <a:schemeClr val="lt1"/>
                </a:solidFill>
              </a:rPr>
              <a:t> within a Story</a:t>
            </a:r>
            <a:endParaRPr sz="4600">
              <a:solidFill>
                <a:schemeClr val="lt1"/>
              </a:solidFill>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 name="Shape 59"/>
        <p:cNvGrpSpPr/>
        <p:nvPr/>
      </p:nvGrpSpPr>
      <p:grpSpPr>
        <a:xfrm>
          <a:off x="0" y="0"/>
          <a:ext cx="0" cy="0"/>
          <a:chOff x="0" y="0"/>
          <a:chExt cx="0" cy="0"/>
        </a:xfrm>
      </p:grpSpPr>
      <p:sp>
        <p:nvSpPr>
          <p:cNvPr id="60" name="Google Shape;60;p14"/>
          <p:cNvSpPr txBox="1"/>
          <p:nvPr>
            <p:ph type="title"/>
          </p:nvPr>
        </p:nvSpPr>
        <p:spPr>
          <a:xfrm>
            <a:off x="343650" y="3172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What is a </a:t>
            </a:r>
            <a:r>
              <a:rPr lang="en-GB"/>
              <a:t>narrative</a:t>
            </a:r>
            <a:r>
              <a:rPr lang="en-GB"/>
              <a:t> </a:t>
            </a:r>
            <a:r>
              <a:rPr lang="en-GB"/>
              <a:t>structure</a:t>
            </a:r>
            <a:endParaRPr/>
          </a:p>
        </p:txBody>
      </p:sp>
      <p:sp>
        <p:nvSpPr>
          <p:cNvPr id="61" name="Google Shape;61;p14"/>
          <p:cNvSpPr txBox="1"/>
          <p:nvPr>
            <p:ph idx="1" type="body"/>
          </p:nvPr>
        </p:nvSpPr>
        <p:spPr>
          <a:xfrm>
            <a:off x="263775" y="933850"/>
            <a:ext cx="8520600" cy="39033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A </a:t>
            </a:r>
            <a:r>
              <a:rPr lang="en-GB"/>
              <a:t>narrative</a:t>
            </a:r>
            <a:r>
              <a:rPr lang="en-GB"/>
              <a:t> structure is the framework in which the story of a film, book, play, video game etc operates. Plot point, characters and themes are also included and play a part within the structure of a </a:t>
            </a:r>
            <a:r>
              <a:rPr lang="en-GB"/>
              <a:t>narrative. Narrative structure is essentially the foundation for your story.</a:t>
            </a:r>
            <a:endParaRPr/>
          </a:p>
        </p:txBody>
      </p:sp>
      <p:pic>
        <p:nvPicPr>
          <p:cNvPr id="62" name="Google Shape;62;p14" title="IMG_0140-1024x683.jpg"/>
          <p:cNvPicPr preferRelativeResize="0"/>
          <p:nvPr/>
        </p:nvPicPr>
        <p:blipFill>
          <a:blip r:embed="rId3">
            <a:alphaModFix/>
          </a:blip>
          <a:stretch>
            <a:fillRect/>
          </a:stretch>
        </p:blipFill>
        <p:spPr>
          <a:xfrm>
            <a:off x="3011000" y="2151175"/>
            <a:ext cx="4027026" cy="2685974"/>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6" name="Shape 66"/>
        <p:cNvGrpSpPr/>
        <p:nvPr/>
      </p:nvGrpSpPr>
      <p:grpSpPr>
        <a:xfrm>
          <a:off x="0" y="0"/>
          <a:ext cx="0" cy="0"/>
          <a:chOff x="0" y="0"/>
          <a:chExt cx="0" cy="0"/>
        </a:xfrm>
      </p:grpSpPr>
      <p:sp>
        <p:nvSpPr>
          <p:cNvPr id="67" name="Google Shape;67;p15"/>
          <p:cNvSpPr txBox="1"/>
          <p:nvPr>
            <p:ph type="title"/>
          </p:nvPr>
        </p:nvSpPr>
        <p:spPr>
          <a:xfrm>
            <a:off x="399875" y="1761425"/>
            <a:ext cx="8520600" cy="841800"/>
          </a:xfrm>
          <a:prstGeom prst="rect">
            <a:avLst/>
          </a:prstGeom>
        </p:spPr>
        <p:txBody>
          <a:bodyPr anchorCtr="0" anchor="ctr" bIns="91425" lIns="91425" spcFirstLastPara="1" rIns="91425" wrap="square" tIns="91425">
            <a:normAutofit/>
          </a:bodyPr>
          <a:lstStyle/>
          <a:p>
            <a:pPr indent="0" lvl="0" marL="0" rtl="0" algn="ctr">
              <a:spcBef>
                <a:spcPts val="0"/>
              </a:spcBef>
              <a:spcAft>
                <a:spcPts val="0"/>
              </a:spcAft>
              <a:buNone/>
            </a:pPr>
            <a:r>
              <a:rPr lang="en-GB"/>
              <a:t>What is an example of a structure</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1" name="Shape 71"/>
        <p:cNvGrpSpPr/>
        <p:nvPr/>
      </p:nvGrpSpPr>
      <p:grpSpPr>
        <a:xfrm>
          <a:off x="0" y="0"/>
          <a:ext cx="0" cy="0"/>
          <a:chOff x="0" y="0"/>
          <a:chExt cx="0" cy="0"/>
        </a:xfrm>
      </p:grpSpPr>
      <p:sp>
        <p:nvSpPr>
          <p:cNvPr id="72" name="Google Shape;72;p16"/>
          <p:cNvSpPr txBox="1"/>
          <p:nvPr>
            <p:ph type="title"/>
          </p:nvPr>
        </p:nvSpPr>
        <p:spPr>
          <a:xfrm>
            <a:off x="351650" y="181475"/>
            <a:ext cx="8520600" cy="572700"/>
          </a:xfrm>
          <a:prstGeom prst="rect">
            <a:avLst/>
          </a:prstGeom>
        </p:spPr>
        <p:txBody>
          <a:bodyPr anchorCtr="0" anchor="t" bIns="91425" lIns="91425" spcFirstLastPara="1" rIns="91425" wrap="square" tIns="91425">
            <a:normAutofit fontScale="90000"/>
          </a:bodyPr>
          <a:lstStyle/>
          <a:p>
            <a:pPr indent="0" lvl="0" marL="0" rtl="0" algn="l">
              <a:lnSpc>
                <a:spcPct val="115000"/>
              </a:lnSpc>
              <a:spcBef>
                <a:spcPts val="0"/>
              </a:spcBef>
              <a:spcAft>
                <a:spcPts val="1200"/>
              </a:spcAft>
              <a:buClr>
                <a:schemeClr val="dk1"/>
              </a:buClr>
              <a:buSzPct val="39286"/>
              <a:buFont typeface="Arial"/>
              <a:buNone/>
            </a:pPr>
            <a:r>
              <a:rPr lang="en-GB"/>
              <a:t>The three Act Structure</a:t>
            </a:r>
            <a:endParaRPr/>
          </a:p>
        </p:txBody>
      </p:sp>
      <p:sp>
        <p:nvSpPr>
          <p:cNvPr id="73" name="Google Shape;73;p16"/>
          <p:cNvSpPr txBox="1"/>
          <p:nvPr>
            <p:ph idx="1" type="body"/>
          </p:nvPr>
        </p:nvSpPr>
        <p:spPr>
          <a:xfrm>
            <a:off x="311700" y="754175"/>
            <a:ext cx="8520600" cy="4277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Clr>
                <a:schemeClr val="dk1"/>
              </a:buClr>
              <a:buSzPts val="1100"/>
              <a:buFont typeface="Arial"/>
              <a:buNone/>
            </a:pPr>
            <a:r>
              <a:rPr lang="en-GB"/>
              <a:t>Films tend to follow the popular three act structure. The first(or at least the closest to the first) example of the three act structure being described would be from Aristotle's treatise Poetics when he wrote “A whole is what has a beginning, a middle and an end. </a:t>
            </a:r>
            <a:endParaRPr/>
          </a:p>
          <a:p>
            <a:pPr indent="0" lvl="0" marL="0" rtl="0" algn="l">
              <a:spcBef>
                <a:spcPts val="1200"/>
              </a:spcBef>
              <a:spcAft>
                <a:spcPts val="1200"/>
              </a:spcAft>
              <a:buClr>
                <a:schemeClr val="dk1"/>
              </a:buClr>
              <a:buSzPts val="1100"/>
              <a:buFont typeface="Arial"/>
              <a:buNone/>
            </a:pPr>
            <a:r>
              <a:t/>
            </a:r>
            <a:endParaRPr/>
          </a:p>
        </p:txBody>
      </p:sp>
      <p:pic>
        <p:nvPicPr>
          <p:cNvPr id="74" name="Google Shape;74;p16" title="What-is-The-Three-Act-Structure-Plot-Diagram.jpg"/>
          <p:cNvPicPr preferRelativeResize="0"/>
          <p:nvPr/>
        </p:nvPicPr>
        <p:blipFill>
          <a:blip r:embed="rId3">
            <a:alphaModFix/>
          </a:blip>
          <a:stretch>
            <a:fillRect/>
          </a:stretch>
        </p:blipFill>
        <p:spPr>
          <a:xfrm>
            <a:off x="2947125" y="2068575"/>
            <a:ext cx="5797548" cy="2837150"/>
          </a:xfrm>
          <a:prstGeom prst="rect">
            <a:avLst/>
          </a:prstGeom>
          <a:noFill/>
          <a:ln>
            <a:noFill/>
          </a:ln>
        </p:spPr>
      </p:pic>
      <p:pic>
        <p:nvPicPr>
          <p:cNvPr id="75" name="Google Shape;75;p16" title="Aristotle_Altemps_Inv8575.jpg"/>
          <p:cNvPicPr preferRelativeResize="0"/>
          <p:nvPr/>
        </p:nvPicPr>
        <p:blipFill>
          <a:blip r:embed="rId4">
            <a:alphaModFix/>
          </a:blip>
          <a:stretch>
            <a:fillRect/>
          </a:stretch>
        </p:blipFill>
        <p:spPr>
          <a:xfrm>
            <a:off x="681352" y="2068575"/>
            <a:ext cx="2153976" cy="2883226"/>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79" name="Shape 79"/>
        <p:cNvGrpSpPr/>
        <p:nvPr/>
      </p:nvGrpSpPr>
      <p:grpSpPr>
        <a:xfrm>
          <a:off x="0" y="0"/>
          <a:ext cx="0" cy="0"/>
          <a:chOff x="0" y="0"/>
          <a:chExt cx="0" cy="0"/>
        </a:xfrm>
      </p:grpSpPr>
      <p:sp>
        <p:nvSpPr>
          <p:cNvPr id="80" name="Google Shape;80;p17"/>
          <p:cNvSpPr txBox="1"/>
          <p:nvPr>
            <p:ph type="title"/>
          </p:nvPr>
        </p:nvSpPr>
        <p:spPr>
          <a:xfrm>
            <a:off x="207875" y="45300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Act 1</a:t>
            </a:r>
            <a:endParaRPr>
              <a:solidFill>
                <a:schemeClr val="lt1"/>
              </a:solidFill>
            </a:endParaRPr>
          </a:p>
        </p:txBody>
      </p:sp>
      <p:sp>
        <p:nvSpPr>
          <p:cNvPr id="81" name="Google Shape;81;p1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lt1"/>
                </a:solidFill>
              </a:rPr>
              <a:t>Act 1 would be the introduction to the story, characters and plot beats while often </a:t>
            </a:r>
            <a:r>
              <a:rPr lang="en-GB">
                <a:solidFill>
                  <a:schemeClr val="lt1"/>
                </a:solidFill>
              </a:rPr>
              <a:t>alluding</a:t>
            </a:r>
            <a:r>
              <a:rPr lang="en-GB">
                <a:solidFill>
                  <a:schemeClr val="lt1"/>
                </a:solidFill>
              </a:rPr>
              <a:t> to the films themes and goals, and then gradually progressing toward some sort off </a:t>
            </a:r>
            <a:r>
              <a:rPr lang="en-GB">
                <a:solidFill>
                  <a:schemeClr val="lt1"/>
                </a:solidFill>
              </a:rPr>
              <a:t>inciting</a:t>
            </a:r>
            <a:r>
              <a:rPr lang="en-GB">
                <a:solidFill>
                  <a:schemeClr val="lt1"/>
                </a:solidFill>
              </a:rPr>
              <a:t> </a:t>
            </a:r>
            <a:r>
              <a:rPr lang="en-GB">
                <a:solidFill>
                  <a:schemeClr val="lt1"/>
                </a:solidFill>
              </a:rPr>
              <a:t>incident. This normally takes up around 20-25 percent of the film.</a:t>
            </a:r>
            <a:endParaRPr>
              <a:solidFill>
                <a:schemeClr val="lt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85" name="Shape 85"/>
        <p:cNvGrpSpPr/>
        <p:nvPr/>
      </p:nvGrpSpPr>
      <p:grpSpPr>
        <a:xfrm>
          <a:off x="0" y="0"/>
          <a:ext cx="0" cy="0"/>
          <a:chOff x="0" y="0"/>
          <a:chExt cx="0" cy="0"/>
        </a:xfrm>
      </p:grpSpPr>
      <p:sp>
        <p:nvSpPr>
          <p:cNvPr id="86" name="Google Shape;86;p1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Obsession</a:t>
            </a:r>
            <a:r>
              <a:rPr lang="en-GB"/>
              <a:t> </a:t>
            </a:r>
            <a:endParaRPr/>
          </a:p>
        </p:txBody>
      </p:sp>
      <p:sp>
        <p:nvSpPr>
          <p:cNvPr id="87" name="Google Shape;87;p1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lt1"/>
                </a:solidFill>
              </a:rPr>
              <a:t>Act one in </a:t>
            </a:r>
            <a:r>
              <a:rPr lang="en-GB">
                <a:solidFill>
                  <a:schemeClr val="lt1"/>
                </a:solidFill>
              </a:rPr>
              <a:t>obsession</a:t>
            </a:r>
            <a:r>
              <a:rPr lang="en-GB">
                <a:solidFill>
                  <a:schemeClr val="lt1"/>
                </a:solidFill>
              </a:rPr>
              <a:t> sees us introduced to the </a:t>
            </a:r>
            <a:r>
              <a:rPr lang="en-GB">
                <a:solidFill>
                  <a:schemeClr val="lt1"/>
                </a:solidFill>
              </a:rPr>
              <a:t>protagonist</a:t>
            </a:r>
            <a:r>
              <a:rPr lang="en-GB">
                <a:solidFill>
                  <a:schemeClr val="lt1"/>
                </a:solidFill>
              </a:rPr>
              <a:t> bear, who is one of two central figures in the </a:t>
            </a:r>
            <a:r>
              <a:rPr lang="en-GB">
                <a:solidFill>
                  <a:schemeClr val="lt1"/>
                </a:solidFill>
              </a:rPr>
              <a:t>story</a:t>
            </a:r>
            <a:r>
              <a:rPr lang="en-GB">
                <a:solidFill>
                  <a:schemeClr val="lt1"/>
                </a:solidFill>
              </a:rPr>
              <a:t> and also the main element in which the story and themes are conveyed to the audience.</a:t>
            </a:r>
            <a:endParaRPr>
              <a:solidFill>
                <a:schemeClr val="lt1"/>
              </a:solidFill>
            </a:endParaRPr>
          </a:p>
          <a:p>
            <a:pPr indent="0" lvl="0" marL="0" rtl="0" algn="l">
              <a:spcBef>
                <a:spcPts val="1200"/>
              </a:spcBef>
              <a:spcAft>
                <a:spcPts val="1200"/>
              </a:spcAft>
              <a:buNone/>
            </a:pPr>
            <a:r>
              <a:rPr lang="en-GB">
                <a:solidFill>
                  <a:schemeClr val="lt1"/>
                </a:solidFill>
              </a:rPr>
              <a:t>The inciting incident would be when bear uses the one wish willow to make nikki fall in love with him.</a:t>
            </a:r>
            <a:endParaRPr>
              <a:solidFill>
                <a:schemeClr val="lt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1" name="Shape 91"/>
        <p:cNvGrpSpPr/>
        <p:nvPr/>
      </p:nvGrpSpPr>
      <p:grpSpPr>
        <a:xfrm>
          <a:off x="0" y="0"/>
          <a:ext cx="0" cy="0"/>
          <a:chOff x="0" y="0"/>
          <a:chExt cx="0" cy="0"/>
        </a:xfrm>
      </p:grpSpPr>
      <p:sp>
        <p:nvSpPr>
          <p:cNvPr id="92" name="Google Shape;92;p19"/>
          <p:cNvSpPr txBox="1"/>
          <p:nvPr>
            <p:ph type="title"/>
          </p:nvPr>
        </p:nvSpPr>
        <p:spPr>
          <a:xfrm>
            <a:off x="311700" y="34017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Act 2</a:t>
            </a:r>
            <a:endParaRPr>
              <a:solidFill>
                <a:schemeClr val="lt1"/>
              </a:solidFill>
            </a:endParaRPr>
          </a:p>
        </p:txBody>
      </p:sp>
      <p:sp>
        <p:nvSpPr>
          <p:cNvPr id="93" name="Google Shape;93;p19"/>
          <p:cNvSpPr txBox="1"/>
          <p:nvPr>
            <p:ph idx="1" type="body"/>
          </p:nvPr>
        </p:nvSpPr>
        <p:spPr>
          <a:xfrm>
            <a:off x="311700" y="9128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lt1"/>
                </a:solidFill>
              </a:rPr>
              <a:t>Act 2 is the main bulk of the story and is </a:t>
            </a:r>
            <a:r>
              <a:rPr lang="en-GB">
                <a:solidFill>
                  <a:schemeClr val="lt1"/>
                </a:solidFill>
              </a:rPr>
              <a:t>where</a:t>
            </a:r>
            <a:r>
              <a:rPr lang="en-GB">
                <a:solidFill>
                  <a:schemeClr val="lt1"/>
                </a:solidFill>
              </a:rPr>
              <a:t> the majority of the action and </a:t>
            </a:r>
            <a:r>
              <a:rPr lang="en-GB">
                <a:solidFill>
                  <a:schemeClr val="lt1"/>
                </a:solidFill>
              </a:rPr>
              <a:t>development</a:t>
            </a:r>
            <a:r>
              <a:rPr lang="en-GB">
                <a:solidFill>
                  <a:schemeClr val="lt1"/>
                </a:solidFill>
              </a:rPr>
              <a:t> of </a:t>
            </a:r>
            <a:r>
              <a:rPr lang="en-GB">
                <a:solidFill>
                  <a:schemeClr val="lt1"/>
                </a:solidFill>
              </a:rPr>
              <a:t>characters</a:t>
            </a:r>
            <a:r>
              <a:rPr lang="en-GB">
                <a:solidFill>
                  <a:schemeClr val="lt1"/>
                </a:solidFill>
              </a:rPr>
              <a:t>, themes, plot points takes place. Act 2 continues to raise the stakes and builds toward a </a:t>
            </a:r>
            <a:r>
              <a:rPr lang="en-GB">
                <a:solidFill>
                  <a:schemeClr val="lt1"/>
                </a:solidFill>
              </a:rPr>
              <a:t>conclusion.</a:t>
            </a:r>
            <a:endParaRPr>
              <a:solidFill>
                <a:schemeClr val="lt1"/>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97" name="Shape 97"/>
        <p:cNvGrpSpPr/>
        <p:nvPr/>
      </p:nvGrpSpPr>
      <p:grpSpPr>
        <a:xfrm>
          <a:off x="0" y="0"/>
          <a:ext cx="0" cy="0"/>
          <a:chOff x="0" y="0"/>
          <a:chExt cx="0" cy="0"/>
        </a:xfrm>
      </p:grpSpPr>
      <p:sp>
        <p:nvSpPr>
          <p:cNvPr id="98" name="Google Shape;98;p2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Jurassic</a:t>
            </a:r>
            <a:r>
              <a:rPr lang="en-GB">
                <a:solidFill>
                  <a:schemeClr val="lt1"/>
                </a:solidFill>
              </a:rPr>
              <a:t> Park</a:t>
            </a:r>
            <a:endParaRPr>
              <a:solidFill>
                <a:schemeClr val="lt1"/>
              </a:solidFill>
            </a:endParaRPr>
          </a:p>
        </p:txBody>
      </p:sp>
      <p:sp>
        <p:nvSpPr>
          <p:cNvPr id="99" name="Google Shape;99;p2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lt1"/>
                </a:solidFill>
              </a:rPr>
              <a:t>Act 2 in JP </a:t>
            </a:r>
            <a:r>
              <a:rPr lang="en-GB">
                <a:solidFill>
                  <a:schemeClr val="lt1"/>
                </a:solidFill>
              </a:rPr>
              <a:t>begins</a:t>
            </a:r>
            <a:r>
              <a:rPr lang="en-GB">
                <a:solidFill>
                  <a:schemeClr val="lt1"/>
                </a:solidFill>
              </a:rPr>
              <a:t> after john hammond reveals the brachiosaurus to our main cast, from then onward the film goes from an imagination filled </a:t>
            </a:r>
            <a:r>
              <a:rPr lang="en-GB">
                <a:solidFill>
                  <a:schemeClr val="lt1"/>
                </a:solidFill>
              </a:rPr>
              <a:t>roller coaster</a:t>
            </a:r>
            <a:r>
              <a:rPr lang="en-GB">
                <a:solidFill>
                  <a:schemeClr val="lt1"/>
                </a:solidFill>
              </a:rPr>
              <a:t> with deep </a:t>
            </a:r>
            <a:r>
              <a:rPr lang="en-GB">
                <a:solidFill>
                  <a:schemeClr val="lt1"/>
                </a:solidFill>
              </a:rPr>
              <a:t>moral</a:t>
            </a:r>
            <a:r>
              <a:rPr lang="en-GB">
                <a:solidFill>
                  <a:schemeClr val="lt1"/>
                </a:solidFill>
              </a:rPr>
              <a:t> </a:t>
            </a:r>
            <a:r>
              <a:rPr lang="en-GB">
                <a:solidFill>
                  <a:schemeClr val="lt1"/>
                </a:solidFill>
              </a:rPr>
              <a:t>questions</a:t>
            </a:r>
            <a:r>
              <a:rPr lang="en-GB">
                <a:solidFill>
                  <a:schemeClr val="lt1"/>
                </a:solidFill>
              </a:rPr>
              <a:t> about the </a:t>
            </a:r>
            <a:r>
              <a:rPr lang="en-GB">
                <a:solidFill>
                  <a:schemeClr val="lt1"/>
                </a:solidFill>
              </a:rPr>
              <a:t>ethics</a:t>
            </a:r>
            <a:r>
              <a:rPr lang="en-GB">
                <a:solidFill>
                  <a:schemeClr val="lt1"/>
                </a:solidFill>
              </a:rPr>
              <a:t> of the park to then later a </a:t>
            </a:r>
            <a:r>
              <a:rPr lang="en-GB">
                <a:solidFill>
                  <a:schemeClr val="lt1"/>
                </a:solidFill>
              </a:rPr>
              <a:t>borderline</a:t>
            </a:r>
            <a:r>
              <a:rPr lang="en-GB">
                <a:solidFill>
                  <a:schemeClr val="lt1"/>
                </a:solidFill>
              </a:rPr>
              <a:t> horror film with </a:t>
            </a:r>
            <a:r>
              <a:rPr lang="en-GB">
                <a:solidFill>
                  <a:schemeClr val="lt1"/>
                </a:solidFill>
              </a:rPr>
              <a:t>dennis</a:t>
            </a:r>
            <a:r>
              <a:rPr lang="en-GB">
                <a:solidFill>
                  <a:schemeClr val="lt1"/>
                </a:solidFill>
              </a:rPr>
              <a:t> </a:t>
            </a:r>
            <a:r>
              <a:rPr lang="en-GB">
                <a:solidFill>
                  <a:schemeClr val="lt1"/>
                </a:solidFill>
              </a:rPr>
              <a:t>nedry's</a:t>
            </a:r>
            <a:r>
              <a:rPr lang="en-GB">
                <a:solidFill>
                  <a:schemeClr val="lt1"/>
                </a:solidFill>
              </a:rPr>
              <a:t> sabotage </a:t>
            </a:r>
            <a:r>
              <a:rPr lang="en-GB">
                <a:solidFill>
                  <a:schemeClr val="lt1"/>
                </a:solidFill>
              </a:rPr>
              <a:t>causing</a:t>
            </a:r>
            <a:r>
              <a:rPr lang="en-GB">
                <a:solidFill>
                  <a:schemeClr val="lt1"/>
                </a:solidFill>
              </a:rPr>
              <a:t> the parks security system to fail, realising </a:t>
            </a:r>
            <a:r>
              <a:rPr lang="en-GB">
                <a:solidFill>
                  <a:schemeClr val="lt1"/>
                </a:solidFill>
              </a:rPr>
              <a:t>the</a:t>
            </a:r>
            <a:r>
              <a:rPr lang="en-GB">
                <a:solidFill>
                  <a:schemeClr val="lt1"/>
                </a:solidFill>
              </a:rPr>
              <a:t> T-Rex and </a:t>
            </a:r>
            <a:r>
              <a:rPr lang="en-GB">
                <a:solidFill>
                  <a:schemeClr val="lt1"/>
                </a:solidFill>
              </a:rPr>
              <a:t>causing</a:t>
            </a:r>
            <a:r>
              <a:rPr lang="en-GB">
                <a:solidFill>
                  <a:schemeClr val="lt1"/>
                </a:solidFill>
              </a:rPr>
              <a:t> total </a:t>
            </a:r>
            <a:r>
              <a:rPr lang="en-GB">
                <a:solidFill>
                  <a:schemeClr val="lt1"/>
                </a:solidFill>
              </a:rPr>
              <a:t>chaos</a:t>
            </a:r>
            <a:r>
              <a:rPr lang="en-GB">
                <a:solidFill>
                  <a:schemeClr val="lt1"/>
                </a:solidFill>
              </a:rPr>
              <a:t> </a:t>
            </a:r>
            <a:r>
              <a:rPr lang="en-GB">
                <a:solidFill>
                  <a:schemeClr val="lt1"/>
                </a:solidFill>
              </a:rPr>
              <a:t>throughout</a:t>
            </a:r>
            <a:r>
              <a:rPr lang="en-GB">
                <a:solidFill>
                  <a:schemeClr val="lt1"/>
                </a:solidFill>
              </a:rPr>
              <a:t> the park, forcing our </a:t>
            </a:r>
            <a:r>
              <a:rPr lang="en-GB">
                <a:solidFill>
                  <a:schemeClr val="lt1"/>
                </a:solidFill>
              </a:rPr>
              <a:t>characters to scrabble to restore order and fight for their lives.</a:t>
            </a:r>
            <a:endParaRPr>
              <a:solidFill>
                <a:schemeClr val="lt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3" name="Shape 103"/>
        <p:cNvGrpSpPr/>
        <p:nvPr/>
      </p:nvGrpSpPr>
      <p:grpSpPr>
        <a:xfrm>
          <a:off x="0" y="0"/>
          <a:ext cx="0" cy="0"/>
          <a:chOff x="0" y="0"/>
          <a:chExt cx="0" cy="0"/>
        </a:xfrm>
      </p:grpSpPr>
      <p:sp>
        <p:nvSpPr>
          <p:cNvPr id="104" name="Google Shape;104;p21"/>
          <p:cNvSpPr txBox="1"/>
          <p:nvPr>
            <p:ph type="title"/>
          </p:nvPr>
        </p:nvSpPr>
        <p:spPr>
          <a:xfrm>
            <a:off x="351625" y="3252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Act 3</a:t>
            </a:r>
            <a:endParaRPr>
              <a:solidFill>
                <a:schemeClr val="lt1"/>
              </a:solidFill>
            </a:endParaRPr>
          </a:p>
        </p:txBody>
      </p:sp>
      <p:sp>
        <p:nvSpPr>
          <p:cNvPr id="105" name="Google Shape;105;p21"/>
          <p:cNvSpPr txBox="1"/>
          <p:nvPr>
            <p:ph idx="1" type="body"/>
          </p:nvPr>
        </p:nvSpPr>
        <p:spPr>
          <a:xfrm>
            <a:off x="311700" y="863550"/>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lt1"/>
                </a:solidFill>
              </a:rPr>
              <a:t>Act three is the final act of the story and where the resolution of </a:t>
            </a:r>
            <a:r>
              <a:rPr lang="en-GB">
                <a:solidFill>
                  <a:schemeClr val="lt1"/>
                </a:solidFill>
              </a:rPr>
              <a:t>character</a:t>
            </a:r>
            <a:r>
              <a:rPr lang="en-GB">
                <a:solidFill>
                  <a:schemeClr val="lt1"/>
                </a:solidFill>
              </a:rPr>
              <a:t> arcs and storylines will conclude. The ending does not </a:t>
            </a:r>
            <a:r>
              <a:rPr lang="en-GB">
                <a:solidFill>
                  <a:schemeClr val="lt1"/>
                </a:solidFill>
              </a:rPr>
              <a:t>have</a:t>
            </a:r>
            <a:r>
              <a:rPr lang="en-GB">
                <a:solidFill>
                  <a:schemeClr val="lt1"/>
                </a:solidFill>
              </a:rPr>
              <a:t> to be happy ending to </a:t>
            </a:r>
            <a:r>
              <a:rPr lang="en-GB">
                <a:solidFill>
                  <a:schemeClr val="lt1"/>
                </a:solidFill>
              </a:rPr>
              <a:t>achieve</a:t>
            </a:r>
            <a:r>
              <a:rPr lang="en-GB">
                <a:solidFill>
                  <a:schemeClr val="lt1"/>
                </a:solidFill>
              </a:rPr>
              <a:t> this, it just has a resolution to the narrative.</a:t>
            </a:r>
            <a:endParaRPr>
              <a:solidFill>
                <a:schemeClr val="lt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09" name="Shape 109"/>
        <p:cNvGrpSpPr/>
        <p:nvPr/>
      </p:nvGrpSpPr>
      <p:grpSpPr>
        <a:xfrm>
          <a:off x="0" y="0"/>
          <a:ext cx="0" cy="0"/>
          <a:chOff x="0" y="0"/>
          <a:chExt cx="0" cy="0"/>
        </a:xfrm>
      </p:grpSpPr>
      <p:sp>
        <p:nvSpPr>
          <p:cNvPr id="110" name="Google Shape;110;p22"/>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Terminator 2</a:t>
            </a:r>
            <a:endParaRPr>
              <a:solidFill>
                <a:schemeClr val="lt1"/>
              </a:solidFill>
            </a:endParaRPr>
          </a:p>
        </p:txBody>
      </p:sp>
      <p:sp>
        <p:nvSpPr>
          <p:cNvPr id="111" name="Google Shape;111;p22"/>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solidFill>
                  <a:schemeClr val="lt1"/>
                </a:solidFill>
              </a:rPr>
              <a:t>In T2 Act three comenceses after the main trio blow up the </a:t>
            </a:r>
            <a:r>
              <a:rPr lang="en-GB">
                <a:solidFill>
                  <a:schemeClr val="lt1"/>
                </a:solidFill>
              </a:rPr>
              <a:t>cyberdyne</a:t>
            </a:r>
            <a:r>
              <a:rPr lang="en-GB">
                <a:solidFill>
                  <a:schemeClr val="lt1"/>
                </a:solidFill>
              </a:rPr>
              <a:t> building. What follows this is the final showdown with the main </a:t>
            </a:r>
            <a:r>
              <a:rPr lang="en-GB">
                <a:solidFill>
                  <a:schemeClr val="lt1"/>
                </a:solidFill>
              </a:rPr>
              <a:t>villain</a:t>
            </a:r>
            <a:r>
              <a:rPr lang="en-GB">
                <a:solidFill>
                  <a:schemeClr val="lt1"/>
                </a:solidFill>
              </a:rPr>
              <a:t> of the film and the conclusion of the main plot point of the story.</a:t>
            </a:r>
            <a:endParaRPr>
              <a:solidFill>
                <a:schemeClr val="lt1"/>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5" name="Shape 115"/>
        <p:cNvGrpSpPr/>
        <p:nvPr/>
      </p:nvGrpSpPr>
      <p:grpSpPr>
        <a:xfrm>
          <a:off x="0" y="0"/>
          <a:ext cx="0" cy="0"/>
          <a:chOff x="0" y="0"/>
          <a:chExt cx="0" cy="0"/>
        </a:xfrm>
      </p:grpSpPr>
      <p:sp>
        <p:nvSpPr>
          <p:cNvPr id="116" name="Google Shape;116;p2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How does the three act structure work</a:t>
            </a:r>
            <a:endParaRPr/>
          </a:p>
        </p:txBody>
      </p:sp>
      <p:sp>
        <p:nvSpPr>
          <p:cNvPr id="117" name="Google Shape;117;p2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1" name="Shape 121"/>
        <p:cNvGrpSpPr/>
        <p:nvPr/>
      </p:nvGrpSpPr>
      <p:grpSpPr>
        <a:xfrm>
          <a:off x="0" y="0"/>
          <a:ext cx="0" cy="0"/>
          <a:chOff x="0" y="0"/>
          <a:chExt cx="0" cy="0"/>
        </a:xfrm>
      </p:grpSpPr>
      <p:sp>
        <p:nvSpPr>
          <p:cNvPr id="122" name="Google Shape;122;p2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23" name="Google Shape;123;p2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The most </a:t>
            </a:r>
            <a:r>
              <a:rPr lang="en-GB"/>
              <a:t>important</a:t>
            </a:r>
            <a:r>
              <a:rPr lang="en-GB"/>
              <a:t> element to </a:t>
            </a:r>
            <a:r>
              <a:rPr lang="en-GB"/>
              <a:t>maintaining</a:t>
            </a:r>
            <a:r>
              <a:rPr lang="en-GB"/>
              <a:t> narrative flow is to ensure that each scene and plot beat leads into the next. This is how you get a film where the flow feels natural and consistent.</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7" name="Shape 127"/>
        <p:cNvGrpSpPr/>
        <p:nvPr/>
      </p:nvGrpSpPr>
      <p:grpSpPr>
        <a:xfrm>
          <a:off x="0" y="0"/>
          <a:ext cx="0" cy="0"/>
          <a:chOff x="0" y="0"/>
          <a:chExt cx="0" cy="0"/>
        </a:xfrm>
      </p:grpSpPr>
      <p:sp>
        <p:nvSpPr>
          <p:cNvPr id="128" name="Google Shape;128;p2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29" name="Google Shape;129;p25"/>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descr="Great presentation from South Park creators Matt Stone and Trey Parker on plotting using the key words “but” and “therefore.”" id="130" name="Google Shape;130;p25" title="Writing Advice from Matt Stone &amp; Trey Parker @ NYU | MTVU's &quot;Stand In&quot;">
            <a:hlinkClick r:id="rId3"/>
          </p:cNvPr>
          <p:cNvPicPr preferRelativeResize="0"/>
          <p:nvPr/>
        </p:nvPicPr>
        <p:blipFill>
          <a:blip r:embed="rId4">
            <a:alphaModFix/>
          </a:blip>
          <a:stretch>
            <a:fillRect/>
          </a:stretch>
        </p:blipFill>
        <p:spPr>
          <a:xfrm>
            <a:off x="0" y="2"/>
            <a:ext cx="9143973" cy="51435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0"/>
                                        </p:tgtEl>
                                        <p:attrNameLst>
                                          <p:attrName>style.visibility</p:attrName>
                                        </p:attrNameLst>
                                      </p:cBhvr>
                                      <p:to>
                                        <p:strVal val="visible"/>
                                      </p:to>
                                    </p:set>
                                    <p:animEffect filter="fade" transition="in">
                                      <p:cBhvr>
                                        <p:cTn dur="1000"/>
                                        <p:tgtEl>
                                          <p:spTgt spid="13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4" name="Shape 134"/>
        <p:cNvGrpSpPr/>
        <p:nvPr/>
      </p:nvGrpSpPr>
      <p:grpSpPr>
        <a:xfrm>
          <a:off x="0" y="0"/>
          <a:ext cx="0" cy="0"/>
          <a:chOff x="0" y="0"/>
          <a:chExt cx="0" cy="0"/>
        </a:xfrm>
      </p:grpSpPr>
      <p:sp>
        <p:nvSpPr>
          <p:cNvPr id="135" name="Google Shape;135;p2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Ghostbusters</a:t>
            </a:r>
            <a:endParaRPr/>
          </a:p>
        </p:txBody>
      </p:sp>
      <p:sp>
        <p:nvSpPr>
          <p:cNvPr id="136" name="Google Shape;136;p2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pic>
        <p:nvPicPr>
          <p:cNvPr descr="Ghostbusters - He Slimed Me!: Slimer slimes Venkman (Bill Murray).&#10;BUY THE MOVIE: https://www.vudu.com/content/movies/details/Ghostbusters/13769?cmp=Movieclips_YT_Description &#10; &#10;Watch the best Ghostbusters scenes &amp; clips: https://www.youtube.com/playlist?list=PLZbXA4lyCtqroI4DGYT1RjZjZxyg69fGu&#10;&#10;Subscribe and click the bell to be notified of all your favorite movie scenes: http://bit.ly/2CZa490 &#10; &#10;FILM DESCRIPTION: &#10;After the members of a team of scientists (Harold Ramis, Dan Aykroyd, Bill Murray) lose their cushy positions at a university in New York City, they decide to become &quot;ghostbusters&quot; to wage a high-tech battle with the supernatural for money. They stumble upon a gateway to another dimension, a doorway that will release evil upon the city. The Ghostbusters must now save New York from complete destruction. &#10; &#10;CREDITS:&#10;TM &amp; © Columbia Pictures (1984)&#10;Cast: Bill Murray, Dan Aykroyd, Harold Ramis&#10;Director: Ivan Reitman&#10;Producer: Ivan Reitman&#10;► Learn more: https://www.rottentomatoes.com/m/ghostbusters?cmp=Movieclips_YT_Description&#10;&#10;Watch More: &#10;► Rotten Tomatoes Originals: http://bit.ly/2D3sipV  &#10;► Fresh New Clips: https://bit.ly/3mJePrv  &#10;► Hot New Trailers: http://bit.ly/2qThrsF &#10;► New TV This Week: https://bit.ly/3Or3I2w  &#10; &#10;Rotten Tomatoes MOVIECLIPS is the largest collection of movie clips on the web. Here you will find unforgettable moments, scenes, and lines from all your favorite films." id="137" name="Google Shape;137;p26" title="Ghostbusters (1984) - He Slimed Me! Scene | Movieclips">
            <a:hlinkClick r:id="rId3"/>
          </p:cNvPr>
          <p:cNvPicPr preferRelativeResize="0"/>
          <p:nvPr/>
        </p:nvPicPr>
        <p:blipFill>
          <a:blip r:embed="rId4">
            <a:alphaModFix/>
          </a:blip>
          <a:stretch>
            <a:fillRect/>
          </a:stretch>
        </p:blipFill>
        <p:spPr>
          <a:xfrm>
            <a:off x="22400" y="0"/>
            <a:ext cx="9121600" cy="5130900"/>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137"/>
                                        </p:tgtEl>
                                        <p:attrNameLst>
                                          <p:attrName>style.visibility</p:attrName>
                                        </p:attrNameLst>
                                      </p:cBhvr>
                                      <p:to>
                                        <p:strVal val="visible"/>
                                      </p:to>
                                    </p:set>
                                    <p:animEffect filter="fade" transition="in">
                                      <p:cBhvr>
                                        <p:cTn dur="1000"/>
                                        <p:tgtEl>
                                          <p:spTgt spid="137"/>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1" name="Shape 141"/>
        <p:cNvGrpSpPr/>
        <p:nvPr/>
      </p:nvGrpSpPr>
      <p:grpSpPr>
        <a:xfrm>
          <a:off x="0" y="0"/>
          <a:ext cx="0" cy="0"/>
          <a:chOff x="0" y="0"/>
          <a:chExt cx="0" cy="0"/>
        </a:xfrm>
      </p:grpSpPr>
      <p:sp>
        <p:nvSpPr>
          <p:cNvPr id="142" name="Google Shape;142;p2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Where was the progression in that scene</a:t>
            </a:r>
            <a:endParaRPr/>
          </a:p>
        </p:txBody>
      </p:sp>
      <p:sp>
        <p:nvSpPr>
          <p:cNvPr id="143" name="Google Shape;143;p2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28"/>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GB"/>
              <a:t>What Fits Inside The Structure</a:t>
            </a:r>
            <a:endParaRPr/>
          </a:p>
        </p:txBody>
      </p:sp>
      <p:sp>
        <p:nvSpPr>
          <p:cNvPr id="149" name="Google Shape;149;p28"/>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3" name="Shape 153"/>
        <p:cNvGrpSpPr/>
        <p:nvPr/>
      </p:nvGrpSpPr>
      <p:grpSpPr>
        <a:xfrm>
          <a:off x="0" y="0"/>
          <a:ext cx="0" cy="0"/>
          <a:chOff x="0" y="0"/>
          <a:chExt cx="0" cy="0"/>
        </a:xfrm>
      </p:grpSpPr>
      <p:sp>
        <p:nvSpPr>
          <p:cNvPr id="154" name="Google Shape;154;p29"/>
          <p:cNvSpPr txBox="1"/>
          <p:nvPr>
            <p:ph type="title"/>
          </p:nvPr>
        </p:nvSpPr>
        <p:spPr>
          <a:xfrm>
            <a:off x="311700" y="189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t/>
            </a:r>
            <a:endParaRPr/>
          </a:p>
        </p:txBody>
      </p:sp>
      <p:sp>
        <p:nvSpPr>
          <p:cNvPr id="155" name="Google Shape;155;p29"/>
          <p:cNvSpPr txBox="1"/>
          <p:nvPr>
            <p:ph idx="1" type="body"/>
          </p:nvPr>
        </p:nvSpPr>
        <p:spPr>
          <a:xfrm>
            <a:off x="311700" y="762150"/>
            <a:ext cx="8520600" cy="39342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If the Structure of the film is the foundation, then the </a:t>
            </a:r>
            <a:r>
              <a:rPr lang="en-GB"/>
              <a:t>characters</a:t>
            </a:r>
            <a:r>
              <a:rPr lang="en-GB"/>
              <a:t>, plot points, themes, setting and conflict\problem are the building blocks</a:t>
            </a:r>
            <a:endParaRPr/>
          </a:p>
          <a:p>
            <a:pPr indent="0" lvl="0" marL="0" rtl="0" algn="l">
              <a:spcBef>
                <a:spcPts val="1200"/>
              </a:spcBef>
              <a:spcAft>
                <a:spcPts val="1200"/>
              </a:spcAft>
              <a:buNone/>
            </a:pPr>
            <a:r>
              <a:rPr lang="en-GB"/>
              <a:t>In order to build a story you have to figure out where you want to place these elements within the story and also figure out how to build them up </a:t>
            </a:r>
            <a:r>
              <a:rPr lang="en-GB"/>
              <a:t>throughout</a:t>
            </a:r>
            <a:r>
              <a:rPr lang="en-GB"/>
              <a:t> the </a:t>
            </a:r>
            <a:r>
              <a:rPr lang="en-GB"/>
              <a:t>narrative</a:t>
            </a:r>
            <a:endParaRPr/>
          </a:p>
        </p:txBody>
      </p:sp>
      <p:pic>
        <p:nvPicPr>
          <p:cNvPr id="156" name="Google Shape;156;p29" title="Foundation-Image-01-0203010001-2.jpg"/>
          <p:cNvPicPr preferRelativeResize="0"/>
          <p:nvPr/>
        </p:nvPicPr>
        <p:blipFill>
          <a:blip r:embed="rId3">
            <a:alphaModFix/>
          </a:blip>
          <a:stretch>
            <a:fillRect/>
          </a:stretch>
        </p:blipFill>
        <p:spPr>
          <a:xfrm>
            <a:off x="2683575" y="2256300"/>
            <a:ext cx="3250600" cy="267270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0" name="Shape 160"/>
        <p:cNvGrpSpPr/>
        <p:nvPr/>
      </p:nvGrpSpPr>
      <p:grpSpPr>
        <a:xfrm>
          <a:off x="0" y="0"/>
          <a:ext cx="0" cy="0"/>
          <a:chOff x="0" y="0"/>
          <a:chExt cx="0" cy="0"/>
        </a:xfrm>
      </p:grpSpPr>
      <p:sp>
        <p:nvSpPr>
          <p:cNvPr id="161" name="Google Shape;161;p30"/>
          <p:cNvSpPr txBox="1"/>
          <p:nvPr>
            <p:ph type="title"/>
          </p:nvPr>
        </p:nvSpPr>
        <p:spPr>
          <a:xfrm>
            <a:off x="207875" y="696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Chaos</a:t>
            </a:r>
            <a:r>
              <a:rPr lang="en-GB"/>
              <a:t> </a:t>
            </a:r>
            <a:r>
              <a:rPr lang="en-GB"/>
              <a:t>Theory</a:t>
            </a:r>
            <a:r>
              <a:rPr lang="en-GB"/>
              <a:t> </a:t>
            </a:r>
            <a:endParaRPr/>
          </a:p>
        </p:txBody>
      </p:sp>
      <p:sp>
        <p:nvSpPr>
          <p:cNvPr id="162" name="Google Shape;162;p30"/>
          <p:cNvSpPr txBox="1"/>
          <p:nvPr>
            <p:ph idx="1" type="body"/>
          </p:nvPr>
        </p:nvSpPr>
        <p:spPr>
          <a:xfrm>
            <a:off x="279750" y="801050"/>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sz="1500"/>
              <a:t>From the first scene of JP the film is already conveying to us its thematic point, and also the raptor scene is a prelude to the dangers to come. The movie highlights the arrogance of humanity in the </a:t>
            </a:r>
            <a:r>
              <a:rPr lang="en-GB" sz="1500"/>
              <a:t>belief</a:t>
            </a:r>
            <a:r>
              <a:rPr lang="en-GB" sz="1500"/>
              <a:t> that we can control nature and contain the </a:t>
            </a:r>
            <a:r>
              <a:rPr lang="en-GB" sz="1500"/>
              <a:t>chaos</a:t>
            </a:r>
            <a:r>
              <a:rPr lang="en-GB" sz="1500"/>
              <a:t> that will follow in playing with things we </a:t>
            </a:r>
            <a:r>
              <a:rPr lang="en-GB" sz="1500"/>
              <a:t>don't</a:t>
            </a:r>
            <a:r>
              <a:rPr lang="en-GB" sz="1500"/>
              <a:t> fully grasp.</a:t>
            </a:r>
            <a:endParaRPr sz="1500"/>
          </a:p>
          <a:p>
            <a:pPr indent="0" lvl="0" marL="0" rtl="0" algn="l">
              <a:spcBef>
                <a:spcPts val="1200"/>
              </a:spcBef>
              <a:spcAft>
                <a:spcPts val="1200"/>
              </a:spcAft>
              <a:buNone/>
            </a:pPr>
            <a:r>
              <a:rPr lang="en-GB" sz="1500"/>
              <a:t>These ideas are highlighted through events such as the </a:t>
            </a:r>
            <a:r>
              <a:rPr lang="en-GB" sz="1500"/>
              <a:t>corporate</a:t>
            </a:r>
            <a:r>
              <a:rPr lang="en-GB" sz="1500"/>
              <a:t> </a:t>
            </a:r>
            <a:r>
              <a:rPr lang="en-GB" sz="1500"/>
              <a:t>espionage</a:t>
            </a:r>
            <a:r>
              <a:rPr lang="en-GB" sz="1500"/>
              <a:t> sabotage, the t rex </a:t>
            </a:r>
            <a:r>
              <a:rPr lang="en-GB" sz="1500"/>
              <a:t>breakout</a:t>
            </a:r>
            <a:r>
              <a:rPr lang="en-GB" sz="1500"/>
              <a:t>, the storm that </a:t>
            </a:r>
            <a:r>
              <a:rPr lang="en-GB" sz="1500"/>
              <a:t>disrupts</a:t>
            </a:r>
            <a:r>
              <a:rPr lang="en-GB" sz="1500"/>
              <a:t> the parks </a:t>
            </a:r>
            <a:r>
              <a:rPr lang="en-GB" sz="1500"/>
              <a:t>communications and</a:t>
            </a:r>
            <a:r>
              <a:rPr lang="en-GB" sz="1500"/>
              <a:t> the raptors changing their sex to breed.</a:t>
            </a:r>
            <a:endParaRPr sz="1500"/>
          </a:p>
        </p:txBody>
      </p:sp>
      <p:pic>
        <p:nvPicPr>
          <p:cNvPr id="163" name="Google Shape;163;p30" title="skynews-velociraptor-jurassic-park_4985123.jpg"/>
          <p:cNvPicPr preferRelativeResize="0"/>
          <p:nvPr/>
        </p:nvPicPr>
        <p:blipFill>
          <a:blip r:embed="rId3">
            <a:alphaModFix/>
          </a:blip>
          <a:stretch>
            <a:fillRect/>
          </a:stretch>
        </p:blipFill>
        <p:spPr>
          <a:xfrm>
            <a:off x="4229450" y="2707525"/>
            <a:ext cx="3989827" cy="2372075"/>
          </a:xfrm>
          <a:prstGeom prst="rect">
            <a:avLst/>
          </a:prstGeom>
          <a:noFill/>
          <a:ln>
            <a:noFill/>
          </a:ln>
        </p:spPr>
      </p:pic>
      <p:pic>
        <p:nvPicPr>
          <p:cNvPr id="164" name="Google Shape;164;p30" title="definition-of-theme-subject-and-message.jpg"/>
          <p:cNvPicPr preferRelativeResize="0"/>
          <p:nvPr/>
        </p:nvPicPr>
        <p:blipFill>
          <a:blip r:embed="rId4">
            <a:alphaModFix/>
          </a:blip>
          <a:stretch>
            <a:fillRect/>
          </a:stretch>
        </p:blipFill>
        <p:spPr>
          <a:xfrm>
            <a:off x="1078225" y="2707525"/>
            <a:ext cx="3069726" cy="2372075"/>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31"/>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The </a:t>
            </a:r>
            <a:r>
              <a:rPr lang="en-GB"/>
              <a:t>inhabitants</a:t>
            </a:r>
            <a:r>
              <a:rPr lang="en-GB"/>
              <a:t> of this world</a:t>
            </a:r>
            <a:endParaRPr/>
          </a:p>
        </p:txBody>
      </p:sp>
      <p:sp>
        <p:nvSpPr>
          <p:cNvPr id="170" name="Google Shape;170;p31"/>
          <p:cNvSpPr txBox="1"/>
          <p:nvPr>
            <p:ph idx="1" type="body"/>
          </p:nvPr>
        </p:nvSpPr>
        <p:spPr>
          <a:xfrm>
            <a:off x="311700" y="1152475"/>
            <a:ext cx="8520600" cy="35997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a:t>Characters will often take up positions in the narrative and have arcs that relate to where they started of and where they will end. But there are characters that remain static and unchanged, often serving a different purpose within the narrative.</a:t>
            </a:r>
            <a:endParaRPr/>
          </a:p>
        </p:txBody>
      </p:sp>
      <p:pic>
        <p:nvPicPr>
          <p:cNvPr id="171" name="Google Shape;171;p31" title="roald-dahl-day-child-reading-book-characters-open-eyes-ks1_ver_1.png"/>
          <p:cNvPicPr preferRelativeResize="0"/>
          <p:nvPr/>
        </p:nvPicPr>
        <p:blipFill>
          <a:blip r:embed="rId3">
            <a:alphaModFix/>
          </a:blip>
          <a:stretch>
            <a:fillRect/>
          </a:stretch>
        </p:blipFill>
        <p:spPr>
          <a:xfrm>
            <a:off x="2475950" y="2135275"/>
            <a:ext cx="3602924" cy="2562075"/>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32"/>
          <p:cNvSpPr txBox="1"/>
          <p:nvPr>
            <p:ph type="title"/>
          </p:nvPr>
        </p:nvSpPr>
        <p:spPr>
          <a:xfrm>
            <a:off x="311700" y="19745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Clr>
                <a:schemeClr val="dk1"/>
              </a:buClr>
              <a:buSzPct val="39286"/>
              <a:buFont typeface="Arial"/>
              <a:buNone/>
            </a:pPr>
            <a:r>
              <a:rPr lang="en-GB"/>
              <a:t>The hunt begins</a:t>
            </a:r>
            <a:endParaRPr/>
          </a:p>
        </p:txBody>
      </p:sp>
      <p:sp>
        <p:nvSpPr>
          <p:cNvPr id="177" name="Google Shape;177;p32"/>
          <p:cNvSpPr txBox="1"/>
          <p:nvPr>
            <p:ph idx="1" type="body"/>
          </p:nvPr>
        </p:nvSpPr>
        <p:spPr>
          <a:xfrm>
            <a:off x="239800" y="729175"/>
            <a:ext cx="8385900" cy="42066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1500"/>
              <a:t>The film introduces us to the T-800, from his movements and the way he speaks we already know that there is something off with him. From the first scene onward the film </a:t>
            </a:r>
            <a:r>
              <a:rPr lang="en-GB" sz="1500"/>
              <a:t>continues</a:t>
            </a:r>
            <a:r>
              <a:rPr lang="en-GB" sz="1500"/>
              <a:t> to build him up has a threat with, ensuring that there is a </a:t>
            </a:r>
            <a:r>
              <a:rPr lang="en-GB" sz="1500"/>
              <a:t>constant</a:t>
            </a:r>
            <a:r>
              <a:rPr lang="en-GB" sz="1500"/>
              <a:t> feeling of danger and dread for kyle rees and sara connor. In most films the protagonist is the one who the one driving the film forward, but here it is the antagonist, as the plot of the film revolves around kyle and sara running away from the T-800, to make sure that he does not </a:t>
            </a:r>
            <a:r>
              <a:rPr lang="en-GB" sz="1500"/>
              <a:t>fulfill</a:t>
            </a:r>
            <a:r>
              <a:rPr lang="en-GB" sz="1500"/>
              <a:t> his mission by terminating sara and dooming humanity in the future. </a:t>
            </a:r>
            <a:endParaRPr sz="1500"/>
          </a:p>
        </p:txBody>
      </p:sp>
      <p:pic>
        <p:nvPicPr>
          <p:cNvPr id="178" name="Google Shape;178;p32" title="Terminator-1984-Arnold-Schwarzenegger.jpg"/>
          <p:cNvPicPr preferRelativeResize="0"/>
          <p:nvPr/>
        </p:nvPicPr>
        <p:blipFill>
          <a:blip r:embed="rId3">
            <a:alphaModFix/>
          </a:blip>
          <a:stretch>
            <a:fillRect/>
          </a:stretch>
        </p:blipFill>
        <p:spPr>
          <a:xfrm>
            <a:off x="3066950" y="2465425"/>
            <a:ext cx="4391851" cy="2470424"/>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33"/>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the T-800 drives the plot </a:t>
            </a:r>
            <a:r>
              <a:rPr lang="en-GB"/>
              <a:t>forward</a:t>
            </a:r>
            <a:r>
              <a:rPr lang="en-GB"/>
              <a:t> </a:t>
            </a:r>
            <a:endParaRPr/>
          </a:p>
        </p:txBody>
      </p:sp>
      <p:sp>
        <p:nvSpPr>
          <p:cNvPr id="184" name="Google Shape;184;p33"/>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17500" lvl="0" marL="457200" rtl="0" algn="l">
              <a:spcBef>
                <a:spcPts val="0"/>
              </a:spcBef>
              <a:spcAft>
                <a:spcPts val="0"/>
              </a:spcAft>
              <a:buSzPts val="1400"/>
              <a:buChar char="●"/>
            </a:pPr>
            <a:r>
              <a:rPr lang="en-GB" sz="1400"/>
              <a:t>He arrives from the future</a:t>
            </a:r>
            <a:endParaRPr sz="1400"/>
          </a:p>
          <a:p>
            <a:pPr indent="-317500" lvl="0" marL="457200" rtl="0" algn="l">
              <a:spcBef>
                <a:spcPts val="0"/>
              </a:spcBef>
              <a:spcAft>
                <a:spcPts val="0"/>
              </a:spcAft>
              <a:buSzPts val="1400"/>
              <a:buChar char="●"/>
            </a:pPr>
            <a:r>
              <a:rPr lang="en-GB" sz="1400"/>
              <a:t>He kills the street thugs</a:t>
            </a:r>
            <a:endParaRPr sz="1400"/>
          </a:p>
          <a:p>
            <a:pPr indent="-317500" lvl="0" marL="457200" rtl="0" algn="l">
              <a:spcBef>
                <a:spcPts val="0"/>
              </a:spcBef>
              <a:spcAft>
                <a:spcPts val="0"/>
              </a:spcAft>
              <a:buSzPts val="1400"/>
              <a:buChar char="●"/>
            </a:pPr>
            <a:r>
              <a:rPr lang="en-GB" sz="1400"/>
              <a:t>He kills the </a:t>
            </a:r>
            <a:r>
              <a:rPr lang="en-GB" sz="1400"/>
              <a:t>gun store</a:t>
            </a:r>
            <a:r>
              <a:rPr lang="en-GB" sz="1400"/>
              <a:t> </a:t>
            </a:r>
            <a:r>
              <a:rPr lang="en-GB" sz="1400"/>
              <a:t>owner</a:t>
            </a:r>
            <a:r>
              <a:rPr lang="en-GB" sz="1400"/>
              <a:t> and takes his guns</a:t>
            </a:r>
            <a:endParaRPr sz="1400"/>
          </a:p>
          <a:p>
            <a:pPr indent="-317500" lvl="0" marL="457200" rtl="0" algn="l">
              <a:spcBef>
                <a:spcPts val="0"/>
              </a:spcBef>
              <a:spcAft>
                <a:spcPts val="0"/>
              </a:spcAft>
              <a:buSzPts val="1400"/>
              <a:buChar char="●"/>
            </a:pPr>
            <a:r>
              <a:rPr lang="en-GB" sz="1400"/>
              <a:t>He kills the wrong Sara connors</a:t>
            </a:r>
            <a:endParaRPr sz="1400"/>
          </a:p>
          <a:p>
            <a:pPr indent="-317500" lvl="0" marL="457200" rtl="0" algn="l">
              <a:spcBef>
                <a:spcPts val="0"/>
              </a:spcBef>
              <a:spcAft>
                <a:spcPts val="0"/>
              </a:spcAft>
              <a:buSzPts val="1400"/>
              <a:buChar char="●"/>
            </a:pPr>
            <a:r>
              <a:rPr lang="en-GB" sz="1400"/>
              <a:t>He </a:t>
            </a:r>
            <a:r>
              <a:rPr lang="en-GB" sz="1400"/>
              <a:t>attempts</a:t>
            </a:r>
            <a:r>
              <a:rPr lang="en-GB" sz="1400"/>
              <a:t> to kill </a:t>
            </a:r>
            <a:r>
              <a:rPr lang="en-GB" sz="1400"/>
              <a:t>sarah</a:t>
            </a:r>
            <a:r>
              <a:rPr lang="en-GB" sz="1400"/>
              <a:t> connor but is </a:t>
            </a:r>
            <a:r>
              <a:rPr lang="en-GB" sz="1400"/>
              <a:t>stopped</a:t>
            </a:r>
            <a:r>
              <a:rPr lang="en-GB" sz="1400"/>
              <a:t> by Kyle Rees, which brings our main duo together</a:t>
            </a:r>
            <a:endParaRPr sz="1400"/>
          </a:p>
          <a:p>
            <a:pPr indent="-317500" lvl="0" marL="457200" rtl="0" algn="l">
              <a:spcBef>
                <a:spcPts val="0"/>
              </a:spcBef>
              <a:spcAft>
                <a:spcPts val="0"/>
              </a:spcAft>
              <a:buSzPts val="1400"/>
              <a:buChar char="●"/>
            </a:pPr>
            <a:r>
              <a:rPr lang="en-GB" sz="1400"/>
              <a:t>He kills almost every cop in the </a:t>
            </a:r>
            <a:r>
              <a:rPr lang="en-GB" sz="1400"/>
              <a:t>police</a:t>
            </a:r>
            <a:r>
              <a:rPr lang="en-GB" sz="1400"/>
              <a:t> station, Kyle and Sarah barley get out alive, which </a:t>
            </a:r>
            <a:r>
              <a:rPr lang="en-GB" sz="1400"/>
              <a:t>further</a:t>
            </a:r>
            <a:r>
              <a:rPr lang="en-GB" sz="1400"/>
              <a:t> brings them closer as people.</a:t>
            </a:r>
            <a:endParaRPr sz="1400"/>
          </a:p>
          <a:p>
            <a:pPr indent="-317500" lvl="0" marL="457200" rtl="0" algn="l">
              <a:spcBef>
                <a:spcPts val="0"/>
              </a:spcBef>
              <a:spcAft>
                <a:spcPts val="0"/>
              </a:spcAft>
              <a:buSzPts val="1400"/>
              <a:buChar char="●"/>
            </a:pPr>
            <a:r>
              <a:rPr lang="en-GB" sz="1400"/>
              <a:t>He kills sarah connors mother, which allows him to track down Kyle and Sarah, thus setting up the third act resolution.</a:t>
            </a:r>
            <a:endParaRPr sz="1400"/>
          </a:p>
          <a:p>
            <a:pPr indent="-317500" lvl="0" marL="457200" rtl="0" algn="l">
              <a:spcBef>
                <a:spcPts val="0"/>
              </a:spcBef>
              <a:spcAft>
                <a:spcPts val="0"/>
              </a:spcAft>
              <a:buSzPts val="1400"/>
              <a:buChar char="●"/>
            </a:pPr>
            <a:r>
              <a:rPr lang="en-GB" sz="1400"/>
              <a:t>He almost kills Kyle Rees which which further develops sarah's arc of her becoming a stronger person</a:t>
            </a:r>
            <a:endParaRPr sz="1400"/>
          </a:p>
          <a:p>
            <a:pPr indent="-317500" lvl="0" marL="457200" rtl="0" algn="l">
              <a:spcBef>
                <a:spcPts val="0"/>
              </a:spcBef>
              <a:spcAft>
                <a:spcPts val="0"/>
              </a:spcAft>
              <a:buSzPts val="1400"/>
              <a:buChar char="●"/>
            </a:pPr>
            <a:r>
              <a:rPr lang="en-GB" sz="1400"/>
              <a:t>He kills Kyle Rees which leads to one last desperate struggle with Sarah</a:t>
            </a:r>
            <a:endParaRPr sz="140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3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How about a non static </a:t>
            </a:r>
            <a:r>
              <a:rPr lang="en-GB"/>
              <a:t>Character</a:t>
            </a:r>
            <a:endParaRPr/>
          </a:p>
        </p:txBody>
      </p:sp>
      <p:sp>
        <p:nvSpPr>
          <p:cNvPr id="190" name="Google Shape;190;p34"/>
          <p:cNvSpPr txBox="1"/>
          <p:nvPr>
            <p:ph idx="1" type="body"/>
          </p:nvPr>
        </p:nvSpPr>
        <p:spPr>
          <a:xfrm>
            <a:off x="311700" y="1017725"/>
            <a:ext cx="8520600" cy="37065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GB" sz="1400"/>
              <a:t>Often times in a story a </a:t>
            </a:r>
            <a:r>
              <a:rPr lang="en-GB" sz="1400"/>
              <a:t>character</a:t>
            </a:r>
            <a:r>
              <a:rPr lang="en-GB" sz="1400"/>
              <a:t> will start of somewhere in the story and then </a:t>
            </a:r>
            <a:r>
              <a:rPr lang="en-GB" sz="1400"/>
              <a:t>develop</a:t>
            </a:r>
            <a:r>
              <a:rPr lang="en-GB" sz="1400"/>
              <a:t> in a </a:t>
            </a:r>
            <a:r>
              <a:rPr lang="en-GB" sz="1400"/>
              <a:t>meaningful</a:t>
            </a:r>
            <a:r>
              <a:rPr lang="en-GB" sz="1400"/>
              <a:t> way thought the story and then be changed by the end of the story. This is called a </a:t>
            </a:r>
            <a:r>
              <a:rPr lang="en-GB" sz="1400"/>
              <a:t>character</a:t>
            </a:r>
            <a:r>
              <a:rPr lang="en-GB" sz="1400"/>
              <a:t> arc.</a:t>
            </a:r>
            <a:endParaRPr sz="1400"/>
          </a:p>
        </p:txBody>
      </p:sp>
      <p:pic>
        <p:nvPicPr>
          <p:cNvPr id="191" name="Google Shape;191;p34" title="Picture2-1.png"/>
          <p:cNvPicPr preferRelativeResize="0"/>
          <p:nvPr/>
        </p:nvPicPr>
        <p:blipFill>
          <a:blip r:embed="rId3">
            <a:alphaModFix/>
          </a:blip>
          <a:stretch>
            <a:fillRect/>
          </a:stretch>
        </p:blipFill>
        <p:spPr>
          <a:xfrm>
            <a:off x="2233750" y="1588425"/>
            <a:ext cx="3945799" cy="3135876"/>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3">
            <a:alphaModFix/>
          </a:blip>
          <a:stretch>
            <a:fillRect/>
          </a:stretch>
        </a:blipFill>
      </p:bgPr>
    </p:bg>
    <p:spTree>
      <p:nvGrpSpPr>
        <p:cNvPr id="195" name="Shape 195"/>
        <p:cNvGrpSpPr/>
        <p:nvPr/>
      </p:nvGrpSpPr>
      <p:grpSpPr>
        <a:xfrm>
          <a:off x="0" y="0"/>
          <a:ext cx="0" cy="0"/>
          <a:chOff x="0" y="0"/>
          <a:chExt cx="0" cy="0"/>
        </a:xfrm>
      </p:grpSpPr>
      <p:sp>
        <p:nvSpPr>
          <p:cNvPr id="196" name="Google Shape;196;p3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solidFill>
                  <a:schemeClr val="lt1"/>
                </a:solidFill>
              </a:rPr>
              <a:t>The World</a:t>
            </a:r>
            <a:endParaRPr>
              <a:solidFill>
                <a:schemeClr val="lt1"/>
              </a:solidFill>
            </a:endParaRPr>
          </a:p>
        </p:txBody>
      </p:sp>
      <p:sp>
        <p:nvSpPr>
          <p:cNvPr id="197" name="Google Shape;197;p35"/>
          <p:cNvSpPr txBox="1"/>
          <p:nvPr>
            <p:ph idx="1" type="body"/>
          </p:nvPr>
        </p:nvSpPr>
        <p:spPr>
          <a:xfrm>
            <a:off x="311700" y="141602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solidFill>
                  <a:schemeClr val="lt1"/>
                </a:solidFill>
              </a:rPr>
              <a:t>The setting is where the story will take place, it could be as fantastical or as realistic as you make it, you have to consider how the setting will affect your </a:t>
            </a:r>
            <a:r>
              <a:rPr lang="en-GB">
                <a:solidFill>
                  <a:schemeClr val="lt1"/>
                </a:solidFill>
              </a:rPr>
              <a:t>characters</a:t>
            </a:r>
            <a:r>
              <a:rPr lang="en-GB">
                <a:solidFill>
                  <a:schemeClr val="lt1"/>
                </a:solidFill>
              </a:rPr>
              <a:t> and plot points, and how they will be structured in order to match your setting.</a:t>
            </a:r>
            <a:endParaRPr>
              <a:solidFill>
                <a:schemeClr val="lt1"/>
              </a:solidFill>
            </a:endParaRPr>
          </a:p>
          <a:p>
            <a:pPr indent="0" lvl="0" marL="0" rtl="0" algn="l">
              <a:spcBef>
                <a:spcPts val="1200"/>
              </a:spcBef>
              <a:spcAft>
                <a:spcPts val="1200"/>
              </a:spcAft>
              <a:buNone/>
            </a:pPr>
            <a:r>
              <a:rPr lang="en-GB">
                <a:solidFill>
                  <a:schemeClr val="lt1"/>
                </a:solidFill>
              </a:rPr>
              <a:t>Essential</a:t>
            </a:r>
            <a:r>
              <a:rPr lang="en-GB">
                <a:solidFill>
                  <a:schemeClr val="lt1"/>
                </a:solidFill>
              </a:rPr>
              <a:t> the setting can be whatever you want, it just has to be consistent with the story you are telling.</a:t>
            </a:r>
            <a:endParaRPr>
              <a:solidFill>
                <a:schemeClr val="lt1"/>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3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Kahoot Time!</a:t>
            </a:r>
            <a:endParaRPr/>
          </a:p>
        </p:txBody>
      </p:sp>
      <p:sp>
        <p:nvSpPr>
          <p:cNvPr id="203" name="Google Shape;203;p3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t/>
            </a:r>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7" name="Shape 207"/>
        <p:cNvGrpSpPr/>
        <p:nvPr/>
      </p:nvGrpSpPr>
      <p:grpSpPr>
        <a:xfrm>
          <a:off x="0" y="0"/>
          <a:ext cx="0" cy="0"/>
          <a:chOff x="0" y="0"/>
          <a:chExt cx="0" cy="0"/>
        </a:xfrm>
      </p:grpSpPr>
      <p:sp>
        <p:nvSpPr>
          <p:cNvPr id="208" name="Google Shape;208;p3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Activity. Test Your Write</a:t>
            </a:r>
            <a:endParaRPr/>
          </a:p>
        </p:txBody>
      </p:sp>
      <p:sp>
        <p:nvSpPr>
          <p:cNvPr id="209" name="Google Shape;209;p37"/>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GB"/>
              <a:t>For the next five minutes write a short story of your own making. This story should include</a:t>
            </a:r>
            <a:endParaRPr/>
          </a:p>
          <a:p>
            <a:pPr indent="-342900" lvl="0" marL="457200" rtl="0" algn="l">
              <a:spcBef>
                <a:spcPts val="1200"/>
              </a:spcBef>
              <a:spcAft>
                <a:spcPts val="0"/>
              </a:spcAft>
              <a:buSzPts val="1800"/>
              <a:buChar char="●"/>
            </a:pPr>
            <a:r>
              <a:rPr lang="en-GB"/>
              <a:t>A protagonist who drives the plot forward</a:t>
            </a:r>
            <a:endParaRPr/>
          </a:p>
          <a:p>
            <a:pPr indent="-342900" lvl="0" marL="457200" rtl="0" algn="l">
              <a:spcBef>
                <a:spcPts val="0"/>
              </a:spcBef>
              <a:spcAft>
                <a:spcPts val="0"/>
              </a:spcAft>
              <a:buSzPts val="1800"/>
              <a:buChar char="●"/>
            </a:pPr>
            <a:r>
              <a:rPr lang="en-GB"/>
              <a:t>A clear three act structure</a:t>
            </a:r>
            <a:endParaRPr/>
          </a:p>
          <a:p>
            <a:pPr indent="-342900" lvl="0" marL="457200" rtl="0" algn="l">
              <a:spcBef>
                <a:spcPts val="0"/>
              </a:spcBef>
              <a:spcAft>
                <a:spcPts val="0"/>
              </a:spcAft>
              <a:buSzPts val="1800"/>
              <a:buChar char="●"/>
            </a:pPr>
            <a:r>
              <a:rPr lang="en-GB"/>
              <a:t>An antagonist</a:t>
            </a:r>
            <a:endParaRPr/>
          </a:p>
          <a:p>
            <a:pPr indent="-342900" lvl="0" marL="457200" rtl="0" algn="l">
              <a:spcBef>
                <a:spcPts val="0"/>
              </a:spcBef>
              <a:spcAft>
                <a:spcPts val="0"/>
              </a:spcAft>
              <a:buSzPts val="1800"/>
              <a:buChar char="●"/>
            </a:pPr>
            <a:r>
              <a:rPr lang="en-GB"/>
              <a:t>A setting that is clearly defined</a:t>
            </a:r>
            <a:endParaRPr/>
          </a:p>
          <a:p>
            <a:pPr indent="-342900" lvl="0" marL="457200" rtl="0" algn="l">
              <a:spcBef>
                <a:spcPts val="0"/>
              </a:spcBef>
              <a:spcAft>
                <a:spcPts val="0"/>
              </a:spcAft>
              <a:buSzPts val="1800"/>
              <a:buChar char="●"/>
            </a:pPr>
            <a:r>
              <a:rPr lang="en-GB"/>
              <a:t>A consistent plot</a:t>
            </a:r>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38"/>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GB"/>
              <a:t>References</a:t>
            </a:r>
            <a:r>
              <a:rPr lang="en-GB"/>
              <a:t> </a:t>
            </a:r>
            <a:endParaRPr/>
          </a:p>
        </p:txBody>
      </p:sp>
      <p:sp>
        <p:nvSpPr>
          <p:cNvPr id="215" name="Google Shape;215;p38"/>
          <p:cNvSpPr txBox="1"/>
          <p:nvPr>
            <p:ph idx="1" type="body"/>
          </p:nvPr>
        </p:nvSpPr>
        <p:spPr>
          <a:xfrm>
            <a:off x="311700" y="1152475"/>
            <a:ext cx="8520600" cy="3416400"/>
          </a:xfrm>
          <a:prstGeom prst="rect">
            <a:avLst/>
          </a:prstGeom>
        </p:spPr>
        <p:txBody>
          <a:bodyPr anchorCtr="0" anchor="t" bIns="91425" lIns="91425" spcFirstLastPara="1" rIns="91425" wrap="square" tIns="91425">
            <a:normAutofit fontScale="85000" lnSpcReduction="20000"/>
          </a:bodyPr>
          <a:lstStyle/>
          <a:p>
            <a:pPr indent="0" lvl="0" marL="0" rtl="0" algn="l">
              <a:spcBef>
                <a:spcPts val="0"/>
              </a:spcBef>
              <a:spcAft>
                <a:spcPts val="0"/>
              </a:spcAft>
              <a:buClr>
                <a:schemeClr val="dk1"/>
              </a:buClr>
              <a:buSzPct val="100000"/>
              <a:buFont typeface="Arial"/>
              <a:buNone/>
            </a:pPr>
            <a:r>
              <a:rPr lang="en-GB" sz="1100" u="sng">
                <a:solidFill>
                  <a:srgbClr val="1155CC"/>
                </a:solidFill>
                <a:hlinkClick r:id="rId3">
                  <a:extLst>
                    <a:ext uri="{A12FA001-AC4F-418D-AE19-62706E023703}">
                      <ahyp:hlinkClr val="tx"/>
                    </a:ext>
                  </a:extLst>
                </a:hlinkClick>
              </a:rPr>
              <a:t>https://www.twinkl.co.uk/teaching-wiki/character</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4">
                  <a:extLst>
                    <a:ext uri="{A12FA001-AC4F-418D-AE19-62706E023703}">
                      <ahyp:hlinkClr val="tx"/>
                    </a:ext>
                  </a:extLst>
                </a:hlinkClick>
              </a:rPr>
              <a:t>https://michaelbjorkwrites.com/2019/09/19/what-is-the-theme-of-a-story/</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5">
                  <a:extLst>
                    <a:ext uri="{A12FA001-AC4F-418D-AE19-62706E023703}">
                      <ahyp:hlinkClr val="tx"/>
                    </a:ext>
                  </a:extLst>
                </a:hlinkClick>
              </a:rPr>
              <a:t>https://news.sky.com/story/jurassic-park-was-wrong-raptors-hunted-alone-and-not-in-packs-says-study-11984477</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6">
                  <a:extLst>
                    <a:ext uri="{A12FA001-AC4F-418D-AE19-62706E023703}">
                      <ahyp:hlinkClr val="tx"/>
                    </a:ext>
                  </a:extLst>
                </a:hlinkClick>
              </a:rPr>
              <a:t>gharpedia.com/blog/building-foundation-types-design-procedure-necessities/</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7">
                  <a:extLst>
                    <a:ext uri="{A12FA001-AC4F-418D-AE19-62706E023703}">
                      <ahyp:hlinkClr val="tx"/>
                    </a:ext>
                  </a:extLst>
                </a:hlinkClick>
              </a:rPr>
              <a:t>https://www.theterminatorfans.com/distrib-films-us-reveal-new-terminator-2-3d-image-showing-original-t-800-make-up/</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8">
                  <a:extLst>
                    <a:ext uri="{A12FA001-AC4F-418D-AE19-62706E023703}">
                      <ahyp:hlinkClr val="tx"/>
                    </a:ext>
                  </a:extLst>
                </a:hlinkClick>
              </a:rPr>
              <a:t>https://www.facebook.com/weareact3/</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9">
                  <a:extLst>
                    <a:ext uri="{A12FA001-AC4F-418D-AE19-62706E023703}">
                      <ahyp:hlinkClr val="tx"/>
                    </a:ext>
                  </a:extLst>
                </a:hlinkClick>
              </a:rPr>
              <a:t>https://haphazardstuff.com/the-terminator-1984-a-review/</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0">
                  <a:extLst>
                    <a:ext uri="{A12FA001-AC4F-418D-AE19-62706E023703}">
                      <ahyp:hlinkClr val="tx"/>
                    </a:ext>
                  </a:extLst>
                </a:hlinkClick>
              </a:rPr>
              <a:t>https://orange-publishers.com/narrative-arc/</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1">
                  <a:extLst>
                    <a:ext uri="{A12FA001-AC4F-418D-AE19-62706E023703}">
                      <ahyp:hlinkClr val="tx"/>
                    </a:ext>
                  </a:extLst>
                </a:hlinkClick>
              </a:rPr>
              <a:t>https://www.photowall.co.uk/incredible-fantasy-world-wallpaper</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2">
                  <a:extLst>
                    <a:ext uri="{A12FA001-AC4F-418D-AE19-62706E023703}">
                      <ahyp:hlinkClr val="tx"/>
                    </a:ext>
                  </a:extLst>
                </a:hlinkClick>
              </a:rPr>
              <a:t>https://theasc.com/article/jurassic-park-effects-team-brings-dinosaurs-back/</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3">
                  <a:extLst>
                    <a:ext uri="{A12FA001-AC4F-418D-AE19-62706E023703}">
                      <ahyp:hlinkClr val="tx"/>
                    </a:ext>
                  </a:extLst>
                </a:hlinkClick>
              </a:rPr>
              <a:t>https://hitrecord.org/records/3335557</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4">
                  <a:extLst>
                    <a:ext uri="{A12FA001-AC4F-418D-AE19-62706E023703}">
                      <ahyp:hlinkClr val="tx"/>
                    </a:ext>
                  </a:extLst>
                </a:hlinkClick>
              </a:rPr>
              <a:t>https://scottdistillery.medium.com/reader-question-is-it-okay-to-take-more-time-than-normal-to-set-up-the-story-in-act-one-4dc3bfe2bf38</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5">
                  <a:extLst>
                    <a:ext uri="{A12FA001-AC4F-418D-AE19-62706E023703}">
                      <ahyp:hlinkClr val="tx"/>
                    </a:ext>
                  </a:extLst>
                </a:hlinkClick>
              </a:rPr>
              <a:t>https://en.wikipedia.org/wiki/Aristotle</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6">
                  <a:extLst>
                    <a:ext uri="{A12FA001-AC4F-418D-AE19-62706E023703}">
                      <ahyp:hlinkClr val="tx"/>
                    </a:ext>
                  </a:extLst>
                </a:hlinkClick>
              </a:rPr>
              <a:t>https://www.roger-bullivant.co.uk/news/foundation-systems-story-homes/</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rgbClr val="1155CC"/>
                </a:solidFill>
                <a:hlinkClick r:id="rId17">
                  <a:extLst>
                    <a:ext uri="{A12FA001-AC4F-418D-AE19-62706E023703}">
                      <ahyp:hlinkClr val="tx"/>
                    </a:ext>
                  </a:extLst>
                </a:hlinkClick>
              </a:rPr>
              <a:t>https://bestselfmedia.com/art-of-letter-writing/</a:t>
            </a:r>
            <a:r>
              <a:rPr lang="en-GB" sz="1100">
                <a:solidFill>
                  <a:schemeClr val="dk1"/>
                </a:solidFill>
              </a:rPr>
              <a:t> </a:t>
            </a:r>
            <a:endParaRPr sz="1100">
              <a:solidFill>
                <a:schemeClr val="dk1"/>
              </a:solidFill>
            </a:endParaRPr>
          </a:p>
          <a:p>
            <a:pPr indent="0" lvl="0" marL="0" rtl="0" algn="l">
              <a:spcBef>
                <a:spcPts val="0"/>
              </a:spcBef>
              <a:spcAft>
                <a:spcPts val="0"/>
              </a:spcAft>
              <a:buNone/>
            </a:pPr>
            <a:r>
              <a:rPr lang="en-GB" sz="1100" u="sng">
                <a:solidFill>
                  <a:srgbClr val="1155CC"/>
                </a:solidFill>
                <a:hlinkClick r:id="rId18">
                  <a:extLst>
                    <a:ext uri="{A12FA001-AC4F-418D-AE19-62706E023703}">
                      <ahyp:hlinkClr val="tx"/>
                    </a:ext>
                  </a:extLst>
                </a:hlinkClick>
              </a:rPr>
              <a:t>https://www.reddit.com/r/obsessionmovie/comments/1wc8yf9/she_closed_the_door_and_stayed_outside_before_he/</a:t>
            </a:r>
            <a:r>
              <a:rPr lang="en-GB" sz="1100">
                <a:solidFill>
                  <a:schemeClr val="dk1"/>
                </a:solidFill>
              </a:rPr>
              <a:t> </a:t>
            </a:r>
            <a:endParaRPr sz="1100">
              <a:solidFill>
                <a:schemeClr val="dk1"/>
              </a:solidFill>
            </a:endParaRPr>
          </a:p>
          <a:p>
            <a:pPr indent="0" lvl="0" marL="0" rtl="0" algn="l">
              <a:spcBef>
                <a:spcPts val="0"/>
              </a:spcBef>
              <a:spcAft>
                <a:spcPts val="0"/>
              </a:spcAft>
              <a:buNone/>
            </a:pPr>
            <a:r>
              <a:rPr lang="en-GB" sz="1100" u="sng">
                <a:solidFill>
                  <a:srgbClr val="1155CC"/>
                </a:solidFill>
                <a:hlinkClick r:id="rId19">
                  <a:extLst>
                    <a:ext uri="{A12FA001-AC4F-418D-AE19-62706E023703}">
                      <ahyp:hlinkClr val="tx"/>
                    </a:ext>
                  </a:extLst>
                </a:hlinkClick>
              </a:rPr>
              <a:t>https://gointothestory.blcklst.com/beginning-middle-end-ecb187031f77/</a:t>
            </a:r>
            <a:r>
              <a:rPr lang="en-GB" sz="1100">
                <a:solidFill>
                  <a:schemeClr val="dk1"/>
                </a:solidFill>
              </a:rPr>
              <a:t> </a:t>
            </a:r>
            <a:endParaRPr sz="1100">
              <a:solidFill>
                <a:schemeClr val="dk1"/>
              </a:solidFill>
            </a:endParaRPr>
          </a:p>
          <a:p>
            <a:pPr indent="0" lvl="0" marL="0" rtl="0" algn="l">
              <a:spcBef>
                <a:spcPts val="0"/>
              </a:spcBef>
              <a:spcAft>
                <a:spcPts val="0"/>
              </a:spcAft>
              <a:buNone/>
            </a:pPr>
            <a:r>
              <a:rPr lang="en-GB" sz="1100" u="sng">
                <a:solidFill>
                  <a:srgbClr val="1155CC"/>
                </a:solidFill>
                <a:hlinkClick r:id="rId20">
                  <a:extLst>
                    <a:ext uri="{A12FA001-AC4F-418D-AE19-62706E023703}">
                      <ahyp:hlinkClr val="tx"/>
                    </a:ext>
                  </a:extLst>
                </a:hlinkClick>
              </a:rPr>
              <a:t>https://www.studiobinder.com/blog/three-act-structure/</a:t>
            </a:r>
            <a:r>
              <a:rPr lang="en-GB" sz="1100">
                <a:solidFill>
                  <a:schemeClr val="dk1"/>
                </a:solidFill>
              </a:rPr>
              <a:t> </a:t>
            </a:r>
            <a:endParaRPr sz="1100">
              <a:solidFill>
                <a:schemeClr val="dk1"/>
              </a:solidFill>
            </a:endParaRPr>
          </a:p>
          <a:p>
            <a:pPr indent="0" lvl="0" marL="0" rtl="0" algn="l">
              <a:spcBef>
                <a:spcPts val="0"/>
              </a:spcBef>
              <a:spcAft>
                <a:spcPts val="0"/>
              </a:spcAft>
              <a:buNone/>
            </a:pPr>
            <a:r>
              <a:rPr lang="en-GB" sz="1100" u="sng">
                <a:solidFill>
                  <a:srgbClr val="1155CC"/>
                </a:solidFill>
                <a:hlinkClick r:id="rId21">
                  <a:extLst>
                    <a:ext uri="{A12FA001-AC4F-418D-AE19-62706E023703}">
                      <ahyp:hlinkClr val="tx"/>
                    </a:ext>
                  </a:extLst>
                </a:hlinkClick>
              </a:rPr>
              <a:t>https://plotdevices.co/jurassic-park/?srsltid=AfmBOooY6kvvxTXuTL5W5Xv_PPBuH8k9iAf-edwEBgFBh6TpVODw3Mt5</a:t>
            </a:r>
            <a:r>
              <a:rPr lang="en-GB" sz="1100">
                <a:solidFill>
                  <a:schemeClr val="dk1"/>
                </a:solidFill>
              </a:rPr>
              <a:t> </a:t>
            </a:r>
            <a:endParaRPr sz="1100">
              <a:solidFill>
                <a:schemeClr val="dk1"/>
              </a:solidFill>
            </a:endParaRPr>
          </a:p>
          <a:p>
            <a:pPr indent="0" lvl="0" marL="0" rtl="0" algn="l">
              <a:spcBef>
                <a:spcPts val="0"/>
              </a:spcBef>
              <a:spcAft>
                <a:spcPts val="0"/>
              </a:spcAft>
              <a:buNone/>
            </a:pPr>
            <a:r>
              <a:rPr lang="en-GB" sz="1100" u="sng">
                <a:solidFill>
                  <a:srgbClr val="1155CC"/>
                </a:solidFill>
                <a:hlinkClick r:id="rId22">
                  <a:extLst>
                    <a:ext uri="{A12FA001-AC4F-418D-AE19-62706E023703}">
                      <ahyp:hlinkClr val="tx"/>
                    </a:ext>
                  </a:extLst>
                </a:hlinkClick>
              </a:rPr>
              <a:t>https://www.youtube.com/watch?v=vGUNqq3jVLg</a:t>
            </a:r>
            <a:r>
              <a:rPr lang="en-GB" sz="1100">
                <a:solidFill>
                  <a:schemeClr val="dk1"/>
                </a:solidFill>
              </a:rPr>
              <a:t> </a:t>
            </a:r>
            <a:endParaRPr sz="1100">
              <a:solidFill>
                <a:schemeClr val="dk1"/>
              </a:solidFill>
            </a:endParaRPr>
          </a:p>
          <a:p>
            <a:pPr indent="0" lvl="0" marL="0" rtl="0" algn="l">
              <a:spcBef>
                <a:spcPts val="0"/>
              </a:spcBef>
              <a:spcAft>
                <a:spcPts val="0"/>
              </a:spcAft>
              <a:buNone/>
            </a:pPr>
            <a:r>
              <a:rPr lang="en-GB" sz="1100" u="sng">
                <a:solidFill>
                  <a:schemeClr val="hlink"/>
                </a:solidFill>
                <a:hlinkClick r:id="rId23"/>
              </a:rPr>
              <a:t>https://www.youtube.com/watch?v=CH7UQQgJDzw&amp;t=13s</a:t>
            </a:r>
            <a:r>
              <a:rPr lang="en-GB" sz="1100">
                <a:solidFill>
                  <a:schemeClr val="dk1"/>
                </a:solidFill>
              </a:rPr>
              <a:t> </a:t>
            </a:r>
            <a:endParaRPr sz="1100">
              <a:solidFill>
                <a:schemeClr val="dk1"/>
              </a:solidFill>
            </a:endParaRPr>
          </a:p>
          <a:p>
            <a:pPr indent="0" lvl="0" marL="0" rtl="0" algn="l">
              <a:spcBef>
                <a:spcPts val="0"/>
              </a:spcBef>
              <a:spcAft>
                <a:spcPts val="0"/>
              </a:spcAft>
              <a:buClr>
                <a:schemeClr val="dk1"/>
              </a:buClr>
              <a:buSzPct val="100000"/>
              <a:buFont typeface="Arial"/>
              <a:buNone/>
            </a:pPr>
            <a:r>
              <a:rPr lang="en-GB" sz="1100" u="sng">
                <a:solidFill>
                  <a:schemeClr val="hlink"/>
                </a:solidFill>
                <a:hlinkClick r:id="rId24"/>
              </a:rPr>
              <a:t>https://www.youtube.com/watch?v=vGUNqq3jVLg&amp;t=12s</a:t>
            </a:r>
            <a:r>
              <a:rPr lang="en-GB" sz="1100">
                <a:solidFill>
                  <a:schemeClr val="dk1"/>
                </a:solidFill>
              </a:rPr>
              <a:t> </a:t>
            </a:r>
            <a:endParaRPr sz="11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