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27"/>
  </p:notesMasterIdLst>
  <p:handoutMasterIdLst>
    <p:handoutMasterId r:id="rId28"/>
  </p:handoutMasterIdLst>
  <p:sldIdLst>
    <p:sldId id="1866" r:id="rId5"/>
    <p:sldId id="1891" r:id="rId6"/>
    <p:sldId id="278" r:id="rId7"/>
    <p:sldId id="270" r:id="rId8"/>
    <p:sldId id="271" r:id="rId9"/>
    <p:sldId id="279" r:id="rId10"/>
    <p:sldId id="272" r:id="rId11"/>
    <p:sldId id="275" r:id="rId12"/>
    <p:sldId id="1893" r:id="rId13"/>
    <p:sldId id="1894" r:id="rId14"/>
    <p:sldId id="1888" r:id="rId15"/>
    <p:sldId id="1895" r:id="rId16"/>
    <p:sldId id="1889" r:id="rId17"/>
    <p:sldId id="1868" r:id="rId18"/>
    <p:sldId id="1867" r:id="rId19"/>
    <p:sldId id="1869" r:id="rId20"/>
    <p:sldId id="1897" r:id="rId21"/>
    <p:sldId id="1898" r:id="rId22"/>
    <p:sldId id="1899" r:id="rId23"/>
    <p:sldId id="1896" r:id="rId24"/>
    <p:sldId id="1890" r:id="rId25"/>
    <p:sldId id="1900" r:id="rId2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ines theme" id="{EE9670AD-028C-4190-AAA8-2AF0F3B1E372}">
          <p14:sldIdLst>
            <p14:sldId id="1866"/>
            <p14:sldId id="1891"/>
            <p14:sldId id="278"/>
            <p14:sldId id="270"/>
            <p14:sldId id="271"/>
            <p14:sldId id="279"/>
            <p14:sldId id="272"/>
            <p14:sldId id="275"/>
            <p14:sldId id="1893"/>
            <p14:sldId id="1894"/>
            <p14:sldId id="1888"/>
            <p14:sldId id="1895"/>
            <p14:sldId id="1889"/>
            <p14:sldId id="1868"/>
            <p14:sldId id="1867"/>
            <p14:sldId id="1869"/>
            <p14:sldId id="1897"/>
            <p14:sldId id="1898"/>
            <p14:sldId id="1899"/>
            <p14:sldId id="1896"/>
            <p14:sldId id="1890"/>
            <p14:sldId id="190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19D"/>
    <a:srgbClr val="76B144"/>
    <a:srgbClr val="ADD08F"/>
    <a:srgbClr val="C790FE"/>
    <a:srgbClr val="800080"/>
    <a:srgbClr val="E5E170"/>
    <a:srgbClr val="E56925"/>
    <a:srgbClr val="283D62"/>
    <a:srgbClr val="FFFFFF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3957" autoAdjust="0"/>
  </p:normalViewPr>
  <p:slideViewPr>
    <p:cSldViewPr snapToGrid="0">
      <p:cViewPr varScale="1">
        <p:scale>
          <a:sx n="64" d="100"/>
          <a:sy n="64" d="100"/>
        </p:scale>
        <p:origin x="948" y="72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26" Type="http://schemas.openxmlformats.org/officeDocument/2006/relationships/slide" Target="slides/slide22.xml" /><Relationship Id="rId3" Type="http://schemas.openxmlformats.org/officeDocument/2006/relationships/customXml" Target="../customXml/item3.xml" /><Relationship Id="rId21" Type="http://schemas.openxmlformats.org/officeDocument/2006/relationships/slide" Target="slides/slide17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openxmlformats.org/officeDocument/2006/relationships/slide" Target="slides/slide21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slide" Target="slides/slide16.xml" /><Relationship Id="rId29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slide" Target="slides/slide20.xml" /><Relationship Id="rId32" Type="http://schemas.openxmlformats.org/officeDocument/2006/relationships/tableStyles" Target="tableStyles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slide" Target="slides/slide19.xml" /><Relationship Id="rId28" Type="http://schemas.openxmlformats.org/officeDocument/2006/relationships/handoutMaster" Target="handoutMasters/handoutMaster1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31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slide" Target="slides/slide18.xml" /><Relationship Id="rId27" Type="http://schemas.openxmlformats.org/officeDocument/2006/relationships/notesMaster" Target="notesMasters/notesMaster1.xml" /><Relationship Id="rId30" Type="http://schemas.openxmlformats.org/officeDocument/2006/relationships/viewProps" Target="view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CC79A4-0B25-469F-9B41-E1B92476C6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87740-790C-4B8E-8BDF-37374E5C19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C8AAF8-731F-4C2E-B690-3086B25AF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11FA-B74B-44E5-9E55-A45B9911BE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446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15780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417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59869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417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 /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 /><Relationship Id="rId2" Type="http://schemas.openxmlformats.org/officeDocument/2006/relationships/image" Target="../media/image7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 /><Relationship Id="rId2" Type="http://schemas.openxmlformats.org/officeDocument/2006/relationships/image" Target="../media/image9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 /><Relationship Id="rId2" Type="http://schemas.openxmlformats.org/officeDocument/2006/relationships/image" Target="../media/image1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 /><Relationship Id="rId2" Type="http://schemas.openxmlformats.org/officeDocument/2006/relationships/image" Target="../media/image1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 /><Relationship Id="rId2" Type="http://schemas.openxmlformats.org/officeDocument/2006/relationships/image" Target="../media/image17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4.svg" /><Relationship Id="rId4" Type="http://schemas.openxmlformats.org/officeDocument/2006/relationships/image" Target="../media/image3.png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7007FCA-3EC9-46F6-BE85-2DE9F97B48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3" name="Title 381">
            <a:extLst>
              <a:ext uri="{FF2B5EF4-FFF2-40B4-BE49-F238E27FC236}">
                <a16:creationId xmlns:a16="http://schemas.microsoft.com/office/drawing/2014/main" id="{219026B8-F099-4229-B446-9FE2B96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099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498076-A8F2-48B0-807A-C402BDA60D3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F9E2C1-844F-4C0E-A423-111C77AE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08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" name="Graphic 1" hidden="1">
            <a:extLst>
              <a:ext uri="{FF2B5EF4-FFF2-40B4-BE49-F238E27FC236}">
                <a16:creationId xmlns:a16="http://schemas.microsoft.com/office/drawing/2014/main" id="{295740BA-9B4E-4B38-827D-32544CDF75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9C593AE-D9D2-42FE-A240-F97D187261D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9AA0A799-2244-4DB2-ACAB-F6DA87A7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834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2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9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05C4425-09AC-4097-B868-D49C9D64C8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C6104E15-F449-422E-973A-1899DDF43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6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90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64887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781D833-01F3-4F75-8F62-D60039CA37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9AB818C-9403-4CA7-8FC5-347DDE455E7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8EEFF-117E-4B86-B6B2-CD8F71AA8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 hidden="1">
            <a:extLst>
              <a:ext uri="{FF2B5EF4-FFF2-40B4-BE49-F238E27FC236}">
                <a16:creationId xmlns:a16="http://schemas.microsoft.com/office/drawing/2014/main" id="{D0B12BD8-7E23-4DB3-9F3C-68F6FF145E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85143907-CDEB-455C-878E-7AE28AF7D2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727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10/10/2025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832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0005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716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10/10/2025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8147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10/10/2025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899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7" r:id="rId5"/>
    <p:sldLayoutId id="2147483710" r:id="rId6"/>
    <p:sldLayoutId id="2147483716" r:id="rId7"/>
    <p:sldLayoutId id="2147483718" r:id="rId8"/>
    <p:sldLayoutId id="2147483712" r:id="rId9"/>
    <p:sldLayoutId id="2147483713" r:id="rId10"/>
    <p:sldLayoutId id="2147483714" r:id="rId11"/>
    <p:sldLayoutId id="2147483715" r:id="rId12"/>
    <p:sldLayoutId id="2147483719" r:id="rId13"/>
    <p:sldLayoutId id="2147483720" r:id="rId14"/>
    <p:sldLayoutId id="2147483721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 /><Relationship Id="rId1" Type="http://schemas.openxmlformats.org/officeDocument/2006/relationships/slideLayout" Target="../slideLayouts/slideLayout10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 /><Relationship Id="rId1" Type="http://schemas.openxmlformats.org/officeDocument/2006/relationships/slideLayout" Target="../slideLayouts/slideLayout14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7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0.xml" /><Relationship Id="rId4" Type="http://schemas.microsoft.com/office/2007/relationships/hdphoto" Target="../media/hdphoto1.wdp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 /><Relationship Id="rId1" Type="http://schemas.openxmlformats.org/officeDocument/2006/relationships/slideLayout" Target="../slideLayouts/slideLayout9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4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0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168E5CF-FC82-40DA-8E6D-0BFF887B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3489" y="1235667"/>
            <a:ext cx="6305022" cy="4386665"/>
          </a:xfrm>
        </p:spPr>
        <p:txBody>
          <a:bodyPr anchor="ctr">
            <a:normAutofit fontScale="90000"/>
          </a:bodyPr>
          <a:lstStyle/>
          <a:p>
            <a:r>
              <a:rPr lang="en-US" sz="4400" u="sng" dirty="0">
                <a:latin typeface="Algerian" panose="04020705040A02060702" pitchFamily="82" charset="0"/>
              </a:rPr>
              <a:t>“evaluating the use of digital technology, tools, and techniques to enhance efficiency at Sunrise residential care home”</a:t>
            </a:r>
          </a:p>
        </p:txBody>
      </p:sp>
    </p:spTree>
    <p:extLst>
      <p:ext uri="{BB962C8B-B14F-4D97-AF65-F5344CB8AC3E}">
        <p14:creationId xmlns:p14="http://schemas.microsoft.com/office/powerpoint/2010/main" val="41523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D6F154C-6581-B036-B72F-7E0DFF30376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07136" y="2336988"/>
            <a:ext cx="7231088" cy="763247"/>
          </a:xfrm>
        </p:spPr>
        <p:txBody>
          <a:bodyPr>
            <a:normAutofit/>
          </a:bodyPr>
          <a:lstStyle/>
          <a:p>
            <a:pPr algn="ctr"/>
            <a:r>
              <a:rPr lang="en-US" sz="2800" u="sng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Lectures Name</a:t>
            </a:r>
            <a:r>
              <a:rPr lang="en-US" sz="2800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: </a:t>
            </a:r>
            <a:r>
              <a:rPr lang="en-US" sz="3200" dirty="0">
                <a:solidFill>
                  <a:srgbClr val="7030A0"/>
                </a:solidFill>
                <a:highlight>
                  <a:srgbClr val="C0C0C0"/>
                </a:highlight>
                <a:latin typeface="Algerian" panose="04020705040A02060702" pitchFamily="82" charset="0"/>
              </a:rPr>
              <a:t>HAJRA, MUSTASIM</a:t>
            </a:r>
          </a:p>
          <a:p>
            <a:pPr algn="ctr"/>
            <a:endParaRPr lang="en-PK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C732D1-369E-DA4C-844A-D3739821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3" y="674557"/>
            <a:ext cx="10073390" cy="1545239"/>
          </a:xfrm>
        </p:spPr>
        <p:txBody>
          <a:bodyPr>
            <a:normAutofit fontScale="90000"/>
          </a:bodyPr>
          <a:lstStyle/>
          <a:p>
            <a:pPr algn="ctr"/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Title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 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Digital Skills And Research Methods</a:t>
            </a:r>
            <a:b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</a:br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Code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 LCHS4007_BIRM </a:t>
            </a:r>
            <a:endParaRPr lang="en-PK" sz="3600" dirty="0">
              <a:highlight>
                <a:srgbClr val="800080"/>
              </a:highlight>
              <a:latin typeface="Algerian" panose="04020705040A02060702" pitchFamily="82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7526C4-D8AE-0C36-8127-4C0637CA70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280496"/>
              </p:ext>
            </p:extLst>
          </p:nvPr>
        </p:nvGraphicFramePr>
        <p:xfrm>
          <a:off x="1197338" y="2942870"/>
          <a:ext cx="8816091" cy="3372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5941">
                  <a:extLst>
                    <a:ext uri="{9D8B030D-6E8A-4147-A177-3AD203B41FA5}">
                      <a16:colId xmlns:a16="http://schemas.microsoft.com/office/drawing/2014/main" val="1367931709"/>
                    </a:ext>
                  </a:extLst>
                </a:gridCol>
                <a:gridCol w="4410150">
                  <a:extLst>
                    <a:ext uri="{9D8B030D-6E8A-4147-A177-3AD203B41FA5}">
                      <a16:colId xmlns:a16="http://schemas.microsoft.com/office/drawing/2014/main" val="2241760767"/>
                    </a:ext>
                  </a:extLst>
                </a:gridCol>
              </a:tblGrid>
              <a:tr h="1054948">
                <a:tc>
                  <a:txBody>
                    <a:bodyPr/>
                    <a:lstStyle/>
                    <a:p>
                      <a:pPr algn="ctr" rtl="0"/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Group Members Name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Student Number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713864"/>
                  </a:ext>
                </a:extLst>
              </a:tr>
              <a:tr h="644774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Mason Tobias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PK" sz="2800" dirty="0">
                          <a:solidFill>
                            <a:srgbClr val="007788"/>
                          </a:solidFill>
                        </a:rPr>
                        <a:t>2506377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248601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Neelam Shehzadi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2508687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075152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Andleeb Saeed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2506509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253726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Jermaine Gamble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2504604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230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43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E2783F-D6BF-2D00-7672-8419BF555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94922"/>
            <a:ext cx="10622111" cy="13479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9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P</a:t>
            </a:r>
            <a:r>
              <a:rPr lang="en-US" sz="40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resented by</a:t>
            </a:r>
            <a:r>
              <a:rPr lang="en-US" sz="4000" dirty="0">
                <a:solidFill>
                  <a:srgbClr val="7030A0"/>
                </a:solidFill>
                <a:latin typeface="Baguet Script" panose="00000500000000000000" pitchFamily="2" charset="0"/>
              </a:rPr>
              <a:t>:</a:t>
            </a:r>
            <a:r>
              <a:rPr lang="en-US" sz="4000" dirty="0">
                <a:solidFill>
                  <a:srgbClr val="7030A0"/>
                </a:solidFill>
                <a:latin typeface="Stencil" panose="040409050D0802020404" pitchFamily="82" charset="0"/>
              </a:rPr>
              <a:t> Mason Tobias</a:t>
            </a:r>
            <a:br>
              <a:rPr lang="en-US" sz="5300" b="1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4000" b="1" i="1" dirty="0">
                <a:latin typeface="PMingLiU-ExtB" panose="02020500000000000000" pitchFamily="18" charset="-120"/>
                <a:ea typeface="PMingLiU-ExtB" panose="02020500000000000000" pitchFamily="18" charset="-120"/>
              </a:rPr>
              <a:t>PRESENTATION INTRODUCTION</a:t>
            </a:r>
            <a:endParaRPr lang="en-US" i="1" dirty="0">
              <a:latin typeface="PMingLiU-ExtB" panose="02020500000000000000" pitchFamily="18" charset="-120"/>
              <a:ea typeface="PMingLiU-ExtB" panose="02020500000000000000" pitchFamily="18" charset="-12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9D7677-653F-4AC8-C122-5A8B4D5BA9CD}"/>
              </a:ext>
            </a:extLst>
          </p:cNvPr>
          <p:cNvSpPr txBox="1"/>
          <p:nvPr/>
        </p:nvSpPr>
        <p:spPr>
          <a:xfrm>
            <a:off x="999967" y="1842868"/>
            <a:ext cx="10192065" cy="43180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4400" b="1" u="sng" dirty="0">
                <a:effectLst/>
                <a:latin typeface="Algerian" panose="04020705040A02060702" pitchFamily="82" charset="0"/>
                <a:ea typeface="Verdana" panose="020B0604030504040204" pitchFamily="34" charset="0"/>
                <a:cs typeface="+mj-cs"/>
              </a:rPr>
              <a:t>Digital Technology: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E</a:t>
            </a: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fficiencies of technology.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 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(Bharadwaj, 2000)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Advantages of digital technology techniques and tools.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effects of 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Suite.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Promoting staff’s confidence in the technology usage. 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Venkatesh, V., &amp; Davis, F. D. (2000).</a:t>
            </a:r>
          </a:p>
        </p:txBody>
      </p:sp>
    </p:spTree>
    <p:extLst>
      <p:ext uri="{BB962C8B-B14F-4D97-AF65-F5344CB8AC3E}">
        <p14:creationId xmlns:p14="http://schemas.microsoft.com/office/powerpoint/2010/main" val="1022382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5F46051-7EC1-BFD7-6F1E-2ED86A7FD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97" y="374500"/>
            <a:ext cx="9774702" cy="1189605"/>
          </a:xfrm>
        </p:spPr>
        <p:txBody>
          <a:bodyPr anchor="b">
            <a:normAutofit/>
          </a:bodyPr>
          <a:lstStyle/>
          <a:p>
            <a:pPr algn="ctr"/>
            <a:r>
              <a:rPr lang="en-US" sz="4400" b="1" u="sng" dirty="0" err="1">
                <a:latin typeface="Algerian" panose="04020705040A02060702" pitchFamily="82" charset="0"/>
                <a:ea typeface="Verdana" panose="020B0604030504040204" pitchFamily="34" charset="0"/>
              </a:rPr>
              <a:t>ORGANIzATION</a:t>
            </a:r>
            <a:r>
              <a:rPr lang="en-US" sz="4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 INTRODUCTION</a:t>
            </a:r>
            <a: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  <a:t> </a:t>
            </a:r>
            <a:b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</a:b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3200" b="1" i="1" dirty="0">
                <a:latin typeface="Imprint MT Shadow" panose="04020605060303030202" pitchFamily="82" charset="0"/>
                <a:ea typeface="Verdana" panose="020B0604030504040204" pitchFamily="34" charset="0"/>
              </a:rPr>
              <a:t>Sunrise Residential Care Home</a:t>
            </a: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  <a:endParaRPr lang="en-US" b="1" dirty="0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9A3329DE-F670-EFBE-CAEA-FE0C8EEB5D6F}"/>
              </a:ext>
            </a:extLst>
          </p:cNvPr>
          <p:cNvSpPr>
            <a:spLocks/>
          </p:cNvSpPr>
          <p:nvPr/>
        </p:nvSpPr>
        <p:spPr>
          <a:xfrm>
            <a:off x="1099078" y="1700230"/>
            <a:ext cx="2307367" cy="716409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kern="1200" dirty="0">
                <a:solidFill>
                  <a:srgbClr val="7030A0"/>
                </a:solidFill>
                <a:latin typeface="Stencil" panose="040409050D0802020404" pitchFamily="82" charset="0"/>
                <a:ea typeface="Verdana" panose="020B0604030504040204" pitchFamily="34" charset="0"/>
              </a:rPr>
              <a:t>Company Description</a:t>
            </a:r>
            <a:endParaRPr lang="en-US" sz="2400" b="1" u="sng" dirty="0">
              <a:solidFill>
                <a:srgbClr val="7030A0"/>
              </a:solidFill>
              <a:latin typeface="Stencil" panose="040409050D0802020404" pitchFamily="82" charset="0"/>
              <a:ea typeface="Verdana" panose="020B0604030504040204" pitchFamily="34" charset="0"/>
            </a:endParaRP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8348287-F772-F025-EB96-58E6DF1A04CE}"/>
              </a:ext>
            </a:extLst>
          </p:cNvPr>
          <p:cNvSpPr>
            <a:spLocks/>
          </p:cNvSpPr>
          <p:nvPr/>
        </p:nvSpPr>
        <p:spPr>
          <a:xfrm>
            <a:off x="844062" y="2639502"/>
            <a:ext cx="2840556" cy="3311132"/>
          </a:xfrm>
          <a:prstGeom prst="rect">
            <a:avLst/>
          </a:prstGeom>
        </p:spPr>
        <p:txBody>
          <a:bodyPr/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Medium sized Family</a:t>
            </a:r>
            <a:r>
              <a:rPr lang="en-US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business started in 1987.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Supporting and caring for older adults with dementia, mobility issues, and long-term health conditions. 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23B6F3B2-980B-E27C-6D11-17DEAA2A7F95}"/>
              </a:ext>
            </a:extLst>
          </p:cNvPr>
          <p:cNvSpPr>
            <a:spLocks/>
          </p:cNvSpPr>
          <p:nvPr/>
        </p:nvSpPr>
        <p:spPr>
          <a:xfrm>
            <a:off x="3684618" y="1685850"/>
            <a:ext cx="3207433" cy="874414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Technical Details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5050EDD-1803-F066-DF30-03ADD5D88F14}"/>
              </a:ext>
            </a:extLst>
          </p:cNvPr>
          <p:cNvSpPr>
            <a:spLocks/>
          </p:cNvSpPr>
          <p:nvPr/>
        </p:nvSpPr>
        <p:spPr>
          <a:xfrm>
            <a:off x="3989617" y="2639502"/>
            <a:ext cx="2597433" cy="253264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 Director 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 25 Employees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35 residents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Some visiting health professionals.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5C6658E9-F09F-30EC-44AD-B89CABE4B909}"/>
              </a:ext>
            </a:extLst>
          </p:cNvPr>
          <p:cNvSpPr>
            <a:spLocks/>
          </p:cNvSpPr>
          <p:nvPr/>
        </p:nvSpPr>
        <p:spPr>
          <a:xfrm>
            <a:off x="7170224" y="1683158"/>
            <a:ext cx="1742231" cy="874413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Services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5BA63C4-B3C4-45F9-832F-0BD7CD94847E}"/>
              </a:ext>
            </a:extLst>
          </p:cNvPr>
          <p:cNvSpPr>
            <a:spLocks/>
          </p:cNvSpPr>
          <p:nvPr/>
        </p:nvSpPr>
        <p:spPr>
          <a:xfrm>
            <a:off x="6892049" y="2676624"/>
            <a:ext cx="1742231" cy="197903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Providing long term care for older adults.</a:t>
            </a:r>
            <a:endParaRPr lang="en-US" sz="2000" kern="1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D37631-245D-1638-0F43-06EA918A5E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912455" y="2298790"/>
            <a:ext cx="3020419" cy="31164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300" endPos="55500" dist="50800" dir="5400000" sy="-100000" algn="bl" rotWithShape="0"/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  <p:extLst>
      <p:ext uri="{BB962C8B-B14F-4D97-AF65-F5344CB8AC3E}">
        <p14:creationId xmlns:p14="http://schemas.microsoft.com/office/powerpoint/2010/main" val="2055932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B8AA6ECD-F7E4-4792-1F37-C099C61AD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363" y="594194"/>
            <a:ext cx="10172114" cy="1107996"/>
          </a:xfrm>
        </p:spPr>
        <p:txBody>
          <a:bodyPr/>
          <a:lstStyle/>
          <a:p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REASONS FOR ADOPTING TECHNOLOGY USE </a:t>
            </a:r>
            <a:b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</a:br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AT SUNRISE RESIDENTIAL CARE HOME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341CCD4-46FD-55F2-7EB3-4F4CD74A18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74" y="1807841"/>
            <a:ext cx="6744285" cy="35660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quality of care.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service efficiency.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To suit the new worldwide online service e-delivery methodologies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Single point share-source of information for smoother operations.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</a:rPr>
              <a:t> (</a:t>
            </a: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</a:rPr>
              <a:t>Alzheimer's &amp; Dementia, 16(3), 391-460).</a:t>
            </a:r>
            <a:endParaRPr lang="en-US" sz="30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marL="0" indent="0">
              <a:buNone/>
            </a:pPr>
            <a:endParaRPr lang="en-GB" sz="1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89E2FE7-AF25-F35A-A054-A2B5414AA9EC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11854" r="11854"/>
          <a:stretch/>
        </p:blipFill>
        <p:spPr>
          <a:xfrm>
            <a:off x="7809913" y="1807841"/>
            <a:ext cx="3541542" cy="3101784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  <p:extLst>
      <p:ext uri="{BB962C8B-B14F-4D97-AF65-F5344CB8AC3E}">
        <p14:creationId xmlns:p14="http://schemas.microsoft.com/office/powerpoint/2010/main" val="363243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4454-E11C-7004-D53A-3405301B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015" y="661182"/>
            <a:ext cx="9296401" cy="103823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5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SUNRISE DIGITAL PLATFORMS</a:t>
            </a:r>
          </a:p>
        </p:txBody>
      </p:sp>
      <p:pic>
        <p:nvPicPr>
          <p:cNvPr id="5" name="Picture Placeholder 4" descr="A person using a computer and a phone&#10;&#10;Description automatically generated">
            <a:extLst>
              <a:ext uri="{FF2B5EF4-FFF2-40B4-BE49-F238E27FC236}">
                <a16:creationId xmlns:a16="http://schemas.microsoft.com/office/drawing/2014/main" id="{CB19C4B2-976C-0B11-E4A8-74CB22985B43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/>
          <a:srcRect l="21498" r="1" b="1"/>
          <a:stretch/>
        </p:blipFill>
        <p:spPr>
          <a:xfrm>
            <a:off x="7357403" y="1853419"/>
            <a:ext cx="3739293" cy="3573193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0FFDD2-3596-C6C4-8565-DAAF96227DD4}"/>
              </a:ext>
            </a:extLst>
          </p:cNvPr>
          <p:cNvSpPr txBox="1"/>
          <p:nvPr/>
        </p:nvSpPr>
        <p:spPr>
          <a:xfrm>
            <a:off x="761999" y="1853419"/>
            <a:ext cx="6595404" cy="3773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highlight>
                  <a:srgbClr val="E56925"/>
                </a:highlight>
                <a:latin typeface="Stencil" panose="040409050D0802020404" pitchFamily="82" charset="0"/>
                <a:ea typeface="Verdana" panose="020B0604030504040204" pitchFamily="34" charset="0"/>
                <a:cs typeface="+mj-cs"/>
              </a:rPr>
              <a:t>What technology platforms does the business use?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800" dirty="0">
              <a:latin typeface="Stencil" panose="040409050D0802020404" pitchFamily="82" charset="0"/>
              <a:ea typeface="+mj-ea"/>
              <a:cs typeface="+mj-cs"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 (Word, Excel, and PowerPoint)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Teams, OneDrive, and Outlook</a:t>
            </a:r>
          </a:p>
        </p:txBody>
      </p:sp>
    </p:spTree>
    <p:extLst>
      <p:ext uri="{BB962C8B-B14F-4D97-AF65-F5344CB8AC3E}">
        <p14:creationId xmlns:p14="http://schemas.microsoft.com/office/powerpoint/2010/main" val="393322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745F9-495C-9511-5D8E-4902D01A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27" y="470527"/>
            <a:ext cx="10213145" cy="1126156"/>
          </a:xfrm>
        </p:spPr>
        <p:txBody>
          <a:bodyPr>
            <a:normAutofit/>
          </a:bodyPr>
          <a:lstStyle/>
          <a:p>
            <a:r>
              <a:rPr lang="en-GB" sz="3600" b="1" u="sng" spc="-50" dirty="0">
                <a:ln w="3175">
                  <a:noFill/>
                </a:ln>
                <a:latin typeface="Algerian" panose="04020705040A02060702" pitchFamily="82" charset="0"/>
                <a:ea typeface="Verdana" panose="020B0604030504040204" pitchFamily="34" charset="0"/>
                <a:cs typeface="Segoe UI" pitchFamily="34" charset="0"/>
              </a:rPr>
              <a:t>BENEFITS OF USING MS POWERPOINT AT SUNRISE RESIDENTIAL CARE HOME: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1246C24-A54D-661C-FB47-9C28C1E37A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7188590" y="1925710"/>
            <a:ext cx="4314093" cy="3335607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1270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>
            <a:bevelT w="139700" h="139700" prst="divot"/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2D825F-EA5D-6398-D696-265E10D6F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317" y="1925710"/>
            <a:ext cx="6386732" cy="3940518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delivery of staff training.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Displaying visual aids on monitors/screens e.g. food menu in the dining hall, and other relevant operational information.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 Demonstrating and displaying activity features for service users and staff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interpretation for statistics and performance during meetings and handovers</a:t>
            </a:r>
          </a:p>
        </p:txBody>
      </p:sp>
    </p:spTree>
    <p:extLst>
      <p:ext uri="{BB962C8B-B14F-4D97-AF65-F5344CB8AC3E}">
        <p14:creationId xmlns:p14="http://schemas.microsoft.com/office/powerpoint/2010/main" val="2773963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4454-E11C-7004-D53A-3405301B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20" y="575037"/>
            <a:ext cx="10668000" cy="83945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4400" u="sng" dirty="0">
                <a:latin typeface="Algerian" panose="04020705040A02060702" pitchFamily="82" charset="0"/>
                <a:ea typeface="Verdana" panose="020B0604030504040204" pitchFamily="34" charset="0"/>
              </a:rPr>
              <a:t>LIMITATIONS OF MS POWERPOINT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0FFDD2-3596-C6C4-8565-DAAF96227DD4}"/>
              </a:ext>
            </a:extLst>
          </p:cNvPr>
          <p:cNvSpPr txBox="1"/>
          <p:nvPr/>
        </p:nvSpPr>
        <p:spPr>
          <a:xfrm>
            <a:off x="631120" y="1528997"/>
            <a:ext cx="10806375" cy="412229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GB" sz="5000" b="1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6000" b="1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MS POWERPOINT </a:t>
            </a:r>
            <a:r>
              <a:rPr lang="en-GB" sz="50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is prone to digital disruption because not all staff are digitally literate.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51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POWERPOINT requires people to be digital technology trained.</a:t>
            </a:r>
            <a:endParaRPr lang="en-GB" sz="5100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investment in computer hardware.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engineer calls out for repairs and IT support.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comprehensive staff training.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software updating and maintenance.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the installation of internet/Wi-Fi networks and electricity.</a:t>
            </a:r>
          </a:p>
        </p:txBody>
      </p:sp>
    </p:spTree>
    <p:extLst>
      <p:ext uri="{BB962C8B-B14F-4D97-AF65-F5344CB8AC3E}">
        <p14:creationId xmlns:p14="http://schemas.microsoft.com/office/powerpoint/2010/main" val="937254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08E688-0D87-6730-140A-AD708EEA2B48}"/>
              </a:ext>
            </a:extLst>
          </p:cNvPr>
          <p:cNvSpPr/>
          <p:nvPr/>
        </p:nvSpPr>
        <p:spPr>
          <a:xfrm>
            <a:off x="7906758" y="1876983"/>
            <a:ext cx="3719184" cy="3623932"/>
          </a:xfrm>
          <a:prstGeom prst="rect">
            <a:avLst/>
          </a:prstGeom>
          <a:blipFill>
            <a:blip r:embed="rId2"/>
            <a:srcRect/>
            <a:stretch>
              <a:fillRect t="-7373" b="-7373"/>
            </a:stretch>
          </a:blip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3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PK" dirty="0"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8C5EA60-12FC-4FB7-9CED-CDC28177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323557"/>
            <a:ext cx="10576561" cy="142083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solidFill>
                  <a:schemeClr val="accent1"/>
                </a:solidFill>
                <a:latin typeface="Rockwell" panose="02060603020205020403" pitchFamily="18" charset="0"/>
              </a:rPr>
              <a:t>Neelam Shehzadi</a:t>
            </a:r>
            <a:br>
              <a:rPr lang="en-US" sz="6000" u="sng" dirty="0">
                <a:latin typeface="Algerian" panose="04020705040A02060702" pitchFamily="82" charset="0"/>
              </a:rPr>
            </a:br>
            <a:r>
              <a:rPr lang="en-US" sz="6000" u="sng" dirty="0">
                <a:latin typeface="Algerian" panose="04020705040A02060702" pitchFamily="82" charset="0"/>
              </a:rPr>
              <a:t>What is MS Outlook?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36812B-2065-4A2B-B59B-8957022687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2176840"/>
            <a:ext cx="8068276" cy="378924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/>
            <a:r>
              <a:rPr lang="en-US" altLang="en-US" sz="4000" dirty="0">
                <a:latin typeface="Andalus" panose="02020603050405020304" pitchFamily="18" charset="-78"/>
                <a:cs typeface="Andalus" panose="02020603050405020304" pitchFamily="18" charset="-78"/>
              </a:rPr>
              <a:t>Microsoft Outlook</a:t>
            </a:r>
            <a:r>
              <a:rPr lang="en-US" altLang="en-US" sz="3600" b="0" dirty="0">
                <a:latin typeface="Andalus" panose="02020603050405020304" pitchFamily="18" charset="-78"/>
                <a:cs typeface="Andalus" panose="02020603050405020304" pitchFamily="18" charset="-78"/>
              </a:rPr>
              <a:t> is a digital communication and organization tool that allows users to efficiently handle emails, meetings, contacts, and schedules. It supports individuals and teams in staying coordinated, managing priorities, and maintaining effective communication. </a:t>
            </a:r>
            <a:r>
              <a:rPr lang="en-US" altLang="en-US" sz="2600" dirty="0">
                <a:latin typeface="Andalus" panose="02020603050405020304" pitchFamily="18" charset="-78"/>
                <a:cs typeface="Andalus" panose="02020603050405020304" pitchFamily="18" charset="-78"/>
              </a:rPr>
              <a:t>Williams, B. </a:t>
            </a:r>
          </a:p>
          <a:p>
            <a:pPr algn="ctr"/>
            <a:r>
              <a:rPr lang="en-US" altLang="en-US" sz="2600" dirty="0">
                <a:latin typeface="Andalus" panose="02020603050405020304" pitchFamily="18" charset="-78"/>
                <a:cs typeface="Andalus" panose="02020603050405020304" pitchFamily="18" charset="-78"/>
              </a:rPr>
              <a:t>K., &amp; Sawyer, S. C. (2018)</a:t>
            </a:r>
          </a:p>
        </p:txBody>
      </p:sp>
    </p:spTree>
    <p:extLst>
      <p:ext uri="{BB962C8B-B14F-4D97-AF65-F5344CB8AC3E}">
        <p14:creationId xmlns:p14="http://schemas.microsoft.com/office/powerpoint/2010/main" val="125522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8" y="1996213"/>
            <a:ext cx="9141397" cy="677108"/>
          </a:xfrm>
        </p:spPr>
        <p:txBody>
          <a:bodyPr/>
          <a:lstStyle/>
          <a:p>
            <a:r>
              <a:rPr 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Benefits:</a:t>
            </a:r>
            <a:endParaRPr lang="en-US" sz="44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CD4736-4D5A-B2D1-C485-43CE71D635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64" t="8367" r="12650" b="16750"/>
          <a:stretch>
            <a:fillRect/>
          </a:stretch>
        </p:blipFill>
        <p:spPr>
          <a:xfrm>
            <a:off x="8710947" y="1538103"/>
            <a:ext cx="2756527" cy="252589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innerShdw blurRad="63500" dist="50800" dir="27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34320" y="2838099"/>
            <a:ext cx="10523095" cy="3112757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Manage Emails: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 helps staff respond to emails quickly and </a:t>
            </a:r>
          </a:p>
          <a:p>
            <a:pPr algn="l"/>
            <a:r>
              <a:rPr lang="en-US" sz="2400" dirty="0"/>
              <a:t>efficiently</a:t>
            </a:r>
            <a:r>
              <a:rPr lang="en-US" sz="2800" dirty="0"/>
              <a:t>. 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Schedule Appointments: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calendar feature helps staff schedule appointments and care activities</a:t>
            </a:r>
            <a:r>
              <a:rPr lang="en-US" sz="3200" dirty="0"/>
              <a:t>. </a:t>
            </a:r>
            <a:endParaRPr lang="en-US" sz="48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Track Tasks: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task feature helps staff stay on top of care activities.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EF498B-C0D3-3893-DDF5-67F2649551E7}"/>
              </a:ext>
            </a:extLst>
          </p:cNvPr>
          <p:cNvSpPr txBox="1"/>
          <p:nvPr/>
        </p:nvSpPr>
        <p:spPr>
          <a:xfrm>
            <a:off x="1034320" y="569550"/>
            <a:ext cx="1052309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Bahnschrift" panose="020B0502040204020203" pitchFamily="34" charset="0"/>
              </a:rPr>
              <a:t>Microsoft Outlook in Care Homes:</a:t>
            </a:r>
          </a:p>
          <a:p>
            <a:r>
              <a:rPr lang="en-US" sz="2400" dirty="0">
                <a:latin typeface="+mn-lt"/>
              </a:rPr>
              <a:t>Outlook helps care homes like Sunrise Residential Care Home stay organized and communicate effectively.</a:t>
            </a:r>
            <a:endParaRPr lang="en-PK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36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CE50E06-E63E-4F56-A2A4-9E76FE39B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8" y="539042"/>
            <a:ext cx="6808033" cy="967000"/>
          </a:xfr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90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/>
          </a:bodyPr>
          <a:lstStyle/>
          <a:p>
            <a:pPr algn="ctr"/>
            <a:r>
              <a:rPr lang="en-US" sz="5400" u="sng" spc="-50" dirty="0">
                <a:ln w="31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Segoe UI" pitchFamily="34" charset="0"/>
              </a:rPr>
              <a:t>Challenges: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36B136-0EF5-B8BF-84F3-5BA6E8BBA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031" y="3743038"/>
            <a:ext cx="4303606" cy="2428824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1B6B58-EF42-DC98-ACD9-FCF4FACB61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9092" y="1466700"/>
            <a:ext cx="4081725" cy="2573400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984E2-31A5-468B-BDD2-9BF3D346F29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1803104"/>
            <a:ext cx="6808033" cy="4032354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Too Many Emails:</a:t>
            </a:r>
          </a:p>
          <a:p>
            <a:pPr marL="0" lvl="1" indent="0" algn="l">
              <a:buNone/>
            </a:pPr>
            <a:r>
              <a:rPr lang="en-US" sz="2400" b="1" dirty="0">
                <a:latin typeface="Bahnschrift" panose="020B0502040204020203" pitchFamily="34" charset="0"/>
              </a:rPr>
              <a:t>	</a:t>
            </a:r>
            <a:r>
              <a:rPr lang="en-US" sz="2200" dirty="0"/>
              <a:t>Staff might get overwhelmed with emails and struggle to prioritize.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Technology Issues: 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Staff need access to technology to use Outlook, which can be a problem in areas with poor internet.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Security: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Care homes must protect sensitive resident information.</a:t>
            </a:r>
          </a:p>
        </p:txBody>
      </p:sp>
    </p:spTree>
    <p:extLst>
      <p:ext uri="{BB962C8B-B14F-4D97-AF65-F5344CB8AC3E}">
        <p14:creationId xmlns:p14="http://schemas.microsoft.com/office/powerpoint/2010/main" val="1811410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0091"/>
            <a:ext cx="10360702" cy="677108"/>
          </a:xfrm>
        </p:spPr>
        <p:txBody>
          <a:bodyPr/>
          <a:lstStyle/>
          <a:p>
            <a:pPr algn="ctr"/>
            <a:r>
              <a:rPr lang="en-US" alt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Uses in Care Homes: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90A16C-1235-4DE1-9AE7-2F7599C83F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2000" y="1904999"/>
            <a:ext cx="7407639" cy="3431499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Communicate with Families:</a:t>
            </a:r>
            <a:r>
              <a:rPr lang="en-US" altLang="en-US" sz="2200" dirty="0">
                <a:latin typeface="+mj-lt"/>
              </a:rPr>
              <a:t>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keep families informed about care plans and updates. </a:t>
            </a:r>
          </a:p>
          <a:p>
            <a:pPr algn="just"/>
            <a:endParaRPr lang="en-US" altLang="en-US" sz="11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Coordinate Care: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schedule care activities and meetings.</a:t>
            </a:r>
          </a:p>
          <a:p>
            <a:pPr algn="just"/>
            <a:endParaRPr lang="en-US" altLang="en-US" sz="14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Manage Care Plans: </a:t>
            </a:r>
          </a:p>
          <a:p>
            <a:pPr algn="just"/>
            <a:r>
              <a:rPr lang="en-US" altLang="en-US" sz="2200" dirty="0">
                <a:latin typeface="+mj-lt"/>
              </a:rPr>
              <a:t>	Outlook can help staff track medication schedules and care activities. Bond, </a:t>
            </a:r>
            <a:r>
              <a:rPr lang="en-US" altLang="en-US" sz="2000" b="1" dirty="0">
                <a:latin typeface="+mj-lt"/>
              </a:rPr>
              <a:t>M. A., &amp; </a:t>
            </a:r>
            <a:r>
              <a:rPr lang="en-US" altLang="en-US" sz="2000" b="1" dirty="0" err="1">
                <a:latin typeface="+mj-lt"/>
              </a:rPr>
              <a:t>Finkleman</a:t>
            </a:r>
            <a:r>
              <a:rPr lang="en-US" altLang="en-US" sz="2000" b="1" dirty="0">
                <a:latin typeface="+mj-lt"/>
              </a:rPr>
              <a:t>, A. (2016).</a:t>
            </a:r>
            <a:endParaRPr lang="en-US" altLang="en-US" sz="2200" b="1" dirty="0">
              <a:latin typeface="+mj-lt"/>
            </a:endParaRP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2D5F75BB-A159-D197-3FC3-B2B862F65155}"/>
              </a:ext>
            </a:extLst>
          </p:cNvPr>
          <p:cNvSpPr/>
          <p:nvPr/>
        </p:nvSpPr>
        <p:spPr>
          <a:xfrm>
            <a:off x="8331199" y="1721072"/>
            <a:ext cx="3436079" cy="3431499"/>
          </a:xfrm>
          <a:prstGeom prst="flowChartConnector">
            <a:avLst/>
          </a:prstGeom>
          <a:solidFill>
            <a:srgbClr val="92D050"/>
          </a:solidFill>
          <a:ln w="28575"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8FF1B66-2703-8F4D-3147-81492E66A63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6857" y="1904999"/>
            <a:ext cx="3165510" cy="3116706"/>
          </a:xfrm>
          <a:prstGeom prst="flowChartConnector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234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1FCB9D-A07C-61F1-0ADE-ED92CEC2FB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67581" y="1911467"/>
            <a:ext cx="6804819" cy="358922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sz="2800" dirty="0">
                <a:solidFill>
                  <a:schemeClr val="bg2"/>
                </a:solidFill>
                <a:latin typeface="Bahnschrift Light SemiCondensed" panose="020B0502040204020203" pitchFamily="34" charset="0"/>
              </a:rPr>
              <a:t>Digital literacy in care homes means using technology to improve care, communication, and well-being. For residents, it's about staying connected with loved ones and accessing fun activities. For staff, it's about efficient record-keeping, safe medication management, and better communication. It helps us deliver better care, saves time, and keeps everyone connected.</a:t>
            </a:r>
            <a:endParaRPr lang="en-PK" sz="2800" dirty="0">
              <a:solidFill>
                <a:schemeClr val="bg2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9F80F82-BE9B-D4B7-6CC4-41712C768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1048043"/>
            <a:ext cx="9141397" cy="61555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latin typeface="Rockwell" panose="02060603020205020403" pitchFamily="18" charset="0"/>
                <a:cs typeface="+mn-cs"/>
              </a:rPr>
              <a:t>Andleeb Saeed</a:t>
            </a:r>
            <a:br>
              <a:rPr lang="en-US" sz="100" u="sng" dirty="0">
                <a:solidFill>
                  <a:srgbClr val="007788"/>
                </a:solidFill>
              </a:rPr>
            </a:br>
            <a:r>
              <a:rPr lang="en-US" u="sng" dirty="0">
                <a:solidFill>
                  <a:schemeClr val="bg2"/>
                </a:solidFill>
                <a:latin typeface="Algerian" panose="04020705040A02060702" pitchFamily="82" charset="0"/>
              </a:rPr>
              <a:t>What Is Digital Literacy In Care Home?</a:t>
            </a:r>
            <a:endParaRPr lang="en-PK" u="sng" dirty="0">
              <a:solidFill>
                <a:schemeClr val="bg2"/>
              </a:solidFill>
              <a:latin typeface="Algerian" panose="04020705040A02060702" pitchFamily="82" charset="0"/>
            </a:endParaRPr>
          </a:p>
        </p:txBody>
      </p:sp>
      <p:pic>
        <p:nvPicPr>
          <p:cNvPr id="7" name="Picture Placeholder 3">
            <a:extLst>
              <a:ext uri="{FF2B5EF4-FFF2-40B4-BE49-F238E27FC236}">
                <a16:creationId xmlns:a16="http://schemas.microsoft.com/office/drawing/2014/main" id="{CCEE3FCB-93DD-B0E7-AABD-3D38FBC68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14" r="20214"/>
          <a:stretch>
            <a:fillRect/>
          </a:stretch>
        </p:blipFill>
        <p:spPr>
          <a:xfrm>
            <a:off x="8115300" y="1911467"/>
            <a:ext cx="3414713" cy="33749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</p:pic>
    </p:spTree>
    <p:extLst>
      <p:ext uri="{BB962C8B-B14F-4D97-AF65-F5344CB8AC3E}">
        <p14:creationId xmlns:p14="http://schemas.microsoft.com/office/powerpoint/2010/main" val="4069008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71" y="289758"/>
            <a:ext cx="9141397" cy="677108"/>
          </a:xfrm>
        </p:spPr>
        <p:txBody>
          <a:bodyPr/>
          <a:lstStyle/>
          <a:p>
            <a:r>
              <a:rPr lang="en-US" sz="4400" u="sng" dirty="0">
                <a:latin typeface="Algerian" panose="04020705040A02060702" pitchFamily="82" charset="0"/>
              </a:rPr>
              <a:t>Impact on Care Delivery</a:t>
            </a:r>
            <a:endParaRPr lang="en-US" sz="4400" b="1" u="sng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8640" y="1478978"/>
            <a:ext cx="7753531" cy="2318843"/>
          </a:xfrm>
        </p:spPr>
        <p:txBody>
          <a:bodyPr/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Inaccurate Or Delayed Documentation:</a:t>
            </a:r>
          </a:p>
          <a:p>
            <a:pPr algn="justLow"/>
            <a:r>
              <a:rPr lang="en-US" sz="2400" b="1" dirty="0"/>
              <a:t>	</a:t>
            </a:r>
            <a:r>
              <a:rPr lang="en-US" sz="2200" dirty="0"/>
              <a:t>Staff lacking digital skills may struggle with record-keeping, risking care quality.</a:t>
            </a:r>
            <a:endParaRPr lang="en-US" sz="2200" u="sng" dirty="0"/>
          </a:p>
          <a:p>
            <a:pPr algn="justLow"/>
            <a:endParaRPr lang="en-US" sz="2200" dirty="0"/>
          </a:p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Monitoring Resident’s Health Irregularly: </a:t>
            </a:r>
          </a:p>
          <a:p>
            <a:pPr algn="justLow"/>
            <a:r>
              <a:rPr lang="en-US" sz="2200" dirty="0"/>
              <a:t>	Staff cannot use digital health tools correctly, harder to monitor resident health indicators like Blood Pressure, weight, blood sugar.</a:t>
            </a:r>
          </a:p>
          <a:p>
            <a:pPr algn="justLow"/>
            <a:endParaRPr lang="en-US" sz="2400" dirty="0"/>
          </a:p>
          <a:p>
            <a:pPr lvl="1" indent="0" algn="justLow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ECEC2F-F6B0-EBC0-C835-D1578D68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0514" y="1082171"/>
            <a:ext cx="3100780" cy="3097862"/>
          </a:xfrm>
          <a:prstGeom prst="rect">
            <a:avLst/>
          </a:prstGeom>
          <a:ln w="38100">
            <a:solidFill>
              <a:schemeClr val="tx1"/>
            </a:solidFill>
            <a:prstDash val="dashDot"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  <a:bevelB prst="relaxedInset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1AE368-888F-04DF-5BF7-BC9138AFA9C6}"/>
              </a:ext>
            </a:extLst>
          </p:cNvPr>
          <p:cNvSpPr txBox="1"/>
          <p:nvPr/>
        </p:nvSpPr>
        <p:spPr>
          <a:xfrm>
            <a:off x="548640" y="4067036"/>
            <a:ext cx="1071958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Error in electronic care planning and records:</a:t>
            </a:r>
          </a:p>
          <a:p>
            <a:pPr algn="justLow"/>
            <a:r>
              <a:rPr lang="en-US" sz="2200" b="1" dirty="0"/>
              <a:t>	</a:t>
            </a:r>
            <a:r>
              <a:rPr lang="en-US" sz="2200" dirty="0"/>
              <a:t>Staff at Sunrise need to use computers well for digital records to avoid mistakes like wrong medicine doses. </a:t>
            </a:r>
          </a:p>
          <a:p>
            <a:pPr marL="342900" indent="-342900" algn="justLow">
              <a:buFont typeface="Arial" panose="020B0604020202020204" pitchFamily="34" charset="0"/>
              <a:buChar char="•"/>
            </a:pPr>
            <a:r>
              <a:rPr lang="en-US" sz="2800" b="1" u="sng" dirty="0"/>
              <a:t>R</a:t>
            </a:r>
            <a:r>
              <a:rPr lang="en-US" sz="2400" b="1" u="sng" dirty="0"/>
              <a:t>educed efficiency in accessing resident information:</a:t>
            </a:r>
          </a:p>
          <a:p>
            <a:r>
              <a:rPr lang="en-US" sz="2200" dirty="0"/>
              <a:t>	Staff trouble with digital platforms, slower access to resident information, affecting response time, specially in emergencies. (Kumar et al., 2018).</a:t>
            </a:r>
            <a:endParaRPr lang="en-PK" sz="2200" dirty="0"/>
          </a:p>
        </p:txBody>
      </p:sp>
    </p:spTree>
    <p:extLst>
      <p:ext uri="{BB962C8B-B14F-4D97-AF65-F5344CB8AC3E}">
        <p14:creationId xmlns:p14="http://schemas.microsoft.com/office/powerpoint/2010/main" val="8523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C5EA60-12FC-4FB7-9CED-CDC28177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614361"/>
            <a:ext cx="10065658" cy="924153"/>
          </a:xfrm>
        </p:spPr>
        <p:txBody>
          <a:bodyPr>
            <a:normAutofit/>
          </a:bodyPr>
          <a:lstStyle/>
          <a:p>
            <a:pPr algn="ctr" defTabSz="932742">
              <a:lnSpc>
                <a:spcPct val="100000"/>
              </a:lnSpc>
            </a:pPr>
            <a:r>
              <a:rPr lang="en-US" sz="4800" u="sng" spc="-50" dirty="0">
                <a:ln w="3175">
                  <a:noFill/>
                </a:ln>
                <a:latin typeface="Algerian" panose="04020705040A02060702" pitchFamily="82" charset="0"/>
                <a:cs typeface="Segoe UI" pitchFamily="34" charset="0"/>
              </a:rPr>
              <a:t>Impact on Communication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87306D-63A4-3ED2-C676-D64854C8A0B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41828" y="1538514"/>
            <a:ext cx="10508343" cy="4705125"/>
          </a:xfrm>
        </p:spPr>
        <p:txBody>
          <a:bodyPr>
            <a:normAutofit/>
          </a:bodyPr>
          <a:lstStyle/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Internal Communication: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Staff not familiar with digital tools may miss updates, causing misunderstandings.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Talking To Doctor: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General Practitioner offices, hospitals, and pharmacies share information electronically. Staff technological issues might affect coordinated care.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Communication With Family: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Families use digital tools to check on residents' health; staff technical struggles can lead to isolation &amp; unhappiness.</a:t>
            </a:r>
            <a:endParaRPr lang="en-US" sz="2800" dirty="0"/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800" u="sng" dirty="0"/>
              <a:t> Barriers To External Professional Collaboration:</a:t>
            </a:r>
            <a:r>
              <a:rPr lang="en-US" sz="2800" dirty="0"/>
              <a:t> </a:t>
            </a:r>
          </a:p>
          <a:p>
            <a:pPr algn="justLow">
              <a:spcBef>
                <a:spcPts val="0"/>
              </a:spcBef>
            </a:pPr>
            <a:r>
              <a:rPr lang="en-US" sz="2400" b="0" dirty="0"/>
              <a:t>	Limited digital literacy among Sunrise staff can hinder collaboration with external professionals like doctors or hospitals.</a:t>
            </a:r>
            <a:endParaRPr lang="en-PK" sz="2400" b="0" dirty="0"/>
          </a:p>
        </p:txBody>
      </p:sp>
    </p:spTree>
    <p:extLst>
      <p:ext uri="{BB962C8B-B14F-4D97-AF65-F5344CB8AC3E}">
        <p14:creationId xmlns:p14="http://schemas.microsoft.com/office/powerpoint/2010/main" val="317406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98295"/>
            <a:ext cx="10668000" cy="615553"/>
          </a:xfrm>
        </p:spPr>
        <p:txBody>
          <a:bodyPr/>
          <a:lstStyle/>
          <a:p>
            <a:pPr algn="ctr"/>
            <a:r>
              <a:rPr lang="en-US" u="sng" dirty="0">
                <a:latin typeface="Algerian" panose="04020705040A02060702" pitchFamily="82" charset="0"/>
              </a:rPr>
              <a:t> Impact on Teamworking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90A16C-1235-4DE1-9AE7-2F7599C83F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764" y="1124858"/>
            <a:ext cx="11360522" cy="1851255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Unequal workload distribution: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5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Tech-savvy staff end up doing all technological work, leading to dissatisfaction &amp; exhaustion.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000" dirty="0">
              <a:latin typeface="Arial" panose="020B0604020202020204" pitchFamily="34" charset="0"/>
            </a:endParaRPr>
          </a:p>
          <a:p>
            <a:endParaRPr lang="en-US" altLang="en-US" sz="16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Less collaboration: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Digital tools for shift handovers and documents </a:t>
            </a:r>
            <a:r>
              <a:rPr lang="en-US" altLang="en-US" sz="2400" dirty="0"/>
              <a:t> might limit teamwork due to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90F8A1-B571-7725-6AA2-5AF8355AE2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9099" y="2976112"/>
            <a:ext cx="3866118" cy="2757030"/>
          </a:xfrm>
          <a:prstGeom prst="rect">
            <a:avLst/>
          </a:prstGeom>
          <a:ln w="76200" cap="rnd" cmpd="dbl">
            <a:solidFill>
              <a:schemeClr val="accent5">
                <a:lumMod val="50000"/>
              </a:schemeClr>
            </a:solidFill>
            <a:prstDash val="lgDashDot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AA90FC-DF0F-6E29-44F4-851DBB0897A9}"/>
              </a:ext>
            </a:extLst>
          </p:cNvPr>
          <p:cNvSpPr txBox="1"/>
          <p:nvPr/>
        </p:nvSpPr>
        <p:spPr>
          <a:xfrm>
            <a:off x="366782" y="2794753"/>
            <a:ext cx="7592317" cy="3479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200" dirty="0"/>
              <a:t>information sharing issues.</a:t>
            </a:r>
            <a:r>
              <a:rPr lang="en-US" sz="2200" dirty="0"/>
              <a:t> McClean, S., &amp; Fitzpatrick, D. (2019).</a:t>
            </a:r>
            <a:endParaRPr lang="en-US" altLang="en-US" sz="2200" dirty="0"/>
          </a:p>
          <a:p>
            <a:endParaRPr lang="en-US" altLang="en-US" sz="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Lower staff morale: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Low staff morale can happen if employees feel uncomfortable with technology, leading to feelings of humiliation, stress, or being under appreciated.</a:t>
            </a:r>
          </a:p>
          <a:p>
            <a:endParaRPr lang="en-US" altLang="en-US" sz="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/>
              <a:t>Reduced trust and team cohesion:</a:t>
            </a:r>
          </a:p>
          <a:p>
            <a:r>
              <a:rPr lang="en-US" altLang="en-US" sz="2200" dirty="0"/>
              <a:t>	</a:t>
            </a:r>
            <a:r>
              <a:rPr lang="en-US" altLang="en-US" sz="2300" dirty="0"/>
              <a:t>When technological issues disrupt digital communication, team trust and collaboration suffer.</a:t>
            </a:r>
            <a:endParaRPr lang="en-PK" sz="2300" dirty="0"/>
          </a:p>
        </p:txBody>
      </p:sp>
    </p:spTree>
    <p:extLst>
      <p:ext uri="{BB962C8B-B14F-4D97-AF65-F5344CB8AC3E}">
        <p14:creationId xmlns:p14="http://schemas.microsoft.com/office/powerpoint/2010/main" val="55168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445515C-0CB6-FC75-6A7A-D58276E4BC6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999281" y="2694171"/>
            <a:ext cx="8591239" cy="3560790"/>
          </a:xfrm>
        </p:spPr>
        <p:txBody>
          <a:bodyPr/>
          <a:lstStyle/>
          <a:p>
            <a:r>
              <a:rPr lang="en-US" sz="3600" u="sng" dirty="0">
                <a:solidFill>
                  <a:srgbClr val="00519D"/>
                </a:solidFill>
                <a:highlight>
                  <a:srgbClr val="76B144"/>
                </a:highlight>
              </a:rPr>
              <a:t>Secure Logins:</a:t>
            </a:r>
            <a:endParaRPr lang="en-US" sz="4400" u="sng" dirty="0">
              <a:solidFill>
                <a:srgbClr val="00519D"/>
              </a:solidFill>
              <a:highlight>
                <a:srgbClr val="76B144"/>
              </a:highlight>
            </a:endParaRP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Use strong passwords with letters, numbers, and symbols.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Keep passwords different for each account.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Turn on multi-factor authentication to add extra protection.</a:t>
            </a:r>
          </a:p>
          <a:p>
            <a:pPr marL="457200" indent="-457200">
              <a:buAutoNum type="arabicPeriod"/>
            </a:pPr>
            <a:r>
              <a:rPr lang="en-US" sz="2800" b="0" dirty="0">
                <a:solidFill>
                  <a:schemeClr val="accent5"/>
                </a:solidFill>
              </a:rPr>
              <a:t>Change passwords regularly to keep accounts safe.</a:t>
            </a:r>
            <a:endParaRPr lang="en-PK" sz="2800" b="0" dirty="0">
              <a:solidFill>
                <a:schemeClr val="accent5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35DCE9F-A26B-53AB-1303-E2BD099B1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8150" y="427711"/>
            <a:ext cx="8953500" cy="210562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u="sng" dirty="0">
                <a:latin typeface="Baguet Script" panose="00000500000000000000" pitchFamily="2" charset="0"/>
              </a:rPr>
              <a:t>P</a:t>
            </a:r>
            <a:r>
              <a:rPr lang="en-US" u="sng" dirty="0">
                <a:latin typeface="Baguet Script" panose="00000500000000000000" pitchFamily="2" charset="0"/>
              </a:rPr>
              <a:t>resented by</a:t>
            </a:r>
            <a:r>
              <a:rPr lang="en-US" dirty="0">
                <a:latin typeface="Baguet Script" panose="00000500000000000000" pitchFamily="2" charset="0"/>
              </a:rPr>
              <a:t>: </a:t>
            </a:r>
            <a:r>
              <a:rPr lang="en-US" dirty="0">
                <a:latin typeface="Rockwell" panose="02060603020205020403" pitchFamily="18" charset="0"/>
              </a:rPr>
              <a:t>Jermaine Gamble</a:t>
            </a:r>
            <a:br>
              <a:rPr lang="en-US" dirty="0">
                <a:latin typeface="Baguet Script" panose="00000500000000000000" pitchFamily="2" charset="0"/>
              </a:rPr>
            </a:br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Algerian" panose="04020705040A02060702" pitchFamily="82" charset="0"/>
              </a:rPr>
              <a:t>Checklist For Digital Safety Practices In Sunrise Residential Care Home:</a:t>
            </a:r>
            <a:endParaRPr lang="en-PK" dirty="0">
              <a:solidFill>
                <a:schemeClr val="accent5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65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3A7247E-AD74-886F-B808-2A8E9D571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951" y="519806"/>
            <a:ext cx="9141397" cy="738664"/>
          </a:xfrm>
        </p:spPr>
        <p:txBody>
          <a:bodyPr/>
          <a:lstStyle/>
          <a:p>
            <a:r>
              <a:rPr lang="en-US" sz="4800" u="sng" dirty="0">
                <a:latin typeface="Algerian" panose="04020705040A02060702" pitchFamily="82" charset="0"/>
              </a:rPr>
              <a:t>Email Safety:</a:t>
            </a:r>
            <a:endParaRPr lang="en-PK" sz="4800" u="sng" dirty="0">
              <a:latin typeface="Algerian" panose="04020705040A02060702" pitchFamily="82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7E8D0F2-D1BB-5C44-9096-5CF5A5E45A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8917" y="1573046"/>
            <a:ext cx="9594166" cy="4616739"/>
          </a:xfrm>
        </p:spPr>
        <p:txBody>
          <a:bodyPr/>
          <a:lstStyle/>
          <a:p>
            <a:pPr algn="l"/>
            <a:r>
              <a:rPr lang="en-US" sz="2700" b="1" u="sng" dirty="0"/>
              <a:t>1. Phishing Awareness:</a:t>
            </a:r>
          </a:p>
          <a:p>
            <a:pPr algn="l"/>
            <a:r>
              <a:rPr lang="en-US" sz="2700" dirty="0"/>
              <a:t>Train staff to recognize phishing emails.</a:t>
            </a:r>
          </a:p>
          <a:p>
            <a:pPr algn="l"/>
            <a:r>
              <a:rPr lang="en-US" sz="2700" b="1" u="sng" dirty="0"/>
              <a:t>2. Verify Senders:</a:t>
            </a:r>
            <a:r>
              <a:rPr lang="en-US" sz="2700" b="1" dirty="0"/>
              <a:t> </a:t>
            </a:r>
          </a:p>
          <a:p>
            <a:pPr algn="l"/>
            <a:r>
              <a:rPr lang="en-US" sz="2700" dirty="0"/>
              <a:t>Check sender authenticity before responding/opening attachments. </a:t>
            </a:r>
          </a:p>
          <a:p>
            <a:pPr algn="l"/>
            <a:r>
              <a:rPr lang="en-US" sz="2700" b="1" u="sng" dirty="0"/>
              <a:t>3. Secure Email Communication:</a:t>
            </a:r>
          </a:p>
          <a:p>
            <a:pPr algn="l"/>
            <a:r>
              <a:rPr lang="en-US" sz="2700" dirty="0"/>
              <a:t> Use encrypted email for sensitive information. Care Quality Commission. (2020). Digital safety in care homes. Retrieved from https://www.cqc.org.uk/.</a:t>
            </a:r>
          </a:p>
          <a:p>
            <a:pPr algn="l"/>
            <a:r>
              <a:rPr lang="en-US" sz="2700" b="1" u="sng" dirty="0"/>
              <a:t>4. Avoid Suspicious Links/Attachments:</a:t>
            </a:r>
          </a:p>
          <a:p>
            <a:pPr algn="l"/>
            <a:r>
              <a:rPr lang="en-US" sz="2700" dirty="0"/>
              <a:t> Don't click on suspicious links or download unknown attachments.</a:t>
            </a:r>
            <a:endParaRPr lang="en-PK" sz="2700" dirty="0"/>
          </a:p>
        </p:txBody>
      </p:sp>
    </p:spTree>
    <p:extLst>
      <p:ext uri="{BB962C8B-B14F-4D97-AF65-F5344CB8AC3E}">
        <p14:creationId xmlns:p14="http://schemas.microsoft.com/office/powerpoint/2010/main" val="37597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17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E165F6D-7E7A-4B41-4EDE-F3BBBE0BD43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083302" y="1736178"/>
            <a:ext cx="8383874" cy="4405859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Encrypted Storage:</a:t>
            </a:r>
          </a:p>
          <a:p>
            <a:r>
              <a:rPr lang="en-US" sz="2400" dirty="0"/>
              <a:t> </a:t>
            </a:r>
            <a:r>
              <a:rPr lang="en-US" sz="2400" b="0" dirty="0"/>
              <a:t>Store sensitive documents in encrypted digital storage.</a:t>
            </a:r>
          </a:p>
          <a:p>
            <a:r>
              <a:rPr lang="en-US" sz="2400" dirty="0"/>
              <a:t>2. Access Controls: </a:t>
            </a:r>
          </a:p>
          <a:p>
            <a:r>
              <a:rPr lang="en-US" sz="2400" b="0" dirty="0"/>
              <a:t>Limit access to authorized personnel only.</a:t>
            </a:r>
          </a:p>
          <a:p>
            <a:r>
              <a:rPr lang="en-US" sz="2400" dirty="0"/>
              <a:t>3. Backup Data: </a:t>
            </a:r>
          </a:p>
          <a:p>
            <a:r>
              <a:rPr lang="en-US" sz="2400" b="0" dirty="0"/>
              <a:t>Regularly backup important documents securely.</a:t>
            </a:r>
          </a:p>
          <a:p>
            <a:r>
              <a:rPr lang="en-US" sz="2400" dirty="0"/>
              <a:t>4. Secure Deletion: </a:t>
            </a:r>
          </a:p>
          <a:p>
            <a:r>
              <a:rPr lang="en-US" sz="2400" b="0" dirty="0"/>
              <a:t>Properly delete/destroy digital documents when no longer needed.</a:t>
            </a:r>
            <a:r>
              <a:rPr lang="en-US" sz="2400" dirty="0"/>
              <a:t> </a:t>
            </a:r>
            <a:r>
              <a:rPr lang="en-US" sz="2000" b="0" dirty="0"/>
              <a:t>Health and Safety Executive (HSE). (n.d.). Managing health and safety in care homes. Retrieved from https://www.hse.gov.uk/.</a:t>
            </a:r>
          </a:p>
          <a:p>
            <a:endParaRPr lang="en-PK" sz="2400" b="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0ECD29-AC79-29C1-726A-BC1C8846F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5700" y="715963"/>
            <a:ext cx="7202150" cy="738083"/>
          </a:xfrm>
        </p:spPr>
        <p:txBody>
          <a:bodyPr>
            <a:normAutofit fontScale="90000"/>
          </a:bodyPr>
          <a:lstStyle/>
          <a:p>
            <a:r>
              <a:rPr lang="en-US" sz="4800" u="sng" dirty="0">
                <a:latin typeface="Algerian" panose="04020705040A02060702" pitchFamily="82" charset="0"/>
              </a:rPr>
              <a:t>Safe Document Storage</a:t>
            </a:r>
            <a:r>
              <a:rPr lang="en-US" sz="4800" dirty="0">
                <a:latin typeface="Algerian" panose="04020705040A02060702" pitchFamily="82" charset="0"/>
              </a:rPr>
              <a:t>:</a:t>
            </a:r>
            <a:endParaRPr lang="en-PK" sz="48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33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1E30860-2236-466A-37EF-4C9AA770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0501" y="769203"/>
            <a:ext cx="9447499" cy="830997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Conclusion: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EC012E3-3510-4B66-6146-22D8C398FD4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04888" y="2022403"/>
            <a:ext cx="10182224" cy="3913702"/>
          </a:xfrm>
        </p:spPr>
        <p:txBody>
          <a:bodyPr/>
          <a:lstStyle/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The integration of digital technology at </a:t>
            </a:r>
            <a:r>
              <a:rPr lang="en-US" sz="3200" b="1" dirty="0"/>
              <a:t>Sunrise Residential Care Home </a:t>
            </a:r>
            <a:r>
              <a:rPr lang="en-US" sz="2800" dirty="0"/>
              <a:t>has significantly improved operational efficiency and communication.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3200" b="1" dirty="0"/>
              <a:t>Digital tools</a:t>
            </a:r>
            <a:r>
              <a:rPr lang="en-US" sz="2800" b="1" dirty="0"/>
              <a:t> </a:t>
            </a:r>
            <a:r>
              <a:rPr lang="en-US" sz="2800" dirty="0"/>
              <a:t>streamlined record management, reduced errors, and enhanced resident care quality.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Staff </a:t>
            </a:r>
            <a:r>
              <a:rPr lang="en-US" sz="3200" b="1" dirty="0"/>
              <a:t>productivity and satisfaction</a:t>
            </a:r>
            <a:r>
              <a:rPr lang="en-US" sz="3200" dirty="0"/>
              <a:t> </a:t>
            </a:r>
            <a:r>
              <a:rPr lang="en-US" sz="2800" dirty="0"/>
              <a:t>increased through accessible training and data systems.</a:t>
            </a:r>
          </a:p>
          <a:p>
            <a:pPr marL="457200" indent="-457200" algn="l">
              <a:buFont typeface="Wingdings" panose="05000000000000000000" pitchFamily="2" charset="2"/>
              <a:buChar char="q"/>
            </a:pPr>
            <a:r>
              <a:rPr lang="en-US" sz="2800" dirty="0"/>
              <a:t>Overall, digital transformation has created a more responsive, safe, and efficient </a:t>
            </a:r>
            <a:r>
              <a:rPr lang="en-US" sz="3200" b="1" dirty="0"/>
              <a:t>care environment</a:t>
            </a:r>
            <a:r>
              <a:rPr lang="en-US" sz="2400" dirty="0"/>
              <a:t>.</a:t>
            </a:r>
            <a:endParaRPr lang="en-PK" sz="2400" dirty="0"/>
          </a:p>
        </p:txBody>
      </p:sp>
    </p:spTree>
    <p:extLst>
      <p:ext uri="{BB962C8B-B14F-4D97-AF65-F5344CB8AC3E}">
        <p14:creationId xmlns:p14="http://schemas.microsoft.com/office/powerpoint/2010/main" val="129431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382686-15B7-DED8-E082-591CA2DDA80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04538" y="1399707"/>
            <a:ext cx="10358203" cy="4058586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Brett, J, Anthony, M., 2020. Evolving Digital Leadership.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Bhowmik, S. (2017). Cloud Computing. Cambridge: Cambridge University Press.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Chaffey, D and Ellis-Chadwick, F., 2012. Digital Marketing Harlow, United Kingdom: Pearson Education.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Broadbent, E., &amp; Pantic, D. (2016). Digital Health Skills in Care Homes. Journal of Gerontology, 71(5), 633-638.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Damant, J., &amp; Knapp, M. (2018). Digital Technology in Care Homes: A Rapid Review. International Journal of Care and Caring, 2(1), 7-24.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dirty="0"/>
              <a:t>Kingsley, P., &amp; Babic-Illman, N. (2020). The Role of Digital Literacy in Supporting Care Home Staff. Journal of Adult Protection, 22(3), 147-158.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ED93E99-3755-67D9-21A2-62624F76E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360721"/>
            <a:ext cx="9141397" cy="830997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3383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0293445-E593-5F71-B040-C94B01F0E5D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4498" y="1551825"/>
            <a:ext cx="10478125" cy="4264359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McClean, S., &amp; Fitzpatrick, D. (2019). Digital Health Technologies in Care Homes: Benefits and Barriers. Journal of Aging Science, 7(2), 1-9.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Waller, S., &amp; Goodman, C. (2017). Embedding Digital Technology in Care Homes: Challenges and Opportunities. Journal of Care Services Management, 10(1), 15-25.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Care Quality Commission. (2020). Digital safety in care homes. Retrieved from https://www.cqc.org.uk/.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Health and Safety Executive (HSE). (n.d.). Managing health and safety in care homes. Retrieved from https://www.hse.gov.uk/.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 startAt="7"/>
            </a:pPr>
            <a:r>
              <a:rPr lang="en-US" dirty="0"/>
              <a:t>Kumar, S., Aldersey, H., &amp; Joseph, J. (2018). Challenges in Implementing Electronic Health Records in Long-Term Care. Journal of Gerontology &amp; Geriatrics, 66(4), 731–738.</a:t>
            </a:r>
            <a:endParaRPr lang="en-PK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4C0EC58-61BB-5A6A-CFF0-21CBEE5BD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355958"/>
            <a:ext cx="9141397" cy="830997"/>
          </a:xfrm>
        </p:spPr>
        <p:txBody>
          <a:bodyPr/>
          <a:lstStyle/>
          <a:p>
            <a:r>
              <a:rPr lang="en-US" sz="5400" u="sng" dirty="0">
                <a:latin typeface="Algerian" panose="04020705040A02060702" pitchFamily="82" charset="0"/>
              </a:rPr>
              <a:t>Reference list:</a:t>
            </a:r>
            <a:endParaRPr lang="en-PK" sz="5400" u="sng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75155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sian Pacific heritage_TM10131490_Win32_LH_v4" id="{B2A0ACF3-34FF-4C5A-A737-2558AC4C9FEA}" vid="{FBDB92CC-0A39-410B-A16B-8C101333048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E18D074-6F3D-488C-8220-03C2DEFDE854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F9CE79C-5104-4273-B83B-D03AD839A8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141EBB-3386-4164-A294-111C6309E3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Asian Pacific American Heritage Month presentation</Template>
  <TotalTime>829</TotalTime>
  <Words>1640</Words>
  <Application>Microsoft Office PowerPoint</Application>
  <PresentationFormat>Widescreen</PresentationFormat>
  <Paragraphs>170</Paragraphs>
  <Slides>22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1_Office Theme</vt:lpstr>
      <vt:lpstr>“evaluating the use of digital technology, tools, and techniques to enhance efficiency at Sunrise residential care home”</vt:lpstr>
      <vt:lpstr>Module Title: Digital Skills And Research Methods Module Code: LCHS4007_BIRM </vt:lpstr>
      <vt:lpstr>Presented by: Mason Tobias PRESENTATION INTRODUCTION</vt:lpstr>
      <vt:lpstr>ORGANIzATION INTRODUCTION  (Sunrise Residential Care Home)</vt:lpstr>
      <vt:lpstr>REASONS FOR ADOPTING TECHNOLOGY USE  AT SUNRISE RESIDENTIAL CARE HOME</vt:lpstr>
      <vt:lpstr>SUNRISE DIGITAL PLATFORMS</vt:lpstr>
      <vt:lpstr>BENEFITS OF USING MS POWERPOINT AT SUNRISE RESIDENTIAL CARE HOME:</vt:lpstr>
      <vt:lpstr>LIMITATIONS OF MS POWERPOINT</vt:lpstr>
      <vt:lpstr>Presented by: Neelam Shehzadi What is MS Outlook?</vt:lpstr>
      <vt:lpstr>Benefits:</vt:lpstr>
      <vt:lpstr>Challenges:</vt:lpstr>
      <vt:lpstr>Uses in Care Homes:</vt:lpstr>
      <vt:lpstr>Presented by: Andleeb Saeed What Is Digital Literacy In Care Home?</vt:lpstr>
      <vt:lpstr>Impact on Care Delivery</vt:lpstr>
      <vt:lpstr>Impact on Communication</vt:lpstr>
      <vt:lpstr> Impact on Teamworking</vt:lpstr>
      <vt:lpstr>Presented by: Jermaine Gamble Checklist For Digital Safety Practices In Sunrise Residential Care Home:</vt:lpstr>
      <vt:lpstr>Email Safety:</vt:lpstr>
      <vt:lpstr>Safe Document Storage:</vt:lpstr>
      <vt:lpstr>Conclusion:</vt:lpstr>
      <vt:lpstr>Reference list:</vt:lpstr>
      <vt:lpstr>Reference list: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“evaluating the use of digital technology, tools, and techniques to enhance efficiency at Sunrise residential care home”</dc:title>
  <dc:subject/>
  <dc:creator>Samdana Salahudin</dc:creator>
  <cp:keywords/>
  <dc:description/>
  <cp:lastModifiedBy>Andleeb Saeed</cp:lastModifiedBy>
  <cp:revision>8</cp:revision>
  <dcterms:created xsi:type="dcterms:W3CDTF">2025-09-22T18:32:24Z</dcterms:created>
  <dcterms:modified xsi:type="dcterms:W3CDTF">2025-10-10T14:18:57Z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