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embeddedFontLst>
    <p:embeddedFont>
      <p:font typeface="Roboto"/>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regular.fntdata"/><Relationship Id="rId11" Type="http://schemas.openxmlformats.org/officeDocument/2006/relationships/slide" Target="slides/slide6.xml"/><Relationship Id="rId22" Type="http://schemas.openxmlformats.org/officeDocument/2006/relationships/font" Target="fonts/Roboto-italic.fntdata"/><Relationship Id="rId10" Type="http://schemas.openxmlformats.org/officeDocument/2006/relationships/slide" Target="slides/slide5.xml"/><Relationship Id="rId21" Type="http://schemas.openxmlformats.org/officeDocument/2006/relationships/font" Target="fonts/Roboto-bold.fntdata"/><Relationship Id="rId13" Type="http://schemas.openxmlformats.org/officeDocument/2006/relationships/slide" Target="slides/slide8.xml"/><Relationship Id="rId12" Type="http://schemas.openxmlformats.org/officeDocument/2006/relationships/slide" Target="slides/slide7.xml"/><Relationship Id="rId23" Type="http://schemas.openxmlformats.org/officeDocument/2006/relationships/font" Target="fonts/Roboto-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66e59f60f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66e59f60f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66e59f60f1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66e59f60f1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66e59f60f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66e59f60f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366e59f60f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366e59f60f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66e59f60f1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66e59f60f1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66e59f60f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66e59f60f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66e59f60f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66e59f60f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66e59f60f1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66e59f60f1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366e59f60f1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366e59f60f1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66e59f60f1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66e59f60f1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6e59f60f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6e59f60f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66e59f60f1_0_1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66e59f60f1_0_1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366e59f60f1_0_1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366e59f60f1_0_1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0" Type="http://schemas.openxmlformats.org/officeDocument/2006/relationships/hyperlink" Target="https://cloud.google.com/blog/products/identity-security/google-named-leader-in-2025-forrester-data-security-platforms-wave" TargetMode="External"/><Relationship Id="rId11" Type="http://schemas.openxmlformats.org/officeDocument/2006/relationships/hyperlink" Target="https://www.datacenterknowledge.com/google-alphabet/google-s-submarine-cable-curie-will-add-panama-branch" TargetMode="External"/><Relationship Id="rId10" Type="http://schemas.openxmlformats.org/officeDocument/2006/relationships/hyperlink" Target="https://copenhageneconomics.com/publications/google-data-centres-impact/" TargetMode="External"/><Relationship Id="rId13" Type="http://schemas.openxmlformats.org/officeDocument/2006/relationships/hyperlink" Target="https://en.wikipedia.org/wiki/DeepMind" TargetMode="External"/><Relationship Id="rId12" Type="http://schemas.openxmlformats.org/officeDocument/2006/relationships/hyperlink" Target="https://www.datacenterknowledge.com/google-alphabet/google-s-submarine-cable-curie-will-add-panama-branch" TargetMode="External"/><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s://abc.xyz/investor" TargetMode="External"/><Relationship Id="rId4" Type="http://schemas.openxmlformats.org/officeDocument/2006/relationships/hyperlink" Target="https://abc.xyz/investor" TargetMode="External"/><Relationship Id="rId9" Type="http://schemas.openxmlformats.org/officeDocument/2006/relationships/hyperlink" Target="https://copenhageneconomics.com/publications/google-data-centres-impact/" TargetMode="External"/><Relationship Id="rId15" Type="http://schemas.openxmlformats.org/officeDocument/2006/relationships/hyperlink" Target="https://cloud.google.com/blog/products/infrastructure/introducing-equiano-subsea-cable-portugal-to-south-africa" TargetMode="External"/><Relationship Id="rId14" Type="http://schemas.openxmlformats.org/officeDocument/2006/relationships/hyperlink" Target="https://en.wikipedia.org/wiki/DeepMind" TargetMode="External"/><Relationship Id="rId17" Type="http://schemas.openxmlformats.org/officeDocument/2006/relationships/hyperlink" Target="https://cloud.google.com/blog/products/infrastructure/announcing-dunant-subsea-cable" TargetMode="External"/><Relationship Id="rId16" Type="http://schemas.openxmlformats.org/officeDocument/2006/relationships/hyperlink" Target="https://cloud.google.com/blog/products/infrastructure/introducing-equiano-subsea-cable-portugal-to-south-africa" TargetMode="External"/><Relationship Id="rId5" Type="http://schemas.openxmlformats.org/officeDocument/2006/relationships/hyperlink" Target="https://www.androidcentral.com/apps-software/android-os/android-16-beta-glimpse-advanced-protection-security-bastion" TargetMode="External"/><Relationship Id="rId19" Type="http://schemas.openxmlformats.org/officeDocument/2006/relationships/hyperlink" Target="https://cloud.google.com/blog/products/identity-security/google-named-leader-in-2025-forrester-data-security-platforms-wave" TargetMode="External"/><Relationship Id="rId6" Type="http://schemas.openxmlformats.org/officeDocument/2006/relationships/hyperlink" Target="https://www.androidcentral.com/apps-software/android-os/android-16-beta-glimpse-advanced-protection-security-bastion" TargetMode="External"/><Relationship Id="rId18" Type="http://schemas.openxmlformats.org/officeDocument/2006/relationships/hyperlink" Target="https://cloud.google.com/blog/products/infrastructure/announcing-dunant-subsea-cable" TargetMode="External"/><Relationship Id="rId7" Type="http://schemas.openxmlformats.org/officeDocument/2006/relationships/hyperlink" Target="https://www.statista.com/statistics/266206/googles-annual-global-revenue" TargetMode="External"/><Relationship Id="rId8" Type="http://schemas.openxmlformats.org/officeDocument/2006/relationships/hyperlink" Target="https://www.statista.com/statistics/266206/googles-annual-global-revenue" TargetMode="External"/></Relationships>
</file>

<file path=ppt/slides/_rels/slide14.xml.rels><?xml version="1.0" encoding="UTF-8" standalone="yes"?><Relationships xmlns="http://schemas.openxmlformats.org/package/2006/relationships"><Relationship Id="rId11" Type="http://schemas.openxmlformats.org/officeDocument/2006/relationships/hyperlink" Target="https://www.weforum.org/agenda/2023/10/google-subsea-cable-nuvem/" TargetMode="External"/><Relationship Id="rId10" Type="http://schemas.openxmlformats.org/officeDocument/2006/relationships/hyperlink" Target="https://gfmag.com/data/biggest-company-in-the-world/" TargetMode="External"/><Relationship Id="rId13" Type="http://schemas.openxmlformats.org/officeDocument/2006/relationships/hyperlink" Target="https://www.theguardian.com/technology/2014/jan/26/google-buys-uk-artificial-intelligence-startup-deepmind" TargetMode="External"/><Relationship Id="rId12" Type="http://schemas.openxmlformats.org/officeDocument/2006/relationships/hyperlink" Target="https://www.weforum.org/agenda/2023/10/google-subsea-cable-nuvem/"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news.ycombinator.com/item?id=33719759" TargetMode="External"/><Relationship Id="rId4" Type="http://schemas.openxmlformats.org/officeDocument/2006/relationships/hyperlink" Target="https://news.ycombinator.com/item?id=33719759" TargetMode="External"/><Relationship Id="rId9" Type="http://schemas.openxmlformats.org/officeDocument/2006/relationships/hyperlink" Target="https://gfmag.com/data/biggest-company-in-the-world/" TargetMode="External"/><Relationship Id="rId14" Type="http://schemas.openxmlformats.org/officeDocument/2006/relationships/hyperlink" Target="https://www.theguardian.com/technology/2014/jan/26/google-buys-uk-artificial-intelligence-startup-deepmind" TargetMode="External"/><Relationship Id="rId5" Type="http://schemas.openxmlformats.org/officeDocument/2006/relationships/hyperlink" Target="https://pubsonline.informs.org/do/10.1287/orms.2016.03.06/full/" TargetMode="External"/><Relationship Id="rId6" Type="http://schemas.openxmlformats.org/officeDocument/2006/relationships/hyperlink" Target="https://pubsonline.informs.org/do/10.1287/orms.2016.03.06/full/" TargetMode="External"/><Relationship Id="rId7" Type="http://schemas.openxmlformats.org/officeDocument/2006/relationships/hyperlink" Target="https://www.investopedia.com/articles/investing/020515/business-google.asp" TargetMode="External"/><Relationship Id="rId8" Type="http://schemas.openxmlformats.org/officeDocument/2006/relationships/hyperlink" Target="https://www.investopedia.com/articles/investing/020515/business-google.as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519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accent1"/>
                </a:solidFill>
              </a:rPr>
              <a:t>An insight to </a:t>
            </a:r>
            <a:endParaRPr>
              <a:solidFill>
                <a:schemeClr val="accent1"/>
              </a:solidFill>
            </a:endParaRPr>
          </a:p>
        </p:txBody>
      </p:sp>
      <p:sp>
        <p:nvSpPr>
          <p:cNvPr id="55" name="Google Shape;55;p13"/>
          <p:cNvSpPr txBox="1"/>
          <p:nvPr>
            <p:ph idx="1" type="subTitle"/>
          </p:nvPr>
        </p:nvSpPr>
        <p:spPr>
          <a:xfrm>
            <a:off x="1784150" y="3761050"/>
            <a:ext cx="5769000" cy="1305000"/>
          </a:xfrm>
          <a:prstGeom prst="rect">
            <a:avLst/>
          </a:prstGeom>
        </p:spPr>
        <p:txBody>
          <a:bodyPr anchorCtr="0" anchor="t" bIns="91425" lIns="91425" spcFirstLastPara="1" rIns="91425" wrap="square" tIns="91425">
            <a:normAutofit fontScale="25000" lnSpcReduction="20000"/>
          </a:bodyPr>
          <a:lstStyle/>
          <a:p>
            <a:pPr indent="0" lvl="0" marL="0" rtl="0" algn="ctr">
              <a:spcBef>
                <a:spcPts val="0"/>
              </a:spcBef>
              <a:spcAft>
                <a:spcPts val="0"/>
              </a:spcAft>
              <a:buNone/>
            </a:pPr>
            <a:r>
              <a:rPr lang="en-GB" sz="3600">
                <a:solidFill>
                  <a:schemeClr val="accent1"/>
                </a:solidFill>
              </a:rPr>
              <a:t>Module: Introduction to Business</a:t>
            </a:r>
            <a:endParaRPr sz="3600">
              <a:solidFill>
                <a:schemeClr val="accent1"/>
              </a:solidFill>
            </a:endParaRPr>
          </a:p>
          <a:p>
            <a:pPr indent="0" lvl="0" marL="0" rtl="0" algn="ctr">
              <a:spcBef>
                <a:spcPts val="0"/>
              </a:spcBef>
              <a:spcAft>
                <a:spcPts val="0"/>
              </a:spcAft>
              <a:buNone/>
            </a:pPr>
            <a:r>
              <a:rPr lang="en-GB" sz="3600">
                <a:solidFill>
                  <a:schemeClr val="accent1"/>
                </a:solidFill>
              </a:rPr>
              <a:t>Module Code: LCBB4014</a:t>
            </a:r>
            <a:endParaRPr sz="3600">
              <a:solidFill>
                <a:schemeClr val="accent1"/>
              </a:solidFill>
            </a:endParaRPr>
          </a:p>
          <a:p>
            <a:pPr indent="0" lvl="0" marL="0" rtl="0" algn="ctr">
              <a:spcBef>
                <a:spcPts val="0"/>
              </a:spcBef>
              <a:spcAft>
                <a:spcPts val="0"/>
              </a:spcAft>
              <a:buNone/>
            </a:pPr>
            <a:r>
              <a:rPr lang="en-GB" sz="3600">
                <a:solidFill>
                  <a:schemeClr val="accent1"/>
                </a:solidFill>
              </a:rPr>
              <a:t>Lecturer Name: Munodzinesa Zuwirai</a:t>
            </a:r>
            <a:endParaRPr sz="3600">
              <a:solidFill>
                <a:schemeClr val="accent1"/>
              </a:solidFill>
            </a:endParaRPr>
          </a:p>
          <a:p>
            <a:pPr indent="0" lvl="0" marL="0" rtl="0" algn="ctr">
              <a:spcBef>
                <a:spcPts val="0"/>
              </a:spcBef>
              <a:spcAft>
                <a:spcPts val="0"/>
              </a:spcAft>
              <a:buNone/>
            </a:pPr>
            <a:r>
              <a:t/>
            </a:r>
            <a:endParaRPr sz="3600">
              <a:solidFill>
                <a:schemeClr val="accent1"/>
              </a:solidFill>
            </a:endParaRPr>
          </a:p>
          <a:p>
            <a:pPr indent="0" lvl="0" marL="0" rtl="0" algn="ctr">
              <a:spcBef>
                <a:spcPts val="0"/>
              </a:spcBef>
              <a:spcAft>
                <a:spcPts val="0"/>
              </a:spcAft>
              <a:buNone/>
            </a:pPr>
            <a:r>
              <a:rPr lang="en-GB" sz="3600">
                <a:solidFill>
                  <a:schemeClr val="accent1"/>
                </a:solidFill>
              </a:rPr>
              <a:t>Nadia Ahmed (2437812)</a:t>
            </a:r>
            <a:endParaRPr sz="3600">
              <a:solidFill>
                <a:schemeClr val="accent1"/>
              </a:solidFill>
            </a:endParaRPr>
          </a:p>
          <a:p>
            <a:pPr indent="0" lvl="0" marL="0" rtl="0" algn="ctr">
              <a:spcBef>
                <a:spcPts val="0"/>
              </a:spcBef>
              <a:spcAft>
                <a:spcPts val="0"/>
              </a:spcAft>
              <a:buNone/>
            </a:pPr>
            <a:r>
              <a:rPr lang="en-GB" sz="3600">
                <a:solidFill>
                  <a:schemeClr val="accent1"/>
                </a:solidFill>
              </a:rPr>
              <a:t>Nusrat Begum (2329927)</a:t>
            </a:r>
            <a:endParaRPr sz="3600">
              <a:solidFill>
                <a:schemeClr val="accent1"/>
              </a:solidFil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Shamima Ak</a:t>
            </a:r>
            <a:r>
              <a:rPr lang="en-GB" sz="3600">
                <a:solidFill>
                  <a:schemeClr val="accent1"/>
                </a:solidFill>
              </a:rPr>
              <a:t>ter Rumi</a:t>
            </a:r>
            <a:r>
              <a:rPr lang="en-GB" sz="3600">
                <a:solidFill>
                  <a:schemeClr val="accent1"/>
                </a:solidFill>
                <a:latin typeface="Arial"/>
                <a:ea typeface="Arial"/>
                <a:cs typeface="Arial"/>
                <a:sym typeface="Arial"/>
              </a:rPr>
              <a:t> (2223220)​</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Bhupinder pal kaur shergill ​(2332366)</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rPr>
              <a:t>Sukhwinder Kaur​</a:t>
            </a:r>
            <a:r>
              <a:rPr lang="en-GB" sz="3600">
                <a:solidFill>
                  <a:schemeClr val="accent1"/>
                </a:solidFill>
                <a:latin typeface="Arial"/>
                <a:ea typeface="Arial"/>
                <a:cs typeface="Arial"/>
                <a:sym typeface="Arial"/>
              </a:rPr>
              <a:t> </a:t>
            </a:r>
            <a:r>
              <a:rPr lang="en-GB" sz="3600">
                <a:solidFill>
                  <a:schemeClr val="accent1"/>
                </a:solidFill>
              </a:rPr>
              <a:t>(2328205)</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t/>
            </a:r>
            <a:endParaRPr sz="1800">
              <a:latin typeface="Arial"/>
              <a:ea typeface="Arial"/>
              <a:cs typeface="Arial"/>
              <a:sym typeface="Arial"/>
            </a:endParaRPr>
          </a:p>
          <a:p>
            <a:pPr indent="0" lvl="0" marL="0" rtl="0" algn="ctr">
              <a:lnSpc>
                <a:spcPct val="115000"/>
              </a:lnSpc>
              <a:spcBef>
                <a:spcPts val="0"/>
              </a:spcBef>
              <a:spcAft>
                <a:spcPts val="0"/>
              </a:spcAft>
              <a:buNone/>
            </a:pPr>
            <a:r>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Introduction to</a:t>
            </a:r>
            <a:r>
              <a:rPr lang="en-GB"/>
              <a:t> </a:t>
            </a:r>
            <a:endParaRPr/>
          </a:p>
        </p:txBody>
      </p:sp>
      <p:sp>
        <p:nvSpPr>
          <p:cNvPr id="61" name="Google Shape;61;p14"/>
          <p:cNvSpPr txBox="1"/>
          <p:nvPr>
            <p:ph idx="1" type="body"/>
          </p:nvPr>
        </p:nvSpPr>
        <p:spPr>
          <a:xfrm>
            <a:off x="311700" y="1152475"/>
            <a:ext cx="8520600" cy="3416400"/>
          </a:xfrm>
          <a:prstGeom prst="rect">
            <a:avLst/>
          </a:prstGeom>
          <a:solidFill>
            <a:schemeClr val="lt1"/>
          </a:solidFill>
          <a:ln>
            <a:noFill/>
          </a:ln>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solidFill>
                  <a:schemeClr val="dk1"/>
                </a:solidFill>
              </a:rPr>
              <a:t>Google is a multinational corporation corporation, its headquarters are based in California, United States. After being founded by Sergey Brin and Larry Page in 1998 Google was mainly used as a web search engine and then later went on to produce more products such as,​</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Desktop​</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Mobile​</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Chrome OS etc.​</a:t>
            </a:r>
            <a:endParaRPr>
              <a:solidFill>
                <a:schemeClr val="dk1"/>
              </a:solidFill>
            </a:endParaRPr>
          </a:p>
          <a:p>
            <a:pPr indent="0" lvl="0" marL="0" rtl="0" algn="l">
              <a:spcBef>
                <a:spcPts val="0"/>
              </a:spcBef>
              <a:spcAft>
                <a:spcPts val="0"/>
              </a:spcAft>
              <a:buNone/>
            </a:pPr>
            <a:r>
              <a:rPr lang="en-GB">
                <a:solidFill>
                  <a:schemeClr val="dk1"/>
                </a:solidFill>
              </a:rPr>
              <a:t> Bianchi (2025)</a:t>
            </a:r>
            <a:endParaRPr>
              <a:solidFill>
                <a:schemeClr val="dk1"/>
              </a:solidFill>
            </a:endParaRPr>
          </a:p>
          <a:p>
            <a:pPr indent="0" lvl="0" marL="0" rtl="0" algn="l">
              <a:spcBef>
                <a:spcPts val="0"/>
              </a:spcBef>
              <a:spcAft>
                <a:spcPts val="1200"/>
              </a:spcAft>
              <a:buNone/>
            </a:pPr>
            <a:r>
              <a:t/>
            </a:r>
            <a:endParaRPr>
              <a:solidFill>
                <a:schemeClr val="dk1"/>
              </a:solidFill>
            </a:endParaRPr>
          </a:p>
        </p:txBody>
      </p:sp>
      <p:sp>
        <p:nvSpPr>
          <p:cNvPr id="62" name="Google Shape;62;p14"/>
          <p:cNvSpPr txBox="1"/>
          <p:nvPr/>
        </p:nvSpPr>
        <p:spPr>
          <a:xfrm>
            <a:off x="2397950" y="3010950"/>
            <a:ext cx="67641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sp>
        <p:nvSpPr>
          <p:cNvPr id="63" name="Google Shape;63;p14"/>
          <p:cNvSpPr txBox="1"/>
          <p:nvPr/>
        </p:nvSpPr>
        <p:spPr>
          <a:xfrm>
            <a:off x="566150" y="4204675"/>
            <a:ext cx="1831800" cy="607800"/>
          </a:xfrm>
          <a:prstGeom prst="rect">
            <a:avLst/>
          </a:prstGeom>
          <a:noFill/>
          <a:ln>
            <a:noFill/>
          </a:ln>
        </p:spPr>
        <p:txBody>
          <a:bodyPr anchorCtr="0" anchor="t" bIns="91425" lIns="91425" spcFirstLastPara="1" rIns="91425" wrap="square" tIns="91425">
            <a:noAutofit/>
          </a:bodyPr>
          <a:lstStyle/>
          <a:p>
            <a:pPr indent="0" lvl="0" marL="0" rtl="0" algn="l">
              <a:lnSpc>
                <a:spcPct val="75000"/>
              </a:lnSpc>
              <a:spcBef>
                <a:spcPts val="0"/>
              </a:spcBef>
              <a:spcAft>
                <a:spcPts val="0"/>
              </a:spcAft>
              <a:buNone/>
            </a:pPr>
            <a:r>
              <a:rPr lang="en-GB" sz="1200">
                <a:solidFill>
                  <a:schemeClr val="accent1"/>
                </a:solidFill>
                <a:highlight>
                  <a:srgbClr val="F5F5F5"/>
                </a:highlight>
              </a:rPr>
              <a:t>Nadia ahmed​</a:t>
            </a:r>
            <a:endParaRPr sz="1200">
              <a:solidFill>
                <a:schemeClr val="accent1"/>
              </a:solidFill>
              <a:highlight>
                <a:srgbClr val="F5F5F5"/>
              </a:highlight>
            </a:endParaRPr>
          </a:p>
          <a:p>
            <a:pPr indent="0" lvl="0" marL="0" rtl="0" algn="l">
              <a:spcBef>
                <a:spcPts val="0"/>
              </a:spcBef>
              <a:spcAft>
                <a:spcPts val="0"/>
              </a:spcAft>
              <a:buNone/>
            </a:pPr>
            <a:r>
              <a:rPr lang="en-GB" sz="1200">
                <a:solidFill>
                  <a:schemeClr val="accent1"/>
                </a:solidFill>
                <a:highlight>
                  <a:srgbClr val="F5F5F5"/>
                </a:highlight>
              </a:rPr>
              <a:t>2437812</a:t>
            </a:r>
            <a:endParaRPr sz="1800">
              <a:solidFill>
                <a:schemeClr val="accent1"/>
              </a:solidFill>
              <a:latin typeface="Roboto"/>
              <a:ea typeface="Roboto"/>
              <a:cs typeface="Roboto"/>
              <a:sym typeface="Roboto"/>
            </a:endParaRPr>
          </a:p>
        </p:txBody>
      </p:sp>
      <p:pic>
        <p:nvPicPr>
          <p:cNvPr id="64" name="Google Shape;64;p14"/>
          <p:cNvPicPr preferRelativeResize="0"/>
          <p:nvPr/>
        </p:nvPicPr>
        <p:blipFill>
          <a:blip r:embed="rId3">
            <a:alphaModFix/>
          </a:blip>
          <a:stretch>
            <a:fillRect/>
          </a:stretch>
        </p:blipFill>
        <p:spPr>
          <a:xfrm>
            <a:off x="2806650" y="297023"/>
            <a:ext cx="2757225" cy="932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Revenue</a:t>
            </a:r>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$265 Billion US Dollars ​</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$350 Billion US Dollars (Alphabet Inc)​</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183,323 Employees​</a:t>
            </a:r>
            <a:endParaRPr sz="2400">
              <a:solidFill>
                <a:schemeClr val="dk1"/>
              </a:solidFill>
              <a:highlight>
                <a:schemeClr val="lt1"/>
              </a:highlight>
            </a:endParaRPr>
          </a:p>
          <a:p>
            <a:pPr indent="0" lvl="0" marL="0" rtl="0" algn="l">
              <a:spcBef>
                <a:spcPts val="0"/>
              </a:spcBef>
              <a:spcAft>
                <a:spcPts val="0"/>
              </a:spcAft>
              <a:buNone/>
            </a:pPr>
            <a:r>
              <a:rPr lang="en-GB">
                <a:solidFill>
                  <a:schemeClr val="dk1"/>
                </a:solidFill>
                <a:highlight>
                  <a:schemeClr val="lt1"/>
                </a:highlight>
              </a:rPr>
              <a:t>Bianchi (2025)</a:t>
            </a:r>
            <a:endParaRPr>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Alphabet Inc of which </a:t>
            </a:r>
            <a:r>
              <a:rPr lang="en-GB" sz="2000">
                <a:solidFill>
                  <a:srgbClr val="4A86E8"/>
                </a:solidFill>
                <a:highlight>
                  <a:schemeClr val="lt1"/>
                </a:highlight>
              </a:rPr>
              <a:t>G</a:t>
            </a:r>
            <a:r>
              <a:rPr lang="en-GB" sz="2000">
                <a:solidFill>
                  <a:srgbClr val="FF0000"/>
                </a:solidFill>
                <a:highlight>
                  <a:schemeClr val="lt1"/>
                </a:highlight>
              </a:rPr>
              <a:t>o</a:t>
            </a:r>
            <a:r>
              <a:rPr lang="en-GB" sz="2000">
                <a:solidFill>
                  <a:srgbClr val="FFFF00"/>
                </a:solidFill>
                <a:highlight>
                  <a:schemeClr val="lt1"/>
                </a:highlight>
              </a:rPr>
              <a:t>o</a:t>
            </a:r>
            <a:r>
              <a:rPr lang="en-GB" sz="2000">
                <a:solidFill>
                  <a:srgbClr val="4A86E8"/>
                </a:solidFill>
                <a:highlight>
                  <a:schemeClr val="lt1"/>
                </a:highlight>
              </a:rPr>
              <a:t>g</a:t>
            </a:r>
            <a:r>
              <a:rPr lang="en-GB" sz="2000">
                <a:solidFill>
                  <a:srgbClr val="00FF00"/>
                </a:solidFill>
                <a:highlight>
                  <a:schemeClr val="lt1"/>
                </a:highlight>
              </a:rPr>
              <a:t>l</a:t>
            </a:r>
            <a:r>
              <a:rPr lang="en-GB" sz="2000">
                <a:solidFill>
                  <a:srgbClr val="FF0000"/>
                </a:solidFill>
                <a:highlight>
                  <a:schemeClr val="lt1"/>
                </a:highlight>
              </a:rPr>
              <a:t>e</a:t>
            </a:r>
            <a:r>
              <a:rPr lang="en-GB" sz="2000">
                <a:solidFill>
                  <a:schemeClr val="dk1"/>
                </a:solidFill>
                <a:highlight>
                  <a:schemeClr val="lt1"/>
                </a:highlight>
              </a:rPr>
              <a:t> is a subsidiary of, is the 4</a:t>
            </a:r>
            <a:r>
              <a:rPr lang="en-GB" sz="1400">
                <a:solidFill>
                  <a:schemeClr val="dk1"/>
                </a:solidFill>
                <a:highlight>
                  <a:schemeClr val="lt1"/>
                </a:highlight>
              </a:rPr>
              <a:t>th</a:t>
            </a:r>
            <a:r>
              <a:rPr lang="en-GB" sz="2000">
                <a:solidFill>
                  <a:schemeClr val="dk1"/>
                </a:solidFill>
                <a:highlight>
                  <a:schemeClr val="lt1"/>
                </a:highlight>
              </a:rPr>
              <a:t> largest company global compared to Microsoft which comes in 1</a:t>
            </a:r>
            <a:r>
              <a:rPr lang="en-GB" sz="1400">
                <a:solidFill>
                  <a:schemeClr val="dk1"/>
                </a:solidFill>
                <a:highlight>
                  <a:schemeClr val="lt1"/>
                </a:highlight>
              </a:rPr>
              <a:t>st</a:t>
            </a:r>
            <a:r>
              <a:rPr lang="en-GB" sz="2000">
                <a:solidFill>
                  <a:schemeClr val="dk1"/>
                </a:solidFill>
                <a:highlight>
                  <a:schemeClr val="lt1"/>
                </a:highlight>
              </a:rPr>
              <a:t>. ​</a:t>
            </a:r>
            <a:endParaRPr sz="2000">
              <a:solidFill>
                <a:schemeClr val="dk1"/>
              </a:solidFill>
              <a:highlight>
                <a:schemeClr val="lt1"/>
              </a:highlight>
            </a:endParaRPr>
          </a:p>
          <a:p>
            <a:pPr indent="0" lvl="0" marL="0" rtl="0" algn="l">
              <a:spcBef>
                <a:spcPts val="0"/>
              </a:spcBef>
              <a:spcAft>
                <a:spcPts val="0"/>
              </a:spcAft>
              <a:buNone/>
            </a:pPr>
            <a:r>
              <a:rPr lang="en-GB" sz="1600">
                <a:solidFill>
                  <a:schemeClr val="dk1"/>
                </a:solidFill>
                <a:highlight>
                  <a:schemeClr val="lt1"/>
                </a:highlight>
              </a:rPr>
              <a:t>Ventura (2024)</a:t>
            </a:r>
            <a:endParaRPr sz="1600">
              <a:solidFill>
                <a:schemeClr val="dk1"/>
              </a:solidFill>
              <a:highlight>
                <a:schemeClr val="lt1"/>
              </a:highlight>
            </a:endParaRPr>
          </a:p>
          <a:p>
            <a:pPr indent="0" lvl="0" marL="0" rtl="0" algn="l">
              <a:spcBef>
                <a:spcPts val="0"/>
              </a:spcBef>
              <a:spcAft>
                <a:spcPts val="1200"/>
              </a:spcAft>
              <a:buNone/>
            </a:pPr>
            <a:r>
              <a:t/>
            </a:r>
            <a:endParaRPr>
              <a:highlight>
                <a:schemeClr val="lt1"/>
              </a:highlight>
            </a:endParaRPr>
          </a:p>
        </p:txBody>
      </p:sp>
      <p:sp>
        <p:nvSpPr>
          <p:cNvPr id="71" name="Google Shape;71;p15"/>
          <p:cNvSpPr txBox="1"/>
          <p:nvPr/>
        </p:nvSpPr>
        <p:spPr>
          <a:xfrm>
            <a:off x="399250" y="4192325"/>
            <a:ext cx="3000000" cy="554100"/>
          </a:xfrm>
          <a:prstGeom prst="rect">
            <a:avLst/>
          </a:prstGeom>
          <a:noFill/>
          <a:ln>
            <a:noFill/>
          </a:ln>
        </p:spPr>
        <p:txBody>
          <a:bodyPr anchorCtr="0" anchor="t" bIns="91425" lIns="91425" spcFirstLastPara="1" rIns="91425" wrap="square" tIns="91425">
            <a:spAutoFit/>
          </a:bodyPr>
          <a:lstStyle/>
          <a:p>
            <a:pPr indent="0" lvl="0" marL="0" rtl="0" algn="l">
              <a:lnSpc>
                <a:spcPct val="75000"/>
              </a:lnSpc>
              <a:spcBef>
                <a:spcPts val="0"/>
              </a:spcBef>
              <a:spcAft>
                <a:spcPts val="0"/>
              </a:spcAft>
              <a:buNone/>
            </a:pPr>
            <a:r>
              <a:rPr lang="en-GB" sz="1200">
                <a:solidFill>
                  <a:schemeClr val="dk1"/>
                </a:solidFill>
                <a:highlight>
                  <a:srgbClr val="F5F5F5"/>
                </a:highlight>
              </a:rPr>
              <a:t>Nadia ahmed​</a:t>
            </a:r>
            <a:endParaRPr sz="1200">
              <a:solidFill>
                <a:schemeClr val="dk1"/>
              </a:solidFill>
              <a:highlight>
                <a:srgbClr val="F5F5F5"/>
              </a:highlight>
            </a:endParaRPr>
          </a:p>
          <a:p>
            <a:pPr indent="0" lvl="0" marL="0" rtl="0" algn="l">
              <a:spcBef>
                <a:spcPts val="0"/>
              </a:spcBef>
              <a:spcAft>
                <a:spcPts val="0"/>
              </a:spcAft>
              <a:buNone/>
            </a:pPr>
            <a:r>
              <a:rPr lang="en-GB" sz="1200">
                <a:solidFill>
                  <a:schemeClr val="dk1"/>
                </a:solidFill>
                <a:highlight>
                  <a:srgbClr val="F5F5F5"/>
                </a:highlight>
              </a:rPr>
              <a:t>2437812</a:t>
            </a:r>
            <a:endParaRPr>
              <a:solidFill>
                <a:schemeClr val="dk1"/>
              </a:solidFill>
            </a:endParaRPr>
          </a:p>
        </p:txBody>
      </p:sp>
      <p:pic>
        <p:nvPicPr>
          <p:cNvPr descr="Businessman And Falling Money Free Stock Photo - Public Domain ..." id="72" name="Google Shape;72;p15"/>
          <p:cNvPicPr preferRelativeResize="0"/>
          <p:nvPr/>
        </p:nvPicPr>
        <p:blipFill>
          <a:blip r:embed="rId3">
            <a:alphaModFix/>
          </a:blip>
          <a:stretch>
            <a:fillRect/>
          </a:stretch>
        </p:blipFill>
        <p:spPr>
          <a:xfrm>
            <a:off x="6348024" y="143775"/>
            <a:ext cx="2484276" cy="165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6" name="Shape 76"/>
        <p:cNvGrpSpPr/>
        <p:nvPr/>
      </p:nvGrpSpPr>
      <p:grpSpPr>
        <a:xfrm>
          <a:off x="0" y="0"/>
          <a:ext cx="0" cy="0"/>
          <a:chOff x="0" y="0"/>
          <a:chExt cx="0" cy="0"/>
        </a:xfrm>
      </p:grpSpPr>
      <p:sp>
        <p:nvSpPr>
          <p:cNvPr id="77" name="Google Shape;77;p16"/>
          <p:cNvSpPr txBox="1"/>
          <p:nvPr>
            <p:ph type="title"/>
          </p:nvPr>
        </p:nvSpPr>
        <p:spPr>
          <a:xfrm>
            <a:off x="311700" y="1986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 </a:t>
            </a:r>
            <a:endParaRPr/>
          </a:p>
        </p:txBody>
      </p:sp>
      <p:sp>
        <p:nvSpPr>
          <p:cNvPr id="78" name="Google Shape;78;p16"/>
          <p:cNvSpPr txBox="1"/>
          <p:nvPr>
            <p:ph idx="1" type="body"/>
          </p:nvPr>
        </p:nvSpPr>
        <p:spPr>
          <a:xfrm>
            <a:off x="405675" y="759425"/>
            <a:ext cx="8520600" cy="357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688"/>
              <a:buNone/>
            </a:pPr>
            <a:r>
              <a:rPr lang="en-GB" sz="1225">
                <a:solidFill>
                  <a:schemeClr val="dk1"/>
                </a:solidFill>
                <a:highlight>
                  <a:schemeClr val="lt1"/>
                </a:highlight>
              </a:rPr>
              <a:t>Strength:</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Google is a very </a:t>
            </a:r>
            <a:r>
              <a:rPr lang="en-GB" sz="1225">
                <a:solidFill>
                  <a:schemeClr val="dk1"/>
                </a:solidFill>
                <a:highlight>
                  <a:schemeClr val="lt1"/>
                </a:highlight>
              </a:rPr>
              <a:t>powerful</a:t>
            </a:r>
            <a:r>
              <a:rPr lang="en-GB" sz="1225">
                <a:solidFill>
                  <a:schemeClr val="dk1"/>
                </a:solidFill>
                <a:highlight>
                  <a:schemeClr val="lt1"/>
                </a:highlight>
              </a:rPr>
              <a:t> brand it runs 90-95% of </a:t>
            </a:r>
            <a:r>
              <a:rPr lang="en-GB" sz="1225">
                <a:solidFill>
                  <a:schemeClr val="dk1"/>
                </a:solidFill>
                <a:highlight>
                  <a:schemeClr val="lt1"/>
                </a:highlight>
              </a:rPr>
              <a:t>the</a:t>
            </a:r>
            <a:r>
              <a:rPr lang="en-GB" sz="1225">
                <a:solidFill>
                  <a:schemeClr val="dk1"/>
                </a:solidFill>
                <a:highlight>
                  <a:schemeClr val="lt1"/>
                </a:highlight>
              </a:rPr>
              <a:t> global search engine most </a:t>
            </a:r>
            <a:r>
              <a:rPr lang="en-GB" sz="1225">
                <a:solidFill>
                  <a:schemeClr val="dk1"/>
                </a:solidFill>
                <a:highlight>
                  <a:schemeClr val="lt1"/>
                </a:highlight>
              </a:rPr>
              <a:t>people</a:t>
            </a:r>
            <a:r>
              <a:rPr lang="en-GB" sz="1225">
                <a:solidFill>
                  <a:schemeClr val="dk1"/>
                </a:solidFill>
                <a:highlight>
                  <a:schemeClr val="lt1"/>
                </a:highlight>
              </a:rPr>
              <a:t> use it. (Jhonston ,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Owns youtube, android, chrome, maps, gmail, Google cloud and even makes phones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Spends billions on </a:t>
            </a:r>
            <a:r>
              <a:rPr lang="en-GB" sz="1225">
                <a:solidFill>
                  <a:schemeClr val="dk1"/>
                </a:solidFill>
                <a:highlight>
                  <a:schemeClr val="lt1"/>
                </a:highlight>
              </a:rPr>
              <a:t>research in AI, quantum computing, also buy smaller tech companies to keep growing (Financial times,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A lot of profit. Google made around 350 billion in 2024 in revenue and 100 billion in profit.</a:t>
            </a:r>
            <a:endParaRPr sz="1225">
              <a:solidFill>
                <a:schemeClr val="dk1"/>
              </a:solidFill>
              <a:highlight>
                <a:schemeClr val="lt1"/>
              </a:highlight>
            </a:endParaRPr>
          </a:p>
          <a:p>
            <a:pPr indent="0" lvl="0" marL="0" rtl="0" algn="l">
              <a:spcBef>
                <a:spcPts val="1200"/>
              </a:spcBef>
              <a:spcAft>
                <a:spcPts val="0"/>
              </a:spcAft>
              <a:buSzPts val="688"/>
              <a:buNone/>
            </a:pPr>
            <a:r>
              <a:rPr lang="en-GB" sz="1225">
                <a:solidFill>
                  <a:schemeClr val="dk1"/>
                </a:solidFill>
                <a:highlight>
                  <a:schemeClr val="lt1"/>
                </a:highlight>
              </a:rPr>
              <a:t>Weaknesses:</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Around 85-90% Google's revenue is based on ads if  people or companies stop spending on ads Google will lose money.</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Google is facing some lawsuits in the US and EU for being too dominant.</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Some security issues as Google has had issues with data leaks and email scams.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Even though Google owns android they do not fully control how it is  used so it causes some inconsistency. (Farhang, Laszka and Grossklags et al., 2017).</a:t>
            </a:r>
            <a:endParaRPr sz="1225">
              <a:solidFill>
                <a:schemeClr val="dk1"/>
              </a:solidFill>
              <a:highlight>
                <a:schemeClr val="lt1"/>
              </a:highlight>
            </a:endParaRPr>
          </a:p>
        </p:txBody>
      </p:sp>
      <p:sp>
        <p:nvSpPr>
          <p:cNvPr id="79" name="Google Shape;79;p16"/>
          <p:cNvSpPr txBox="1"/>
          <p:nvPr/>
        </p:nvSpPr>
        <p:spPr>
          <a:xfrm>
            <a:off x="405675" y="4337900"/>
            <a:ext cx="2513100" cy="30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sz="1800">
              <a:solidFill>
                <a:schemeClr val="dk2"/>
              </a:solidFill>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3" name="Shape 83"/>
        <p:cNvGrpSpPr/>
        <p:nvPr/>
      </p:nvGrpSpPr>
      <p:grpSpPr>
        <a:xfrm>
          <a:off x="0" y="0"/>
          <a:ext cx="0" cy="0"/>
          <a:chOff x="0" y="0"/>
          <a:chExt cx="0" cy="0"/>
        </a:xfrm>
      </p:grpSpPr>
      <p:sp>
        <p:nvSpPr>
          <p:cNvPr id="84" name="Google Shape;84;p17"/>
          <p:cNvSpPr txBox="1"/>
          <p:nvPr>
            <p:ph type="title"/>
          </p:nvPr>
        </p:nvSpPr>
        <p:spPr>
          <a:xfrm>
            <a:off x="311700" y="1751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85" name="Google Shape;85;p17"/>
          <p:cNvSpPr txBox="1"/>
          <p:nvPr>
            <p:ph idx="1" type="body"/>
          </p:nvPr>
        </p:nvSpPr>
        <p:spPr>
          <a:xfrm>
            <a:off x="311700" y="842588"/>
            <a:ext cx="8520600" cy="3339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solidFill>
                  <a:schemeClr val="dk1"/>
                </a:solidFill>
                <a:highlight>
                  <a:schemeClr val="lt1"/>
                </a:highlight>
              </a:rPr>
              <a:t>Opportunities: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is expanding its gadgets; pixelphone, smartwatches and smart home gear.</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Google</a:t>
            </a:r>
            <a:r>
              <a:rPr lang="en-GB">
                <a:solidFill>
                  <a:schemeClr val="dk1"/>
                </a:solidFill>
                <a:highlight>
                  <a:schemeClr val="lt1"/>
                </a:highlight>
              </a:rPr>
              <a:t> is looking at way to make more money aside from ads by charging for AI tools, Google pay and starting to develop energy-efficient tech. (Jhon</a:t>
            </a:r>
            <a:r>
              <a:rPr lang="en-GB">
                <a:solidFill>
                  <a:schemeClr val="dk1"/>
                </a:solidFill>
                <a:highlight>
                  <a:schemeClr val="lt1"/>
                </a:highlight>
              </a:rPr>
              <a:t>ston,</a:t>
            </a:r>
            <a:r>
              <a:rPr lang="en-GB">
                <a:solidFill>
                  <a:schemeClr val="dk1"/>
                </a:solidFill>
                <a:highlight>
                  <a:schemeClr val="lt1"/>
                </a:highlight>
              </a:rPr>
              <a:t>2025.)</a:t>
            </a:r>
            <a:endParaRPr>
              <a:solidFill>
                <a:schemeClr val="dk1"/>
              </a:solidFill>
              <a:highlight>
                <a:schemeClr val="lt1"/>
              </a:highlight>
            </a:endParaRPr>
          </a:p>
          <a:p>
            <a:pPr indent="0" lvl="0" marL="0" rtl="0" algn="l">
              <a:spcBef>
                <a:spcPts val="1200"/>
              </a:spcBef>
              <a:spcAft>
                <a:spcPts val="0"/>
              </a:spcAft>
              <a:buNone/>
            </a:pPr>
            <a:r>
              <a:rPr lang="en-GB">
                <a:solidFill>
                  <a:schemeClr val="dk1"/>
                </a:solidFill>
                <a:highlight>
                  <a:schemeClr val="lt1"/>
                </a:highlight>
              </a:rPr>
              <a:t>Threats: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has a lot of competition when it comes to AI both microsoft and open AI are building strong AI tools, (Financial times, 2025)</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People are starting to use ad blockers and </a:t>
            </a:r>
            <a:r>
              <a:rPr lang="en-GB">
                <a:solidFill>
                  <a:schemeClr val="dk1"/>
                </a:solidFill>
                <a:highlight>
                  <a:schemeClr val="lt1"/>
                </a:highlight>
              </a:rPr>
              <a:t>companies</a:t>
            </a:r>
            <a:r>
              <a:rPr lang="en-GB">
                <a:solidFill>
                  <a:schemeClr val="dk1"/>
                </a:solidFill>
                <a:highlight>
                  <a:schemeClr val="lt1"/>
                </a:highlight>
              </a:rPr>
              <a:t> are being careful when it comes to spending money on ads and as Google’s revenue is made up of 85-90% due to adds this can be a very big problem.</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If big lawsuits win it could force google to break up parts of the company/limit what it </a:t>
            </a:r>
            <a:r>
              <a:rPr lang="en-GB">
                <a:solidFill>
                  <a:schemeClr val="dk1"/>
                </a:solidFill>
                <a:highlight>
                  <a:schemeClr val="lt1"/>
                </a:highlight>
              </a:rPr>
              <a:t>could do</a:t>
            </a:r>
            <a:endParaRPr>
              <a:solidFill>
                <a:schemeClr val="dk1"/>
              </a:solidFill>
              <a:highlight>
                <a:schemeClr val="lt1"/>
              </a:highlight>
            </a:endParaRPr>
          </a:p>
        </p:txBody>
      </p:sp>
      <p:sp>
        <p:nvSpPr>
          <p:cNvPr id="86" name="Google Shape;86;p17"/>
          <p:cNvSpPr txBox="1"/>
          <p:nvPr/>
        </p:nvSpPr>
        <p:spPr>
          <a:xfrm>
            <a:off x="258350" y="4241250"/>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0" name="Shape 90"/>
        <p:cNvGrpSpPr/>
        <p:nvPr/>
      </p:nvGrpSpPr>
      <p:grpSpPr>
        <a:xfrm>
          <a:off x="0" y="0"/>
          <a:ext cx="0" cy="0"/>
          <a:chOff x="0" y="0"/>
          <a:chExt cx="0" cy="0"/>
        </a:xfrm>
      </p:grpSpPr>
      <p:sp>
        <p:nvSpPr>
          <p:cNvPr id="91" name="Google Shape;91;p18"/>
          <p:cNvSpPr txBox="1"/>
          <p:nvPr>
            <p:ph type="title"/>
          </p:nvPr>
        </p:nvSpPr>
        <p:spPr>
          <a:xfrm>
            <a:off x="311700" y="140925"/>
            <a:ext cx="8520600" cy="1215600"/>
          </a:xfrm>
          <a:prstGeom prst="rect">
            <a:avLst/>
          </a:prstGeom>
        </p:spPr>
        <p:txBody>
          <a:bodyPr anchorCtr="0" anchor="t" bIns="91425" lIns="91425" spcFirstLastPara="1" rIns="91425" wrap="square" tIns="91425">
            <a:normAutofit fontScale="90000"/>
          </a:bodyPr>
          <a:lstStyle/>
          <a:p>
            <a:pPr indent="0" lvl="0" marL="0" rtl="0" algn="l">
              <a:lnSpc>
                <a:spcPct val="75000"/>
              </a:lnSpc>
              <a:spcBef>
                <a:spcPts val="0"/>
              </a:spcBef>
              <a:spcAft>
                <a:spcPts val="0"/>
              </a:spcAft>
              <a:buClr>
                <a:schemeClr val="dk1"/>
              </a:buClr>
              <a:buSzPct val="45833"/>
              <a:buFont typeface="Arial"/>
              <a:buNone/>
            </a:pPr>
            <a:r>
              <a:rPr lang="en-GB" sz="2400"/>
              <a:t>Factors of PEST Analysis on Google:​</a:t>
            </a:r>
            <a:endParaRPr sz="2400"/>
          </a:p>
          <a:p>
            <a:pPr indent="0" lvl="0" marL="0" rtl="0" algn="l">
              <a:lnSpc>
                <a:spcPct val="75000"/>
              </a:lnSpc>
              <a:spcBef>
                <a:spcPts val="0"/>
              </a:spcBef>
              <a:spcAft>
                <a:spcPts val="0"/>
              </a:spcAft>
              <a:buNone/>
            </a:pPr>
            <a:r>
              <a:t/>
            </a:r>
            <a:endParaRPr sz="988">
              <a:highlight>
                <a:srgbClr val="F5F5F5"/>
              </a:highlight>
            </a:endParaRPr>
          </a:p>
          <a:p>
            <a:pPr indent="0" lvl="0" marL="0" rtl="0" algn="l">
              <a:lnSpc>
                <a:spcPct val="75000"/>
              </a:lnSpc>
              <a:spcBef>
                <a:spcPts val="0"/>
              </a:spcBef>
              <a:spcAft>
                <a:spcPts val="0"/>
              </a:spcAft>
              <a:buClr>
                <a:schemeClr val="dk1"/>
              </a:buClr>
              <a:buSzPct val="111235"/>
              <a:buFont typeface="Arial"/>
              <a:buNone/>
            </a:pPr>
            <a:r>
              <a:rPr lang="en-GB" sz="988"/>
              <a:t>Pest analysis is a general framework used by many organisation to analyse the external macro enviornmental factotrs that can impact an organisation or </a:t>
            </a:r>
            <a:r>
              <a:rPr lang="en-GB" sz="988"/>
              <a:t>industry</a:t>
            </a:r>
            <a:r>
              <a:rPr lang="en-GB" sz="988"/>
              <a:t>.</a:t>
            </a:r>
            <a:r>
              <a:rPr lang="en-GB" sz="2288"/>
              <a:t> </a:t>
            </a:r>
            <a:r>
              <a:rPr lang="en-GB" sz="988"/>
              <a:t>​</a:t>
            </a:r>
            <a:endParaRPr sz="988"/>
          </a:p>
          <a:p>
            <a:pPr indent="0" lvl="0" marL="0" rtl="0" algn="l">
              <a:spcBef>
                <a:spcPts val="0"/>
              </a:spcBef>
              <a:spcAft>
                <a:spcPts val="0"/>
              </a:spcAft>
              <a:buNone/>
            </a:pPr>
            <a:r>
              <a:rPr lang="en-GB" sz="988"/>
              <a:t>Here is the PEST analysis for Google, examining the Political, Economic, Social, and Technological factors that influence its operations and strategy:</a:t>
            </a:r>
            <a:endParaRPr sz="988"/>
          </a:p>
          <a:p>
            <a:pPr indent="0" lvl="0" marL="0" rtl="0" algn="l">
              <a:spcBef>
                <a:spcPts val="0"/>
              </a:spcBef>
              <a:spcAft>
                <a:spcPts val="0"/>
              </a:spcAft>
              <a:buNone/>
            </a:pPr>
            <a:r>
              <a:t/>
            </a:r>
            <a:endParaRPr b="1" sz="1200">
              <a:solidFill>
                <a:schemeClr val="accent1"/>
              </a:solidFill>
              <a:highlight>
                <a:srgbClr val="F5F5F5"/>
              </a:highlight>
              <a:latin typeface="Arial"/>
              <a:ea typeface="Arial"/>
              <a:cs typeface="Arial"/>
              <a:sym typeface="Arial"/>
            </a:endParaRPr>
          </a:p>
        </p:txBody>
      </p:sp>
      <p:sp>
        <p:nvSpPr>
          <p:cNvPr id="92" name="Google Shape;92;p18"/>
          <p:cNvSpPr txBox="1"/>
          <p:nvPr/>
        </p:nvSpPr>
        <p:spPr>
          <a:xfrm>
            <a:off x="610425" y="1555550"/>
            <a:ext cx="2207700" cy="311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93" name="Google Shape;93;p18"/>
          <p:cNvSpPr txBox="1"/>
          <p:nvPr/>
        </p:nvSpPr>
        <p:spPr>
          <a:xfrm>
            <a:off x="214275" y="1625250"/>
            <a:ext cx="3000000" cy="3274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Political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Government stability​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Political policy​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Tax guideline​</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Trade regulation​</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laws​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Economical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Inflation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Interest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Economic growth​</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Currency exchange rates​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highlight>
                  <a:schemeClr val="lt1"/>
                </a:highlight>
              </a:rPr>
              <a:t>​</a:t>
            </a:r>
            <a:endParaRPr sz="1100">
              <a:solidFill>
                <a:schemeClr val="dk1"/>
              </a:solidFill>
              <a:highlight>
                <a:schemeClr val="lt1"/>
              </a:highlight>
            </a:endParaRPr>
          </a:p>
          <a:p>
            <a:pPr indent="0" lvl="0" marL="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Shamima Akter Rumi (2223220)​</a:t>
            </a:r>
            <a:endParaRPr sz="1100">
              <a:solidFill>
                <a:schemeClr val="dk1"/>
              </a:solidFill>
            </a:endParaRPr>
          </a:p>
        </p:txBody>
      </p:sp>
      <p:sp>
        <p:nvSpPr>
          <p:cNvPr id="94" name="Google Shape;94;p18"/>
          <p:cNvSpPr txBox="1"/>
          <p:nvPr/>
        </p:nvSpPr>
        <p:spPr>
          <a:xfrm>
            <a:off x="3346800" y="1555550"/>
            <a:ext cx="3000000" cy="2690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Social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Consumer behavior​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Cultural differences​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Health consciousness​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Language and localization​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Privacy and security concerns​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Technological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 Artificial intelligence​</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Cloud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Quantum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Cyber security and Data protection​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Autonomous vehicles (Waymo)</a:t>
            </a:r>
            <a:endParaRPr sz="1100">
              <a:solidFill>
                <a:schemeClr val="dk1"/>
              </a:solidFill>
            </a:endParaRPr>
          </a:p>
        </p:txBody>
      </p:sp>
      <p:pic>
        <p:nvPicPr>
          <p:cNvPr descr="AI concept. 3D render." id="95" name="Google Shape;95;p18"/>
          <p:cNvPicPr preferRelativeResize="0"/>
          <p:nvPr/>
        </p:nvPicPr>
        <p:blipFill>
          <a:blip r:embed="rId4">
            <a:alphaModFix/>
          </a:blip>
          <a:stretch>
            <a:fillRect/>
          </a:stretch>
        </p:blipFill>
        <p:spPr>
          <a:xfrm>
            <a:off x="6283251" y="1625251"/>
            <a:ext cx="2549050" cy="2026200"/>
          </a:xfrm>
          <a:prstGeom prst="rect">
            <a:avLst/>
          </a:prstGeom>
          <a:noFill/>
          <a:ln>
            <a:noFill/>
          </a:ln>
        </p:spPr>
      </p:pic>
      <p:sp>
        <p:nvSpPr>
          <p:cNvPr id="96" name="Google Shape;96;p18"/>
          <p:cNvSpPr txBox="1"/>
          <p:nvPr/>
        </p:nvSpPr>
        <p:spPr>
          <a:xfrm>
            <a:off x="6350999" y="1720989"/>
            <a:ext cx="1333500" cy="18846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0" name="Shape 100"/>
        <p:cNvGrpSpPr/>
        <p:nvPr/>
      </p:nvGrpSpPr>
      <p:grpSpPr>
        <a:xfrm>
          <a:off x="0" y="0"/>
          <a:ext cx="0" cy="0"/>
          <a:chOff x="0" y="0"/>
          <a:chExt cx="0" cy="0"/>
        </a:xfrm>
      </p:grpSpPr>
      <p:sp>
        <p:nvSpPr>
          <p:cNvPr id="101" name="Google Shape;101;p19"/>
          <p:cNvSpPr txBox="1"/>
          <p:nvPr>
            <p:ph idx="1" type="body"/>
          </p:nvPr>
        </p:nvSpPr>
        <p:spPr>
          <a:xfrm>
            <a:off x="452625" y="436400"/>
            <a:ext cx="8520600" cy="4458600"/>
          </a:xfrm>
          <a:prstGeom prst="rect">
            <a:avLst/>
          </a:prstGeom>
        </p:spPr>
        <p:txBody>
          <a:bodyPr anchorCtr="0" anchor="t" bIns="91425" lIns="91425" spcFirstLastPara="1" rIns="91425" wrap="square" tIns="91425">
            <a:normAutofit fontScale="47500" lnSpcReduction="20000"/>
          </a:bodyPr>
          <a:lstStyle/>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Political: </a:t>
            </a:r>
            <a:endParaRPr b="1"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Both the U.S. and the EU, among others, are closely regulating companies and their use of data.​</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International trade tensions (e.g., U.S.-China relations) impact global operations.​</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tax regulation on digital services in several countries.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Economic:</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Advertising makes up a large part of its income and is therefore sensitive to economic changes.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risk of currency exchange is increased because we have operations across the globe.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Growth in the cloud computing and AI industries comes from heavy investment.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Social: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Users are increasingly worried about privacy with their data and AI’s moral aspects.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Society is using technology and smartphones more everywhere.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People are now more interested in subscribing to services such as YouTube Premium and Google One.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Technological: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Examples of leaders in AI and machine learning development are Gemini and DeepMind.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Much of it goes into advanced computing and cloud computing resources.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Stiff competition in the market comes from Amazon, Microsoft, Apple, and several new startups.</a:t>
            </a:r>
            <a:endParaRPr sz="2366">
              <a:solidFill>
                <a:schemeClr val="dk1"/>
              </a:solidFill>
              <a:latin typeface="Arial"/>
              <a:ea typeface="Arial"/>
              <a:cs typeface="Arial"/>
              <a:sym typeface="Aria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a:solidFill>
                  <a:schemeClr val="dk1"/>
                </a:solidFill>
              </a:rPr>
              <a:t>​</a:t>
            </a:r>
            <a:endParaRPr sz="1100">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a:t>
            </a:r>
            <a:endParaRPr sz="1271">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Shamima Akter Rumi (2223220)</a:t>
            </a:r>
            <a:endParaRPr sz="127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5" name="Shape 105"/>
        <p:cNvGrpSpPr/>
        <p:nvPr/>
      </p:nvGrpSpPr>
      <p:grpSpPr>
        <a:xfrm>
          <a:off x="0" y="0"/>
          <a:ext cx="0" cy="0"/>
          <a:chOff x="0" y="0"/>
          <a:chExt cx="0" cy="0"/>
        </a:xfrm>
      </p:grpSpPr>
      <p:sp>
        <p:nvSpPr>
          <p:cNvPr id="106" name="Google Shape;106;p20"/>
          <p:cNvSpPr txBox="1"/>
          <p:nvPr>
            <p:ph type="title"/>
          </p:nvPr>
        </p:nvSpPr>
        <p:spPr>
          <a:xfrm>
            <a:off x="741750" y="394350"/>
            <a:ext cx="32898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Globalisation of Google</a:t>
            </a:r>
            <a:endParaRPr/>
          </a:p>
        </p:txBody>
      </p:sp>
      <p:sp>
        <p:nvSpPr>
          <p:cNvPr id="107" name="Google Shape;107;p20"/>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fontScale="25000" lnSpcReduction="20000"/>
          </a:bodyPr>
          <a:lstStyle/>
          <a:p>
            <a:pPr indent="0" lvl="0" marL="457200" rtl="0" algn="l">
              <a:spcBef>
                <a:spcPts val="0"/>
              </a:spcBef>
              <a:spcAft>
                <a:spcPts val="0"/>
              </a:spcAft>
              <a:buNone/>
            </a:pPr>
            <a:r>
              <a:rPr lang="en-GB" sz="3600">
                <a:solidFill>
                  <a:schemeClr val="dk1"/>
                </a:solidFill>
              </a:rPr>
              <a:t>1. Global Operational Footprint​</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a subsidiary of Alphabet Inc., operates in virtually every country around the world, either directly or through localized partnerships. This vast international presence allows it to offer its products—like Google Search, Gmail, Android, Chrome, YouTube, and Google Ads—to users across diverse linguistic, cultural, and regulatory environments.​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International Offices and Data Centers:​</a:t>
            </a:r>
            <a:br>
              <a:rPr lang="en-GB" sz="3600">
                <a:solidFill>
                  <a:schemeClr val="dk1"/>
                </a:solidFill>
              </a:rPr>
            </a:br>
            <a:r>
              <a:rPr lang="en-GB" sz="3600">
                <a:solidFill>
                  <a:schemeClr val="dk1"/>
                </a:solidFill>
              </a:rPr>
              <a:t>Google has established a strong physical infrastructure globally, including offices in over 50 countries and data centers in strategic regions like Europe, Asia-Pacific, and Latin America. These assets enable it to provide fast, reliable service across time zones and maintain compliance with local data sovereignty laws. (the guardian,2020)​</a:t>
            </a:r>
            <a:endParaRPr sz="3600">
              <a:solidFill>
                <a:schemeClr val="dk1"/>
              </a:solidFill>
            </a:endParaRPr>
          </a:p>
          <a:p>
            <a:pPr indent="0" lvl="0" marL="457200" rtl="0" algn="l">
              <a:spcBef>
                <a:spcPts val="0"/>
              </a:spcBef>
              <a:spcAft>
                <a:spcPts val="0"/>
              </a:spcAft>
              <a:buNone/>
            </a:pPr>
            <a:r>
              <a:rPr lang="en-GB" sz="3600">
                <a:solidFill>
                  <a:schemeClr val="dk1"/>
                </a:solidFill>
              </a:rPr>
              <a:t>​</a:t>
            </a:r>
            <a:endParaRPr sz="3600">
              <a:solidFill>
                <a:schemeClr val="dk1"/>
              </a:solidFill>
            </a:endParaRPr>
          </a:p>
          <a:p>
            <a:pPr indent="0" lvl="0" marL="457200" rtl="0" algn="l">
              <a:spcBef>
                <a:spcPts val="0"/>
              </a:spcBef>
              <a:spcAft>
                <a:spcPts val="0"/>
              </a:spcAft>
              <a:buNone/>
            </a:pPr>
            <a:r>
              <a:rPr lang="en-GB" sz="3600">
                <a:solidFill>
                  <a:schemeClr val="dk1"/>
                </a:solidFill>
              </a:rPr>
              <a:t>2. User Base Growth and Ecosystem Reach​</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Google’s services—Search, YouTube, and Android—are embedded into the daily digital routines of billions of people.​</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Search is available in over 150 languages, making it accessible to the majority of the world’s internet users.​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YouTube is localized in over 100 countries, with regional content recommendations and monetization tailored to creator ecosystems.​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Android, which powers over 70% of smartphones worldwide, acts as Google’s gateway into developing markets where iOS adoption is lower due to economic constraints.</a:t>
            </a:r>
            <a:endParaRPr sz="36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0" rtl="0" algn="l">
              <a:spcBef>
                <a:spcPts val="0"/>
              </a:spcBef>
              <a:spcAft>
                <a:spcPts val="1200"/>
              </a:spcAft>
              <a:buNone/>
            </a:pPr>
            <a:r>
              <a:t/>
            </a:r>
            <a:endParaRPr>
              <a:solidFill>
                <a:schemeClr val="dk1"/>
              </a:solidFill>
            </a:endParaRPr>
          </a:p>
        </p:txBody>
      </p:sp>
      <p:sp>
        <p:nvSpPr>
          <p:cNvPr id="108" name="Google Shape;108;p20"/>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2" name="Shape 112"/>
        <p:cNvGrpSpPr/>
        <p:nvPr/>
      </p:nvGrpSpPr>
      <p:grpSpPr>
        <a:xfrm>
          <a:off x="0" y="0"/>
          <a:ext cx="0" cy="0"/>
          <a:chOff x="0" y="0"/>
          <a:chExt cx="0" cy="0"/>
        </a:xfrm>
      </p:grpSpPr>
      <p:sp>
        <p:nvSpPr>
          <p:cNvPr id="113" name="Google Shape;113;p21"/>
          <p:cNvSpPr txBox="1"/>
          <p:nvPr>
            <p:ph idx="1" type="body"/>
          </p:nvPr>
        </p:nvSpPr>
        <p:spPr>
          <a:xfrm>
            <a:off x="311700" y="439200"/>
            <a:ext cx="8520600" cy="4129800"/>
          </a:xfrm>
          <a:prstGeom prst="rect">
            <a:avLst/>
          </a:prstGeom>
        </p:spPr>
        <p:txBody>
          <a:bodyPr anchorCtr="0" anchor="t" bIns="91425" lIns="91425" spcFirstLastPara="1" rIns="91425" wrap="square" tIns="91425">
            <a:normAutofit lnSpcReduction="10000"/>
          </a:bodyPr>
          <a:lstStyle/>
          <a:p>
            <a:pPr indent="-276225" lvl="0" marL="457200" rtl="0" algn="l">
              <a:spcBef>
                <a:spcPts val="0"/>
              </a:spcBef>
              <a:spcAft>
                <a:spcPts val="0"/>
              </a:spcAft>
              <a:buClr>
                <a:schemeClr val="dk1"/>
              </a:buClr>
              <a:buSzPts val="750"/>
              <a:buFont typeface="Arial"/>
              <a:buChar char="●"/>
            </a:pPr>
            <a:r>
              <a:rPr lang="en-GB" sz="1400">
                <a:solidFill>
                  <a:schemeClr val="dk1"/>
                </a:solidFill>
              </a:rPr>
              <a:t>3. Innovation and Talent Acquisition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Globalization has enabled Google to access diverse pools of talent, foster a global research culture, and accelerate technological advancement:​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 R&amp;D Ecosystem:​</a:t>
            </a:r>
            <a:br>
              <a:rPr lang="en-GB" sz="1400">
                <a:solidFill>
                  <a:schemeClr val="dk1"/>
                </a:solidFill>
              </a:rPr>
            </a:br>
            <a:r>
              <a:rPr lang="en-GB" sz="1400">
                <a:solidFill>
                  <a:schemeClr val="dk1"/>
                </a:solidFill>
              </a:rPr>
              <a:t>Google has established research and engineering hubs in countries such as Canada, the UK, India, Switzerland, Japan, and Israel. These centers don’t just replicate work done in Silicon Valley—they lead cutting-edge research in areas like machine learning, quantum computing, natural language processing, and data privacy. (</a:t>
            </a:r>
            <a:r>
              <a:rPr lang="en-GB" sz="1400">
                <a:solidFill>
                  <a:schemeClr val="dk1"/>
                </a:solidFill>
              </a:rPr>
              <a:t>deepmind</a:t>
            </a:r>
            <a:r>
              <a:rPr lang="en-GB" sz="1400">
                <a:solidFill>
                  <a:schemeClr val="dk1"/>
                </a:solidFill>
              </a:rPr>
              <a:t>,2025)​</a:t>
            </a:r>
            <a:endParaRPr sz="1400">
              <a:solidFill>
                <a:schemeClr val="dk1"/>
              </a:solidFill>
            </a:endParaRPr>
          </a:p>
          <a:p>
            <a:pPr indent="0" lvl="0" marL="457200" rtl="0" algn="l">
              <a:spcBef>
                <a:spcPts val="0"/>
              </a:spcBef>
              <a:spcAft>
                <a:spcPts val="0"/>
              </a:spcAft>
              <a:buNone/>
            </a:pPr>
            <a:r>
              <a:rPr lang="en-GB" sz="1400">
                <a:solidFill>
                  <a:schemeClr val="dk1"/>
                </a:solidFill>
              </a:rPr>
              <a: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4. Infrastructure and Supply Chains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To support the demands of billions of global users, Google has developed one of the most advanced digital infrastructures in the world.​</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International Data Centers:​</a:t>
            </a:r>
            <a:br>
              <a:rPr lang="en-GB" sz="1400">
                <a:solidFill>
                  <a:schemeClr val="dk1"/>
                </a:solidFill>
              </a:rPr>
            </a:br>
            <a:r>
              <a:rPr lang="en-GB" sz="1400">
                <a:solidFill>
                  <a:schemeClr val="dk1"/>
                </a:solidFill>
              </a:rPr>
              <a:t>Google maintains over 30 data centers across North America, Europe, Asia, and South America.</a:t>
            </a:r>
            <a:endParaRPr sz="1400">
              <a:solidFill>
                <a:schemeClr val="dk1"/>
              </a:solidFill>
            </a:endParaRPr>
          </a:p>
          <a:p>
            <a:pPr indent="0" lvl="0" marL="0" rtl="0" algn="l">
              <a:spcBef>
                <a:spcPts val="0"/>
              </a:spcBef>
              <a:spcAft>
                <a:spcPts val="0"/>
              </a:spcAft>
              <a:buNone/>
            </a:pPr>
            <a:r>
              <a:t/>
            </a:r>
            <a:endParaRPr sz="2000">
              <a:solidFill>
                <a:schemeClr val="dk1"/>
              </a:solidFill>
            </a:endParaRPr>
          </a:p>
          <a:p>
            <a:pPr indent="0" lvl="0" marL="0" rtl="0" algn="l">
              <a:spcBef>
                <a:spcPts val="0"/>
              </a:spcBef>
              <a:spcAft>
                <a:spcPts val="1200"/>
              </a:spcAft>
              <a:buNone/>
            </a:pPr>
            <a:r>
              <a:t/>
            </a:r>
            <a:endParaRPr/>
          </a:p>
        </p:txBody>
      </p:sp>
      <p:sp>
        <p:nvSpPr>
          <p:cNvPr id="114" name="Google Shape;114;p21"/>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noFill/>
      </p:bgPr>
    </p:bg>
    <p:spTree>
      <p:nvGrpSpPr>
        <p:cNvPr id="118" name="Shape 118"/>
        <p:cNvGrpSpPr/>
        <p:nvPr/>
      </p:nvGrpSpPr>
      <p:grpSpPr>
        <a:xfrm>
          <a:off x="0" y="0"/>
          <a:ext cx="0" cy="0"/>
          <a:chOff x="0" y="0"/>
          <a:chExt cx="0" cy="0"/>
        </a:xfrm>
      </p:grpSpPr>
      <p:sp>
        <p:nvSpPr>
          <p:cNvPr id="119" name="Google Shape;119;p22"/>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400"/>
              <a:t>The Influence of Innovation on Google</a:t>
            </a:r>
            <a:endParaRPr/>
          </a:p>
        </p:txBody>
      </p:sp>
      <p:sp>
        <p:nvSpPr>
          <p:cNvPr id="120" name="Google Shape;120;p22"/>
          <p:cNvSpPr txBox="1"/>
          <p:nvPr>
            <p:ph idx="2" type="body"/>
          </p:nvPr>
        </p:nvSpPr>
        <p:spPr>
          <a:xfrm>
            <a:off x="4572000" y="0"/>
            <a:ext cx="4572000" cy="5143500"/>
          </a:xfrm>
          <a:prstGeom prst="rect">
            <a:avLst/>
          </a:prstGeom>
          <a:solidFill>
            <a:schemeClr val="accent6"/>
          </a:solidFill>
        </p:spPr>
        <p:txBody>
          <a:bodyPr anchorCtr="0" anchor="ctr" bIns="91425" lIns="91425" spcFirstLastPara="1" rIns="91425" wrap="square" tIns="91425">
            <a:normAutofit/>
          </a:bodyPr>
          <a:lstStyle/>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Innovation is at the core of Google’s business strategy. ​</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Key innovations include Google Search, Android, YouTube, Google Maps, and AI tools like Gemini.​</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The company supports innovation through policies like (Schmidt, E., &amp; Rosenberg, J. (2014) allowing employees to explore creative ideas.​</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Google invests heavily in emerging technologies like quantum computing, AI, and autonomous vehicles through Waymo. Investors.com. (2024 December) ​</a:t>
            </a:r>
            <a:endParaRPr sz="1200">
              <a:solidFill>
                <a:srgbClr val="444444"/>
              </a:solidFill>
              <a:latin typeface="Calibri"/>
              <a:ea typeface="Calibri"/>
              <a:cs typeface="Calibri"/>
              <a:sym typeface="Calibri"/>
            </a:endParaRPr>
          </a:p>
          <a:p>
            <a:pPr indent="-320675" lvl="0" marL="457200" rtl="0" algn="l">
              <a:spcBef>
                <a:spcPts val="0"/>
              </a:spcBef>
              <a:spcAft>
                <a:spcPts val="0"/>
              </a:spcAft>
              <a:buClr>
                <a:srgbClr val="444444"/>
              </a:buClr>
              <a:buSzPts val="1450"/>
              <a:buFont typeface="Arial"/>
              <a:buChar char="●"/>
            </a:pPr>
            <a:r>
              <a:rPr lang="en-GB" sz="1200">
                <a:solidFill>
                  <a:srgbClr val="444444"/>
                </a:solidFill>
                <a:latin typeface="Calibri"/>
                <a:ea typeface="Calibri"/>
                <a:cs typeface="Calibri"/>
                <a:sym typeface="Calibri"/>
              </a:rPr>
              <a:t>Innovation drives improvements in user experience, advertising efficiency, and cloud competitiveness</a:t>
            </a:r>
            <a:r>
              <a:rPr lang="en-GB" sz="1100">
                <a:solidFill>
                  <a:srgbClr val="444444"/>
                </a:solidFill>
                <a:latin typeface="Calibri"/>
                <a:ea typeface="Calibri"/>
                <a:cs typeface="Calibri"/>
                <a:sym typeface="Calibri"/>
              </a:rPr>
              <a:t>.​</a:t>
            </a:r>
            <a:endParaRPr sz="15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0"/>
              </a:spcAft>
              <a:buClr>
                <a:schemeClr val="dk1"/>
              </a:buClr>
              <a:buSzPts val="1100"/>
              <a:buFont typeface="Arial"/>
              <a:buNone/>
            </a:pPr>
            <a:r>
              <a:rPr lang="en-GB" sz="1051">
                <a:solidFill>
                  <a:schemeClr val="dk1"/>
                </a:solidFill>
              </a:rPr>
              <a:t>Sukhwinder Kaur​</a:t>
            </a:r>
            <a:endParaRPr sz="1051">
              <a:solidFill>
                <a:schemeClr val="dk1"/>
              </a:solidFill>
            </a:endParaRPr>
          </a:p>
          <a:p>
            <a:pPr indent="0" lvl="0" marL="0" rtl="0" algn="l">
              <a:spcBef>
                <a:spcPts val="0"/>
              </a:spcBef>
              <a:spcAft>
                <a:spcPts val="0"/>
              </a:spcAft>
              <a:buClr>
                <a:schemeClr val="dk1"/>
              </a:buClr>
              <a:buSzPts val="1100"/>
              <a:buFont typeface="Arial"/>
              <a:buNone/>
            </a:pPr>
            <a:r>
              <a:rPr lang="en-GB" sz="1051">
                <a:solidFill>
                  <a:schemeClr val="dk1"/>
                </a:solidFill>
              </a:rPr>
              <a:t> Student number- (2328205)</a:t>
            </a:r>
            <a:endParaRPr sz="105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4" name="Shape 124"/>
        <p:cNvGrpSpPr/>
        <p:nvPr/>
      </p:nvGrpSpPr>
      <p:grpSpPr>
        <a:xfrm>
          <a:off x="0" y="0"/>
          <a:ext cx="0" cy="0"/>
          <a:chOff x="0" y="0"/>
          <a:chExt cx="0" cy="0"/>
        </a:xfrm>
      </p:grpSpPr>
      <p:sp>
        <p:nvSpPr>
          <p:cNvPr id="125" name="Google Shape;125;p23"/>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600"/>
              <a:t>Recommendations</a:t>
            </a:r>
            <a:r>
              <a:rPr lang="en-GB" sz="3600"/>
              <a:t> </a:t>
            </a:r>
            <a:endParaRPr sz="3600"/>
          </a:p>
        </p:txBody>
      </p:sp>
      <p:sp>
        <p:nvSpPr>
          <p:cNvPr id="126" name="Google Shape;126;p23"/>
          <p:cNvSpPr txBox="1"/>
          <p:nvPr>
            <p:ph idx="2" type="body"/>
          </p:nvPr>
        </p:nvSpPr>
        <p:spPr>
          <a:xfrm>
            <a:off x="4572000" y="0"/>
            <a:ext cx="4572000" cy="5044800"/>
          </a:xfrm>
          <a:prstGeom prst="rect">
            <a:avLst/>
          </a:prstGeom>
          <a:solidFill>
            <a:schemeClr val="accent1"/>
          </a:solidFill>
        </p:spPr>
        <p:txBody>
          <a:bodyPr anchorCtr="0" anchor="ctr" bIns="91425" lIns="91425" spcFirstLastPara="1" rIns="91425" wrap="square" tIns="91425">
            <a:normAutofit fontScale="85000" lnSpcReduction="20000"/>
          </a:bodyPr>
          <a:lstStyle/>
          <a:p>
            <a:pPr indent="-325755" lvl="0" marL="457200" marR="0" rtl="0" algn="l">
              <a:lnSpc>
                <a:spcPct val="115000"/>
              </a:lnSpc>
              <a:spcBef>
                <a:spcPts val="0"/>
              </a:spcBef>
              <a:spcAft>
                <a:spcPts val="0"/>
              </a:spcAft>
              <a:buClr>
                <a:schemeClr val="dk1"/>
              </a:buClr>
              <a:buSzPct val="100000"/>
              <a:buChar char="●"/>
            </a:pPr>
            <a:r>
              <a:rPr lang="en-GB">
                <a:solidFill>
                  <a:schemeClr val="dk1"/>
                </a:solidFill>
              </a:rPr>
              <a:t>T</a:t>
            </a:r>
            <a:r>
              <a:rPr lang="en-GB">
                <a:solidFill>
                  <a:schemeClr val="dk1"/>
                </a:solidFill>
              </a:rPr>
              <a:t>o improve, Google can stop relying so much on ads and try to make money in different ways- they can focus on other paid services like Youtube premium, google one and Ai tools for example they could add features on these apps to improve them and make people want to use and purchase them.</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The company can also strengthen data protection to avoid leaks and hacks while following the rules in the US and Europe  (Google Cloud, 2025; Android Central, 2025).</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Can also adapt services to different languages and cultures to grow in places like Africa, South Asia and South America. For example if one was to use Google translate there’s certain languages that it doesn’t translate to so if they adapt they can build customer base and revenue.</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Work alongside the government to avoid fines.</a:t>
            </a:r>
            <a:endParaRPr>
              <a:solidFill>
                <a:schemeClr val="dk1"/>
              </a:solidFill>
            </a:endParaRPr>
          </a:p>
        </p:txBody>
      </p:sp>
      <p:sp>
        <p:nvSpPr>
          <p:cNvPr id="127" name="Google Shape;127;p23"/>
          <p:cNvSpPr txBox="1"/>
          <p:nvPr/>
        </p:nvSpPr>
        <p:spPr>
          <a:xfrm>
            <a:off x="495550" y="4243975"/>
            <a:ext cx="27243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solidFill>
                <a:schemeClr val="dk1"/>
              </a:solidFill>
              <a:latin typeface="Roboto"/>
              <a:ea typeface="Roboto"/>
              <a:cs typeface="Roboto"/>
              <a:sym typeface="Roboto"/>
            </a:endParaRPr>
          </a:p>
        </p:txBody>
      </p:sp>
      <p:pic>
        <p:nvPicPr>
          <p:cNvPr descr="File:Google &quot;G&quot; logo.svg - Wikipedia" id="128" name="Google Shape;128;p23"/>
          <p:cNvPicPr preferRelativeResize="0"/>
          <p:nvPr/>
        </p:nvPicPr>
        <p:blipFill>
          <a:blip r:embed="rId3">
            <a:alphaModFix/>
          </a:blip>
          <a:stretch>
            <a:fillRect/>
          </a:stretch>
        </p:blipFill>
        <p:spPr>
          <a:xfrm>
            <a:off x="2263350" y="2715475"/>
            <a:ext cx="2111549" cy="211154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 name="Shape 132"/>
        <p:cNvGrpSpPr/>
        <p:nvPr/>
      </p:nvGrpSpPr>
      <p:grpSpPr>
        <a:xfrm>
          <a:off x="0" y="0"/>
          <a:ext cx="0" cy="0"/>
          <a:chOff x="0" y="0"/>
          <a:chExt cx="0" cy="0"/>
        </a:xfrm>
      </p:grpSpPr>
      <p:sp>
        <p:nvSpPr>
          <p:cNvPr id="133" name="Google Shape;133;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FF0000"/>
                </a:solidFill>
              </a:rPr>
              <a:t>Conclusion</a:t>
            </a:r>
            <a:endParaRPr>
              <a:solidFill>
                <a:srgbClr val="FF0000"/>
              </a:solidFill>
            </a:endParaRPr>
          </a:p>
        </p:txBody>
      </p:sp>
      <p:sp>
        <p:nvSpPr>
          <p:cNvPr id="134" name="Google Shape;134;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600">
                <a:solidFill>
                  <a:srgbClr val="FF0000"/>
                </a:solidFill>
              </a:rPr>
              <a:t>Google’s innovation strategy has positioned it as a global leader in technology. Its constant investment in R&amp;D fuels growth and product development. However, the company must manage regulatory risks and diversify beyond advertising. With its strengths in AI and cloud, Google is well-placed to adapt and thrive in the future digital economy.</a:t>
            </a:r>
            <a:endParaRPr b="1" sz="1600">
              <a:solidFill>
                <a:srgbClr val="FF0000"/>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a:solidFill>
                <a:srgbClr val="FF0000"/>
              </a:solidFill>
            </a:endParaRPr>
          </a:p>
          <a:p>
            <a:pPr indent="0" lvl="0" marL="0" rtl="0" algn="l">
              <a:spcBef>
                <a:spcPts val="1200"/>
              </a:spcBef>
              <a:spcAft>
                <a:spcPts val="0"/>
              </a:spcAft>
              <a:buNone/>
            </a:pPr>
            <a:r>
              <a:rPr lang="en-GB" sz="1051">
                <a:solidFill>
                  <a:srgbClr val="FF0000"/>
                </a:solidFill>
              </a:rPr>
              <a:t>Sukhwinder Kaur​</a:t>
            </a:r>
            <a:endParaRPr sz="1051">
              <a:solidFill>
                <a:srgbClr val="FF0000"/>
              </a:solidFill>
            </a:endParaRPr>
          </a:p>
          <a:p>
            <a:pPr indent="0" lvl="0" marL="0" rtl="0" algn="l">
              <a:spcBef>
                <a:spcPts val="0"/>
              </a:spcBef>
              <a:spcAft>
                <a:spcPts val="0"/>
              </a:spcAft>
              <a:buNone/>
            </a:pPr>
            <a:r>
              <a:rPr lang="en-GB" sz="1051">
                <a:solidFill>
                  <a:srgbClr val="FF0000"/>
                </a:solidFill>
              </a:rPr>
              <a:t> Student number- (2328205)</a:t>
            </a:r>
            <a:endParaRPr b="1" sz="160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40" name="Google Shape;140;p25"/>
          <p:cNvSpPr txBox="1"/>
          <p:nvPr>
            <p:ph idx="1" type="body"/>
          </p:nvPr>
        </p:nvSpPr>
        <p:spPr>
          <a:xfrm>
            <a:off x="311700" y="1229875"/>
            <a:ext cx="8520600" cy="6078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800">
                <a:solidFill>
                  <a:srgbClr val="000000"/>
                </a:solidFill>
                <a:latin typeface="Arial"/>
                <a:ea typeface="Arial"/>
                <a:cs typeface="Arial"/>
                <a:sym typeface="Arial"/>
              </a:rPr>
              <a:t>Alphabet Inc. (2024) </a:t>
            </a:r>
            <a:r>
              <a:rPr i="1" lang="en-GB" sz="800">
                <a:solidFill>
                  <a:srgbClr val="000000"/>
                </a:solidFill>
                <a:latin typeface="Arial"/>
                <a:ea typeface="Arial"/>
                <a:cs typeface="Arial"/>
                <a:sym typeface="Arial"/>
              </a:rPr>
              <a:t>Annual report</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hlink"/>
                </a:solidFill>
                <a:latin typeface="Arial"/>
                <a:ea typeface="Arial"/>
                <a:cs typeface="Arial"/>
                <a:sym typeface="Arial"/>
                <a:hlinkClick r:id="rId4"/>
              </a:rPr>
              <a:t>https://abc.xyz/investor</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Android Central. (2025) </a:t>
            </a:r>
            <a:r>
              <a:rPr i="1" lang="en-GB" sz="800">
                <a:solidFill>
                  <a:srgbClr val="000000"/>
                </a:solidFill>
                <a:latin typeface="Arial"/>
                <a:ea typeface="Arial"/>
                <a:cs typeface="Arial"/>
                <a:sym typeface="Arial"/>
              </a:rPr>
              <a:t>Android 16 beta testers get a look at its Advanced Protection security bastion</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hlink"/>
                </a:solidFill>
                <a:latin typeface="Arial"/>
                <a:ea typeface="Arial"/>
                <a:cs typeface="Arial"/>
                <a:sym typeface="Arial"/>
                <a:hlinkClick r:id="rId6"/>
              </a:rPr>
              <a:t>https://www.androidcentral.com/apps-software/android-os/android-16-beta-glimpse-advanced-protection-security-bastion</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Bianchi, T. (2025) ‘</a:t>
            </a:r>
            <a:r>
              <a:rPr i="1" lang="en-GB" sz="800">
                <a:solidFill>
                  <a:srgbClr val="000000"/>
                </a:solidFill>
                <a:latin typeface="Arial"/>
                <a:ea typeface="Arial"/>
                <a:cs typeface="Arial"/>
                <a:sym typeface="Arial"/>
              </a:rPr>
              <a:t>Google’s annual global revenue’, Statista</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hlink"/>
                </a:solidFill>
                <a:latin typeface="Arial"/>
                <a:ea typeface="Arial"/>
                <a:cs typeface="Arial"/>
                <a:sym typeface="Arial"/>
                <a:hlinkClick r:id="rId8"/>
              </a:rPr>
              <a:t>https://www.statista.com/statistics/266206/googles-annual-global-revenue</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Copenhagen Economics. (2021) Google’s hyperscale data centres and infrastructures: </a:t>
            </a:r>
            <a:r>
              <a:rPr i="1" lang="en-GB" sz="800">
                <a:solidFill>
                  <a:srgbClr val="000000"/>
                </a:solidFill>
                <a:latin typeface="Arial"/>
                <a:ea typeface="Arial"/>
                <a:cs typeface="Arial"/>
                <a:sym typeface="Arial"/>
              </a:rPr>
              <a:t>impact study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hlink"/>
                </a:solidFill>
                <a:latin typeface="Arial"/>
                <a:ea typeface="Arial"/>
                <a:cs typeface="Arial"/>
                <a:sym typeface="Arial"/>
                <a:hlinkClick r:id="rId10"/>
              </a:rPr>
              <a:t>https://copenhageneconomics.com/publications/google-data-centres-impact/</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Datacenter Knowledge. (2019) </a:t>
            </a:r>
            <a:r>
              <a:rPr i="1" lang="en-GB" sz="800">
                <a:solidFill>
                  <a:srgbClr val="000000"/>
                </a:solidFill>
                <a:latin typeface="Arial"/>
                <a:ea typeface="Arial"/>
                <a:cs typeface="Arial"/>
                <a:sym typeface="Arial"/>
              </a:rPr>
              <a:t>‘Google’s submarine cable Curie will add a Panama branch’, </a:t>
            </a:r>
            <a:r>
              <a:rPr lang="en-GB" sz="800">
                <a:solidFill>
                  <a:srgbClr val="000000"/>
                </a:solidFill>
                <a:latin typeface="Arial"/>
                <a:ea typeface="Arial"/>
                <a:cs typeface="Arial"/>
                <a:sym typeface="Arial"/>
              </a:rPr>
              <a:t>18 November.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hlink"/>
                </a:solidFill>
                <a:latin typeface="Arial"/>
                <a:ea typeface="Arial"/>
                <a:cs typeface="Arial"/>
                <a:sym typeface="Arial"/>
                <a:hlinkClick r:id="rId12"/>
              </a:rPr>
              <a:t>https://www.datacenterknowledge.com/google-alphabet/google-s-submarine-cable-curie-will-add-panama-branch</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DeepMind. (2025) </a:t>
            </a:r>
            <a:r>
              <a:rPr i="1" lang="en-GB" sz="800">
                <a:solidFill>
                  <a:srgbClr val="000000"/>
                </a:solidFill>
                <a:latin typeface="Arial"/>
                <a:ea typeface="Arial"/>
                <a:cs typeface="Arial"/>
                <a:sym typeface="Arial"/>
              </a:rPr>
              <a:t>Wikipedia</a:t>
            </a:r>
            <a:r>
              <a:rPr lang="en-GB" sz="800">
                <a:solidFill>
                  <a:srgbClr val="000000"/>
                </a:solidFill>
                <a:latin typeface="Arial"/>
                <a:ea typeface="Arial"/>
                <a:cs typeface="Arial"/>
                <a:sym typeface="Arial"/>
              </a:rPr>
              <a:t> (last updated).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hlink"/>
                </a:solidFill>
                <a:latin typeface="Arial"/>
                <a:ea typeface="Arial"/>
                <a:cs typeface="Arial"/>
                <a:sym typeface="Arial"/>
                <a:hlinkClick r:id="rId14"/>
              </a:rPr>
              <a:t>https://en.wikipedia.org/wiki/DeepMind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Francois, M. D. and George, C. (2019) </a:t>
            </a:r>
            <a:r>
              <a:rPr i="1" lang="en-GB" sz="800">
                <a:solidFill>
                  <a:srgbClr val="000000"/>
                </a:solidFill>
                <a:latin typeface="Arial"/>
                <a:ea typeface="Arial"/>
                <a:cs typeface="Arial"/>
                <a:sym typeface="Arial"/>
              </a:rPr>
              <a:t>‘Introducing Equiano, a subsea cable from Portugal to South Africa’,</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28 June. Available at:</a:t>
            </a:r>
            <a:r>
              <a:rPr lang="en-GB" sz="800">
                <a:solidFill>
                  <a:srgbClr val="000000"/>
                </a:solidFill>
                <a:uFill>
                  <a:noFill/>
                </a:uFill>
                <a:latin typeface="Arial"/>
                <a:ea typeface="Arial"/>
                <a:cs typeface="Arial"/>
                <a:sym typeface="Arial"/>
                <a:hlinkClick r:id="rId15">
                  <a:extLst>
                    <a:ext uri="{A12FA001-AC4F-418D-AE19-62706E023703}">
                      <ahyp:hlinkClr val="tx"/>
                    </a:ext>
                  </a:extLst>
                </a:hlinkClick>
              </a:rPr>
              <a:t> </a:t>
            </a:r>
            <a:r>
              <a:rPr lang="en-GB" sz="800" u="sng">
                <a:solidFill>
                  <a:schemeClr val="hlink"/>
                </a:solidFill>
                <a:latin typeface="Arial"/>
                <a:ea typeface="Arial"/>
                <a:cs typeface="Arial"/>
                <a:sym typeface="Arial"/>
                <a:hlinkClick r:id="rId16"/>
              </a:rPr>
              <a:t>https://cloud.google.com/blog/products/infrastructure/introducing-equiano-subsea-cable-portugal-to-south-africa</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(2018) </a:t>
            </a:r>
            <a:r>
              <a:rPr i="1" lang="en-GB" sz="800">
                <a:solidFill>
                  <a:srgbClr val="000000"/>
                </a:solidFill>
                <a:latin typeface="Arial"/>
                <a:ea typeface="Arial"/>
                <a:cs typeface="Arial"/>
                <a:sym typeface="Arial"/>
              </a:rPr>
              <a:t>‘Delivering increased connectivity with our first private trans‑Atlantic subsea cable’,</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17 July. Available at:</a:t>
            </a:r>
            <a:r>
              <a:rPr lang="en-GB" sz="800">
                <a:solidFill>
                  <a:srgbClr val="000000"/>
                </a:solidFill>
                <a:uFill>
                  <a:noFill/>
                </a:uFill>
                <a:latin typeface="Arial"/>
                <a:ea typeface="Arial"/>
                <a:cs typeface="Arial"/>
                <a:sym typeface="Arial"/>
                <a:hlinkClick r:id="rId17">
                  <a:extLst>
                    <a:ext uri="{A12FA001-AC4F-418D-AE19-62706E023703}">
                      <ahyp:hlinkClr val="tx"/>
                    </a:ext>
                  </a:extLst>
                </a:hlinkClick>
              </a:rPr>
              <a:t> </a:t>
            </a:r>
            <a:r>
              <a:rPr lang="en-GB" sz="800" u="sng">
                <a:solidFill>
                  <a:schemeClr val="hlink"/>
                </a:solidFill>
                <a:latin typeface="Arial"/>
                <a:ea typeface="Arial"/>
                <a:cs typeface="Arial"/>
                <a:sym typeface="Arial"/>
                <a:hlinkClick r:id="rId18"/>
              </a:rPr>
              <a:t>https://cloud.google.com/blog/products/infrastructure/announcing-dunant-subsea-cable</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(2025) </a:t>
            </a:r>
            <a:r>
              <a:rPr i="1" lang="en-GB" sz="800">
                <a:solidFill>
                  <a:srgbClr val="000000"/>
                </a:solidFill>
                <a:latin typeface="Arial"/>
                <a:ea typeface="Arial"/>
                <a:cs typeface="Arial"/>
                <a:sym typeface="Arial"/>
              </a:rPr>
              <a:t>Google named a Leader in 2025 Forrester Wave™: Data Security Platforms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9">
                  <a:extLst>
                    <a:ext uri="{A12FA001-AC4F-418D-AE19-62706E023703}">
                      <ahyp:hlinkClr val="tx"/>
                    </a:ext>
                  </a:extLst>
                </a:hlinkClick>
              </a:rPr>
              <a:t> </a:t>
            </a:r>
            <a:r>
              <a:rPr lang="en-GB" sz="800" u="sng">
                <a:solidFill>
                  <a:schemeClr val="hlink"/>
                </a:solidFill>
                <a:latin typeface="Arial"/>
                <a:ea typeface="Arial"/>
                <a:cs typeface="Arial"/>
                <a:sym typeface="Arial"/>
                <a:hlinkClick r:id="rId20"/>
              </a:rPr>
              <a:t>https://cloud.google.com/blog/products/identity-security/google-named-leader-in-2025-forrester-data-security-platforms-wave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1200"/>
              </a:spcAft>
              <a:buNone/>
            </a:pPr>
            <a:r>
              <a:t/>
            </a:r>
            <a:endParaRPr sz="8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46" name="Google Shape;146;p26"/>
          <p:cNvSpPr txBox="1"/>
          <p:nvPr>
            <p:ph idx="1" type="body"/>
          </p:nvPr>
        </p:nvSpPr>
        <p:spPr>
          <a:xfrm>
            <a:off x="1084975" y="1203825"/>
            <a:ext cx="8520600" cy="3339000"/>
          </a:xfrm>
          <a:prstGeom prst="rect">
            <a:avLst/>
          </a:prstGeom>
        </p:spPr>
        <p:txBody>
          <a:bodyPr anchorCtr="0" anchor="t" bIns="91425" lIns="91425" spcFirstLastPara="1" rIns="91425" wrap="square" tIns="91425">
            <a:normAutofit fontScale="85000" lnSpcReduction="10000"/>
          </a:bodyPr>
          <a:lstStyle/>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ethical concerns and “stochastic parrots” </a:t>
            </a:r>
            <a:r>
              <a:rPr lang="en-GB" sz="800">
                <a:solidFill>
                  <a:srgbClr val="000000"/>
                </a:solidFill>
                <a:latin typeface="Arial"/>
                <a:ea typeface="Arial"/>
                <a:cs typeface="Arial"/>
                <a:sym typeface="Arial"/>
              </a:rPr>
              <a:t>critique. (2023) </a:t>
            </a:r>
            <a:r>
              <a:rPr i="1" lang="en-GB" sz="800">
                <a:solidFill>
                  <a:srgbClr val="000000"/>
                </a:solidFill>
                <a:latin typeface="Arial"/>
                <a:ea typeface="Arial"/>
                <a:cs typeface="Arial"/>
                <a:sym typeface="Arial"/>
              </a:rPr>
              <a:t>Hacker News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accent5"/>
                </a:solidFill>
                <a:latin typeface="Arial"/>
                <a:ea typeface="Arial"/>
                <a:cs typeface="Arial"/>
                <a:sym typeface="Arial"/>
                <a:hlinkClick r:id="rId4">
                  <a:extLst>
                    <a:ext uri="{A12FA001-AC4F-418D-AE19-62706E023703}">
                      <ahyp:hlinkClr val="tx"/>
                    </a:ext>
                  </a:extLst>
                </a:hlinkClick>
              </a:rPr>
              <a:t>https://news.ycombinator.com/item?id=33719759</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AlphaGo | ORMS Today.</a:t>
            </a:r>
            <a:r>
              <a:rPr lang="en-GB" sz="800">
                <a:solidFill>
                  <a:srgbClr val="000000"/>
                </a:solidFill>
                <a:latin typeface="Arial"/>
                <a:ea typeface="Arial"/>
                <a:cs typeface="Arial"/>
                <a:sym typeface="Arial"/>
              </a:rPr>
              <a:t> (2016) </a:t>
            </a:r>
            <a:r>
              <a:rPr i="1" lang="en-GB" sz="800">
                <a:solidFill>
                  <a:srgbClr val="000000"/>
                </a:solidFill>
                <a:latin typeface="Arial"/>
                <a:ea typeface="Arial"/>
                <a:cs typeface="Arial"/>
                <a:sym typeface="Arial"/>
              </a:rPr>
              <a:t>ORMS Today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accent5"/>
                </a:solidFill>
                <a:latin typeface="Arial"/>
                <a:ea typeface="Arial"/>
                <a:cs typeface="Arial"/>
                <a:sym typeface="Arial"/>
                <a:hlinkClick r:id="rId6">
                  <a:extLst>
                    <a:ext uri="{A12FA001-AC4F-418D-AE19-62706E023703}">
                      <ahyp:hlinkClr val="tx"/>
                    </a:ext>
                  </a:extLst>
                </a:hlinkClick>
              </a:rPr>
              <a:t>https://pubsonline.informs.org/do/10.1287/orms.2016.03.06/full/</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Johnston, M. (2025) ‘</a:t>
            </a:r>
            <a:r>
              <a:rPr i="1" lang="en-GB" sz="800">
                <a:solidFill>
                  <a:srgbClr val="000000"/>
                </a:solidFill>
                <a:latin typeface="Arial"/>
                <a:ea typeface="Arial"/>
                <a:cs typeface="Arial"/>
                <a:sym typeface="Arial"/>
              </a:rPr>
              <a:t>How Google (Alphabet) makes money: advertising and cloud’, Investopedia,</a:t>
            </a:r>
            <a:r>
              <a:rPr lang="en-GB" sz="800">
                <a:solidFill>
                  <a:srgbClr val="000000"/>
                </a:solidFill>
                <a:latin typeface="Arial"/>
                <a:ea typeface="Arial"/>
                <a:cs typeface="Arial"/>
                <a:sym typeface="Arial"/>
              </a:rPr>
              <a:t> 5 January.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accent5"/>
                </a:solidFill>
                <a:latin typeface="Arial"/>
                <a:ea typeface="Arial"/>
                <a:cs typeface="Arial"/>
                <a:sym typeface="Arial"/>
                <a:hlinkClick r:id="rId8">
                  <a:extLst>
                    <a:ext uri="{A12FA001-AC4F-418D-AE19-62706E023703}">
                      <ahyp:hlinkClr val="tx"/>
                    </a:ext>
                  </a:extLst>
                </a:hlinkClick>
              </a:rPr>
              <a:t>https://www.investopedia.com/articles/investing/020515/business-google.asp</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Johnson, G., Scholes, K. and Whittington, R. (2009) </a:t>
            </a:r>
            <a:r>
              <a:rPr i="1" lang="en-GB" sz="800">
                <a:solidFill>
                  <a:srgbClr val="000000"/>
                </a:solidFill>
                <a:latin typeface="Arial"/>
                <a:ea typeface="Arial"/>
                <a:cs typeface="Arial"/>
                <a:sym typeface="Arial"/>
              </a:rPr>
              <a:t>Fundamentals of Strategy</a:t>
            </a:r>
            <a:r>
              <a:rPr lang="en-GB" sz="800">
                <a:solidFill>
                  <a:srgbClr val="000000"/>
                </a:solidFill>
                <a:latin typeface="Arial"/>
                <a:ea typeface="Arial"/>
                <a:cs typeface="Arial"/>
                <a:sym typeface="Arial"/>
              </a:rPr>
              <a:t>. Harlow: Prentice Hall.</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Porter, M. E. (2008) ‘</a:t>
            </a:r>
            <a:r>
              <a:rPr i="1" lang="en-GB" sz="800">
                <a:solidFill>
                  <a:srgbClr val="000000"/>
                </a:solidFill>
                <a:latin typeface="Arial"/>
                <a:ea typeface="Arial"/>
                <a:cs typeface="Arial"/>
                <a:sym typeface="Arial"/>
              </a:rPr>
              <a:t>The Five Competitive Forces That Shape Strategy’, Harvard Business Review</a:t>
            </a:r>
            <a:r>
              <a:rPr lang="en-GB" sz="800">
                <a:solidFill>
                  <a:srgbClr val="000000"/>
                </a:solidFill>
                <a:latin typeface="Arial"/>
                <a:ea typeface="Arial"/>
                <a:cs typeface="Arial"/>
                <a:sym typeface="Arial"/>
              </a:rPr>
              <a:t>.</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Statista. (2024) </a:t>
            </a:r>
            <a:r>
              <a:rPr i="1" lang="en-GB" sz="800">
                <a:solidFill>
                  <a:srgbClr val="000000"/>
                </a:solidFill>
                <a:latin typeface="Arial"/>
                <a:ea typeface="Arial"/>
                <a:cs typeface="Arial"/>
                <a:sym typeface="Arial"/>
              </a:rPr>
              <a:t>Google’s advertising revenue share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Ventura, L. (2024) </a:t>
            </a:r>
            <a:r>
              <a:rPr i="1" lang="en-GB" sz="800">
                <a:solidFill>
                  <a:srgbClr val="000000"/>
                </a:solidFill>
                <a:latin typeface="Arial"/>
                <a:ea typeface="Arial"/>
                <a:cs typeface="Arial"/>
                <a:sym typeface="Arial"/>
              </a:rPr>
              <a:t>‘The world’s biggest company by market cap’, Global Finance Magazine.</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accent5"/>
                </a:solidFill>
                <a:latin typeface="Arial"/>
                <a:ea typeface="Arial"/>
                <a:cs typeface="Arial"/>
                <a:sym typeface="Arial"/>
                <a:hlinkClick r:id="rId10">
                  <a:extLst>
                    <a:ext uri="{A12FA001-AC4F-418D-AE19-62706E023703}">
                      <ahyp:hlinkClr val="tx"/>
                    </a:ext>
                  </a:extLst>
                </a:hlinkClick>
              </a:rPr>
              <a:t>https://gfmag.com/data/biggest-company-in-the-world/</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World Economic Forum. (2023)</a:t>
            </a:r>
            <a:r>
              <a:rPr i="1" lang="en-GB" sz="800">
                <a:solidFill>
                  <a:srgbClr val="000000"/>
                </a:solidFill>
              </a:rPr>
              <a:t> ‘Google expands its subsea cable infrastructure with Nuvem’.</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accent5"/>
                </a:solidFill>
                <a:latin typeface="Arial"/>
                <a:ea typeface="Arial"/>
                <a:cs typeface="Arial"/>
                <a:sym typeface="Arial"/>
                <a:hlinkClick r:id="rId12">
                  <a:extLst>
                    <a:ext uri="{A12FA001-AC4F-418D-AE19-62706E023703}">
                      <ahyp:hlinkClr val="tx"/>
                    </a:ext>
                  </a:extLst>
                </a:hlinkClick>
              </a:rPr>
              <a:t>https://www.weforum.org/agenda/2023/10/google-subsea-cable-nuvem/</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The Guardian. (2014) </a:t>
            </a:r>
            <a:r>
              <a:rPr i="1" lang="en-GB" sz="800">
                <a:solidFill>
                  <a:srgbClr val="000000"/>
                </a:solidFill>
                <a:latin typeface="Arial"/>
                <a:ea typeface="Arial"/>
                <a:cs typeface="Arial"/>
                <a:sym typeface="Arial"/>
              </a:rPr>
              <a:t>‘Google buys UK artificial intelligence startup DeepMind for £400m’,</a:t>
            </a:r>
            <a:r>
              <a:rPr lang="en-GB" sz="800">
                <a:solidFill>
                  <a:srgbClr val="000000"/>
                </a:solidFill>
                <a:latin typeface="Arial"/>
                <a:ea typeface="Arial"/>
                <a:cs typeface="Arial"/>
                <a:sym typeface="Arial"/>
              </a:rPr>
              <a:t> 27 January.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accent5"/>
                </a:solidFill>
                <a:latin typeface="Arial"/>
                <a:ea typeface="Arial"/>
                <a:cs typeface="Arial"/>
                <a:sym typeface="Arial"/>
                <a:hlinkClick r:id="rId14">
                  <a:extLst>
                    <a:ext uri="{A12FA001-AC4F-418D-AE19-62706E023703}">
                      <ahyp:hlinkClr val="tx"/>
                    </a:ext>
                  </a:extLst>
                </a:hlinkClick>
              </a:rPr>
              <a:t>https://www.theguardian.com/technology/2014/jan/26/google-buys-uk-artificial-intelligence-startup-deepmind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lnSpc>
                <a:spcPct val="100000"/>
              </a:lnSpc>
              <a:spcBef>
                <a:spcPts val="1200"/>
              </a:spcBef>
              <a:spcAft>
                <a:spcPts val="0"/>
              </a:spcAft>
              <a:buNone/>
            </a:pPr>
            <a:r>
              <a:rPr lang="en-GB" sz="1100">
                <a:solidFill>
                  <a:srgbClr val="000000"/>
                </a:solidFill>
                <a:latin typeface="Arial"/>
                <a:ea typeface="Arial"/>
                <a:cs typeface="Arial"/>
                <a:sym typeface="Arial"/>
              </a:rPr>
              <a:t>The Strategy Story. (2024) </a:t>
            </a:r>
            <a:r>
              <a:rPr i="1" lang="en-GB" sz="1100">
                <a:solidFill>
                  <a:srgbClr val="000000"/>
                </a:solidFill>
                <a:latin typeface="Arial"/>
                <a:ea typeface="Arial"/>
                <a:cs typeface="Arial"/>
                <a:sym typeface="Arial"/>
              </a:rPr>
              <a:t>PESTEL Analysis of Google – Exploring External Factors</a:t>
            </a:r>
            <a:r>
              <a:rPr lang="en-GB" sz="1100">
                <a:solidFill>
                  <a:srgbClr val="000000"/>
                </a:solidFill>
                <a:latin typeface="Arial"/>
                <a:ea typeface="Arial"/>
                <a:cs typeface="Arial"/>
                <a:sym typeface="Arial"/>
              </a:rPr>
              <a:t>. [online] Available at: https://thestrategystory.com/blog/google-pestel-analysis/ [Accessed 12 jun. 2025].</a:t>
            </a:r>
            <a:endParaRPr sz="1100">
              <a:solidFill>
                <a:schemeClr val="dk1"/>
              </a:solidFill>
            </a:endParaRPr>
          </a:p>
          <a:p>
            <a:pPr indent="0" lvl="0" marL="0" rtl="0" algn="l">
              <a:spcBef>
                <a:spcPts val="1200"/>
              </a:spcBef>
              <a:spcAft>
                <a:spcPts val="1200"/>
              </a:spcAft>
              <a:buNone/>
            </a:pPr>
            <a:r>
              <a:t/>
            </a:r>
            <a:endParaRPr sz="8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