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sldIdLst>
    <p:sldId id="256" r:id="rId2"/>
    <p:sldId id="257" r:id="rId3"/>
    <p:sldId id="258" r:id="rId4"/>
    <p:sldId id="259" r:id="rId5"/>
    <p:sldId id="271" r:id="rId6"/>
    <p:sldId id="272" r:id="rId7"/>
    <p:sldId id="273" r:id="rId8"/>
    <p:sldId id="274" r:id="rId9"/>
    <p:sldId id="275" r:id="rId10"/>
    <p:sldId id="260" r:id="rId11"/>
    <p:sldId id="261" r:id="rId12"/>
    <p:sldId id="262" r:id="rId13"/>
    <p:sldId id="276" r:id="rId14"/>
    <p:sldId id="263" r:id="rId15"/>
    <p:sldId id="277" r:id="rId16"/>
    <p:sldId id="264" r:id="rId17"/>
    <p:sldId id="278" r:id="rId18"/>
    <p:sldId id="265" r:id="rId19"/>
    <p:sldId id="279" r:id="rId20"/>
    <p:sldId id="266" r:id="rId21"/>
    <p:sldId id="267" r:id="rId22"/>
    <p:sldId id="280" r:id="rId23"/>
    <p:sldId id="281" r:id="rId24"/>
    <p:sldId id="282" r:id="rId25"/>
    <p:sldId id="268" r:id="rId26"/>
    <p:sldId id="283" r:id="rId27"/>
    <p:sldId id="284" r:id="rId28"/>
    <p:sldId id="269" r:id="rId29"/>
    <p:sldId id="285" r:id="rId30"/>
    <p:sldId id="287" r:id="rId31"/>
    <p:sldId id="270" r:id="rId32"/>
    <p:sldId id="286" r:id="rId33"/>
    <p:sldId id="288" r:id="rId34"/>
    <p:sldId id="28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890806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40906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755198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476A46-80A4-45E8-A020-24154236838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892853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476A46-80A4-45E8-A020-24154236838F}" type="datetimeFigureOut">
              <a:rPr lang="en-GB" smtClean="0"/>
              <a:t>27/01/2019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030570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476A46-80A4-45E8-A020-24154236838F}" type="datetimeFigureOut">
              <a:rPr lang="en-GB" smtClean="0"/>
              <a:t>27/01/2019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16566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476A46-80A4-45E8-A020-24154236838F}" type="datetimeFigureOut">
              <a:rPr lang="en-GB" smtClean="0"/>
              <a:t>27/01/2019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402887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476A46-80A4-45E8-A020-24154236838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266548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B6476A46-80A4-45E8-A020-24154236838F}" type="datetimeFigureOut">
              <a:rPr lang="en-GB" smtClean="0"/>
              <a:t>27/01/2019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114893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476A46-80A4-45E8-A020-24154236838F}" type="datetimeFigureOut">
              <a:rPr lang="en-GB" smtClean="0"/>
              <a:t>27/01/2019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4119600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3158494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B6476A46-80A4-45E8-A020-24154236838F}" type="datetimeFigureOut">
              <a:rPr lang="en-GB" smtClean="0"/>
              <a:t>27/01/2019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8576890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251501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76A46-80A4-45E8-A020-24154236838F}" type="datetimeFigureOut">
              <a:rPr lang="en-GB" smtClean="0"/>
              <a:t>27/01/2019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E8024-9DA2-4D6A-8D2D-6250E4B4646D}" type="slidenum">
              <a:rPr lang="en-GB" smtClean="0"/>
              <a:t>‹#›</a:t>
            </a:fld>
            <a:endParaRPr lang="en-GB"/>
          </a:p>
        </p:txBody>
      </p:sp>
    </p:spTree>
    <p:extLst>
      <p:ext uri="{BB962C8B-B14F-4D97-AF65-F5344CB8AC3E}">
        <p14:creationId xmlns:p14="http://schemas.microsoft.com/office/powerpoint/2010/main" val="826995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476A46-80A4-45E8-A020-24154236838F}" type="datetimeFigureOut">
              <a:rPr lang="en-GB" smtClean="0"/>
              <a:t>27/01/2019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917E8024-9DA2-4D6A-8D2D-6250E4B4646D}" type="slidenum">
              <a:rPr lang="en-GB" smtClean="0"/>
              <a:t>‹#›</a:t>
            </a:fld>
            <a:endParaRPr lang="en-GB"/>
          </a:p>
        </p:txBody>
      </p:sp>
    </p:spTree>
    <p:extLst>
      <p:ext uri="{BB962C8B-B14F-4D97-AF65-F5344CB8AC3E}">
        <p14:creationId xmlns:p14="http://schemas.microsoft.com/office/powerpoint/2010/main" val="1552650347"/>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C38D-51C1-42FD-A1BE-8E12D057CDEC}"/>
              </a:ext>
            </a:extLst>
          </p:cNvPr>
          <p:cNvSpPr>
            <a:spLocks noGrp="1"/>
          </p:cNvSpPr>
          <p:nvPr>
            <p:ph type="ctrTitle"/>
          </p:nvPr>
        </p:nvSpPr>
        <p:spPr/>
        <p:txBody>
          <a:bodyPr>
            <a:normAutofit/>
          </a:bodyPr>
          <a:lstStyle/>
          <a:p>
            <a:br>
              <a:rPr lang="en-GB" dirty="0"/>
            </a:br>
            <a:r>
              <a:rPr lang="en-GB" dirty="0"/>
              <a:t>Funding the </a:t>
            </a:r>
            <a:r>
              <a:rPr lang="en-GB" b="1" dirty="0"/>
              <a:t>NHS in Wales: Impacts </a:t>
            </a:r>
            <a:endParaRPr lang="en-GB" dirty="0"/>
          </a:p>
        </p:txBody>
      </p:sp>
      <p:sp>
        <p:nvSpPr>
          <p:cNvPr id="3" name="Subtitle 2">
            <a:extLst>
              <a:ext uri="{FF2B5EF4-FFF2-40B4-BE49-F238E27FC236}">
                <a16:creationId xmlns:a16="http://schemas.microsoft.com/office/drawing/2014/main" id="{4D4FC521-3959-4E28-9394-7E0B2C7778D8}"/>
              </a:ext>
            </a:extLst>
          </p:cNvPr>
          <p:cNvSpPr>
            <a:spLocks noGrp="1"/>
          </p:cNvSpPr>
          <p:nvPr>
            <p:ph type="subTitle" idx="1"/>
          </p:nvPr>
        </p:nvSpPr>
        <p:spPr/>
        <p:txBody>
          <a:bodyPr/>
          <a:lstStyle/>
          <a:p>
            <a:r>
              <a:rPr lang="en-GB" dirty="0"/>
              <a:t>Health Wellbeing and Sustainable Development </a:t>
            </a:r>
          </a:p>
        </p:txBody>
      </p:sp>
    </p:spTree>
    <p:extLst>
      <p:ext uri="{BB962C8B-B14F-4D97-AF65-F5344CB8AC3E}">
        <p14:creationId xmlns:p14="http://schemas.microsoft.com/office/powerpoint/2010/main" val="2423152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490D-8BF7-4C88-A409-0DB7EA0BEBAA}"/>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B6D8F654-A287-4439-B88B-2ADF0CC3344D}"/>
              </a:ext>
            </a:extLst>
          </p:cNvPr>
          <p:cNvSpPr>
            <a:spLocks noGrp="1"/>
          </p:cNvSpPr>
          <p:nvPr>
            <p:ph idx="1"/>
          </p:nvPr>
        </p:nvSpPr>
        <p:spPr/>
        <p:txBody>
          <a:bodyPr/>
          <a:lstStyle/>
          <a:p>
            <a:r>
              <a:rPr lang="en-GB" dirty="0"/>
              <a:t>Is it fair to say the NHS has become too expensive?</a:t>
            </a:r>
          </a:p>
          <a:p>
            <a:r>
              <a:rPr lang="en-GB" dirty="0"/>
              <a:t>Explain your answer</a:t>
            </a:r>
          </a:p>
          <a:p>
            <a:r>
              <a:rPr lang="en-GB" dirty="0"/>
              <a:t>Should we then just pay higher taxes?</a:t>
            </a:r>
          </a:p>
          <a:p>
            <a:r>
              <a:rPr lang="en-GB" dirty="0"/>
              <a:t>Explain your answer</a:t>
            </a:r>
          </a:p>
        </p:txBody>
      </p:sp>
    </p:spTree>
    <p:extLst>
      <p:ext uri="{BB962C8B-B14F-4D97-AF65-F5344CB8AC3E}">
        <p14:creationId xmlns:p14="http://schemas.microsoft.com/office/powerpoint/2010/main" val="396317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A424C-C19D-44C6-9BE9-3C6B828AF03C}"/>
              </a:ext>
            </a:extLst>
          </p:cNvPr>
          <p:cNvSpPr>
            <a:spLocks noGrp="1"/>
          </p:cNvSpPr>
          <p:nvPr>
            <p:ph type="title"/>
          </p:nvPr>
        </p:nvSpPr>
        <p:spPr/>
        <p:txBody>
          <a:bodyPr/>
          <a:lstStyle/>
          <a:p>
            <a:r>
              <a:rPr lang="en-GB" dirty="0"/>
              <a:t>Tipping Point</a:t>
            </a:r>
          </a:p>
        </p:txBody>
      </p:sp>
      <p:sp>
        <p:nvSpPr>
          <p:cNvPr id="3" name="Content Placeholder 2">
            <a:extLst>
              <a:ext uri="{FF2B5EF4-FFF2-40B4-BE49-F238E27FC236}">
                <a16:creationId xmlns:a16="http://schemas.microsoft.com/office/drawing/2014/main" id="{D8094C81-361C-4068-9028-F5EAB374FDA9}"/>
              </a:ext>
            </a:extLst>
          </p:cNvPr>
          <p:cNvSpPr>
            <a:spLocks noGrp="1"/>
          </p:cNvSpPr>
          <p:nvPr>
            <p:ph idx="1"/>
          </p:nvPr>
        </p:nvSpPr>
        <p:spPr/>
        <p:txBody>
          <a:bodyPr/>
          <a:lstStyle/>
          <a:p>
            <a:pPr marL="0" indent="0">
              <a:buNone/>
            </a:pPr>
            <a:r>
              <a:rPr lang="en-GB" dirty="0"/>
              <a:t>The cost of providing healthcare continues to increase due to issues such as:</a:t>
            </a:r>
          </a:p>
          <a:p>
            <a:r>
              <a:rPr lang="en-GB" dirty="0"/>
              <a:t>A growing and ageing population</a:t>
            </a:r>
          </a:p>
          <a:p>
            <a:r>
              <a:rPr lang="en-GB" dirty="0"/>
              <a:t>Developments in medical technology</a:t>
            </a:r>
          </a:p>
          <a:p>
            <a:r>
              <a:rPr lang="en-GB" dirty="0"/>
              <a:t>Pay and price inflation</a:t>
            </a:r>
          </a:p>
          <a:p>
            <a:r>
              <a:rPr lang="en-GB" dirty="0"/>
              <a:t>Pharmaceutical developments</a:t>
            </a:r>
          </a:p>
          <a:p>
            <a:r>
              <a:rPr lang="en-GB" dirty="0"/>
              <a:t>Recruitment and retention challenges</a:t>
            </a:r>
          </a:p>
        </p:txBody>
      </p:sp>
    </p:spTree>
    <p:extLst>
      <p:ext uri="{BB962C8B-B14F-4D97-AF65-F5344CB8AC3E}">
        <p14:creationId xmlns:p14="http://schemas.microsoft.com/office/powerpoint/2010/main" val="3086249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20D2-E175-4042-A986-9FF0EB61A958}"/>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36D579DD-5772-44BB-B932-CE9CA83BD1E0}"/>
              </a:ext>
            </a:extLst>
          </p:cNvPr>
          <p:cNvSpPr>
            <a:spLocks noGrp="1"/>
          </p:cNvSpPr>
          <p:nvPr>
            <p:ph idx="1"/>
          </p:nvPr>
        </p:nvSpPr>
        <p:spPr/>
        <p:txBody>
          <a:bodyPr/>
          <a:lstStyle/>
          <a:p>
            <a:r>
              <a:rPr lang="en-GB" dirty="0"/>
              <a:t>Is it fair to say that demand and expectations on the service continue to increase?</a:t>
            </a:r>
          </a:p>
          <a:p>
            <a:r>
              <a:rPr lang="en-GB" dirty="0"/>
              <a:t>How does this impact upon service users?</a:t>
            </a:r>
          </a:p>
          <a:p>
            <a:r>
              <a:rPr lang="en-GB" dirty="0"/>
              <a:t>What about staff?</a:t>
            </a:r>
          </a:p>
          <a:p>
            <a:r>
              <a:rPr lang="en-GB" dirty="0"/>
              <a:t>What is the most important thing?</a:t>
            </a:r>
          </a:p>
        </p:txBody>
      </p:sp>
    </p:spTree>
    <p:extLst>
      <p:ext uri="{BB962C8B-B14F-4D97-AF65-F5344CB8AC3E}">
        <p14:creationId xmlns:p14="http://schemas.microsoft.com/office/powerpoint/2010/main" val="2947067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BEA4-3D13-49D0-9BBD-8D8CD3D704EA}"/>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2028E8FE-3068-44D1-8018-DD8E0A1650FA}"/>
              </a:ext>
            </a:extLst>
          </p:cNvPr>
          <p:cNvSpPr>
            <a:spLocks noGrp="1"/>
          </p:cNvSpPr>
          <p:nvPr>
            <p:ph idx="1"/>
          </p:nvPr>
        </p:nvSpPr>
        <p:spPr/>
        <p:txBody>
          <a:bodyPr/>
          <a:lstStyle/>
          <a:p>
            <a:r>
              <a:rPr lang="en-GB" dirty="0"/>
              <a:t>Patient Safety </a:t>
            </a:r>
          </a:p>
        </p:txBody>
      </p:sp>
    </p:spTree>
    <p:extLst>
      <p:ext uri="{BB962C8B-B14F-4D97-AF65-F5344CB8AC3E}">
        <p14:creationId xmlns:p14="http://schemas.microsoft.com/office/powerpoint/2010/main" val="3791186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D601-FA73-4206-B504-857B21E044ED}"/>
              </a:ext>
            </a:extLst>
          </p:cNvPr>
          <p:cNvSpPr>
            <a:spLocks noGrp="1"/>
          </p:cNvSpPr>
          <p:nvPr>
            <p:ph type="title"/>
          </p:nvPr>
        </p:nvSpPr>
        <p:spPr>
          <a:xfrm>
            <a:off x="818712" y="1251837"/>
            <a:ext cx="10571998" cy="970450"/>
          </a:xfrm>
        </p:spPr>
        <p:txBody>
          <a:bodyPr/>
          <a:lstStyle/>
          <a:p>
            <a:r>
              <a:rPr lang="en-GB" dirty="0"/>
              <a:t>Question: How much do the Welsh Government receive in their budget?</a:t>
            </a:r>
            <a:br>
              <a:rPr lang="en-GB" dirty="0"/>
            </a:br>
            <a:endParaRPr lang="en-GB" dirty="0"/>
          </a:p>
        </p:txBody>
      </p:sp>
      <p:sp>
        <p:nvSpPr>
          <p:cNvPr id="3" name="Content Placeholder 2">
            <a:extLst>
              <a:ext uri="{FF2B5EF4-FFF2-40B4-BE49-F238E27FC236}">
                <a16:creationId xmlns:a16="http://schemas.microsoft.com/office/drawing/2014/main" id="{24B6AF98-E136-4C86-8619-60A0EAA7FE98}"/>
              </a:ext>
            </a:extLst>
          </p:cNvPr>
          <p:cNvSpPr>
            <a:spLocks noGrp="1"/>
          </p:cNvSpPr>
          <p:nvPr>
            <p:ph idx="1"/>
          </p:nvPr>
        </p:nvSpPr>
        <p:spPr/>
        <p:txBody>
          <a:bodyPr/>
          <a:lstStyle/>
          <a:p>
            <a:pPr marL="0" indent="0">
              <a:buNone/>
            </a:pPr>
            <a:r>
              <a:rPr lang="en-GB" dirty="0"/>
              <a:t>A: 500 Million</a:t>
            </a:r>
          </a:p>
          <a:p>
            <a:pPr marL="0" indent="0">
              <a:buNone/>
            </a:pPr>
            <a:r>
              <a:rPr lang="en-GB" dirty="0"/>
              <a:t>B: 100 Billion</a:t>
            </a:r>
          </a:p>
          <a:p>
            <a:pPr marL="0" indent="0">
              <a:buNone/>
            </a:pPr>
            <a:r>
              <a:rPr lang="en-GB" dirty="0"/>
              <a:t>C: 15 Billion</a:t>
            </a:r>
          </a:p>
        </p:txBody>
      </p:sp>
    </p:spTree>
    <p:extLst>
      <p:ext uri="{BB962C8B-B14F-4D97-AF65-F5344CB8AC3E}">
        <p14:creationId xmlns:p14="http://schemas.microsoft.com/office/powerpoint/2010/main" val="2974075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39C5-B18B-4249-8FFC-4ECC46379710}"/>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242150A-ECC9-4D59-B235-07FF27328BCA}"/>
              </a:ext>
            </a:extLst>
          </p:cNvPr>
          <p:cNvSpPr>
            <a:spLocks noGrp="1"/>
          </p:cNvSpPr>
          <p:nvPr>
            <p:ph idx="1"/>
          </p:nvPr>
        </p:nvSpPr>
        <p:spPr/>
        <p:txBody>
          <a:bodyPr/>
          <a:lstStyle/>
          <a:p>
            <a:r>
              <a:rPr lang="en-GB" dirty="0"/>
              <a:t>C = Welsh Government have a £15 billion revenue budget</a:t>
            </a:r>
          </a:p>
        </p:txBody>
      </p:sp>
    </p:spTree>
    <p:extLst>
      <p:ext uri="{BB962C8B-B14F-4D97-AF65-F5344CB8AC3E}">
        <p14:creationId xmlns:p14="http://schemas.microsoft.com/office/powerpoint/2010/main" val="728517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5B3E-3697-4286-8B78-62B37BE2577B}"/>
              </a:ext>
            </a:extLst>
          </p:cNvPr>
          <p:cNvSpPr>
            <a:spLocks noGrp="1"/>
          </p:cNvSpPr>
          <p:nvPr>
            <p:ph type="title"/>
          </p:nvPr>
        </p:nvSpPr>
        <p:spPr>
          <a:xfrm>
            <a:off x="465444" y="632719"/>
            <a:ext cx="10571998" cy="970450"/>
          </a:xfrm>
        </p:spPr>
        <p:txBody>
          <a:bodyPr/>
          <a:lstStyle/>
          <a:p>
            <a:r>
              <a:rPr lang="en-GB" dirty="0"/>
              <a:t>Question: How much is spent on health, well-being and social services? </a:t>
            </a:r>
          </a:p>
        </p:txBody>
      </p:sp>
      <p:sp>
        <p:nvSpPr>
          <p:cNvPr id="3" name="Content Placeholder 2">
            <a:extLst>
              <a:ext uri="{FF2B5EF4-FFF2-40B4-BE49-F238E27FC236}">
                <a16:creationId xmlns:a16="http://schemas.microsoft.com/office/drawing/2014/main" id="{D19B5C3B-131D-4465-A3CE-D6F8793F491A}"/>
              </a:ext>
            </a:extLst>
          </p:cNvPr>
          <p:cNvSpPr>
            <a:spLocks noGrp="1"/>
          </p:cNvSpPr>
          <p:nvPr>
            <p:ph idx="1"/>
          </p:nvPr>
        </p:nvSpPr>
        <p:spPr/>
        <p:txBody>
          <a:bodyPr/>
          <a:lstStyle/>
          <a:p>
            <a:pPr marL="0" indent="0">
              <a:buNone/>
            </a:pPr>
            <a:r>
              <a:rPr lang="en-GB" dirty="0"/>
              <a:t>A: Almost half</a:t>
            </a:r>
          </a:p>
          <a:p>
            <a:pPr marL="0" indent="0">
              <a:buNone/>
            </a:pPr>
            <a:r>
              <a:rPr lang="en-GB" dirty="0"/>
              <a:t>B: 15%</a:t>
            </a:r>
          </a:p>
          <a:p>
            <a:pPr marL="0" indent="0">
              <a:buNone/>
            </a:pPr>
            <a:r>
              <a:rPr lang="en-GB" dirty="0"/>
              <a:t>C: 70%</a:t>
            </a:r>
          </a:p>
        </p:txBody>
      </p:sp>
    </p:spTree>
    <p:extLst>
      <p:ext uri="{BB962C8B-B14F-4D97-AF65-F5344CB8AC3E}">
        <p14:creationId xmlns:p14="http://schemas.microsoft.com/office/powerpoint/2010/main" val="3237952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20EB-40E1-4E4F-A9D2-3FDE9647D6D4}"/>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B42EC0B-AF32-40F7-929B-8A5F52BB412E}"/>
              </a:ext>
            </a:extLst>
          </p:cNvPr>
          <p:cNvSpPr>
            <a:spLocks noGrp="1"/>
          </p:cNvSpPr>
          <p:nvPr>
            <p:ph idx="1"/>
          </p:nvPr>
        </p:nvSpPr>
        <p:spPr/>
        <p:txBody>
          <a:bodyPr/>
          <a:lstStyle/>
          <a:p>
            <a:r>
              <a:rPr lang="en-GB" dirty="0"/>
              <a:t>The Welsh Government budgeted £7.3 billion in 2017-18 on health, well-being and social services</a:t>
            </a:r>
          </a:p>
          <a:p>
            <a:r>
              <a:rPr lang="en-GB" dirty="0"/>
              <a:t>This represents nearly 49% of the budget overall</a:t>
            </a:r>
          </a:p>
          <a:p>
            <a:r>
              <a:rPr lang="en-GB" dirty="0"/>
              <a:t>Recent estimates (in 2018) show this has gone up to 55% of the budget </a:t>
            </a:r>
          </a:p>
          <a:p>
            <a:endParaRPr lang="en-GB" dirty="0"/>
          </a:p>
        </p:txBody>
      </p:sp>
    </p:spTree>
    <p:extLst>
      <p:ext uri="{BB962C8B-B14F-4D97-AF65-F5344CB8AC3E}">
        <p14:creationId xmlns:p14="http://schemas.microsoft.com/office/powerpoint/2010/main" val="1964726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EAE82-1E8B-4048-8230-8B37DBA11614}"/>
              </a:ext>
            </a:extLst>
          </p:cNvPr>
          <p:cNvSpPr>
            <a:spLocks noGrp="1"/>
          </p:cNvSpPr>
          <p:nvPr>
            <p:ph type="title"/>
          </p:nvPr>
        </p:nvSpPr>
        <p:spPr/>
        <p:txBody>
          <a:bodyPr/>
          <a:lstStyle/>
          <a:p>
            <a:r>
              <a:rPr lang="en-GB" dirty="0"/>
              <a:t>Budgeted Amounts in Wales</a:t>
            </a:r>
          </a:p>
        </p:txBody>
      </p:sp>
      <p:sp>
        <p:nvSpPr>
          <p:cNvPr id="3" name="Content Placeholder 2">
            <a:extLst>
              <a:ext uri="{FF2B5EF4-FFF2-40B4-BE49-F238E27FC236}">
                <a16:creationId xmlns:a16="http://schemas.microsoft.com/office/drawing/2014/main" id="{7DB89779-FD02-406D-967A-B4D9CDCFC487}"/>
              </a:ext>
            </a:extLst>
          </p:cNvPr>
          <p:cNvSpPr>
            <a:spLocks noGrp="1"/>
          </p:cNvSpPr>
          <p:nvPr>
            <p:ph idx="1"/>
          </p:nvPr>
        </p:nvSpPr>
        <p:spPr/>
        <p:txBody>
          <a:bodyPr>
            <a:normAutofit/>
          </a:bodyPr>
          <a:lstStyle/>
          <a:p>
            <a:r>
              <a:rPr lang="en-GB" dirty="0"/>
              <a:t>£6.5 billion is invested directly into the delivery of services</a:t>
            </a:r>
          </a:p>
          <a:p>
            <a:r>
              <a:rPr lang="en-GB" dirty="0"/>
              <a:t>There is an estimated funding gap for health and social care in Wales could be between £1.4 billion and £2.5 billion per annum by 2031</a:t>
            </a:r>
          </a:p>
          <a:p>
            <a:endParaRPr lang="en-GB" dirty="0"/>
          </a:p>
          <a:p>
            <a:r>
              <a:rPr lang="en-GB" dirty="0"/>
              <a:t>WHAT DOES THIS MEAN?</a:t>
            </a:r>
          </a:p>
        </p:txBody>
      </p:sp>
    </p:spTree>
    <p:extLst>
      <p:ext uri="{BB962C8B-B14F-4D97-AF65-F5344CB8AC3E}">
        <p14:creationId xmlns:p14="http://schemas.microsoft.com/office/powerpoint/2010/main" val="1469778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023D9-D5F1-4BDE-8EDA-D822CD1EE401}"/>
              </a:ext>
            </a:extLst>
          </p:cNvPr>
          <p:cNvSpPr>
            <a:spLocks noGrp="1"/>
          </p:cNvSpPr>
          <p:nvPr>
            <p:ph type="title"/>
          </p:nvPr>
        </p:nvSpPr>
        <p:spPr/>
        <p:txBody>
          <a:bodyPr/>
          <a:lstStyle/>
          <a:p>
            <a:r>
              <a:rPr lang="en-GB" dirty="0"/>
              <a:t>Concern</a:t>
            </a:r>
          </a:p>
        </p:txBody>
      </p:sp>
      <p:sp>
        <p:nvSpPr>
          <p:cNvPr id="3" name="Content Placeholder 2">
            <a:extLst>
              <a:ext uri="{FF2B5EF4-FFF2-40B4-BE49-F238E27FC236}">
                <a16:creationId xmlns:a16="http://schemas.microsoft.com/office/drawing/2014/main" id="{F5C994FA-33B6-4F5A-A85D-13666F8C3F61}"/>
              </a:ext>
            </a:extLst>
          </p:cNvPr>
          <p:cNvSpPr>
            <a:spLocks noGrp="1"/>
          </p:cNvSpPr>
          <p:nvPr>
            <p:ph idx="1"/>
          </p:nvPr>
        </p:nvSpPr>
        <p:spPr/>
        <p:txBody>
          <a:bodyPr/>
          <a:lstStyle/>
          <a:p>
            <a:r>
              <a:rPr lang="en-GB" dirty="0"/>
              <a:t>In view of the funding outlook, there is a pressing need for the Welsh Government to review the long-term funding model for health and social care to ensure future sustainability.</a:t>
            </a:r>
          </a:p>
          <a:p>
            <a:endParaRPr lang="en-GB" dirty="0"/>
          </a:p>
        </p:txBody>
      </p:sp>
    </p:spTree>
    <p:extLst>
      <p:ext uri="{BB962C8B-B14F-4D97-AF65-F5344CB8AC3E}">
        <p14:creationId xmlns:p14="http://schemas.microsoft.com/office/powerpoint/2010/main" val="3823701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40C9-3A0F-4777-A1BD-AE9882EB7F66}"/>
              </a:ext>
            </a:extLst>
          </p:cNvPr>
          <p:cNvSpPr>
            <a:spLocks noGrp="1"/>
          </p:cNvSpPr>
          <p:nvPr>
            <p:ph type="title"/>
          </p:nvPr>
        </p:nvSpPr>
        <p:spPr/>
        <p:txBody>
          <a:bodyPr/>
          <a:lstStyle/>
          <a:p>
            <a:r>
              <a:rPr lang="en-GB" dirty="0"/>
              <a:t>Vital Role</a:t>
            </a:r>
          </a:p>
        </p:txBody>
      </p:sp>
      <p:sp>
        <p:nvSpPr>
          <p:cNvPr id="3" name="Content Placeholder 2">
            <a:extLst>
              <a:ext uri="{FF2B5EF4-FFF2-40B4-BE49-F238E27FC236}">
                <a16:creationId xmlns:a16="http://schemas.microsoft.com/office/drawing/2014/main" id="{7A55AD8B-AAE1-4CB9-930B-F5E2A7B4D49B}"/>
              </a:ext>
            </a:extLst>
          </p:cNvPr>
          <p:cNvSpPr>
            <a:spLocks noGrp="1"/>
          </p:cNvSpPr>
          <p:nvPr>
            <p:ph idx="1"/>
          </p:nvPr>
        </p:nvSpPr>
        <p:spPr/>
        <p:txBody>
          <a:bodyPr>
            <a:normAutofit/>
          </a:bodyPr>
          <a:lstStyle/>
          <a:p>
            <a:r>
              <a:rPr lang="en-GB" dirty="0"/>
              <a:t>Public and Health services play a vital role in supporting population health and well-being</a:t>
            </a:r>
          </a:p>
          <a:p>
            <a:r>
              <a:rPr lang="en-GB" dirty="0"/>
              <a:t>All public services in Wales need to adapt and find innovative ways to support population health and well-being, focused on prevention and early intervention</a:t>
            </a:r>
          </a:p>
          <a:p>
            <a:r>
              <a:rPr lang="en-GB" dirty="0"/>
              <a:t>Resource expenditure needs to be maximised</a:t>
            </a:r>
          </a:p>
          <a:p>
            <a:r>
              <a:rPr lang="en-GB" dirty="0"/>
              <a:t>The amount spent on treating ill health needs to be minimised </a:t>
            </a:r>
          </a:p>
          <a:p>
            <a:r>
              <a:rPr lang="en-GB" dirty="0"/>
              <a:t>Greater collaboration and partnership working across sectors is vital </a:t>
            </a:r>
          </a:p>
          <a:p>
            <a:endParaRPr lang="en-GB" dirty="0"/>
          </a:p>
          <a:p>
            <a:pPr marL="0" indent="0">
              <a:buNone/>
            </a:pPr>
            <a:r>
              <a:rPr lang="en-GB" dirty="0"/>
              <a:t>What are the two Acts which support this?</a:t>
            </a:r>
          </a:p>
        </p:txBody>
      </p:sp>
    </p:spTree>
    <p:extLst>
      <p:ext uri="{BB962C8B-B14F-4D97-AF65-F5344CB8AC3E}">
        <p14:creationId xmlns:p14="http://schemas.microsoft.com/office/powerpoint/2010/main" val="3527043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6358B-57B2-49D7-8DBD-B41DC2E16C5D}"/>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EB95B49D-BE95-48D0-9401-DCEC0E87AB48}"/>
              </a:ext>
            </a:extLst>
          </p:cNvPr>
          <p:cNvSpPr>
            <a:spLocks noGrp="1"/>
          </p:cNvSpPr>
          <p:nvPr>
            <p:ph idx="1"/>
          </p:nvPr>
        </p:nvSpPr>
        <p:spPr/>
        <p:txBody>
          <a:bodyPr/>
          <a:lstStyle/>
          <a:p>
            <a:r>
              <a:rPr lang="en-GB" dirty="0"/>
              <a:t>The Well-being of Future Generations (Wales) Act 2015 and Social Services and Well-being (Wales) Act 2014 are central to this vision.</a:t>
            </a:r>
          </a:p>
        </p:txBody>
      </p:sp>
    </p:spTree>
    <p:extLst>
      <p:ext uri="{BB962C8B-B14F-4D97-AF65-F5344CB8AC3E}">
        <p14:creationId xmlns:p14="http://schemas.microsoft.com/office/powerpoint/2010/main" val="155511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9A83-1760-4387-BCE4-8F5BF74CC352}"/>
              </a:ext>
            </a:extLst>
          </p:cNvPr>
          <p:cNvSpPr>
            <a:spLocks noGrp="1"/>
          </p:cNvSpPr>
          <p:nvPr>
            <p:ph type="title"/>
          </p:nvPr>
        </p:nvSpPr>
        <p:spPr/>
        <p:txBody>
          <a:bodyPr/>
          <a:lstStyle/>
          <a:p>
            <a:r>
              <a:rPr lang="en-GB" dirty="0"/>
              <a:t>Financial Pressure </a:t>
            </a:r>
          </a:p>
        </p:txBody>
      </p:sp>
      <p:sp>
        <p:nvSpPr>
          <p:cNvPr id="3" name="Content Placeholder 2">
            <a:extLst>
              <a:ext uri="{FF2B5EF4-FFF2-40B4-BE49-F238E27FC236}">
                <a16:creationId xmlns:a16="http://schemas.microsoft.com/office/drawing/2014/main" id="{A14B110F-4022-4F23-884E-7AFC2B704887}"/>
              </a:ext>
            </a:extLst>
          </p:cNvPr>
          <p:cNvSpPr>
            <a:spLocks noGrp="1"/>
          </p:cNvSpPr>
          <p:nvPr>
            <p:ph idx="1"/>
          </p:nvPr>
        </p:nvSpPr>
        <p:spPr/>
        <p:txBody>
          <a:bodyPr/>
          <a:lstStyle/>
          <a:p>
            <a:r>
              <a:rPr lang="en-GB" dirty="0"/>
              <a:t>NHS is seeking to improve its approach to medium term resource planning</a:t>
            </a:r>
          </a:p>
          <a:p>
            <a:r>
              <a:rPr lang="en-GB" dirty="0"/>
              <a:t>Health Boards and Trusts are seeking to manage their financial pressures by driving out inefficiencies</a:t>
            </a:r>
          </a:p>
          <a:p>
            <a:r>
              <a:rPr lang="en-GB" dirty="0"/>
              <a:t>Also looking to derive greater value from their resources</a:t>
            </a:r>
          </a:p>
          <a:p>
            <a:r>
              <a:rPr lang="en-GB" dirty="0"/>
              <a:t>Looking for innovative ways of working</a:t>
            </a:r>
          </a:p>
          <a:p>
            <a:r>
              <a:rPr lang="en-GB" dirty="0"/>
              <a:t>Need to practice Prudent Healthcare</a:t>
            </a:r>
          </a:p>
          <a:p>
            <a:endParaRPr lang="en-GB" dirty="0"/>
          </a:p>
        </p:txBody>
      </p:sp>
    </p:spTree>
    <p:extLst>
      <p:ext uri="{BB962C8B-B14F-4D97-AF65-F5344CB8AC3E}">
        <p14:creationId xmlns:p14="http://schemas.microsoft.com/office/powerpoint/2010/main" val="586073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A7796-DF2D-4674-AEA4-041150305A25}"/>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A8B7FD59-D526-4914-964E-A86CB044F65B}"/>
              </a:ext>
            </a:extLst>
          </p:cNvPr>
          <p:cNvSpPr>
            <a:spLocks noGrp="1"/>
          </p:cNvSpPr>
          <p:nvPr>
            <p:ph idx="1"/>
          </p:nvPr>
        </p:nvSpPr>
        <p:spPr/>
        <p:txBody>
          <a:bodyPr/>
          <a:lstStyle/>
          <a:p>
            <a:r>
              <a:rPr lang="en-GB" dirty="0"/>
              <a:t>What are your ideas for how the NHS, public sector services, the third sector, and the public can help achieve a sustainable health and care system in the future?</a:t>
            </a:r>
          </a:p>
          <a:p>
            <a:endParaRPr lang="en-GB" dirty="0"/>
          </a:p>
        </p:txBody>
      </p:sp>
    </p:spTree>
    <p:extLst>
      <p:ext uri="{BB962C8B-B14F-4D97-AF65-F5344CB8AC3E}">
        <p14:creationId xmlns:p14="http://schemas.microsoft.com/office/powerpoint/2010/main" val="312972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6DE5-8268-4B36-B532-3697840FA59F}"/>
              </a:ext>
            </a:extLst>
          </p:cNvPr>
          <p:cNvSpPr>
            <a:spLocks noGrp="1"/>
          </p:cNvSpPr>
          <p:nvPr>
            <p:ph type="title"/>
          </p:nvPr>
        </p:nvSpPr>
        <p:spPr/>
        <p:txBody>
          <a:bodyPr/>
          <a:lstStyle/>
          <a:p>
            <a:r>
              <a:rPr lang="en-GB" dirty="0"/>
              <a:t>Services </a:t>
            </a:r>
          </a:p>
        </p:txBody>
      </p:sp>
      <p:sp>
        <p:nvSpPr>
          <p:cNvPr id="3" name="Content Placeholder 2">
            <a:extLst>
              <a:ext uri="{FF2B5EF4-FFF2-40B4-BE49-F238E27FC236}">
                <a16:creationId xmlns:a16="http://schemas.microsoft.com/office/drawing/2014/main" id="{2106F1AF-A879-469C-8D77-BD86F5D3CC6A}"/>
              </a:ext>
            </a:extLst>
          </p:cNvPr>
          <p:cNvSpPr>
            <a:spLocks noGrp="1"/>
          </p:cNvSpPr>
          <p:nvPr>
            <p:ph idx="1"/>
          </p:nvPr>
        </p:nvSpPr>
        <p:spPr/>
        <p:txBody>
          <a:bodyPr>
            <a:normAutofit/>
          </a:bodyPr>
          <a:lstStyle/>
          <a:p>
            <a:r>
              <a:rPr lang="en-GB" dirty="0"/>
              <a:t>While the Welsh Government invested around £6.1 billion directly on healthcare services in 2015-2016 (£1,974.03 per capita), as little as 10% of the population’s health and well-being is determined by access to healthcare. </a:t>
            </a:r>
          </a:p>
          <a:p>
            <a:endParaRPr lang="en-GB" dirty="0"/>
          </a:p>
          <a:p>
            <a:r>
              <a:rPr lang="en-GB" dirty="0"/>
              <a:t>What, then, are wider determinants of health and wellbeing? </a:t>
            </a:r>
          </a:p>
        </p:txBody>
      </p:sp>
    </p:spTree>
    <p:extLst>
      <p:ext uri="{BB962C8B-B14F-4D97-AF65-F5344CB8AC3E}">
        <p14:creationId xmlns:p14="http://schemas.microsoft.com/office/powerpoint/2010/main" val="3297990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EABDC-C3D7-4DEE-99F9-CD41548AF930}"/>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B1A34F8D-37C1-446D-BD16-2F3825E44BC7}"/>
              </a:ext>
            </a:extLst>
          </p:cNvPr>
          <p:cNvSpPr>
            <a:spLocks noGrp="1"/>
          </p:cNvSpPr>
          <p:nvPr>
            <p:ph idx="1"/>
          </p:nvPr>
        </p:nvSpPr>
        <p:spPr/>
        <p:txBody>
          <a:bodyPr/>
          <a:lstStyle/>
          <a:p>
            <a:r>
              <a:rPr lang="en-GB" dirty="0"/>
              <a:t>Good health is as dependent on the food we eat, our surroundings, housing, education, employment and income as it is on healthcare interventions. </a:t>
            </a:r>
          </a:p>
          <a:p>
            <a:endParaRPr lang="en-GB" dirty="0"/>
          </a:p>
        </p:txBody>
      </p:sp>
    </p:spTree>
    <p:extLst>
      <p:ext uri="{BB962C8B-B14F-4D97-AF65-F5344CB8AC3E}">
        <p14:creationId xmlns:p14="http://schemas.microsoft.com/office/powerpoint/2010/main" val="1539279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1F62-98B7-4007-ADF6-460B994780CC}"/>
              </a:ext>
            </a:extLst>
          </p:cNvPr>
          <p:cNvSpPr>
            <a:spLocks noGrp="1"/>
          </p:cNvSpPr>
          <p:nvPr>
            <p:ph type="title"/>
          </p:nvPr>
        </p:nvSpPr>
        <p:spPr/>
        <p:txBody>
          <a:bodyPr/>
          <a:lstStyle/>
          <a:p>
            <a:r>
              <a:rPr lang="en-GB" dirty="0"/>
              <a:t>New Models of Care</a:t>
            </a:r>
          </a:p>
        </p:txBody>
      </p:sp>
      <p:sp>
        <p:nvSpPr>
          <p:cNvPr id="3" name="Content Placeholder 2">
            <a:extLst>
              <a:ext uri="{FF2B5EF4-FFF2-40B4-BE49-F238E27FC236}">
                <a16:creationId xmlns:a16="http://schemas.microsoft.com/office/drawing/2014/main" id="{D6EDD55A-75F1-46FC-8274-ECC486E6051E}"/>
              </a:ext>
            </a:extLst>
          </p:cNvPr>
          <p:cNvSpPr>
            <a:spLocks noGrp="1"/>
          </p:cNvSpPr>
          <p:nvPr>
            <p:ph idx="1"/>
          </p:nvPr>
        </p:nvSpPr>
        <p:spPr/>
        <p:txBody>
          <a:bodyPr/>
          <a:lstStyle/>
          <a:p>
            <a:r>
              <a:rPr lang="en-GB" dirty="0"/>
              <a:t>Treat the patient closer to home</a:t>
            </a:r>
          </a:p>
          <a:p>
            <a:r>
              <a:rPr lang="en-GB" dirty="0"/>
              <a:t>Move services out of hospital settings and into the community</a:t>
            </a:r>
          </a:p>
          <a:p>
            <a:r>
              <a:rPr lang="en-GB" dirty="0"/>
              <a:t>Work with partners to develop new models of care that support the health and well-being of the population</a:t>
            </a:r>
          </a:p>
          <a:p>
            <a:r>
              <a:rPr lang="en-GB" dirty="0"/>
              <a:t>More focus on social care and housing partners</a:t>
            </a:r>
          </a:p>
          <a:p>
            <a:pPr marL="0" indent="0">
              <a:buNone/>
            </a:pPr>
            <a:endParaRPr lang="en-GB" dirty="0"/>
          </a:p>
          <a:p>
            <a:pPr marL="0" indent="0">
              <a:buNone/>
            </a:pPr>
            <a:r>
              <a:rPr lang="en-GB" dirty="0"/>
              <a:t>What do you think the barriers to this might be?</a:t>
            </a:r>
          </a:p>
        </p:txBody>
      </p:sp>
    </p:spTree>
    <p:extLst>
      <p:ext uri="{BB962C8B-B14F-4D97-AF65-F5344CB8AC3E}">
        <p14:creationId xmlns:p14="http://schemas.microsoft.com/office/powerpoint/2010/main" val="2521602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F24F1-DC6A-4B5B-B43C-071BA1D5ED87}"/>
              </a:ext>
            </a:extLst>
          </p:cNvPr>
          <p:cNvSpPr>
            <a:spLocks noGrp="1"/>
          </p:cNvSpPr>
          <p:nvPr>
            <p:ph type="title"/>
          </p:nvPr>
        </p:nvSpPr>
        <p:spPr/>
        <p:txBody>
          <a:bodyPr/>
          <a:lstStyle/>
          <a:p>
            <a:r>
              <a:rPr lang="en-GB" dirty="0"/>
              <a:t>Barriers</a:t>
            </a:r>
          </a:p>
        </p:txBody>
      </p:sp>
      <p:sp>
        <p:nvSpPr>
          <p:cNvPr id="3" name="Content Placeholder 2">
            <a:extLst>
              <a:ext uri="{FF2B5EF4-FFF2-40B4-BE49-F238E27FC236}">
                <a16:creationId xmlns:a16="http://schemas.microsoft.com/office/drawing/2014/main" id="{D5B236F3-CC5E-4C1A-BA38-E26D527626CB}"/>
              </a:ext>
            </a:extLst>
          </p:cNvPr>
          <p:cNvSpPr>
            <a:spLocks noGrp="1"/>
          </p:cNvSpPr>
          <p:nvPr>
            <p:ph idx="1"/>
          </p:nvPr>
        </p:nvSpPr>
        <p:spPr/>
        <p:txBody>
          <a:bodyPr/>
          <a:lstStyle/>
          <a:p>
            <a:r>
              <a:rPr lang="en-GB" dirty="0"/>
              <a:t>Availability of transitional funding and workforce capacity is crucial barrier </a:t>
            </a:r>
          </a:p>
        </p:txBody>
      </p:sp>
    </p:spTree>
    <p:extLst>
      <p:ext uri="{BB962C8B-B14F-4D97-AF65-F5344CB8AC3E}">
        <p14:creationId xmlns:p14="http://schemas.microsoft.com/office/powerpoint/2010/main" val="4004024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C187-E6FA-454E-AA00-BCD9C317A955}"/>
              </a:ext>
            </a:extLst>
          </p:cNvPr>
          <p:cNvSpPr>
            <a:spLocks noGrp="1"/>
          </p:cNvSpPr>
          <p:nvPr>
            <p:ph type="title"/>
          </p:nvPr>
        </p:nvSpPr>
        <p:spPr/>
        <p:txBody>
          <a:bodyPr/>
          <a:lstStyle/>
          <a:p>
            <a:r>
              <a:rPr lang="en-GB" dirty="0"/>
              <a:t>Additional Problem</a:t>
            </a:r>
          </a:p>
        </p:txBody>
      </p:sp>
      <p:sp>
        <p:nvSpPr>
          <p:cNvPr id="3" name="Content Placeholder 2">
            <a:extLst>
              <a:ext uri="{FF2B5EF4-FFF2-40B4-BE49-F238E27FC236}">
                <a16:creationId xmlns:a16="http://schemas.microsoft.com/office/drawing/2014/main" id="{D683E0AF-0A7C-4908-9D97-FBF5723811E3}"/>
              </a:ext>
            </a:extLst>
          </p:cNvPr>
          <p:cNvSpPr>
            <a:spLocks noGrp="1"/>
          </p:cNvSpPr>
          <p:nvPr>
            <p:ph idx="1"/>
          </p:nvPr>
        </p:nvSpPr>
        <p:spPr/>
        <p:txBody>
          <a:bodyPr/>
          <a:lstStyle/>
          <a:p>
            <a:r>
              <a:rPr lang="en-GB" dirty="0"/>
              <a:t>Welsh Government budget has been cut by 7.9% in real terms since 2009-2010</a:t>
            </a:r>
          </a:p>
          <a:p>
            <a:r>
              <a:rPr lang="en-GB" dirty="0"/>
              <a:t>Since funding for the NHS in Wales is impacted by UK Government budgetary decisions, austerity has directly impacted the level of funding the Welsh NHS has available</a:t>
            </a:r>
          </a:p>
        </p:txBody>
      </p:sp>
    </p:spTree>
    <p:extLst>
      <p:ext uri="{BB962C8B-B14F-4D97-AF65-F5344CB8AC3E}">
        <p14:creationId xmlns:p14="http://schemas.microsoft.com/office/powerpoint/2010/main" val="4198394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B344-5768-4F08-A283-1F64C0024B05}"/>
              </a:ext>
            </a:extLst>
          </p:cNvPr>
          <p:cNvSpPr>
            <a:spLocks noGrp="1"/>
          </p:cNvSpPr>
          <p:nvPr>
            <p:ph type="title"/>
          </p:nvPr>
        </p:nvSpPr>
        <p:spPr/>
        <p:txBody>
          <a:bodyPr/>
          <a:lstStyle/>
          <a:p>
            <a:r>
              <a:rPr lang="en-GB" dirty="0"/>
              <a:t>Considerations </a:t>
            </a:r>
          </a:p>
        </p:txBody>
      </p:sp>
      <p:sp>
        <p:nvSpPr>
          <p:cNvPr id="3" name="Content Placeholder 2">
            <a:extLst>
              <a:ext uri="{FF2B5EF4-FFF2-40B4-BE49-F238E27FC236}">
                <a16:creationId xmlns:a16="http://schemas.microsoft.com/office/drawing/2014/main" id="{BEF7E299-30E4-4916-BA7D-428C93420EC4}"/>
              </a:ext>
            </a:extLst>
          </p:cNvPr>
          <p:cNvSpPr>
            <a:spLocks noGrp="1"/>
          </p:cNvSpPr>
          <p:nvPr>
            <p:ph idx="1"/>
          </p:nvPr>
        </p:nvSpPr>
        <p:spPr/>
        <p:txBody>
          <a:bodyPr/>
          <a:lstStyle/>
          <a:p>
            <a:r>
              <a:rPr lang="en-GB" dirty="0"/>
              <a:t>The overall health of the economy directly impacts on public finance and the NHS</a:t>
            </a:r>
          </a:p>
          <a:p>
            <a:r>
              <a:rPr lang="en-GB" dirty="0"/>
              <a:t>Autumn Budgetary announced that NHS budget in England needed £4 billion more in 2018-19</a:t>
            </a:r>
          </a:p>
          <a:p>
            <a:endParaRPr lang="en-GB" dirty="0"/>
          </a:p>
          <a:p>
            <a:pPr marL="0" indent="0">
              <a:buNone/>
            </a:pPr>
            <a:endParaRPr lang="en-GB" dirty="0"/>
          </a:p>
          <a:p>
            <a:pPr marL="0" indent="0">
              <a:buNone/>
            </a:pPr>
            <a:r>
              <a:rPr lang="en-GB" dirty="0"/>
              <a:t>How will this impact upon Wales?</a:t>
            </a:r>
          </a:p>
        </p:txBody>
      </p:sp>
    </p:spTree>
    <p:extLst>
      <p:ext uri="{BB962C8B-B14F-4D97-AF65-F5344CB8AC3E}">
        <p14:creationId xmlns:p14="http://schemas.microsoft.com/office/powerpoint/2010/main" val="2061641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C192B-E648-433A-A444-AE0FEB0625A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90E53280-316C-487A-9905-7327827BAA54}"/>
              </a:ext>
            </a:extLst>
          </p:cNvPr>
          <p:cNvSpPr>
            <a:spLocks noGrp="1"/>
          </p:cNvSpPr>
          <p:nvPr>
            <p:ph idx="1"/>
          </p:nvPr>
        </p:nvSpPr>
        <p:spPr/>
        <p:txBody>
          <a:bodyPr/>
          <a:lstStyle/>
          <a:p>
            <a:r>
              <a:rPr lang="en-GB" dirty="0"/>
              <a:t>The repercussions of this will be felt by the Wales budget</a:t>
            </a:r>
          </a:p>
          <a:p>
            <a:endParaRPr lang="en-GB" dirty="0"/>
          </a:p>
        </p:txBody>
      </p:sp>
    </p:spTree>
    <p:extLst>
      <p:ext uri="{BB962C8B-B14F-4D97-AF65-F5344CB8AC3E}">
        <p14:creationId xmlns:p14="http://schemas.microsoft.com/office/powerpoint/2010/main" val="520429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AC6FED-1492-475F-843C-7797B279DB9C}"/>
              </a:ext>
            </a:extLst>
          </p:cNvPr>
          <p:cNvSpPr>
            <a:spLocks noGrp="1"/>
          </p:cNvSpPr>
          <p:nvPr>
            <p:ph type="ctrTitle"/>
          </p:nvPr>
        </p:nvSpPr>
        <p:spPr/>
        <p:txBody>
          <a:bodyPr/>
          <a:lstStyle/>
          <a:p>
            <a:r>
              <a:rPr lang="en-GB" dirty="0"/>
              <a:t>Current Finance Issues</a:t>
            </a:r>
          </a:p>
        </p:txBody>
      </p:sp>
      <p:sp>
        <p:nvSpPr>
          <p:cNvPr id="5" name="Subtitle 4">
            <a:extLst>
              <a:ext uri="{FF2B5EF4-FFF2-40B4-BE49-F238E27FC236}">
                <a16:creationId xmlns:a16="http://schemas.microsoft.com/office/drawing/2014/main" id="{7E11B7DF-8BC8-4803-AA20-77B551D67CB4}"/>
              </a:ext>
            </a:extLst>
          </p:cNvPr>
          <p:cNvSpPr>
            <a:spLocks noGrp="1"/>
          </p:cNvSpPr>
          <p:nvPr>
            <p:ph type="subTitle" idx="1"/>
          </p:nvPr>
        </p:nvSpPr>
        <p:spPr/>
        <p:txBody>
          <a:bodyPr>
            <a:normAutofit/>
          </a:bodyPr>
          <a:lstStyle/>
          <a:p>
            <a:r>
              <a:rPr lang="en-GB" dirty="0"/>
              <a:t>As we go through, choose either Issue A, B or B to discuss in your group later </a:t>
            </a:r>
          </a:p>
        </p:txBody>
      </p:sp>
    </p:spTree>
    <p:extLst>
      <p:ext uri="{BB962C8B-B14F-4D97-AF65-F5344CB8AC3E}">
        <p14:creationId xmlns:p14="http://schemas.microsoft.com/office/powerpoint/2010/main" val="2277668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02243-ED66-4004-96C7-FDD40BDC020A}"/>
              </a:ext>
            </a:extLst>
          </p:cNvPr>
          <p:cNvSpPr>
            <a:spLocks noGrp="1"/>
          </p:cNvSpPr>
          <p:nvPr>
            <p:ph type="title"/>
          </p:nvPr>
        </p:nvSpPr>
        <p:spPr>
          <a:xfrm>
            <a:off x="810000" y="1096544"/>
            <a:ext cx="10571998" cy="970450"/>
          </a:xfrm>
        </p:spPr>
        <p:txBody>
          <a:bodyPr/>
          <a:lstStyle/>
          <a:p>
            <a:r>
              <a:rPr lang="en-GB" dirty="0"/>
              <a:t>Prospect of a pay award above one percent</a:t>
            </a:r>
            <a:br>
              <a:rPr lang="en-GB" dirty="0"/>
            </a:br>
            <a:endParaRPr lang="en-GB" dirty="0"/>
          </a:p>
        </p:txBody>
      </p:sp>
      <p:sp>
        <p:nvSpPr>
          <p:cNvPr id="3" name="Content Placeholder 2">
            <a:extLst>
              <a:ext uri="{FF2B5EF4-FFF2-40B4-BE49-F238E27FC236}">
                <a16:creationId xmlns:a16="http://schemas.microsoft.com/office/drawing/2014/main" id="{E6DB70B1-2428-4DF4-AF9D-AF6B651E5CD0}"/>
              </a:ext>
            </a:extLst>
          </p:cNvPr>
          <p:cNvSpPr>
            <a:spLocks noGrp="1"/>
          </p:cNvSpPr>
          <p:nvPr>
            <p:ph idx="1"/>
          </p:nvPr>
        </p:nvSpPr>
        <p:spPr/>
        <p:txBody>
          <a:bodyPr/>
          <a:lstStyle/>
          <a:p>
            <a:r>
              <a:rPr lang="en-GB" dirty="0"/>
              <a:t>Have you heard of the pay crisis in health?</a:t>
            </a:r>
          </a:p>
          <a:p>
            <a:endParaRPr lang="en-GB" dirty="0"/>
          </a:p>
          <a:p>
            <a:r>
              <a:rPr lang="en-GB" dirty="0"/>
              <a:t>What is it and who is affected?</a:t>
            </a:r>
          </a:p>
          <a:p>
            <a:endParaRPr lang="en-GB" dirty="0"/>
          </a:p>
          <a:p>
            <a:r>
              <a:rPr lang="en-GB" dirty="0"/>
              <a:t>What are your solutions?</a:t>
            </a:r>
          </a:p>
        </p:txBody>
      </p:sp>
    </p:spTree>
    <p:extLst>
      <p:ext uri="{BB962C8B-B14F-4D97-AF65-F5344CB8AC3E}">
        <p14:creationId xmlns:p14="http://schemas.microsoft.com/office/powerpoint/2010/main" val="3961749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302DF-08D5-4F36-B57D-50E26944FC0B}"/>
              </a:ext>
            </a:extLst>
          </p:cNvPr>
          <p:cNvSpPr>
            <a:spLocks noGrp="1"/>
          </p:cNvSpPr>
          <p:nvPr>
            <p:ph type="title"/>
          </p:nvPr>
        </p:nvSpPr>
        <p:spPr>
          <a:xfrm>
            <a:off x="818712" y="1251837"/>
            <a:ext cx="10571998" cy="970450"/>
          </a:xfrm>
        </p:spPr>
        <p:txBody>
          <a:bodyPr/>
          <a:lstStyle/>
          <a:p>
            <a:r>
              <a:rPr lang="en-GB" dirty="0"/>
              <a:t>Prospect of a pay award above one percent</a:t>
            </a:r>
            <a:br>
              <a:rPr lang="en-GB" dirty="0"/>
            </a:br>
            <a:endParaRPr lang="en-GB" dirty="0"/>
          </a:p>
        </p:txBody>
      </p:sp>
      <p:sp>
        <p:nvSpPr>
          <p:cNvPr id="3" name="Content Placeholder 2">
            <a:extLst>
              <a:ext uri="{FF2B5EF4-FFF2-40B4-BE49-F238E27FC236}">
                <a16:creationId xmlns:a16="http://schemas.microsoft.com/office/drawing/2014/main" id="{1664B4C0-9A35-41AC-B140-079B7BD51B92}"/>
              </a:ext>
            </a:extLst>
          </p:cNvPr>
          <p:cNvSpPr>
            <a:spLocks noGrp="1"/>
          </p:cNvSpPr>
          <p:nvPr>
            <p:ph idx="1"/>
          </p:nvPr>
        </p:nvSpPr>
        <p:spPr/>
        <p:txBody>
          <a:bodyPr>
            <a:normAutofit/>
          </a:bodyPr>
          <a:lstStyle/>
          <a:p>
            <a:r>
              <a:rPr lang="en-GB" dirty="0"/>
              <a:t>The current public sector pay cap has been in place since 2013</a:t>
            </a:r>
          </a:p>
          <a:p>
            <a:r>
              <a:rPr lang="en-GB" dirty="0"/>
              <a:t>In June 2017 the Cabinet Secretary for Health and Well-being Vaughan </a:t>
            </a:r>
            <a:r>
              <a:rPr lang="en-GB" dirty="0" err="1"/>
              <a:t>Gething</a:t>
            </a:r>
            <a:r>
              <a:rPr lang="en-GB" dirty="0"/>
              <a:t> wrote to Jeremy Hunt, Secretary of State for Health, urging him to make the case to the UK Treasury to remove the public sector pay cap for NHS staff</a:t>
            </a:r>
          </a:p>
          <a:p>
            <a:r>
              <a:rPr lang="en-GB" dirty="0" err="1"/>
              <a:t>Gething</a:t>
            </a:r>
            <a:r>
              <a:rPr lang="en-GB" dirty="0"/>
              <a:t> made it clear that any pay award above the pay cap for public service workers needs to be funded by the UK Government</a:t>
            </a:r>
          </a:p>
          <a:p>
            <a:endParaRPr lang="en-GB" dirty="0"/>
          </a:p>
          <a:p>
            <a:pPr marL="0" indent="0">
              <a:buNone/>
            </a:pPr>
            <a:r>
              <a:rPr lang="en-GB" dirty="0"/>
              <a:t>How much would you assume a 1% pay increase costs as it stands?</a:t>
            </a:r>
          </a:p>
        </p:txBody>
      </p:sp>
    </p:spTree>
    <p:extLst>
      <p:ext uri="{BB962C8B-B14F-4D97-AF65-F5344CB8AC3E}">
        <p14:creationId xmlns:p14="http://schemas.microsoft.com/office/powerpoint/2010/main" val="1743242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0A285-B070-44D9-AE0E-15AF404103FC}"/>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9E1C95E-154F-4881-92D0-9B1646466E12}"/>
              </a:ext>
            </a:extLst>
          </p:cNvPr>
          <p:cNvSpPr>
            <a:spLocks noGrp="1"/>
          </p:cNvSpPr>
          <p:nvPr>
            <p:ph idx="1"/>
          </p:nvPr>
        </p:nvSpPr>
        <p:spPr/>
        <p:txBody>
          <a:bodyPr/>
          <a:lstStyle/>
          <a:p>
            <a:endParaRPr lang="en-GB" dirty="0"/>
          </a:p>
          <a:p>
            <a:r>
              <a:rPr lang="en-GB" dirty="0"/>
              <a:t>The cost of a 1% increase in pay is around £50 million</a:t>
            </a:r>
          </a:p>
          <a:p>
            <a:r>
              <a:rPr lang="en-GB" dirty="0"/>
              <a:t>Any increase above that, without specific funding from the UK Government, would be a new cost pressure for Welsh Government/NHS Wales</a:t>
            </a:r>
          </a:p>
          <a:p>
            <a:endParaRPr lang="en-GB" dirty="0"/>
          </a:p>
        </p:txBody>
      </p:sp>
    </p:spTree>
    <p:extLst>
      <p:ext uri="{BB962C8B-B14F-4D97-AF65-F5344CB8AC3E}">
        <p14:creationId xmlns:p14="http://schemas.microsoft.com/office/powerpoint/2010/main" val="1024891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A129B-FDE8-43A8-BBA2-101F7F2A6E92}"/>
              </a:ext>
            </a:extLst>
          </p:cNvPr>
          <p:cNvSpPr>
            <a:spLocks noGrp="1"/>
          </p:cNvSpPr>
          <p:nvPr>
            <p:ph type="title"/>
          </p:nvPr>
        </p:nvSpPr>
        <p:spPr/>
        <p:txBody>
          <a:bodyPr/>
          <a:lstStyle/>
          <a:p>
            <a:r>
              <a:rPr lang="en-GB" dirty="0"/>
              <a:t>Issue A</a:t>
            </a:r>
          </a:p>
        </p:txBody>
      </p:sp>
      <p:sp>
        <p:nvSpPr>
          <p:cNvPr id="3" name="Content Placeholder 2">
            <a:extLst>
              <a:ext uri="{FF2B5EF4-FFF2-40B4-BE49-F238E27FC236}">
                <a16:creationId xmlns:a16="http://schemas.microsoft.com/office/drawing/2014/main" id="{D22A1451-10D6-43BC-9E37-CA396964D038}"/>
              </a:ext>
            </a:extLst>
          </p:cNvPr>
          <p:cNvSpPr>
            <a:spLocks noGrp="1"/>
          </p:cNvSpPr>
          <p:nvPr>
            <p:ph idx="1"/>
          </p:nvPr>
        </p:nvSpPr>
        <p:spPr/>
        <p:txBody>
          <a:bodyPr/>
          <a:lstStyle/>
          <a:p>
            <a:r>
              <a:rPr lang="en-GB" dirty="0"/>
              <a:t>As it stands now with the proposed Draft Budget, the Welsh NHS would not be able to meet this cost internally while still meeting all other requirements, such as maintaining and continuing to develop high-quality services</a:t>
            </a:r>
          </a:p>
          <a:p>
            <a:pPr marL="0" indent="0">
              <a:buNone/>
            </a:pPr>
            <a:endParaRPr lang="en-GB" dirty="0"/>
          </a:p>
          <a:p>
            <a:pPr marL="0" indent="0">
              <a:buNone/>
            </a:pPr>
            <a:r>
              <a:rPr lang="en-GB" dirty="0"/>
              <a:t>WHAT ARE YOUR SOLUTIONS?</a:t>
            </a:r>
          </a:p>
          <a:p>
            <a:endParaRPr lang="en-GB" dirty="0"/>
          </a:p>
        </p:txBody>
      </p:sp>
    </p:spTree>
    <p:extLst>
      <p:ext uri="{BB962C8B-B14F-4D97-AF65-F5344CB8AC3E}">
        <p14:creationId xmlns:p14="http://schemas.microsoft.com/office/powerpoint/2010/main" val="1017037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49368-AF2C-44A1-A9E5-12BD18919823}"/>
              </a:ext>
            </a:extLst>
          </p:cNvPr>
          <p:cNvSpPr>
            <a:spLocks noGrp="1"/>
          </p:cNvSpPr>
          <p:nvPr>
            <p:ph type="title"/>
          </p:nvPr>
        </p:nvSpPr>
        <p:spPr>
          <a:xfrm>
            <a:off x="818712" y="1251837"/>
            <a:ext cx="10571998" cy="970450"/>
          </a:xfrm>
        </p:spPr>
        <p:txBody>
          <a:bodyPr/>
          <a:lstStyle/>
          <a:p>
            <a:br>
              <a:rPr lang="en-GB" dirty="0"/>
            </a:br>
            <a:r>
              <a:rPr lang="en-GB" dirty="0"/>
              <a:t>Rising demands and increasing expectations of the public</a:t>
            </a:r>
            <a:br>
              <a:rPr lang="en-GB" dirty="0"/>
            </a:br>
            <a:endParaRPr lang="en-GB" dirty="0"/>
          </a:p>
        </p:txBody>
      </p:sp>
      <p:sp>
        <p:nvSpPr>
          <p:cNvPr id="3" name="Content Placeholder 2">
            <a:extLst>
              <a:ext uri="{FF2B5EF4-FFF2-40B4-BE49-F238E27FC236}">
                <a16:creationId xmlns:a16="http://schemas.microsoft.com/office/drawing/2014/main" id="{04AB1D61-E1C2-44B5-8D76-FEF89442C4D4}"/>
              </a:ext>
            </a:extLst>
          </p:cNvPr>
          <p:cNvSpPr>
            <a:spLocks noGrp="1"/>
          </p:cNvSpPr>
          <p:nvPr>
            <p:ph idx="1"/>
          </p:nvPr>
        </p:nvSpPr>
        <p:spPr/>
        <p:txBody>
          <a:bodyPr>
            <a:normAutofit/>
          </a:bodyPr>
          <a:lstStyle/>
          <a:p>
            <a:r>
              <a:rPr lang="en-GB" dirty="0"/>
              <a:t>Wales has an increasingly ageing population</a:t>
            </a:r>
          </a:p>
          <a:p>
            <a:r>
              <a:rPr lang="en-GB" dirty="0"/>
              <a:t>People are living longer and are developing multiple and/or chronic conditions that place an increasing demand on health and care services</a:t>
            </a:r>
          </a:p>
          <a:p>
            <a:r>
              <a:rPr lang="en-GB" dirty="0"/>
              <a:t>The number of people aged 65 and over is projected to rise by 50% by 2037</a:t>
            </a:r>
          </a:p>
          <a:p>
            <a:r>
              <a:rPr lang="en-GB" dirty="0"/>
              <a:t>The percentage of people living with multiple chronic conditions is set to grow by 56% over this period if population increases are taken into account</a:t>
            </a:r>
          </a:p>
        </p:txBody>
      </p:sp>
    </p:spTree>
    <p:extLst>
      <p:ext uri="{BB962C8B-B14F-4D97-AF65-F5344CB8AC3E}">
        <p14:creationId xmlns:p14="http://schemas.microsoft.com/office/powerpoint/2010/main" val="3131474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9395-C2BF-4C7F-A617-DE632B3C7235}"/>
              </a:ext>
            </a:extLst>
          </p:cNvPr>
          <p:cNvSpPr>
            <a:spLocks noGrp="1"/>
          </p:cNvSpPr>
          <p:nvPr>
            <p:ph type="title"/>
          </p:nvPr>
        </p:nvSpPr>
        <p:spPr>
          <a:xfrm>
            <a:off x="818712" y="1136301"/>
            <a:ext cx="10571998" cy="970450"/>
          </a:xfrm>
        </p:spPr>
        <p:txBody>
          <a:bodyPr/>
          <a:lstStyle/>
          <a:p>
            <a:r>
              <a:rPr lang="en-GB" dirty="0"/>
              <a:t>Rising demands and increasing expectations of the public</a:t>
            </a:r>
            <a:br>
              <a:rPr lang="en-GB" dirty="0"/>
            </a:br>
            <a:endParaRPr lang="en-GB" dirty="0"/>
          </a:p>
        </p:txBody>
      </p:sp>
      <p:sp>
        <p:nvSpPr>
          <p:cNvPr id="3" name="Content Placeholder 2">
            <a:extLst>
              <a:ext uri="{FF2B5EF4-FFF2-40B4-BE49-F238E27FC236}">
                <a16:creationId xmlns:a16="http://schemas.microsoft.com/office/drawing/2014/main" id="{3A8FE1B1-795C-4ED6-A564-67DF5E79BF77}"/>
              </a:ext>
            </a:extLst>
          </p:cNvPr>
          <p:cNvSpPr>
            <a:spLocks noGrp="1"/>
          </p:cNvSpPr>
          <p:nvPr>
            <p:ph idx="1"/>
          </p:nvPr>
        </p:nvSpPr>
        <p:spPr/>
        <p:txBody>
          <a:bodyPr/>
          <a:lstStyle/>
          <a:p>
            <a:r>
              <a:rPr lang="en-GB" dirty="0"/>
              <a:t>Not only will such a development impact on frontline NHS services, but an increasing number of people will require further support through the social care system</a:t>
            </a:r>
          </a:p>
          <a:p>
            <a:r>
              <a:rPr lang="en-GB" dirty="0"/>
              <a:t>This is already facing unprecedented workforce and financial challenges across Wales.</a:t>
            </a:r>
          </a:p>
          <a:p>
            <a:endParaRPr lang="en-GB" dirty="0"/>
          </a:p>
        </p:txBody>
      </p:sp>
    </p:spTree>
    <p:extLst>
      <p:ext uri="{BB962C8B-B14F-4D97-AF65-F5344CB8AC3E}">
        <p14:creationId xmlns:p14="http://schemas.microsoft.com/office/powerpoint/2010/main" val="2616923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CE4F-413A-4FB0-82D0-BF62941A9674}"/>
              </a:ext>
            </a:extLst>
          </p:cNvPr>
          <p:cNvSpPr>
            <a:spLocks noGrp="1"/>
          </p:cNvSpPr>
          <p:nvPr>
            <p:ph type="title"/>
          </p:nvPr>
        </p:nvSpPr>
        <p:spPr/>
        <p:txBody>
          <a:bodyPr/>
          <a:lstStyle/>
          <a:p>
            <a:r>
              <a:rPr lang="en-GB" dirty="0"/>
              <a:t>Issue B</a:t>
            </a:r>
          </a:p>
        </p:txBody>
      </p:sp>
      <p:sp>
        <p:nvSpPr>
          <p:cNvPr id="3" name="Content Placeholder 2">
            <a:extLst>
              <a:ext uri="{FF2B5EF4-FFF2-40B4-BE49-F238E27FC236}">
                <a16:creationId xmlns:a16="http://schemas.microsoft.com/office/drawing/2014/main" id="{E1E13B39-73A6-427F-AE32-026477FBD054}"/>
              </a:ext>
            </a:extLst>
          </p:cNvPr>
          <p:cNvSpPr>
            <a:spLocks noGrp="1"/>
          </p:cNvSpPr>
          <p:nvPr>
            <p:ph idx="1"/>
          </p:nvPr>
        </p:nvSpPr>
        <p:spPr/>
        <p:txBody>
          <a:bodyPr/>
          <a:lstStyle/>
          <a:p>
            <a:r>
              <a:rPr lang="en-GB" dirty="0"/>
              <a:t>How can the country deal with this in a sustainable way?</a:t>
            </a:r>
          </a:p>
          <a:p>
            <a:endParaRPr lang="en-GB" dirty="0"/>
          </a:p>
          <a:p>
            <a:pPr marL="0" indent="0">
              <a:buNone/>
            </a:pPr>
            <a:r>
              <a:rPr lang="en-GB"/>
              <a:t>WHAT IS YOUR SOLUTION?</a:t>
            </a:r>
            <a:endParaRPr lang="en-GB" dirty="0"/>
          </a:p>
        </p:txBody>
      </p:sp>
    </p:spTree>
    <p:extLst>
      <p:ext uri="{BB962C8B-B14F-4D97-AF65-F5344CB8AC3E}">
        <p14:creationId xmlns:p14="http://schemas.microsoft.com/office/powerpoint/2010/main" val="395204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D0FA3-D62F-4D55-9552-F89D1AB373DD}"/>
              </a:ext>
            </a:extLst>
          </p:cNvPr>
          <p:cNvSpPr>
            <a:spLocks noGrp="1"/>
          </p:cNvSpPr>
          <p:nvPr>
            <p:ph type="title"/>
          </p:nvPr>
        </p:nvSpPr>
        <p:spPr/>
        <p:txBody>
          <a:bodyPr/>
          <a:lstStyle/>
          <a:p>
            <a:r>
              <a:rPr lang="en-GB" dirty="0"/>
              <a:t>Establishing a strong and sustainable workforce</a:t>
            </a:r>
          </a:p>
        </p:txBody>
      </p:sp>
      <p:sp>
        <p:nvSpPr>
          <p:cNvPr id="3" name="Content Placeholder 2">
            <a:extLst>
              <a:ext uri="{FF2B5EF4-FFF2-40B4-BE49-F238E27FC236}">
                <a16:creationId xmlns:a16="http://schemas.microsoft.com/office/drawing/2014/main" id="{E19D9070-E338-449C-8281-DCE46EFC7918}"/>
              </a:ext>
            </a:extLst>
          </p:cNvPr>
          <p:cNvSpPr>
            <a:spLocks noGrp="1"/>
          </p:cNvSpPr>
          <p:nvPr>
            <p:ph idx="1"/>
          </p:nvPr>
        </p:nvSpPr>
        <p:spPr/>
        <p:txBody>
          <a:bodyPr>
            <a:normAutofit/>
          </a:bodyPr>
          <a:lstStyle/>
          <a:p>
            <a:r>
              <a:rPr lang="en-GB" dirty="0"/>
              <a:t>Staffing costs remain the largest expense in the Welsh NHS</a:t>
            </a:r>
          </a:p>
          <a:p>
            <a:r>
              <a:rPr lang="en-GB" dirty="0"/>
              <a:t>For the past six years, the total NHS pay bill has increased year on year, with an increase of 13% from 2010-11 to 2015-16</a:t>
            </a:r>
          </a:p>
        </p:txBody>
      </p:sp>
    </p:spTree>
    <p:extLst>
      <p:ext uri="{BB962C8B-B14F-4D97-AF65-F5344CB8AC3E}">
        <p14:creationId xmlns:p14="http://schemas.microsoft.com/office/powerpoint/2010/main" val="1483820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39368-6714-46DB-AB0D-069998190F67}"/>
              </a:ext>
            </a:extLst>
          </p:cNvPr>
          <p:cNvSpPr>
            <a:spLocks noGrp="1"/>
          </p:cNvSpPr>
          <p:nvPr>
            <p:ph type="title"/>
          </p:nvPr>
        </p:nvSpPr>
        <p:spPr/>
        <p:txBody>
          <a:bodyPr/>
          <a:lstStyle/>
          <a:p>
            <a:r>
              <a:rPr lang="en-GB" dirty="0"/>
              <a:t>Establishing a strong and sustainable workforce</a:t>
            </a:r>
          </a:p>
        </p:txBody>
      </p:sp>
      <p:sp>
        <p:nvSpPr>
          <p:cNvPr id="3" name="Content Placeholder 2">
            <a:extLst>
              <a:ext uri="{FF2B5EF4-FFF2-40B4-BE49-F238E27FC236}">
                <a16:creationId xmlns:a16="http://schemas.microsoft.com/office/drawing/2014/main" id="{8FB70E9C-CBCA-4A1B-B20D-C03D4C12840C}"/>
              </a:ext>
            </a:extLst>
          </p:cNvPr>
          <p:cNvSpPr>
            <a:spLocks noGrp="1"/>
          </p:cNvSpPr>
          <p:nvPr>
            <p:ph idx="1"/>
          </p:nvPr>
        </p:nvSpPr>
        <p:spPr/>
        <p:txBody>
          <a:bodyPr/>
          <a:lstStyle/>
          <a:p>
            <a:r>
              <a:rPr lang="en-GB" dirty="0"/>
              <a:t>There are many factors at play that make the workforce such a challenging issue</a:t>
            </a:r>
          </a:p>
          <a:p>
            <a:r>
              <a:rPr lang="en-GB" dirty="0"/>
              <a:t>These are include increased agency / locum spend due to internal staff shortages</a:t>
            </a:r>
          </a:p>
          <a:p>
            <a:r>
              <a:rPr lang="en-GB" dirty="0"/>
              <a:t>Recruitment issues</a:t>
            </a:r>
          </a:p>
          <a:p>
            <a:r>
              <a:rPr lang="en-GB" dirty="0"/>
              <a:t>Workforce sickness absence</a:t>
            </a:r>
          </a:p>
          <a:p>
            <a:r>
              <a:rPr lang="en-GB" dirty="0"/>
              <a:t>Uncertainty over using EU recruitment</a:t>
            </a:r>
          </a:p>
          <a:p>
            <a:r>
              <a:rPr lang="en-GB" dirty="0"/>
              <a:t>An external and internal agency and locum cap was introduced in November 2017</a:t>
            </a:r>
          </a:p>
          <a:p>
            <a:endParaRPr lang="en-GB" dirty="0"/>
          </a:p>
        </p:txBody>
      </p:sp>
    </p:spTree>
    <p:extLst>
      <p:ext uri="{BB962C8B-B14F-4D97-AF65-F5344CB8AC3E}">
        <p14:creationId xmlns:p14="http://schemas.microsoft.com/office/powerpoint/2010/main" val="2489482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DBFD6-EDEE-4F92-A97C-51BB74DDFD03}"/>
              </a:ext>
            </a:extLst>
          </p:cNvPr>
          <p:cNvSpPr>
            <a:spLocks noGrp="1"/>
          </p:cNvSpPr>
          <p:nvPr>
            <p:ph type="title"/>
          </p:nvPr>
        </p:nvSpPr>
        <p:spPr/>
        <p:txBody>
          <a:bodyPr/>
          <a:lstStyle/>
          <a:p>
            <a:r>
              <a:rPr lang="en-GB" dirty="0"/>
              <a:t>Issue C</a:t>
            </a:r>
          </a:p>
        </p:txBody>
      </p:sp>
      <p:sp>
        <p:nvSpPr>
          <p:cNvPr id="3" name="Content Placeholder 2">
            <a:extLst>
              <a:ext uri="{FF2B5EF4-FFF2-40B4-BE49-F238E27FC236}">
                <a16:creationId xmlns:a16="http://schemas.microsoft.com/office/drawing/2014/main" id="{D623A2F7-1CDE-4C0F-AFC7-CEB021FC3056}"/>
              </a:ext>
            </a:extLst>
          </p:cNvPr>
          <p:cNvSpPr>
            <a:spLocks noGrp="1"/>
          </p:cNvSpPr>
          <p:nvPr>
            <p:ph idx="1"/>
          </p:nvPr>
        </p:nvSpPr>
        <p:spPr/>
        <p:txBody>
          <a:bodyPr/>
          <a:lstStyle/>
          <a:p>
            <a:r>
              <a:rPr lang="en-GB" dirty="0"/>
              <a:t>The workforce must evolve and respond to the challenges ahead</a:t>
            </a:r>
          </a:p>
          <a:p>
            <a:r>
              <a:rPr lang="en-GB" dirty="0"/>
              <a:t>As well as meeting the future needs of the population, the workforce must develop new ways of working in community settings/services closer to peoples’ homes, as well as providing new models of care and working across sectors</a:t>
            </a:r>
          </a:p>
          <a:p>
            <a:r>
              <a:rPr lang="en-GB" dirty="0"/>
              <a:t>Maintaining and developing the current workforce is just as important as growing and training a new one.</a:t>
            </a:r>
          </a:p>
          <a:p>
            <a:endParaRPr lang="en-GB" dirty="0"/>
          </a:p>
          <a:p>
            <a:pPr marL="0" indent="0">
              <a:buNone/>
            </a:pPr>
            <a:r>
              <a:rPr lang="en-GB" dirty="0"/>
              <a:t>HOW CAN THE NHS IN WALES ENSURE THIS IS DONE?</a:t>
            </a:r>
          </a:p>
          <a:p>
            <a:endParaRPr lang="en-GB" dirty="0"/>
          </a:p>
        </p:txBody>
      </p:sp>
    </p:spTree>
    <p:extLst>
      <p:ext uri="{BB962C8B-B14F-4D97-AF65-F5344CB8AC3E}">
        <p14:creationId xmlns:p14="http://schemas.microsoft.com/office/powerpoint/2010/main" val="29587242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408D2-42C3-40E9-A499-4A32C07A1B34}"/>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F7787B0-CFB0-40CA-B883-952EB89EA52A}"/>
              </a:ext>
            </a:extLst>
          </p:cNvPr>
          <p:cNvSpPr>
            <a:spLocks noGrp="1"/>
          </p:cNvSpPr>
          <p:nvPr>
            <p:ph idx="1"/>
          </p:nvPr>
        </p:nvSpPr>
        <p:spPr/>
        <p:txBody>
          <a:bodyPr/>
          <a:lstStyle/>
          <a:p>
            <a:r>
              <a:rPr lang="en-GB" dirty="0"/>
              <a:t>You will now try to solve the issue you have selected</a:t>
            </a:r>
          </a:p>
          <a:p>
            <a:r>
              <a:rPr lang="en-GB" dirty="0"/>
              <a:t>You will be asked to share your findings and thoughts with the class</a:t>
            </a:r>
          </a:p>
          <a:p>
            <a:r>
              <a:rPr lang="en-GB" dirty="0"/>
              <a:t>Where does the WBFGA come in?</a:t>
            </a:r>
          </a:p>
        </p:txBody>
      </p:sp>
    </p:spTree>
    <p:extLst>
      <p:ext uri="{BB962C8B-B14F-4D97-AF65-F5344CB8AC3E}">
        <p14:creationId xmlns:p14="http://schemas.microsoft.com/office/powerpoint/2010/main" val="21424767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emplate>TM03457503[[fn=Quotable]]</Template>
  <TotalTime>37</TotalTime>
  <Words>1311</Words>
  <Application>Microsoft Office PowerPoint</Application>
  <PresentationFormat>Widescreen</PresentationFormat>
  <Paragraphs>140</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Century Gothic</vt:lpstr>
      <vt:lpstr>Wingdings 2</vt:lpstr>
      <vt:lpstr>Quotable</vt:lpstr>
      <vt:lpstr> Funding the NHS in Wales: Impacts </vt:lpstr>
      <vt:lpstr>Question</vt:lpstr>
      <vt:lpstr>Tipping Point</vt:lpstr>
      <vt:lpstr>Question</vt:lpstr>
      <vt:lpstr>Answer</vt:lpstr>
      <vt:lpstr>Question: How much do the Welsh Government receive in their budget? </vt:lpstr>
      <vt:lpstr>Answer</vt:lpstr>
      <vt:lpstr>Question: How much is spent on health, well-being and social services? </vt:lpstr>
      <vt:lpstr>Answer</vt:lpstr>
      <vt:lpstr>Budgeted Amounts in Wales</vt:lpstr>
      <vt:lpstr>Concern</vt:lpstr>
      <vt:lpstr>Vital Role</vt:lpstr>
      <vt:lpstr>Answer</vt:lpstr>
      <vt:lpstr>Financial Pressure </vt:lpstr>
      <vt:lpstr>Question</vt:lpstr>
      <vt:lpstr>Services </vt:lpstr>
      <vt:lpstr>Answer</vt:lpstr>
      <vt:lpstr>New Models of Care</vt:lpstr>
      <vt:lpstr>Barriers</vt:lpstr>
      <vt:lpstr>Additional Problem</vt:lpstr>
      <vt:lpstr>Considerations </vt:lpstr>
      <vt:lpstr>Answer</vt:lpstr>
      <vt:lpstr>Current Finance Issues</vt:lpstr>
      <vt:lpstr>Prospect of a pay award above one percent </vt:lpstr>
      <vt:lpstr>Prospect of a pay award above one percent </vt:lpstr>
      <vt:lpstr>Answer</vt:lpstr>
      <vt:lpstr>Issue A</vt:lpstr>
      <vt:lpstr> Rising demands and increasing expectations of the public </vt:lpstr>
      <vt:lpstr>Rising demands and increasing expectations of the public </vt:lpstr>
      <vt:lpstr>Issue B</vt:lpstr>
      <vt:lpstr>Establishing a strong and sustainable workforce</vt:lpstr>
      <vt:lpstr>Establishing a strong and sustainable workforce</vt:lpstr>
      <vt:lpstr>Issue C</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and the NHS in Wales</dc:title>
  <dc:creator>Tania Davies</dc:creator>
  <cp:lastModifiedBy>Tania Davies</cp:lastModifiedBy>
  <cp:revision>6</cp:revision>
  <dcterms:created xsi:type="dcterms:W3CDTF">2019-01-27T15:48:55Z</dcterms:created>
  <dcterms:modified xsi:type="dcterms:W3CDTF">2019-01-27T20:23:40Z</dcterms:modified>
</cp:coreProperties>
</file>