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notesMasterIdLst>
    <p:notesMasterId r:id="rId17"/>
  </p:notesMasterIdLst>
  <p:sldIdLst>
    <p:sldId id="256" r:id="rId2"/>
    <p:sldId id="261" r:id="rId3"/>
    <p:sldId id="272" r:id="rId4"/>
    <p:sldId id="257" r:id="rId5"/>
    <p:sldId id="258" r:id="rId6"/>
    <p:sldId id="259" r:id="rId7"/>
    <p:sldId id="260" r:id="rId8"/>
    <p:sldId id="262" r:id="rId9"/>
    <p:sldId id="269" r:id="rId10"/>
    <p:sldId id="264" r:id="rId11"/>
    <p:sldId id="265" r:id="rId12"/>
    <p:sldId id="271" r:id="rId13"/>
    <p:sldId id="274" r:id="rId14"/>
    <p:sldId id="277" r:id="rId15"/>
    <p:sldId id="27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89300" autoAdjust="0"/>
  </p:normalViewPr>
  <p:slideViewPr>
    <p:cSldViewPr snapToGrid="0">
      <p:cViewPr varScale="1">
        <p:scale>
          <a:sx n="35" d="100"/>
          <a:sy n="35" d="100"/>
        </p:scale>
        <p:origin x="101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2E3250-1A5F-4A73-BF5A-1C3853FAE9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D7C458-B96B-4547-890D-E4C0A08C328E}">
      <dgm:prSet/>
      <dgm:spPr/>
      <dgm:t>
        <a:bodyPr/>
        <a:lstStyle/>
        <a:p>
          <a:r>
            <a:rPr lang="en-GB" b="1" i="0" dirty="0">
              <a:solidFill>
                <a:schemeClr val="tx1"/>
              </a:solidFill>
              <a:latin typeface="Arial" panose="020B0604020202020204" pitchFamily="34" charset="0"/>
              <a:cs typeface="Arial" panose="020B0604020202020204" pitchFamily="34" charset="0"/>
            </a:rPr>
            <a:t>Introduction</a:t>
          </a:r>
          <a:r>
            <a:rPr lang="en-GB" b="1" i="0" dirty="0">
              <a:solidFill>
                <a:schemeClr val="tx1"/>
              </a:solidFill>
            </a:rPr>
            <a:t>	</a:t>
          </a:r>
          <a:r>
            <a:rPr lang="en-GB" b="1" i="0" dirty="0"/>
            <a:t>											</a:t>
          </a:r>
          <a:r>
            <a:rPr lang="en-GB" b="0" i="0" dirty="0"/>
            <a:t> </a:t>
          </a:r>
          <a:endParaRPr lang="en-US" dirty="0"/>
        </a:p>
      </dgm:t>
    </dgm:pt>
    <dgm:pt modelId="{CE32E572-31F6-4EBB-9C7E-C14B7BDCB46E}" type="parTrans" cxnId="{E7D6328D-BB4D-4A9C-9485-42845C60D470}">
      <dgm:prSet/>
      <dgm:spPr/>
      <dgm:t>
        <a:bodyPr/>
        <a:lstStyle/>
        <a:p>
          <a:endParaRPr lang="en-US"/>
        </a:p>
      </dgm:t>
    </dgm:pt>
    <dgm:pt modelId="{AF7B54BF-23C1-447E-A5DC-3C98EF104DE4}" type="sibTrans" cxnId="{E7D6328D-BB4D-4A9C-9485-42845C60D470}">
      <dgm:prSet/>
      <dgm:spPr/>
      <dgm:t>
        <a:bodyPr/>
        <a:lstStyle/>
        <a:p>
          <a:endParaRPr lang="en-US"/>
        </a:p>
      </dgm:t>
    </dgm:pt>
    <dgm:pt modelId="{6C18EA2C-342C-4443-9E65-F89B4C756EF5}">
      <dgm:prSet/>
      <dgm:spPr/>
      <dgm:t>
        <a:bodyPr/>
        <a:lstStyle/>
        <a:p>
          <a:r>
            <a:rPr lang="en-GB" b="1" i="0" dirty="0">
              <a:solidFill>
                <a:schemeClr val="tx1"/>
              </a:solidFill>
              <a:latin typeface="Arial" panose="020B0604020202020204" pitchFamily="34" charset="0"/>
              <a:cs typeface="Arial" panose="020B0604020202020204" pitchFamily="34" charset="0"/>
            </a:rPr>
            <a:t>Musculoskeletal Disorders</a:t>
          </a:r>
          <a:r>
            <a:rPr lang="en-GB" b="0" i="0"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dgm:t>
    </dgm:pt>
    <dgm:pt modelId="{62674EBE-F68F-4182-937B-93A574DD61DF}" type="parTrans" cxnId="{4E2C068C-4180-48E4-B0D3-1E018BF7F0D9}">
      <dgm:prSet/>
      <dgm:spPr/>
      <dgm:t>
        <a:bodyPr/>
        <a:lstStyle/>
        <a:p>
          <a:endParaRPr lang="en-US"/>
        </a:p>
      </dgm:t>
    </dgm:pt>
    <dgm:pt modelId="{AB86F92D-4DFF-4FA5-802E-EE2F451E78E4}" type="sibTrans" cxnId="{4E2C068C-4180-48E4-B0D3-1E018BF7F0D9}">
      <dgm:prSet/>
      <dgm:spPr/>
      <dgm:t>
        <a:bodyPr/>
        <a:lstStyle/>
        <a:p>
          <a:endParaRPr lang="en-US"/>
        </a:p>
      </dgm:t>
    </dgm:pt>
    <dgm:pt modelId="{41A5A6C3-6A96-4511-B0CF-CD5614B179BB}">
      <dgm:prSet/>
      <dgm:spPr/>
      <dgm:t>
        <a:bodyPr/>
        <a:lstStyle/>
        <a:p>
          <a:r>
            <a:rPr lang="en-GB" b="1" i="0" dirty="0">
              <a:solidFill>
                <a:schemeClr val="tx1"/>
              </a:solidFill>
              <a:latin typeface="Arial" panose="020B0604020202020204" pitchFamily="34" charset="0"/>
              <a:cs typeface="Arial" panose="020B0604020202020204" pitchFamily="34" charset="0"/>
            </a:rPr>
            <a:t>Anatomy and Physiology of the Lower Back </a:t>
          </a:r>
          <a:endParaRPr lang="en-US" b="1" dirty="0">
            <a:solidFill>
              <a:schemeClr val="tx1"/>
            </a:solidFill>
            <a:latin typeface="Arial" panose="020B0604020202020204" pitchFamily="34" charset="0"/>
            <a:cs typeface="Arial" panose="020B0604020202020204" pitchFamily="34" charset="0"/>
          </a:endParaRPr>
        </a:p>
      </dgm:t>
    </dgm:pt>
    <dgm:pt modelId="{1AA568B7-E80E-42FA-B916-9395A1E91FDA}" type="parTrans" cxnId="{E18F0674-54BE-431D-99C0-E67457A98E34}">
      <dgm:prSet/>
      <dgm:spPr/>
      <dgm:t>
        <a:bodyPr/>
        <a:lstStyle/>
        <a:p>
          <a:endParaRPr lang="en-US"/>
        </a:p>
      </dgm:t>
    </dgm:pt>
    <dgm:pt modelId="{CD48938F-F30F-48B3-ABAE-C1D4B9F78020}" type="sibTrans" cxnId="{E18F0674-54BE-431D-99C0-E67457A98E34}">
      <dgm:prSet/>
      <dgm:spPr/>
      <dgm:t>
        <a:bodyPr/>
        <a:lstStyle/>
        <a:p>
          <a:endParaRPr lang="en-US"/>
        </a:p>
      </dgm:t>
    </dgm:pt>
    <dgm:pt modelId="{2E10FBBC-EEA5-48DE-B9FC-894070BB1A9F}">
      <dgm:prSet/>
      <dgm:spPr/>
      <dgm:t>
        <a:bodyPr/>
        <a:lstStyle/>
        <a:p>
          <a:r>
            <a:rPr lang="en-GB" b="1" i="0" dirty="0">
              <a:solidFill>
                <a:schemeClr val="tx1"/>
              </a:solidFill>
            </a:rPr>
            <a:t>Typical Signs &amp; Symptoms of Lower Back Pain</a:t>
          </a:r>
          <a:r>
            <a:rPr lang="en-GB" b="0" i="0" dirty="0">
              <a:solidFill>
                <a:schemeClr val="tx1"/>
              </a:solidFill>
            </a:rPr>
            <a:t> </a:t>
          </a:r>
          <a:endParaRPr lang="en-US" dirty="0">
            <a:solidFill>
              <a:schemeClr val="tx1"/>
            </a:solidFill>
          </a:endParaRPr>
        </a:p>
      </dgm:t>
    </dgm:pt>
    <dgm:pt modelId="{FD844EB7-8397-4633-883D-DF62A4AFACB1}" type="parTrans" cxnId="{B8366AB2-4717-4ED8-B913-5B4E36BA2F73}">
      <dgm:prSet/>
      <dgm:spPr/>
      <dgm:t>
        <a:bodyPr/>
        <a:lstStyle/>
        <a:p>
          <a:endParaRPr lang="en-US"/>
        </a:p>
      </dgm:t>
    </dgm:pt>
    <dgm:pt modelId="{862DBB70-8074-427A-A248-4207262B20CC}" type="sibTrans" cxnId="{B8366AB2-4717-4ED8-B913-5B4E36BA2F73}">
      <dgm:prSet/>
      <dgm:spPr/>
      <dgm:t>
        <a:bodyPr/>
        <a:lstStyle/>
        <a:p>
          <a:endParaRPr lang="en-US"/>
        </a:p>
      </dgm:t>
    </dgm:pt>
    <dgm:pt modelId="{F2A22D2B-6547-43EF-B4E7-C8FA79702D1C}">
      <dgm:prSet/>
      <dgm:spPr/>
      <dgm:t>
        <a:bodyPr/>
        <a:lstStyle/>
        <a:p>
          <a:r>
            <a:rPr lang="en-GB" b="1" i="0" dirty="0">
              <a:solidFill>
                <a:schemeClr val="tx1"/>
              </a:solidFill>
              <a:latin typeface="Arial" panose="020B0604020202020204" pitchFamily="34" charset="0"/>
              <a:cs typeface="Arial" panose="020B0604020202020204" pitchFamily="34" charset="0"/>
            </a:rPr>
            <a:t>Patient Demographic Information</a:t>
          </a:r>
          <a:r>
            <a:rPr lang="en-GB" b="0" i="0"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dgm:t>
    </dgm:pt>
    <dgm:pt modelId="{9B80E448-0030-49B8-81F6-F0BD9015E843}" type="parTrans" cxnId="{12A3D711-8344-4759-BA00-38FFB420FFBE}">
      <dgm:prSet/>
      <dgm:spPr/>
      <dgm:t>
        <a:bodyPr/>
        <a:lstStyle/>
        <a:p>
          <a:endParaRPr lang="en-US"/>
        </a:p>
      </dgm:t>
    </dgm:pt>
    <dgm:pt modelId="{2104D971-1220-442A-8E54-963E832B6A92}" type="sibTrans" cxnId="{12A3D711-8344-4759-BA00-38FFB420FFBE}">
      <dgm:prSet/>
      <dgm:spPr/>
      <dgm:t>
        <a:bodyPr/>
        <a:lstStyle/>
        <a:p>
          <a:endParaRPr lang="en-US"/>
        </a:p>
      </dgm:t>
    </dgm:pt>
    <dgm:pt modelId="{2B589C33-5813-4767-8CD5-0C7924C3F1C6}">
      <dgm:prSet/>
      <dgm:spPr/>
      <dgm:t>
        <a:bodyPr/>
        <a:lstStyle/>
        <a:p>
          <a:r>
            <a:rPr lang="en-GB" b="1" i="0" dirty="0">
              <a:solidFill>
                <a:schemeClr val="tx1"/>
              </a:solidFill>
              <a:latin typeface="Arial" panose="020B0604020202020204" pitchFamily="34" charset="0"/>
              <a:cs typeface="Arial" panose="020B0604020202020204" pitchFamily="34" charset="0"/>
            </a:rPr>
            <a:t>Care Plan Recommendations for Patient with Acute Lower Back Pain   </a:t>
          </a:r>
          <a:endParaRPr lang="en-US" dirty="0">
            <a:solidFill>
              <a:schemeClr val="tx1"/>
            </a:solidFill>
            <a:latin typeface="Arial" panose="020B0604020202020204" pitchFamily="34" charset="0"/>
            <a:cs typeface="Arial" panose="020B0604020202020204" pitchFamily="34" charset="0"/>
          </a:endParaRPr>
        </a:p>
      </dgm:t>
    </dgm:pt>
    <dgm:pt modelId="{BEC676CE-8A13-42CE-9C5C-F2B8BA057B75}" type="parTrans" cxnId="{CE9E2B98-48AC-4378-A6AA-C64115E906A9}">
      <dgm:prSet/>
      <dgm:spPr/>
      <dgm:t>
        <a:bodyPr/>
        <a:lstStyle/>
        <a:p>
          <a:endParaRPr lang="en-US"/>
        </a:p>
      </dgm:t>
    </dgm:pt>
    <dgm:pt modelId="{736922E3-ABE3-49B7-BBD0-39A89887E535}" type="sibTrans" cxnId="{CE9E2B98-48AC-4378-A6AA-C64115E906A9}">
      <dgm:prSet/>
      <dgm:spPr/>
      <dgm:t>
        <a:bodyPr/>
        <a:lstStyle/>
        <a:p>
          <a:endParaRPr lang="en-US"/>
        </a:p>
      </dgm:t>
    </dgm:pt>
    <dgm:pt modelId="{C4645D2F-2C37-4C58-BF9E-9464A0D1DA2C}">
      <dgm:prSet/>
      <dgm:spPr/>
      <dgm:t>
        <a:bodyPr/>
        <a:lstStyle/>
        <a:p>
          <a:r>
            <a:rPr lang="en-US" b="1" dirty="0">
              <a:solidFill>
                <a:schemeClr val="tx1"/>
              </a:solidFill>
              <a:latin typeface="Arial" panose="020B0604020202020204" pitchFamily="34" charset="0"/>
              <a:cs typeface="Arial" panose="020B0604020202020204" pitchFamily="34" charset="0"/>
            </a:rPr>
            <a:t>Recommendation 2</a:t>
          </a:r>
          <a:endParaRPr lang="en-US" dirty="0">
            <a:solidFill>
              <a:schemeClr val="tx1"/>
            </a:solidFill>
            <a:latin typeface="Arial" panose="020B0604020202020204" pitchFamily="34" charset="0"/>
            <a:cs typeface="Arial" panose="020B0604020202020204" pitchFamily="34" charset="0"/>
          </a:endParaRPr>
        </a:p>
      </dgm:t>
    </dgm:pt>
    <dgm:pt modelId="{B9A1F85D-E046-4CD2-B837-A28975BBAB0B}" type="parTrans" cxnId="{BCF2E809-A039-4B10-9F89-05BD942EE784}">
      <dgm:prSet/>
      <dgm:spPr/>
      <dgm:t>
        <a:bodyPr/>
        <a:lstStyle/>
        <a:p>
          <a:endParaRPr lang="en-US"/>
        </a:p>
      </dgm:t>
    </dgm:pt>
    <dgm:pt modelId="{82995CE2-3D8C-4EEA-8B5E-533FFCABBA48}" type="sibTrans" cxnId="{BCF2E809-A039-4B10-9F89-05BD942EE784}">
      <dgm:prSet/>
      <dgm:spPr/>
      <dgm:t>
        <a:bodyPr/>
        <a:lstStyle/>
        <a:p>
          <a:endParaRPr lang="en-US"/>
        </a:p>
      </dgm:t>
    </dgm:pt>
    <dgm:pt modelId="{64AF83A3-5925-4BF3-89AF-ECB936DE56F3}">
      <dgm:prSet/>
      <dgm:spPr/>
      <dgm:t>
        <a:bodyPr/>
        <a:lstStyle/>
        <a:p>
          <a:r>
            <a:rPr lang="en-GB" b="1" i="0" dirty="0">
              <a:solidFill>
                <a:schemeClr val="tx1"/>
              </a:solidFill>
              <a:latin typeface="Arial" panose="020B0604020202020204" pitchFamily="34" charset="0"/>
              <a:cs typeface="Arial" panose="020B0604020202020204" pitchFamily="34" charset="0"/>
            </a:rPr>
            <a:t>Recommendation 1  </a:t>
          </a:r>
          <a:endParaRPr lang="en-US" dirty="0">
            <a:solidFill>
              <a:schemeClr val="tx1"/>
            </a:solidFill>
            <a:latin typeface="Arial" panose="020B0604020202020204" pitchFamily="34" charset="0"/>
            <a:cs typeface="Arial" panose="020B0604020202020204" pitchFamily="34" charset="0"/>
          </a:endParaRPr>
        </a:p>
      </dgm:t>
    </dgm:pt>
    <dgm:pt modelId="{5B2CA022-E3F7-4169-A145-C115E9BDACFB}" type="sibTrans" cxnId="{D2D7861B-5137-4876-AD87-3C17CD8A1EAB}">
      <dgm:prSet/>
      <dgm:spPr/>
      <dgm:t>
        <a:bodyPr/>
        <a:lstStyle/>
        <a:p>
          <a:endParaRPr lang="en-US"/>
        </a:p>
      </dgm:t>
    </dgm:pt>
    <dgm:pt modelId="{B7669A11-4806-4517-B381-2A18FAFE4A79}" type="parTrans" cxnId="{D2D7861B-5137-4876-AD87-3C17CD8A1EAB}">
      <dgm:prSet/>
      <dgm:spPr/>
      <dgm:t>
        <a:bodyPr/>
        <a:lstStyle/>
        <a:p>
          <a:endParaRPr lang="en-US"/>
        </a:p>
      </dgm:t>
    </dgm:pt>
    <dgm:pt modelId="{8C775B49-8DA4-42AF-9908-211E0DF8246B}">
      <dgm:prSet/>
      <dgm:spPr/>
      <dgm:t>
        <a:bodyPr/>
        <a:lstStyle/>
        <a:p>
          <a:r>
            <a:rPr lang="en-GB" b="1" dirty="0">
              <a:solidFill>
                <a:schemeClr val="tx1"/>
              </a:solidFill>
              <a:latin typeface="Arial" panose="020B0604020202020204" pitchFamily="34" charset="0"/>
              <a:cs typeface="Arial" panose="020B0604020202020204" pitchFamily="34" charset="0"/>
            </a:rPr>
            <a:t>Conclusion</a:t>
          </a:r>
        </a:p>
      </dgm:t>
    </dgm:pt>
    <dgm:pt modelId="{249B8EB5-6165-4315-9F53-2531FCCB393E}" type="parTrans" cxnId="{0D11B06D-398C-4875-9525-5920DCB1693D}">
      <dgm:prSet/>
      <dgm:spPr/>
      <dgm:t>
        <a:bodyPr/>
        <a:lstStyle/>
        <a:p>
          <a:endParaRPr lang="en-GB"/>
        </a:p>
      </dgm:t>
    </dgm:pt>
    <dgm:pt modelId="{C29196E9-4B1F-4879-8457-A4907057DCCA}" type="sibTrans" cxnId="{0D11B06D-398C-4875-9525-5920DCB1693D}">
      <dgm:prSet/>
      <dgm:spPr/>
      <dgm:t>
        <a:bodyPr/>
        <a:lstStyle/>
        <a:p>
          <a:endParaRPr lang="en-GB"/>
        </a:p>
      </dgm:t>
    </dgm:pt>
    <dgm:pt modelId="{C63ADD1D-4851-44EF-ABE7-D501C210ECF7}">
      <dgm:prSet/>
      <dgm:spPr/>
      <dgm:t>
        <a:bodyPr/>
        <a:lstStyle/>
        <a:p>
          <a:r>
            <a:rPr lang="en-GB" b="1" dirty="0">
              <a:solidFill>
                <a:schemeClr val="tx1"/>
              </a:solidFill>
              <a:latin typeface="Arial" panose="020B0604020202020204" pitchFamily="34" charset="0"/>
              <a:cs typeface="Arial" panose="020B0604020202020204" pitchFamily="34" charset="0"/>
            </a:rPr>
            <a:t>References</a:t>
          </a:r>
          <a:r>
            <a:rPr lang="en-GB" dirty="0"/>
            <a:t> </a:t>
          </a:r>
        </a:p>
      </dgm:t>
    </dgm:pt>
    <dgm:pt modelId="{F181DC8F-147E-4F87-BFDB-18BC5091B74E}" type="parTrans" cxnId="{BFD99526-D704-43C6-A284-3022A735D37F}">
      <dgm:prSet/>
      <dgm:spPr/>
      <dgm:t>
        <a:bodyPr/>
        <a:lstStyle/>
        <a:p>
          <a:endParaRPr lang="en-GB"/>
        </a:p>
      </dgm:t>
    </dgm:pt>
    <dgm:pt modelId="{68F860B4-7315-452A-94CA-A17ED558B13F}" type="sibTrans" cxnId="{BFD99526-D704-43C6-A284-3022A735D37F}">
      <dgm:prSet/>
      <dgm:spPr/>
      <dgm:t>
        <a:bodyPr/>
        <a:lstStyle/>
        <a:p>
          <a:endParaRPr lang="en-GB"/>
        </a:p>
      </dgm:t>
    </dgm:pt>
    <dgm:pt modelId="{F6D91961-3738-4628-889B-C035C6160B4B}">
      <dgm:prSet/>
      <dgm:spPr/>
      <dgm:t>
        <a:bodyPr/>
        <a:lstStyle/>
        <a:p>
          <a:r>
            <a:rPr lang="en-GB" b="1" dirty="0">
              <a:solidFill>
                <a:schemeClr val="tx1"/>
              </a:solidFill>
              <a:latin typeface="Arial" panose="020B0604020202020204" pitchFamily="34" charset="0"/>
              <a:cs typeface="Arial" panose="020B0604020202020204" pitchFamily="34" charset="0"/>
            </a:rPr>
            <a:t>Recommendation 3</a:t>
          </a:r>
          <a:r>
            <a:rPr lang="en-GB" dirty="0">
              <a:solidFill>
                <a:schemeClr val="tx1"/>
              </a:solidFill>
              <a:latin typeface="Arial" panose="020B0604020202020204" pitchFamily="34" charset="0"/>
              <a:cs typeface="Arial" panose="020B0604020202020204" pitchFamily="34" charset="0"/>
            </a:rPr>
            <a:t> </a:t>
          </a:r>
        </a:p>
      </dgm:t>
    </dgm:pt>
    <dgm:pt modelId="{34E3987F-2FC8-4F91-98E3-637AAD7C2A72}" type="sibTrans" cxnId="{E07A800B-CF5E-4AAB-AB8A-59D1BEFE32B1}">
      <dgm:prSet/>
      <dgm:spPr/>
      <dgm:t>
        <a:bodyPr/>
        <a:lstStyle/>
        <a:p>
          <a:endParaRPr lang="en-GB"/>
        </a:p>
      </dgm:t>
    </dgm:pt>
    <dgm:pt modelId="{88EDF744-CA44-43BF-916C-C5739B58A289}" type="parTrans" cxnId="{E07A800B-CF5E-4AAB-AB8A-59D1BEFE32B1}">
      <dgm:prSet/>
      <dgm:spPr/>
      <dgm:t>
        <a:bodyPr/>
        <a:lstStyle/>
        <a:p>
          <a:endParaRPr lang="en-GB"/>
        </a:p>
      </dgm:t>
    </dgm:pt>
    <dgm:pt modelId="{56A4A2E4-DB4F-42F6-9B7B-A2E8AC09C11A}" type="pres">
      <dgm:prSet presAssocID="{C32E3250-1A5F-4A73-BF5A-1C3853FAE9DE}" presName="linear" presStyleCnt="0">
        <dgm:presLayoutVars>
          <dgm:animLvl val="lvl"/>
          <dgm:resizeHandles val="exact"/>
        </dgm:presLayoutVars>
      </dgm:prSet>
      <dgm:spPr/>
    </dgm:pt>
    <dgm:pt modelId="{94A1D46B-F0EF-4BA8-BC16-420D18622054}" type="pres">
      <dgm:prSet presAssocID="{46D7C458-B96B-4547-890D-E4C0A08C328E}" presName="parentText" presStyleLbl="node1" presStyleIdx="0" presStyleCnt="11" custLinFactNeighborX="-8">
        <dgm:presLayoutVars>
          <dgm:chMax val="0"/>
          <dgm:bulletEnabled val="1"/>
        </dgm:presLayoutVars>
      </dgm:prSet>
      <dgm:spPr/>
    </dgm:pt>
    <dgm:pt modelId="{71BB82ED-7D4F-49E5-9BAF-97AB888E4756}" type="pres">
      <dgm:prSet presAssocID="{AF7B54BF-23C1-447E-A5DC-3C98EF104DE4}" presName="spacer" presStyleCnt="0"/>
      <dgm:spPr/>
    </dgm:pt>
    <dgm:pt modelId="{5B6E7E6D-81F5-489F-80A5-7FF123ED1D68}" type="pres">
      <dgm:prSet presAssocID="{6C18EA2C-342C-4443-9E65-F89B4C756EF5}" presName="parentText" presStyleLbl="node1" presStyleIdx="1" presStyleCnt="11">
        <dgm:presLayoutVars>
          <dgm:chMax val="0"/>
          <dgm:bulletEnabled val="1"/>
        </dgm:presLayoutVars>
      </dgm:prSet>
      <dgm:spPr/>
    </dgm:pt>
    <dgm:pt modelId="{1076BABE-BFB9-4549-B37F-A80002FF2532}" type="pres">
      <dgm:prSet presAssocID="{AB86F92D-4DFF-4FA5-802E-EE2F451E78E4}" presName="spacer" presStyleCnt="0"/>
      <dgm:spPr/>
    </dgm:pt>
    <dgm:pt modelId="{F4498828-0469-4E77-83E3-7666EA6F1441}" type="pres">
      <dgm:prSet presAssocID="{41A5A6C3-6A96-4511-B0CF-CD5614B179BB}" presName="parentText" presStyleLbl="node1" presStyleIdx="2" presStyleCnt="11">
        <dgm:presLayoutVars>
          <dgm:chMax val="0"/>
          <dgm:bulletEnabled val="1"/>
        </dgm:presLayoutVars>
      </dgm:prSet>
      <dgm:spPr/>
    </dgm:pt>
    <dgm:pt modelId="{35FFF4E8-2009-4147-A7A0-14F40A9F8AD3}" type="pres">
      <dgm:prSet presAssocID="{CD48938F-F30F-48B3-ABAE-C1D4B9F78020}" presName="spacer" presStyleCnt="0"/>
      <dgm:spPr/>
    </dgm:pt>
    <dgm:pt modelId="{52298288-9C12-47C2-BC94-FB01DEFCD842}" type="pres">
      <dgm:prSet presAssocID="{2E10FBBC-EEA5-48DE-B9FC-894070BB1A9F}" presName="parentText" presStyleLbl="node1" presStyleIdx="3" presStyleCnt="11">
        <dgm:presLayoutVars>
          <dgm:chMax val="0"/>
          <dgm:bulletEnabled val="1"/>
        </dgm:presLayoutVars>
      </dgm:prSet>
      <dgm:spPr/>
    </dgm:pt>
    <dgm:pt modelId="{A7FD81F9-FF75-48C6-A2A8-7D17429A14F8}" type="pres">
      <dgm:prSet presAssocID="{862DBB70-8074-427A-A248-4207262B20CC}" presName="spacer" presStyleCnt="0"/>
      <dgm:spPr/>
    </dgm:pt>
    <dgm:pt modelId="{2A20998D-23E2-45AE-998F-ECCDD81E7BA0}" type="pres">
      <dgm:prSet presAssocID="{F2A22D2B-6547-43EF-B4E7-C8FA79702D1C}" presName="parentText" presStyleLbl="node1" presStyleIdx="4" presStyleCnt="11">
        <dgm:presLayoutVars>
          <dgm:chMax val="0"/>
          <dgm:bulletEnabled val="1"/>
        </dgm:presLayoutVars>
      </dgm:prSet>
      <dgm:spPr/>
    </dgm:pt>
    <dgm:pt modelId="{88638CA7-0C60-4122-88D1-E7FB7E06C09A}" type="pres">
      <dgm:prSet presAssocID="{2104D971-1220-442A-8E54-963E832B6A92}" presName="spacer" presStyleCnt="0"/>
      <dgm:spPr/>
    </dgm:pt>
    <dgm:pt modelId="{71569773-66D7-4130-81F5-E4B2F34D3CF3}" type="pres">
      <dgm:prSet presAssocID="{2B589C33-5813-4767-8CD5-0C7924C3F1C6}" presName="parentText" presStyleLbl="node1" presStyleIdx="5" presStyleCnt="11" custLinFactNeighborX="-8">
        <dgm:presLayoutVars>
          <dgm:chMax val="0"/>
          <dgm:bulletEnabled val="1"/>
        </dgm:presLayoutVars>
      </dgm:prSet>
      <dgm:spPr/>
    </dgm:pt>
    <dgm:pt modelId="{E9C93B53-C7FA-4A05-BDAD-5E3E78DAD61E}" type="pres">
      <dgm:prSet presAssocID="{736922E3-ABE3-49B7-BBD0-39A89887E535}" presName="spacer" presStyleCnt="0"/>
      <dgm:spPr/>
    </dgm:pt>
    <dgm:pt modelId="{30C9EE1D-BDE9-4A73-9BBB-F564CE2F8D35}" type="pres">
      <dgm:prSet presAssocID="{64AF83A3-5925-4BF3-89AF-ECB936DE56F3}" presName="parentText" presStyleLbl="node1" presStyleIdx="6" presStyleCnt="11">
        <dgm:presLayoutVars>
          <dgm:chMax val="0"/>
          <dgm:bulletEnabled val="1"/>
        </dgm:presLayoutVars>
      </dgm:prSet>
      <dgm:spPr/>
    </dgm:pt>
    <dgm:pt modelId="{0A98554D-ADD2-455D-B29C-47EEB6123F88}" type="pres">
      <dgm:prSet presAssocID="{5B2CA022-E3F7-4169-A145-C115E9BDACFB}" presName="spacer" presStyleCnt="0"/>
      <dgm:spPr/>
    </dgm:pt>
    <dgm:pt modelId="{6DD23F3B-7FA3-4F62-8A2B-CACB93C88E9B}" type="pres">
      <dgm:prSet presAssocID="{C4645D2F-2C37-4C58-BF9E-9464A0D1DA2C}" presName="parentText" presStyleLbl="node1" presStyleIdx="7" presStyleCnt="11">
        <dgm:presLayoutVars>
          <dgm:chMax val="0"/>
          <dgm:bulletEnabled val="1"/>
        </dgm:presLayoutVars>
      </dgm:prSet>
      <dgm:spPr/>
    </dgm:pt>
    <dgm:pt modelId="{C5AA78E3-4718-4BBD-B30C-6980532B96FF}" type="pres">
      <dgm:prSet presAssocID="{82995CE2-3D8C-4EEA-8B5E-533FFCABBA48}" presName="spacer" presStyleCnt="0"/>
      <dgm:spPr/>
    </dgm:pt>
    <dgm:pt modelId="{B208D136-8624-42F0-898C-91E21D401BD7}" type="pres">
      <dgm:prSet presAssocID="{F6D91961-3738-4628-889B-C035C6160B4B}" presName="parentText" presStyleLbl="node1" presStyleIdx="8" presStyleCnt="11">
        <dgm:presLayoutVars>
          <dgm:chMax val="0"/>
          <dgm:bulletEnabled val="1"/>
        </dgm:presLayoutVars>
      </dgm:prSet>
      <dgm:spPr/>
    </dgm:pt>
    <dgm:pt modelId="{5FAAFE91-DDA6-4A61-AFAC-668969B012CB}" type="pres">
      <dgm:prSet presAssocID="{34E3987F-2FC8-4F91-98E3-637AAD7C2A72}" presName="spacer" presStyleCnt="0"/>
      <dgm:spPr/>
    </dgm:pt>
    <dgm:pt modelId="{7FF7233B-5C52-4645-BAED-A0F8A4947718}" type="pres">
      <dgm:prSet presAssocID="{8C775B49-8DA4-42AF-9908-211E0DF8246B}" presName="parentText" presStyleLbl="node1" presStyleIdx="9" presStyleCnt="11">
        <dgm:presLayoutVars>
          <dgm:chMax val="0"/>
          <dgm:bulletEnabled val="1"/>
        </dgm:presLayoutVars>
      </dgm:prSet>
      <dgm:spPr/>
    </dgm:pt>
    <dgm:pt modelId="{79A5981E-997A-41D9-B30D-724A4E08AAA2}" type="pres">
      <dgm:prSet presAssocID="{C29196E9-4B1F-4879-8457-A4907057DCCA}" presName="spacer" presStyleCnt="0"/>
      <dgm:spPr/>
    </dgm:pt>
    <dgm:pt modelId="{7334A51B-114A-4027-96FF-73D0C263D5E6}" type="pres">
      <dgm:prSet presAssocID="{C63ADD1D-4851-44EF-ABE7-D501C210ECF7}" presName="parentText" presStyleLbl="node1" presStyleIdx="10" presStyleCnt="11" custLinFactY="7054" custLinFactNeighborX="-8" custLinFactNeighborY="100000">
        <dgm:presLayoutVars>
          <dgm:chMax val="0"/>
          <dgm:bulletEnabled val="1"/>
        </dgm:presLayoutVars>
      </dgm:prSet>
      <dgm:spPr/>
    </dgm:pt>
  </dgm:ptLst>
  <dgm:cxnLst>
    <dgm:cxn modelId="{7C1AD606-1E43-4D73-B4F5-450DC67EBA94}" type="presOf" srcId="{8C775B49-8DA4-42AF-9908-211E0DF8246B}" destId="{7FF7233B-5C52-4645-BAED-A0F8A4947718}" srcOrd="0" destOrd="0" presId="urn:microsoft.com/office/officeart/2005/8/layout/vList2"/>
    <dgm:cxn modelId="{BCF2E809-A039-4B10-9F89-05BD942EE784}" srcId="{C32E3250-1A5F-4A73-BF5A-1C3853FAE9DE}" destId="{C4645D2F-2C37-4C58-BF9E-9464A0D1DA2C}" srcOrd="7" destOrd="0" parTransId="{B9A1F85D-E046-4CD2-B837-A28975BBAB0B}" sibTransId="{82995CE2-3D8C-4EEA-8B5E-533FFCABBA48}"/>
    <dgm:cxn modelId="{0EDB790B-D094-46A8-8CAA-08C5B646DC16}" type="presOf" srcId="{6C18EA2C-342C-4443-9E65-F89B4C756EF5}" destId="{5B6E7E6D-81F5-489F-80A5-7FF123ED1D68}" srcOrd="0" destOrd="0" presId="urn:microsoft.com/office/officeart/2005/8/layout/vList2"/>
    <dgm:cxn modelId="{E07A800B-CF5E-4AAB-AB8A-59D1BEFE32B1}" srcId="{C32E3250-1A5F-4A73-BF5A-1C3853FAE9DE}" destId="{F6D91961-3738-4628-889B-C035C6160B4B}" srcOrd="8" destOrd="0" parTransId="{88EDF744-CA44-43BF-916C-C5739B58A289}" sibTransId="{34E3987F-2FC8-4F91-98E3-637AAD7C2A72}"/>
    <dgm:cxn modelId="{12A3D711-8344-4759-BA00-38FFB420FFBE}" srcId="{C32E3250-1A5F-4A73-BF5A-1C3853FAE9DE}" destId="{F2A22D2B-6547-43EF-B4E7-C8FA79702D1C}" srcOrd="4" destOrd="0" parTransId="{9B80E448-0030-49B8-81F6-F0BD9015E843}" sibTransId="{2104D971-1220-442A-8E54-963E832B6A92}"/>
    <dgm:cxn modelId="{D2D7861B-5137-4876-AD87-3C17CD8A1EAB}" srcId="{C32E3250-1A5F-4A73-BF5A-1C3853FAE9DE}" destId="{64AF83A3-5925-4BF3-89AF-ECB936DE56F3}" srcOrd="6" destOrd="0" parTransId="{B7669A11-4806-4517-B381-2A18FAFE4A79}" sibTransId="{5B2CA022-E3F7-4169-A145-C115E9BDACFB}"/>
    <dgm:cxn modelId="{F9E0CA25-1D51-40D3-BFF3-8BBE71CE3F2E}" type="presOf" srcId="{2B589C33-5813-4767-8CD5-0C7924C3F1C6}" destId="{71569773-66D7-4130-81F5-E4B2F34D3CF3}" srcOrd="0" destOrd="0" presId="urn:microsoft.com/office/officeart/2005/8/layout/vList2"/>
    <dgm:cxn modelId="{BFD99526-D704-43C6-A284-3022A735D37F}" srcId="{C32E3250-1A5F-4A73-BF5A-1C3853FAE9DE}" destId="{C63ADD1D-4851-44EF-ABE7-D501C210ECF7}" srcOrd="10" destOrd="0" parTransId="{F181DC8F-147E-4F87-BFDB-18BC5091B74E}" sibTransId="{68F860B4-7315-452A-94CA-A17ED558B13F}"/>
    <dgm:cxn modelId="{9FA7252C-32A6-4B52-8089-4DAF9F90E911}" type="presOf" srcId="{C63ADD1D-4851-44EF-ABE7-D501C210ECF7}" destId="{7334A51B-114A-4027-96FF-73D0C263D5E6}" srcOrd="0" destOrd="0" presId="urn:microsoft.com/office/officeart/2005/8/layout/vList2"/>
    <dgm:cxn modelId="{B0570961-DD6F-4FA0-80AA-1F62C710DE2B}" type="presOf" srcId="{F6D91961-3738-4628-889B-C035C6160B4B}" destId="{B208D136-8624-42F0-898C-91E21D401BD7}" srcOrd="0" destOrd="0" presId="urn:microsoft.com/office/officeart/2005/8/layout/vList2"/>
    <dgm:cxn modelId="{7EB73548-3D36-4439-91AC-B7300FCBEBDE}" type="presOf" srcId="{C32E3250-1A5F-4A73-BF5A-1C3853FAE9DE}" destId="{56A4A2E4-DB4F-42F6-9B7B-A2E8AC09C11A}" srcOrd="0" destOrd="0" presId="urn:microsoft.com/office/officeart/2005/8/layout/vList2"/>
    <dgm:cxn modelId="{C530726C-02B8-460C-8556-5991890E4BD3}" type="presOf" srcId="{F2A22D2B-6547-43EF-B4E7-C8FA79702D1C}" destId="{2A20998D-23E2-45AE-998F-ECCDD81E7BA0}" srcOrd="0" destOrd="0" presId="urn:microsoft.com/office/officeart/2005/8/layout/vList2"/>
    <dgm:cxn modelId="{0D11B06D-398C-4875-9525-5920DCB1693D}" srcId="{C32E3250-1A5F-4A73-BF5A-1C3853FAE9DE}" destId="{8C775B49-8DA4-42AF-9908-211E0DF8246B}" srcOrd="9" destOrd="0" parTransId="{249B8EB5-6165-4315-9F53-2531FCCB393E}" sibTransId="{C29196E9-4B1F-4879-8457-A4907057DCCA}"/>
    <dgm:cxn modelId="{E18F0674-54BE-431D-99C0-E67457A98E34}" srcId="{C32E3250-1A5F-4A73-BF5A-1C3853FAE9DE}" destId="{41A5A6C3-6A96-4511-B0CF-CD5614B179BB}" srcOrd="2" destOrd="0" parTransId="{1AA568B7-E80E-42FA-B916-9395A1E91FDA}" sibTransId="{CD48938F-F30F-48B3-ABAE-C1D4B9F78020}"/>
    <dgm:cxn modelId="{4E2C068C-4180-48E4-B0D3-1E018BF7F0D9}" srcId="{C32E3250-1A5F-4A73-BF5A-1C3853FAE9DE}" destId="{6C18EA2C-342C-4443-9E65-F89B4C756EF5}" srcOrd="1" destOrd="0" parTransId="{62674EBE-F68F-4182-937B-93A574DD61DF}" sibTransId="{AB86F92D-4DFF-4FA5-802E-EE2F451E78E4}"/>
    <dgm:cxn modelId="{E7D6328D-BB4D-4A9C-9485-42845C60D470}" srcId="{C32E3250-1A5F-4A73-BF5A-1C3853FAE9DE}" destId="{46D7C458-B96B-4547-890D-E4C0A08C328E}" srcOrd="0" destOrd="0" parTransId="{CE32E572-31F6-4EBB-9C7E-C14B7BDCB46E}" sibTransId="{AF7B54BF-23C1-447E-A5DC-3C98EF104DE4}"/>
    <dgm:cxn modelId="{CE9E2B98-48AC-4378-A6AA-C64115E906A9}" srcId="{C32E3250-1A5F-4A73-BF5A-1C3853FAE9DE}" destId="{2B589C33-5813-4767-8CD5-0C7924C3F1C6}" srcOrd="5" destOrd="0" parTransId="{BEC676CE-8A13-42CE-9C5C-F2B8BA057B75}" sibTransId="{736922E3-ABE3-49B7-BBD0-39A89887E535}"/>
    <dgm:cxn modelId="{B8366AB2-4717-4ED8-B913-5B4E36BA2F73}" srcId="{C32E3250-1A5F-4A73-BF5A-1C3853FAE9DE}" destId="{2E10FBBC-EEA5-48DE-B9FC-894070BB1A9F}" srcOrd="3" destOrd="0" parTransId="{FD844EB7-8397-4633-883D-DF62A4AFACB1}" sibTransId="{862DBB70-8074-427A-A248-4207262B20CC}"/>
    <dgm:cxn modelId="{8BF4F1B6-A0BF-472A-B034-51F5F281A828}" type="presOf" srcId="{2E10FBBC-EEA5-48DE-B9FC-894070BB1A9F}" destId="{52298288-9C12-47C2-BC94-FB01DEFCD842}" srcOrd="0" destOrd="0" presId="urn:microsoft.com/office/officeart/2005/8/layout/vList2"/>
    <dgm:cxn modelId="{6D9AACB9-5174-46F8-8CCB-755F5ED73805}" type="presOf" srcId="{46D7C458-B96B-4547-890D-E4C0A08C328E}" destId="{94A1D46B-F0EF-4BA8-BC16-420D18622054}" srcOrd="0" destOrd="0" presId="urn:microsoft.com/office/officeart/2005/8/layout/vList2"/>
    <dgm:cxn modelId="{11656CBF-B0FA-4033-A760-E0E6C4DA0A9E}" type="presOf" srcId="{41A5A6C3-6A96-4511-B0CF-CD5614B179BB}" destId="{F4498828-0469-4E77-83E3-7666EA6F1441}" srcOrd="0" destOrd="0" presId="urn:microsoft.com/office/officeart/2005/8/layout/vList2"/>
    <dgm:cxn modelId="{FEC08FEC-E12B-4CF6-A913-B32E832F8F5F}" type="presOf" srcId="{C4645D2F-2C37-4C58-BF9E-9464A0D1DA2C}" destId="{6DD23F3B-7FA3-4F62-8A2B-CACB93C88E9B}" srcOrd="0" destOrd="0" presId="urn:microsoft.com/office/officeart/2005/8/layout/vList2"/>
    <dgm:cxn modelId="{8735ACF0-0802-49B1-8966-CBDC1358379F}" type="presOf" srcId="{64AF83A3-5925-4BF3-89AF-ECB936DE56F3}" destId="{30C9EE1D-BDE9-4A73-9BBB-F564CE2F8D35}" srcOrd="0" destOrd="0" presId="urn:microsoft.com/office/officeart/2005/8/layout/vList2"/>
    <dgm:cxn modelId="{64C40A35-A28F-4512-8C1D-42D6F2787A96}" type="presParOf" srcId="{56A4A2E4-DB4F-42F6-9B7B-A2E8AC09C11A}" destId="{94A1D46B-F0EF-4BA8-BC16-420D18622054}" srcOrd="0" destOrd="0" presId="urn:microsoft.com/office/officeart/2005/8/layout/vList2"/>
    <dgm:cxn modelId="{8EF9B281-7AC0-4537-BCE9-DBA55FD8E0CD}" type="presParOf" srcId="{56A4A2E4-DB4F-42F6-9B7B-A2E8AC09C11A}" destId="{71BB82ED-7D4F-49E5-9BAF-97AB888E4756}" srcOrd="1" destOrd="0" presId="urn:microsoft.com/office/officeart/2005/8/layout/vList2"/>
    <dgm:cxn modelId="{C91B90CA-5B10-4474-8371-6F87B8B1F351}" type="presParOf" srcId="{56A4A2E4-DB4F-42F6-9B7B-A2E8AC09C11A}" destId="{5B6E7E6D-81F5-489F-80A5-7FF123ED1D68}" srcOrd="2" destOrd="0" presId="urn:microsoft.com/office/officeart/2005/8/layout/vList2"/>
    <dgm:cxn modelId="{8A70945E-6995-431C-B121-F6CF85B138A8}" type="presParOf" srcId="{56A4A2E4-DB4F-42F6-9B7B-A2E8AC09C11A}" destId="{1076BABE-BFB9-4549-B37F-A80002FF2532}" srcOrd="3" destOrd="0" presId="urn:microsoft.com/office/officeart/2005/8/layout/vList2"/>
    <dgm:cxn modelId="{C29C28A8-5C85-4152-8293-D041CC9F6385}" type="presParOf" srcId="{56A4A2E4-DB4F-42F6-9B7B-A2E8AC09C11A}" destId="{F4498828-0469-4E77-83E3-7666EA6F1441}" srcOrd="4" destOrd="0" presId="urn:microsoft.com/office/officeart/2005/8/layout/vList2"/>
    <dgm:cxn modelId="{53D0DDE3-8E22-4BA5-A16E-7C2549199A74}" type="presParOf" srcId="{56A4A2E4-DB4F-42F6-9B7B-A2E8AC09C11A}" destId="{35FFF4E8-2009-4147-A7A0-14F40A9F8AD3}" srcOrd="5" destOrd="0" presId="urn:microsoft.com/office/officeart/2005/8/layout/vList2"/>
    <dgm:cxn modelId="{B4D6849F-DCFD-4381-A154-15FF2D7D2321}" type="presParOf" srcId="{56A4A2E4-DB4F-42F6-9B7B-A2E8AC09C11A}" destId="{52298288-9C12-47C2-BC94-FB01DEFCD842}" srcOrd="6" destOrd="0" presId="urn:microsoft.com/office/officeart/2005/8/layout/vList2"/>
    <dgm:cxn modelId="{6ED9764F-4C1E-4C3F-A4EE-EBD4FBB4E130}" type="presParOf" srcId="{56A4A2E4-DB4F-42F6-9B7B-A2E8AC09C11A}" destId="{A7FD81F9-FF75-48C6-A2A8-7D17429A14F8}" srcOrd="7" destOrd="0" presId="urn:microsoft.com/office/officeart/2005/8/layout/vList2"/>
    <dgm:cxn modelId="{E149D7AF-C7F6-45E9-8A7F-E2F58D5C25BD}" type="presParOf" srcId="{56A4A2E4-DB4F-42F6-9B7B-A2E8AC09C11A}" destId="{2A20998D-23E2-45AE-998F-ECCDD81E7BA0}" srcOrd="8" destOrd="0" presId="urn:microsoft.com/office/officeart/2005/8/layout/vList2"/>
    <dgm:cxn modelId="{FA81B91E-6D8B-4FCF-B4A8-80A103800650}" type="presParOf" srcId="{56A4A2E4-DB4F-42F6-9B7B-A2E8AC09C11A}" destId="{88638CA7-0C60-4122-88D1-E7FB7E06C09A}" srcOrd="9" destOrd="0" presId="urn:microsoft.com/office/officeart/2005/8/layout/vList2"/>
    <dgm:cxn modelId="{B4B4E77B-F4BA-453A-B3A7-4EB9E8D83BB7}" type="presParOf" srcId="{56A4A2E4-DB4F-42F6-9B7B-A2E8AC09C11A}" destId="{71569773-66D7-4130-81F5-E4B2F34D3CF3}" srcOrd="10" destOrd="0" presId="urn:microsoft.com/office/officeart/2005/8/layout/vList2"/>
    <dgm:cxn modelId="{0FA8C6E1-B888-4DBF-89FB-19571EFD034A}" type="presParOf" srcId="{56A4A2E4-DB4F-42F6-9B7B-A2E8AC09C11A}" destId="{E9C93B53-C7FA-4A05-BDAD-5E3E78DAD61E}" srcOrd="11" destOrd="0" presId="urn:microsoft.com/office/officeart/2005/8/layout/vList2"/>
    <dgm:cxn modelId="{022BF964-5368-4DC5-AD86-115C8CC06E95}" type="presParOf" srcId="{56A4A2E4-DB4F-42F6-9B7B-A2E8AC09C11A}" destId="{30C9EE1D-BDE9-4A73-9BBB-F564CE2F8D35}" srcOrd="12" destOrd="0" presId="urn:microsoft.com/office/officeart/2005/8/layout/vList2"/>
    <dgm:cxn modelId="{8376FA50-04EB-42DE-942C-3A7664BA3A33}" type="presParOf" srcId="{56A4A2E4-DB4F-42F6-9B7B-A2E8AC09C11A}" destId="{0A98554D-ADD2-455D-B29C-47EEB6123F88}" srcOrd="13" destOrd="0" presId="urn:microsoft.com/office/officeart/2005/8/layout/vList2"/>
    <dgm:cxn modelId="{53332056-496E-4FC3-A68D-9C72BCF68926}" type="presParOf" srcId="{56A4A2E4-DB4F-42F6-9B7B-A2E8AC09C11A}" destId="{6DD23F3B-7FA3-4F62-8A2B-CACB93C88E9B}" srcOrd="14" destOrd="0" presId="urn:microsoft.com/office/officeart/2005/8/layout/vList2"/>
    <dgm:cxn modelId="{02D49726-DF90-43C6-ADFA-5BE778ED65FA}" type="presParOf" srcId="{56A4A2E4-DB4F-42F6-9B7B-A2E8AC09C11A}" destId="{C5AA78E3-4718-4BBD-B30C-6980532B96FF}" srcOrd="15" destOrd="0" presId="urn:microsoft.com/office/officeart/2005/8/layout/vList2"/>
    <dgm:cxn modelId="{B4E21F69-B20C-44F8-86CD-C31735FBA6DF}" type="presParOf" srcId="{56A4A2E4-DB4F-42F6-9B7B-A2E8AC09C11A}" destId="{B208D136-8624-42F0-898C-91E21D401BD7}" srcOrd="16" destOrd="0" presId="urn:microsoft.com/office/officeart/2005/8/layout/vList2"/>
    <dgm:cxn modelId="{E976D6A4-C107-4FDA-B543-16099FF20973}" type="presParOf" srcId="{56A4A2E4-DB4F-42F6-9B7B-A2E8AC09C11A}" destId="{5FAAFE91-DDA6-4A61-AFAC-668969B012CB}" srcOrd="17" destOrd="0" presId="urn:microsoft.com/office/officeart/2005/8/layout/vList2"/>
    <dgm:cxn modelId="{4717C185-BE6E-4C52-9473-4B1B7FFCCA24}" type="presParOf" srcId="{56A4A2E4-DB4F-42F6-9B7B-A2E8AC09C11A}" destId="{7FF7233B-5C52-4645-BAED-A0F8A4947718}" srcOrd="18" destOrd="0" presId="urn:microsoft.com/office/officeart/2005/8/layout/vList2"/>
    <dgm:cxn modelId="{780277F6-2F5E-45FA-92F0-632E027E1C4D}" type="presParOf" srcId="{56A4A2E4-DB4F-42F6-9B7B-A2E8AC09C11A}" destId="{79A5981E-997A-41D9-B30D-724A4E08AAA2}" srcOrd="19" destOrd="0" presId="urn:microsoft.com/office/officeart/2005/8/layout/vList2"/>
    <dgm:cxn modelId="{31E377D2-1C40-4621-A405-94C837049BDE}" type="presParOf" srcId="{56A4A2E4-DB4F-42F6-9B7B-A2E8AC09C11A}" destId="{7334A51B-114A-4027-96FF-73D0C263D5E6}" srcOrd="2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1D46B-F0EF-4BA8-BC16-420D18622054}">
      <dsp:nvSpPr>
        <dsp:cNvPr id="0" name=""/>
        <dsp:cNvSpPr/>
      </dsp:nvSpPr>
      <dsp:spPr>
        <a:xfrm>
          <a:off x="0" y="895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Introduction</a:t>
          </a:r>
          <a:r>
            <a:rPr lang="en-GB" sz="1400" b="1" i="0" kern="1200" dirty="0">
              <a:solidFill>
                <a:schemeClr val="tx1"/>
              </a:solidFill>
            </a:rPr>
            <a:t>	</a:t>
          </a:r>
          <a:r>
            <a:rPr lang="en-GB" sz="1400" b="1" i="0" kern="1200" dirty="0"/>
            <a:t>											</a:t>
          </a:r>
          <a:r>
            <a:rPr lang="en-GB" sz="1400" b="0" i="0" kern="1200" dirty="0"/>
            <a:t> </a:t>
          </a:r>
          <a:endParaRPr lang="en-US" sz="1400" kern="1200" dirty="0"/>
        </a:p>
      </dsp:txBody>
      <dsp:txXfrm>
        <a:off x="16392" y="25346"/>
        <a:ext cx="8815052" cy="303006"/>
      </dsp:txXfrm>
    </dsp:sp>
    <dsp:sp modelId="{5B6E7E6D-81F5-489F-80A5-7FF123ED1D68}">
      <dsp:nvSpPr>
        <dsp:cNvPr id="0" name=""/>
        <dsp:cNvSpPr/>
      </dsp:nvSpPr>
      <dsp:spPr>
        <a:xfrm>
          <a:off x="0" y="38506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Musculoskeletal Disorders</a:t>
          </a:r>
          <a:r>
            <a:rPr lang="en-GB" sz="1400" b="0" i="0" kern="1200" dirty="0">
              <a:solidFill>
                <a:schemeClr val="tx1"/>
              </a:solidFill>
              <a:latin typeface="Arial" panose="020B0604020202020204" pitchFamily="34" charset="0"/>
              <a:cs typeface="Arial" panose="020B0604020202020204" pitchFamily="34" charset="0"/>
            </a:rPr>
            <a:t> </a:t>
          </a:r>
          <a:endParaRPr lang="en-US" sz="1400" kern="1200" dirty="0">
            <a:solidFill>
              <a:schemeClr val="tx1"/>
            </a:solidFill>
            <a:latin typeface="Arial" panose="020B0604020202020204" pitchFamily="34" charset="0"/>
            <a:cs typeface="Arial" panose="020B0604020202020204" pitchFamily="34" charset="0"/>
          </a:endParaRPr>
        </a:p>
      </dsp:txBody>
      <dsp:txXfrm>
        <a:off x="16392" y="401456"/>
        <a:ext cx="8815052" cy="303006"/>
      </dsp:txXfrm>
    </dsp:sp>
    <dsp:sp modelId="{F4498828-0469-4E77-83E3-7666EA6F1441}">
      <dsp:nvSpPr>
        <dsp:cNvPr id="0" name=""/>
        <dsp:cNvSpPr/>
      </dsp:nvSpPr>
      <dsp:spPr>
        <a:xfrm>
          <a:off x="0" y="76117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Anatomy and Physiology of the Lower Back </a:t>
          </a:r>
          <a:endParaRPr lang="en-US" sz="1400" b="1" kern="1200" dirty="0">
            <a:solidFill>
              <a:schemeClr val="tx1"/>
            </a:solidFill>
            <a:latin typeface="Arial" panose="020B0604020202020204" pitchFamily="34" charset="0"/>
            <a:cs typeface="Arial" panose="020B0604020202020204" pitchFamily="34" charset="0"/>
          </a:endParaRPr>
        </a:p>
      </dsp:txBody>
      <dsp:txXfrm>
        <a:off x="16392" y="777566"/>
        <a:ext cx="8815052" cy="303006"/>
      </dsp:txXfrm>
    </dsp:sp>
    <dsp:sp modelId="{52298288-9C12-47C2-BC94-FB01DEFCD842}">
      <dsp:nvSpPr>
        <dsp:cNvPr id="0" name=""/>
        <dsp:cNvSpPr/>
      </dsp:nvSpPr>
      <dsp:spPr>
        <a:xfrm>
          <a:off x="0" y="1137285"/>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rPr>
            <a:t>Typical Signs &amp; Symptoms of Lower Back Pain</a:t>
          </a:r>
          <a:r>
            <a:rPr lang="en-GB" sz="1400" b="0" i="0" kern="1200" dirty="0">
              <a:solidFill>
                <a:schemeClr val="tx1"/>
              </a:solidFill>
            </a:rPr>
            <a:t> </a:t>
          </a:r>
          <a:endParaRPr lang="en-US" sz="1400" kern="1200" dirty="0">
            <a:solidFill>
              <a:schemeClr val="tx1"/>
            </a:solidFill>
          </a:endParaRPr>
        </a:p>
      </dsp:txBody>
      <dsp:txXfrm>
        <a:off x="16392" y="1153677"/>
        <a:ext cx="8815052" cy="303006"/>
      </dsp:txXfrm>
    </dsp:sp>
    <dsp:sp modelId="{2A20998D-23E2-45AE-998F-ECCDD81E7BA0}">
      <dsp:nvSpPr>
        <dsp:cNvPr id="0" name=""/>
        <dsp:cNvSpPr/>
      </dsp:nvSpPr>
      <dsp:spPr>
        <a:xfrm>
          <a:off x="0" y="151339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Patient Demographic Information</a:t>
          </a:r>
          <a:r>
            <a:rPr lang="en-GB" sz="1400" b="0" i="0" kern="1200" dirty="0">
              <a:solidFill>
                <a:schemeClr val="tx1"/>
              </a:solidFill>
              <a:latin typeface="Arial" panose="020B0604020202020204" pitchFamily="34" charset="0"/>
              <a:cs typeface="Arial" panose="020B0604020202020204" pitchFamily="34" charset="0"/>
            </a:rPr>
            <a:t> </a:t>
          </a:r>
          <a:endParaRPr lang="en-US" sz="1400" kern="1200" dirty="0">
            <a:solidFill>
              <a:schemeClr val="tx1"/>
            </a:solidFill>
            <a:latin typeface="Arial" panose="020B0604020202020204" pitchFamily="34" charset="0"/>
            <a:cs typeface="Arial" panose="020B0604020202020204" pitchFamily="34" charset="0"/>
          </a:endParaRPr>
        </a:p>
      </dsp:txBody>
      <dsp:txXfrm>
        <a:off x="16392" y="1529786"/>
        <a:ext cx="8815052" cy="303006"/>
      </dsp:txXfrm>
    </dsp:sp>
    <dsp:sp modelId="{71569773-66D7-4130-81F5-E4B2F34D3CF3}">
      <dsp:nvSpPr>
        <dsp:cNvPr id="0" name=""/>
        <dsp:cNvSpPr/>
      </dsp:nvSpPr>
      <dsp:spPr>
        <a:xfrm>
          <a:off x="0" y="188950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Care Plan Recommendations for Patient with Acute Lower Back Pain   </a:t>
          </a:r>
          <a:endParaRPr lang="en-US" sz="1400" kern="1200" dirty="0">
            <a:solidFill>
              <a:schemeClr val="tx1"/>
            </a:solidFill>
            <a:latin typeface="Arial" panose="020B0604020202020204" pitchFamily="34" charset="0"/>
            <a:cs typeface="Arial" panose="020B0604020202020204" pitchFamily="34" charset="0"/>
          </a:endParaRPr>
        </a:p>
      </dsp:txBody>
      <dsp:txXfrm>
        <a:off x="16392" y="1905896"/>
        <a:ext cx="8815052" cy="303006"/>
      </dsp:txXfrm>
    </dsp:sp>
    <dsp:sp modelId="{30C9EE1D-BDE9-4A73-9BBB-F564CE2F8D35}">
      <dsp:nvSpPr>
        <dsp:cNvPr id="0" name=""/>
        <dsp:cNvSpPr/>
      </dsp:nvSpPr>
      <dsp:spPr>
        <a:xfrm>
          <a:off x="0" y="226561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Recommendation 1  </a:t>
          </a:r>
          <a:endParaRPr lang="en-US" sz="1400" kern="1200" dirty="0">
            <a:solidFill>
              <a:schemeClr val="tx1"/>
            </a:solidFill>
            <a:latin typeface="Arial" panose="020B0604020202020204" pitchFamily="34" charset="0"/>
            <a:cs typeface="Arial" panose="020B0604020202020204" pitchFamily="34" charset="0"/>
          </a:endParaRPr>
        </a:p>
      </dsp:txBody>
      <dsp:txXfrm>
        <a:off x="16392" y="2282006"/>
        <a:ext cx="8815052" cy="303006"/>
      </dsp:txXfrm>
    </dsp:sp>
    <dsp:sp modelId="{6DD23F3B-7FA3-4F62-8A2B-CACB93C88E9B}">
      <dsp:nvSpPr>
        <dsp:cNvPr id="0" name=""/>
        <dsp:cNvSpPr/>
      </dsp:nvSpPr>
      <dsp:spPr>
        <a:xfrm>
          <a:off x="0" y="264172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chemeClr val="tx1"/>
              </a:solidFill>
              <a:latin typeface="Arial" panose="020B0604020202020204" pitchFamily="34" charset="0"/>
              <a:cs typeface="Arial" panose="020B0604020202020204" pitchFamily="34" charset="0"/>
            </a:rPr>
            <a:t>Recommendation 2</a:t>
          </a:r>
          <a:endParaRPr lang="en-US" sz="1400" kern="1200" dirty="0">
            <a:solidFill>
              <a:schemeClr val="tx1"/>
            </a:solidFill>
            <a:latin typeface="Arial" panose="020B0604020202020204" pitchFamily="34" charset="0"/>
            <a:cs typeface="Arial" panose="020B0604020202020204" pitchFamily="34" charset="0"/>
          </a:endParaRPr>
        </a:p>
      </dsp:txBody>
      <dsp:txXfrm>
        <a:off x="16392" y="2658116"/>
        <a:ext cx="8815052" cy="303006"/>
      </dsp:txXfrm>
    </dsp:sp>
    <dsp:sp modelId="{B208D136-8624-42F0-898C-91E21D401BD7}">
      <dsp:nvSpPr>
        <dsp:cNvPr id="0" name=""/>
        <dsp:cNvSpPr/>
      </dsp:nvSpPr>
      <dsp:spPr>
        <a:xfrm>
          <a:off x="0" y="301783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Recommendation 3</a:t>
          </a:r>
          <a:r>
            <a:rPr lang="en-GB" sz="1400" kern="1200" dirty="0">
              <a:solidFill>
                <a:schemeClr val="tx1"/>
              </a:solidFill>
              <a:latin typeface="Arial" panose="020B0604020202020204" pitchFamily="34" charset="0"/>
              <a:cs typeface="Arial" panose="020B0604020202020204" pitchFamily="34" charset="0"/>
            </a:rPr>
            <a:t> </a:t>
          </a:r>
        </a:p>
      </dsp:txBody>
      <dsp:txXfrm>
        <a:off x="16392" y="3034226"/>
        <a:ext cx="8815052" cy="303006"/>
      </dsp:txXfrm>
    </dsp:sp>
    <dsp:sp modelId="{7FF7233B-5C52-4645-BAED-A0F8A4947718}">
      <dsp:nvSpPr>
        <dsp:cNvPr id="0" name=""/>
        <dsp:cNvSpPr/>
      </dsp:nvSpPr>
      <dsp:spPr>
        <a:xfrm>
          <a:off x="0" y="3393945"/>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Conclusion</a:t>
          </a:r>
        </a:p>
      </dsp:txBody>
      <dsp:txXfrm>
        <a:off x="16392" y="3410337"/>
        <a:ext cx="8815052" cy="303006"/>
      </dsp:txXfrm>
    </dsp:sp>
    <dsp:sp modelId="{7334A51B-114A-4027-96FF-73D0C263D5E6}">
      <dsp:nvSpPr>
        <dsp:cNvPr id="0" name=""/>
        <dsp:cNvSpPr/>
      </dsp:nvSpPr>
      <dsp:spPr>
        <a:xfrm>
          <a:off x="0" y="3779010"/>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References</a:t>
          </a:r>
          <a:r>
            <a:rPr lang="en-GB" sz="1400" kern="1200" dirty="0"/>
            <a:t> </a:t>
          </a:r>
        </a:p>
      </dsp:txBody>
      <dsp:txXfrm>
        <a:off x="16392" y="3795402"/>
        <a:ext cx="8815052" cy="3030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A5FD21-F901-445C-9454-A366EBB2488E}" type="datetimeFigureOut">
              <a:rPr lang="en-GB" smtClean="0"/>
              <a:t>13/12/2025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9326B-FC7E-4E4D-AF79-3FC2446DDC1E}" type="slidenum">
              <a:rPr lang="en-GB" smtClean="0"/>
              <a:t>‹#›</a:t>
            </a:fld>
            <a:endParaRPr lang="en-GB"/>
          </a:p>
        </p:txBody>
      </p:sp>
    </p:spTree>
    <p:extLst>
      <p:ext uri="{BB962C8B-B14F-4D97-AF65-F5344CB8AC3E}">
        <p14:creationId xmlns:p14="http://schemas.microsoft.com/office/powerpoint/2010/main" val="245783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49326B-FC7E-4E4D-AF79-3FC2446DDC1E}" type="slidenum">
              <a:rPr lang="en-GB" smtClean="0"/>
              <a:t>1</a:t>
            </a:fld>
            <a:endParaRPr lang="en-GB"/>
          </a:p>
        </p:txBody>
      </p:sp>
    </p:spTree>
    <p:extLst>
      <p:ext uri="{BB962C8B-B14F-4D97-AF65-F5344CB8AC3E}">
        <p14:creationId xmlns:p14="http://schemas.microsoft.com/office/powerpoint/2010/main" val="2110286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4</a:t>
            </a:fld>
            <a:endParaRPr lang="en-GB"/>
          </a:p>
        </p:txBody>
      </p:sp>
    </p:spTree>
    <p:extLst>
      <p:ext uri="{BB962C8B-B14F-4D97-AF65-F5344CB8AC3E}">
        <p14:creationId xmlns:p14="http://schemas.microsoft.com/office/powerpoint/2010/main" val="589815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6</a:t>
            </a:fld>
            <a:endParaRPr lang="en-GB"/>
          </a:p>
        </p:txBody>
      </p:sp>
    </p:spTree>
    <p:extLst>
      <p:ext uri="{BB962C8B-B14F-4D97-AF65-F5344CB8AC3E}">
        <p14:creationId xmlns:p14="http://schemas.microsoft.com/office/powerpoint/2010/main" val="924914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9</a:t>
            </a:fld>
            <a:endParaRPr lang="en-GB"/>
          </a:p>
        </p:txBody>
      </p:sp>
    </p:spTree>
    <p:extLst>
      <p:ext uri="{BB962C8B-B14F-4D97-AF65-F5344CB8AC3E}">
        <p14:creationId xmlns:p14="http://schemas.microsoft.com/office/powerpoint/2010/main" val="119641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13</a:t>
            </a:fld>
            <a:endParaRPr lang="en-GB"/>
          </a:p>
        </p:txBody>
      </p:sp>
    </p:spTree>
    <p:extLst>
      <p:ext uri="{BB962C8B-B14F-4D97-AF65-F5344CB8AC3E}">
        <p14:creationId xmlns:p14="http://schemas.microsoft.com/office/powerpoint/2010/main" val="4130251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D1D1EADE-8E88-4C7C-8AC5-FB148DE4940E}" type="datetime1">
              <a:rPr lang="en-US" smtClean="0"/>
              <a:t>12/13/2025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204932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4847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7318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12/13/2025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7317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12/13/2025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4613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12/13/2025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4921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12/13/2025</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8125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12/13/2025</a:t>
            </a:fld>
            <a:endParaRPr lang="en-US"/>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67673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12/13/2025</a:t>
            </a:fld>
            <a:endParaRPr lang="en-US"/>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4372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12/13/2025</a:t>
            </a:fld>
            <a:endParaRPr lang="en-US"/>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6463048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856536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820317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568347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12/13/2025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5506871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12/13/2025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354510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6147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12/13/2025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0039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E31BA835-12AC-4E8F-955A-EA3F4DE2791F}" type="datetime1">
              <a:rPr lang="en-US" smtClean="0"/>
              <a:t>12/13/2025</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173851121"/>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 id="2147483849" r:id="rId13"/>
    <p:sldLayoutId id="2147483850" r:id="rId14"/>
    <p:sldLayoutId id="2147483851" r:id="rId15"/>
    <p:sldLayoutId id="2147483852" r:id="rId16"/>
    <p:sldLayoutId id="2147483853"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pmc.ncbi.nlm.nih.gov/articles/PMC10546903/" TargetMode="External"/><Relationship Id="rId3" Type="http://schemas.openxmlformats.org/officeDocument/2006/relationships/hyperlink" Target="https://pixabay.com/illustrations/ai-generated-woman-back-pain-8927202/" TargetMode="External"/><Relationship Id="rId7" Type="http://schemas.openxmlformats.org/officeDocument/2006/relationships/hyperlink" Target="https://pixabay.com/photos/figure-man-to-stand-back-pain-170710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arelearning.org.uk/qualifications/level-3-extended-hsc/hsc-dmo3-ethics/1-3-analyse-core-principles-of-care-ethics/" TargetMode="External"/><Relationship Id="rId5" Type="http://schemas.openxmlformats.org/officeDocument/2006/relationships/hyperlink" Target="https://journals.lww.com/co-epidemiology/fulltext/2022/11000/Epidemiology_of_work_related_musculoskeletal.6.aspx" TargetMode="External"/><Relationship Id="rId10" Type="http://schemas.openxmlformats.org/officeDocument/2006/relationships/hyperlink" Target="https://www.england.nhs.uk/elective-care/best-practice-solutions/musculoskeletal/" TargetMode="External"/><Relationship Id="rId4" Type="http://schemas.openxmlformats.org/officeDocument/2006/relationships/hyperlink" Target="https://pixabay.com/illustrations/back-pain-backache-back-ache-3769360/" TargetMode="External"/><Relationship Id="rId9" Type="http://schemas.openxmlformats.org/officeDocument/2006/relationships/hyperlink" Target="https://www.nhs.uk/conditions/physiotherapy/how-it-work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ng59/chapter/Recommendations" TargetMode="External"/><Relationship Id="rId2" Type="http://schemas.openxmlformats.org/officeDocument/2006/relationships/hyperlink" Target="https://cks.nice.org.uk/topics/back-pain-low-without-radiculopathy/background-information/risk-factors/" TargetMode="External"/><Relationship Id="rId1" Type="http://schemas.openxmlformats.org/officeDocument/2006/relationships/slideLayout" Target="../slideLayouts/slideLayout2.xml"/><Relationship Id="rId5" Type="http://schemas.openxmlformats.org/officeDocument/2006/relationships/hyperlink" Target="https://cks.nice.org.uk/topics/back-pain-low-without-radiculopathy/" TargetMode="External"/><Relationship Id="rId4" Type="http://schemas.openxmlformats.org/officeDocument/2006/relationships/hyperlink" Target="https://cks.nice.org.uk/topics/back-pain-low-without-radiculopathy/management/management/#follow-up-referral"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who.int/news-room/fact-sheets/detail/musculoskeletal-conditions" TargetMode="External"/><Relationship Id="rId3" Type="http://schemas.openxmlformats.org/officeDocument/2006/relationships/hyperlink" Target="https://severnspine.nhs.uk/patient-area/adult-spine-conditions-and-procedures/lumbar-lower-back/" TargetMode="External"/><Relationship Id="rId7" Type="http://schemas.openxmlformats.org/officeDocument/2006/relationships/hyperlink" Target="https://patient.info/bones-joints-muscles/back-and-spine-pain/lower-back-pain" TargetMode="External"/><Relationship Id="rId2" Type="http://schemas.openxmlformats.org/officeDocument/2006/relationships/hyperlink" Target="https://cks.nice.org.uk/topics/back-pain-low-without-radiculopathy/" TargetMode="External"/><Relationship Id="rId1" Type="http://schemas.openxmlformats.org/officeDocument/2006/relationships/slideLayout" Target="../slideLayouts/slideLayout2.xml"/><Relationship Id="rId6" Type="http://schemas.openxmlformats.org/officeDocument/2006/relationships/hyperlink" Target="https://doi.org/10.1016/j.msksp.2023.102752" TargetMode="External"/><Relationship Id="rId5" Type="http://schemas.openxmlformats.org/officeDocument/2006/relationships/hyperlink" Target="https://www.gov.uk/government/statistics/musculoskeletal-health-local-profiles-march-2023-update/musculoskeletal-health-local-profiles-short-commentary-march-2023" TargetMode="External"/><Relationship Id="rId4" Type="http://schemas.openxmlformats.org/officeDocument/2006/relationships/hyperlink" Target="https://www.england.nhs.uk/long-read/good-communication-with-patients-waiting-for-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5885E6E-7E7D-6312-7A5A-78EDF8181709}"/>
              </a:ext>
            </a:extLst>
          </p:cNvPr>
          <p:cNvSpPr>
            <a:spLocks noGrp="1"/>
          </p:cNvSpPr>
          <p:nvPr>
            <p:ph type="subTitle" idx="1"/>
          </p:nvPr>
        </p:nvSpPr>
        <p:spPr>
          <a:xfrm>
            <a:off x="823442" y="4025448"/>
            <a:ext cx="5336353" cy="2176878"/>
          </a:xfrm>
        </p:spPr>
        <p:txBody>
          <a:bodyPr anchor="t">
            <a:normAutofit/>
          </a:bodyPr>
          <a:lstStyle/>
          <a:p>
            <a:pPr algn="l">
              <a:lnSpc>
                <a:spcPct val="150000"/>
              </a:lnSpc>
            </a:pPr>
            <a:r>
              <a:rPr lang="en-GB" sz="1100" dirty="0">
                <a:solidFill>
                  <a:srgbClr val="FFFFFF"/>
                </a:solidFill>
                <a:latin typeface="Arial"/>
                <a:cs typeface="Arial"/>
              </a:rPr>
              <a:t>Student Name: Nabeela Hussain</a:t>
            </a:r>
            <a:br>
              <a:rPr lang="en-GB" sz="1100" dirty="0">
                <a:latin typeface="Arial"/>
              </a:rPr>
            </a:br>
            <a:r>
              <a:rPr lang="en-GB" sz="1100" dirty="0">
                <a:solidFill>
                  <a:srgbClr val="FFFFFF"/>
                </a:solidFill>
                <a:latin typeface="Arial"/>
                <a:cs typeface="Arial"/>
              </a:rPr>
              <a:t>Student Number: 2320752</a:t>
            </a:r>
            <a:br>
              <a:rPr lang="en-GB" sz="1100" dirty="0">
                <a:latin typeface="Arial"/>
              </a:rPr>
            </a:br>
            <a:r>
              <a:rPr lang="en-GB" sz="1100" dirty="0">
                <a:solidFill>
                  <a:srgbClr val="FFFFFF"/>
                </a:solidFill>
                <a:latin typeface="Arial"/>
                <a:cs typeface="Arial"/>
              </a:rPr>
              <a:t>Module Code: BMHP5023</a:t>
            </a:r>
            <a:br>
              <a:rPr lang="en-GB" sz="1100" dirty="0">
                <a:latin typeface="Arial"/>
              </a:rPr>
            </a:br>
            <a:r>
              <a:rPr lang="en-GB" sz="1100" dirty="0">
                <a:solidFill>
                  <a:schemeClr val="bg1"/>
                </a:solidFill>
                <a:latin typeface="Arial"/>
              </a:rPr>
              <a:t>Module Title: Introduction to physiology</a:t>
            </a:r>
          </a:p>
          <a:p>
            <a:pPr algn="l">
              <a:lnSpc>
                <a:spcPct val="150000"/>
              </a:lnSpc>
            </a:pPr>
            <a:r>
              <a:rPr lang="en-GB" sz="1100" dirty="0">
                <a:solidFill>
                  <a:schemeClr val="bg1"/>
                </a:solidFill>
                <a:latin typeface="Arial"/>
              </a:rPr>
              <a:t>Assignment Title: component 2: presentation (</a:t>
            </a:r>
            <a:r>
              <a:rPr lang="en-GB" sz="1100" dirty="0" err="1">
                <a:solidFill>
                  <a:schemeClr val="bg1"/>
                </a:solidFill>
                <a:latin typeface="Arial"/>
              </a:rPr>
              <a:t>powerpoint</a:t>
            </a:r>
            <a:r>
              <a:rPr lang="en-GB" sz="1100" dirty="0">
                <a:solidFill>
                  <a:schemeClr val="bg1"/>
                </a:solidFill>
                <a:latin typeface="Arial"/>
              </a:rPr>
              <a:t> with voiceover)</a:t>
            </a:r>
          </a:p>
          <a:p>
            <a:pPr algn="l">
              <a:lnSpc>
                <a:spcPct val="150000"/>
              </a:lnSpc>
            </a:pPr>
            <a:r>
              <a:rPr lang="en-GB" sz="1100" dirty="0">
                <a:solidFill>
                  <a:schemeClr val="bg1"/>
                </a:solidFill>
                <a:latin typeface="Arial"/>
              </a:rPr>
              <a:t>Lecturer: CHLOE HARRIES</a:t>
            </a:r>
          </a:p>
          <a:p>
            <a:pPr algn="l">
              <a:lnSpc>
                <a:spcPct val="150000"/>
              </a:lnSpc>
            </a:pPr>
            <a:endParaRPr lang="en-GB" sz="1100" dirty="0">
              <a:solidFill>
                <a:srgbClr val="FFFFFF"/>
              </a:solidFill>
              <a:latin typeface="Arial"/>
              <a:cs typeface="Arial"/>
            </a:endParaRPr>
          </a:p>
        </p:txBody>
      </p:sp>
      <p:pic>
        <p:nvPicPr>
          <p:cNvPr id="1030" name="Picture 6" descr="Free Figure Man photo and picture">
            <a:extLst>
              <a:ext uri="{FF2B5EF4-FFF2-40B4-BE49-F238E27FC236}">
                <a16:creationId xmlns:a16="http://schemas.microsoft.com/office/drawing/2014/main" id="{FC95334C-4BD7-44A2-9663-C239F415DF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5972" y="1215767"/>
            <a:ext cx="3273691" cy="4912242"/>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3D6643F-D6A3-4591-B4DC-C07B2CD08C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53251" y="2255741"/>
            <a:ext cx="406400" cy="406400"/>
          </a:xfrm>
          <a:prstGeom prst="rect">
            <a:avLst/>
          </a:prstGeom>
        </p:spPr>
      </p:pic>
      <p:sp>
        <p:nvSpPr>
          <p:cNvPr id="4" name="TextBox 3">
            <a:extLst>
              <a:ext uri="{FF2B5EF4-FFF2-40B4-BE49-F238E27FC236}">
                <a16:creationId xmlns:a16="http://schemas.microsoft.com/office/drawing/2014/main" id="{40C6B17F-B160-4E37-916F-CDD00DF2CA10}"/>
              </a:ext>
            </a:extLst>
          </p:cNvPr>
          <p:cNvSpPr txBox="1"/>
          <p:nvPr/>
        </p:nvSpPr>
        <p:spPr>
          <a:xfrm>
            <a:off x="8259681" y="823199"/>
            <a:ext cx="1814810" cy="261610"/>
          </a:xfrm>
          <a:prstGeom prst="rect">
            <a:avLst/>
          </a:prstGeom>
          <a:noFill/>
        </p:spPr>
        <p:txBody>
          <a:bodyPr wrap="square" rtlCol="0">
            <a:spAutoFit/>
          </a:bodyPr>
          <a:lstStyle/>
          <a:p>
            <a:r>
              <a:rPr lang="en-GB" sz="1100" b="0" dirty="0">
                <a:solidFill>
                  <a:schemeClr val="bg1"/>
                </a:solidFill>
                <a:effectLst/>
                <a:latin typeface="Aptos" panose="020B0004020202020204"/>
              </a:rPr>
              <a:t>(Figure Man</a:t>
            </a:r>
            <a:r>
              <a:rPr lang="en-GB" sz="1100" dirty="0">
                <a:solidFill>
                  <a:schemeClr val="bg1"/>
                </a:solidFill>
                <a:latin typeface="Aptos" panose="020B0004020202020204"/>
              </a:rPr>
              <a:t>, </a:t>
            </a:r>
            <a:r>
              <a:rPr lang="en-GB" sz="1100" b="0" i="0" dirty="0">
                <a:solidFill>
                  <a:schemeClr val="bg1"/>
                </a:solidFill>
                <a:effectLst/>
                <a:latin typeface="Aptos" panose="020B0004020202020204"/>
              </a:rPr>
              <a:t>2016)</a:t>
            </a:r>
            <a:endParaRPr lang="en-GB" sz="1100" dirty="0">
              <a:solidFill>
                <a:schemeClr val="bg1"/>
              </a:solidFill>
            </a:endParaRPr>
          </a:p>
        </p:txBody>
      </p:sp>
    </p:spTree>
    <p:extLst>
      <p:ext uri="{BB962C8B-B14F-4D97-AF65-F5344CB8AC3E}">
        <p14:creationId xmlns:p14="http://schemas.microsoft.com/office/powerpoint/2010/main" val="2121082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5286">
        <p159:morph option="byObject"/>
      </p:transition>
    </mc:Choice>
    <mc:Fallback xmlns="">
      <p:transition spd="slow" advTm="152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4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4093-6FFE-44F5-A693-1E88DC5CFFAC}"/>
              </a:ext>
            </a:extLst>
          </p:cNvPr>
          <p:cNvSpPr>
            <a:spLocks noGrp="1"/>
          </p:cNvSpPr>
          <p:nvPr>
            <p:ph type="title"/>
          </p:nvPr>
        </p:nvSpPr>
        <p:spPr/>
        <p:txBody>
          <a:bodyPr/>
          <a:lstStyle/>
          <a:p>
            <a:pPr algn="ctr"/>
            <a:r>
              <a:rPr lang="en-GB" sz="3200" b="1" dirty="0"/>
              <a:t>Contents Page </a:t>
            </a:r>
          </a:p>
        </p:txBody>
      </p:sp>
      <p:graphicFrame>
        <p:nvGraphicFramePr>
          <p:cNvPr id="42" name="Content Placeholder 2">
            <a:extLst>
              <a:ext uri="{FF2B5EF4-FFF2-40B4-BE49-F238E27FC236}">
                <a16:creationId xmlns:a16="http://schemas.microsoft.com/office/drawing/2014/main" id="{069BABCF-1EA3-F2BF-8668-2DDD2E9BA221}"/>
              </a:ext>
            </a:extLst>
          </p:cNvPr>
          <p:cNvGraphicFramePr>
            <a:graphicFrameLocks noGrp="1"/>
          </p:cNvGraphicFramePr>
          <p:nvPr>
            <p:ph idx="1"/>
            <p:extLst>
              <p:ext uri="{D42A27DB-BD31-4B8C-83A1-F6EECF244321}">
                <p14:modId xmlns:p14="http://schemas.microsoft.com/office/powerpoint/2010/main" val="112783536"/>
              </p:ext>
            </p:extLst>
          </p:nvPr>
        </p:nvGraphicFramePr>
        <p:xfrm>
          <a:off x="1155701" y="2496312"/>
          <a:ext cx="8847836" cy="4114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8F82188-CE3F-4087-84D1-0B490CAC883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30911" y="1274232"/>
            <a:ext cx="406400" cy="406400"/>
          </a:xfrm>
          <a:prstGeom prst="rect">
            <a:avLst/>
          </a:prstGeom>
        </p:spPr>
      </p:pic>
    </p:spTree>
    <p:extLst>
      <p:ext uri="{BB962C8B-B14F-4D97-AF65-F5344CB8AC3E}">
        <p14:creationId xmlns:p14="http://schemas.microsoft.com/office/powerpoint/2010/main" val="3544570841"/>
      </p:ext>
    </p:extLst>
  </p:cSld>
  <p:clrMapOvr>
    <a:masterClrMapping/>
  </p:clrMapOvr>
  <mc:AlternateContent xmlns:mc="http://schemas.openxmlformats.org/markup-compatibility/2006" xmlns:p14="http://schemas.microsoft.com/office/powerpoint/2010/main">
    <mc:Choice Requires="p14">
      <p:transition spd="slow" p14:dur="2000" advTm="24060"/>
    </mc:Choice>
    <mc:Fallback xmlns="">
      <p:transition spd="slow" advTm="2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40419EB1-94AB-43CA-A13F-13A144D731A5}"/>
              </a:ext>
            </a:extLst>
          </p:cNvPr>
          <p:cNvSpPr>
            <a:spLocks noGrp="1"/>
          </p:cNvSpPr>
          <p:nvPr>
            <p:ph type="title"/>
          </p:nvPr>
        </p:nvSpPr>
        <p:spPr>
          <a:xfrm>
            <a:off x="1470818" y="973668"/>
            <a:ext cx="8761413" cy="706964"/>
          </a:xfrm>
        </p:spPr>
        <p:txBody>
          <a:bodyPr/>
          <a:lstStyle/>
          <a:p>
            <a:pPr algn="ctr"/>
            <a:r>
              <a:rPr lang="en-GB" sz="3200" b="1" dirty="0"/>
              <a:t>Introduction</a:t>
            </a:r>
          </a:p>
        </p:txBody>
      </p:sp>
      <p:sp>
        <p:nvSpPr>
          <p:cNvPr id="3" name="Content Placeholder 2">
            <a:extLst>
              <a:ext uri="{FF2B5EF4-FFF2-40B4-BE49-F238E27FC236}">
                <a16:creationId xmlns:a16="http://schemas.microsoft.com/office/drawing/2014/main" id="{3E5707BA-FBBA-1D56-7B2E-A33C220A8B5B}"/>
              </a:ext>
            </a:extLst>
          </p:cNvPr>
          <p:cNvSpPr>
            <a:spLocks noGrp="1"/>
          </p:cNvSpPr>
          <p:nvPr>
            <p:ph idx="1"/>
          </p:nvPr>
        </p:nvSpPr>
        <p:spPr>
          <a:xfrm>
            <a:off x="3261838" y="2861647"/>
            <a:ext cx="8761412" cy="3523488"/>
          </a:xfrm>
        </p:spPr>
        <p:txBody>
          <a:bodyPr anchor="ctr">
            <a:normAutofit/>
          </a:bodyPr>
          <a:lstStyle/>
          <a:p>
            <a:pPr marL="800100" lvl="2" indent="0">
              <a:lnSpc>
                <a:spcPct val="150000"/>
              </a:lnSpc>
              <a:buNone/>
            </a:pPr>
            <a:r>
              <a:rPr lang="en-GB" sz="1800" b="0" i="0" dirty="0">
                <a:effectLst/>
                <a:latin typeface="Arial" panose="020B0604020202020204" pitchFamily="34" charset="0"/>
              </a:rPr>
              <a:t>Musculoskeletal disorders affect millions of people in the United Kingdom (UK) and worldwide. There are various musculoskeletal disorders, and the focus of this presentation is on lower back pain. The relevant anatomy and physiology of the spine and back muscles will be discussed, and a patient’s demographic data and any relevant risk factors for lower back pain will be outlined. A care plan with ethical considerations and appropriate recommendations to manage the patient’s low back pain will be reviewed. </a:t>
            </a:r>
            <a:endParaRPr lang="en-GB" sz="1800" dirty="0"/>
          </a:p>
        </p:txBody>
      </p:sp>
      <p:pic>
        <p:nvPicPr>
          <p:cNvPr id="4" name="Picture 3" descr="Free ai generated woman back illustration">
            <a:extLst>
              <a:ext uri="{FF2B5EF4-FFF2-40B4-BE49-F238E27FC236}">
                <a16:creationId xmlns:a16="http://schemas.microsoft.com/office/drawing/2014/main" id="{99B6521B-72CC-4BA3-9884-1A934B42CF8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40889" y="3676999"/>
            <a:ext cx="3095446" cy="1873195"/>
          </a:xfrm>
          <a:prstGeom prst="rect">
            <a:avLst/>
          </a:prstGeom>
          <a:noFill/>
          <a:ln>
            <a:noFill/>
          </a:ln>
        </p:spPr>
      </p:pic>
      <p:pic>
        <p:nvPicPr>
          <p:cNvPr id="2" name="Recorded Sound">
            <a:hlinkClick r:id="" action="ppaction://media"/>
            <a:extLst>
              <a:ext uri="{FF2B5EF4-FFF2-40B4-BE49-F238E27FC236}">
                <a16:creationId xmlns:a16="http://schemas.microsoft.com/office/drawing/2014/main" id="{7B62E668-F992-4508-B411-6836246BA1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47736" y="1894902"/>
            <a:ext cx="406400" cy="406400"/>
          </a:xfrm>
          <a:prstGeom prst="rect">
            <a:avLst/>
          </a:prstGeom>
        </p:spPr>
      </p:pic>
      <p:sp>
        <p:nvSpPr>
          <p:cNvPr id="5" name="TextBox 4">
            <a:extLst>
              <a:ext uri="{FF2B5EF4-FFF2-40B4-BE49-F238E27FC236}">
                <a16:creationId xmlns:a16="http://schemas.microsoft.com/office/drawing/2014/main" id="{5698020B-3CDF-4E86-B2B9-6E52F3E522F0}"/>
              </a:ext>
            </a:extLst>
          </p:cNvPr>
          <p:cNvSpPr txBox="1"/>
          <p:nvPr/>
        </p:nvSpPr>
        <p:spPr>
          <a:xfrm>
            <a:off x="540889" y="5697380"/>
            <a:ext cx="2345530" cy="261610"/>
          </a:xfrm>
          <a:prstGeom prst="rect">
            <a:avLst/>
          </a:prstGeom>
          <a:noFill/>
        </p:spPr>
        <p:txBody>
          <a:bodyPr wrap="square" rtlCol="0">
            <a:spAutoFit/>
          </a:bodyPr>
          <a:lstStyle/>
          <a:p>
            <a:r>
              <a:rPr lang="en-GB" sz="1100" b="0" dirty="0">
                <a:solidFill>
                  <a:srgbClr val="000000"/>
                </a:solidFill>
                <a:effectLst/>
                <a:latin typeface="Arial" panose="020B0604020202020204" pitchFamily="34" charset="0"/>
              </a:rPr>
              <a:t>(Ai Generated Women</a:t>
            </a:r>
            <a:r>
              <a:rPr lang="en-GB" sz="1100" dirty="0">
                <a:solidFill>
                  <a:srgbClr val="000000"/>
                </a:solidFill>
                <a:latin typeface="Arial" panose="020B0604020202020204" pitchFamily="34" charset="0"/>
              </a:rPr>
              <a:t>, </a:t>
            </a:r>
            <a:r>
              <a:rPr lang="en-GB" sz="1100" b="0" i="0" dirty="0">
                <a:solidFill>
                  <a:srgbClr val="000000"/>
                </a:solidFill>
                <a:effectLst/>
                <a:latin typeface="Arial" panose="020B0604020202020204" pitchFamily="34" charset="0"/>
              </a:rPr>
              <a:t>2024)</a:t>
            </a:r>
            <a:endParaRPr lang="en-GB" sz="1100" dirty="0"/>
          </a:p>
        </p:txBody>
      </p:sp>
    </p:spTree>
    <p:extLst>
      <p:ext uri="{BB962C8B-B14F-4D97-AF65-F5344CB8AC3E}">
        <p14:creationId xmlns:p14="http://schemas.microsoft.com/office/powerpoint/2010/main" val="929390901"/>
      </p:ext>
    </p:extLst>
  </p:cSld>
  <p:clrMapOvr>
    <a:masterClrMapping/>
  </p:clrMapOvr>
  <mc:AlternateContent xmlns:mc="http://schemas.openxmlformats.org/markup-compatibility/2006" xmlns:p14="http://schemas.microsoft.com/office/powerpoint/2010/main">
    <mc:Choice Requires="p14">
      <p:transition spd="slow" p14:dur="2000" advTm="34213"/>
    </mc:Choice>
    <mc:Fallback xmlns="">
      <p:transition spd="slow" advTm="34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7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F77E03FF-4410-8098-CF5C-889659BCC79A}"/>
              </a:ext>
            </a:extLst>
          </p:cNvPr>
          <p:cNvSpPr txBox="1"/>
          <p:nvPr/>
        </p:nvSpPr>
        <p:spPr>
          <a:xfrm>
            <a:off x="826396" y="586855"/>
            <a:ext cx="4230100"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i="0" kern="1200" dirty="0">
                <a:solidFill>
                  <a:srgbClr val="FFFFFF"/>
                </a:solidFill>
                <a:effectLst/>
                <a:latin typeface="+mj-lt"/>
                <a:ea typeface="+mj-ea"/>
                <a:cs typeface="+mj-cs"/>
              </a:rPr>
              <a:t>Musculoskeletal Disorders</a:t>
            </a:r>
            <a:r>
              <a:rPr lang="en-US" sz="4000" b="0" i="0" kern="1200" dirty="0">
                <a:solidFill>
                  <a:srgbClr val="FFFFFF"/>
                </a:solidFill>
                <a:effectLst/>
                <a:latin typeface="+mj-lt"/>
                <a:ea typeface="+mj-ea"/>
                <a:cs typeface="+mj-cs"/>
              </a:rPr>
              <a:t> </a:t>
            </a:r>
          </a:p>
          <a:p>
            <a:pPr algn="r">
              <a:lnSpc>
                <a:spcPct val="90000"/>
              </a:lnSpc>
              <a:spcBef>
                <a:spcPct val="0"/>
              </a:spcBef>
              <a:spcAft>
                <a:spcPts val="600"/>
              </a:spcAft>
            </a:pPr>
            <a:endParaRPr lang="en-US" sz="40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C20B384-30E6-E7FF-F4A6-5E5236980717}"/>
              </a:ext>
            </a:extLst>
          </p:cNvPr>
          <p:cNvSpPr>
            <a:spLocks noGrp="1"/>
          </p:cNvSpPr>
          <p:nvPr>
            <p:ph idx="1"/>
          </p:nvPr>
        </p:nvSpPr>
        <p:spPr>
          <a:xfrm>
            <a:off x="1297595" y="2366710"/>
            <a:ext cx="10082585" cy="4491290"/>
          </a:xfrm>
        </p:spPr>
        <p:txBody>
          <a:bodyPr vert="horz" lIns="91440" tIns="45720" rIns="91440" bIns="45720" rtlCol="0" anchor="ctr">
            <a:noAutofit/>
          </a:bodyPr>
          <a:lstStyle/>
          <a:p>
            <a:pPr marL="0" indent="0">
              <a:lnSpc>
                <a:spcPct val="150000"/>
              </a:lnSpc>
              <a:buNone/>
            </a:pPr>
            <a:r>
              <a:rPr lang="en-US" sz="1600" b="0" i="0" dirty="0" err="1">
                <a:effectLst/>
                <a:latin typeface="Arial" panose="020B0604020202020204" pitchFamily="34" charset="0"/>
                <a:cs typeface="Arial" panose="020B0604020202020204" pitchFamily="34" charset="0"/>
              </a:rPr>
              <a:t>Bonfigliol</a:t>
            </a:r>
            <a:r>
              <a:rPr lang="en-US" sz="1600" b="0" i="0" dirty="0">
                <a:effectLst/>
                <a:latin typeface="Arial" panose="020B0604020202020204" pitchFamily="34" charset="0"/>
                <a:cs typeface="Arial" panose="020B0604020202020204" pitchFamily="34" charset="0"/>
              </a:rPr>
              <a:t>, Caraballo-Arias and Salmen-Navarro (2022) mention musculoskeletal disorders (MSDs) is an umbrella term for a range of injuries and diseases that affect people’s ligaments, tendons, muscles, joints and bones. This can also connect to tissues like the nerves and can scale from slight injuries to long-term conditions (</a:t>
            </a:r>
            <a:r>
              <a:rPr lang="en-US" sz="1600" b="0" i="0" dirty="0">
                <a:solidFill>
                  <a:schemeClr val="bg2">
                    <a:lumMod val="10000"/>
                  </a:schemeClr>
                </a:solidFill>
                <a:effectLst/>
                <a:latin typeface="Arial" panose="020B0604020202020204" pitchFamily="34" charset="0"/>
                <a:cs typeface="Arial" panose="020B0604020202020204" pitchFamily="34" charset="0"/>
              </a:rPr>
              <a:t>National Health Service (</a:t>
            </a:r>
            <a:r>
              <a:rPr lang="en-US" sz="1600" b="0" i="0" dirty="0">
                <a:effectLst/>
                <a:latin typeface="Arial" panose="020B0604020202020204" pitchFamily="34" charset="0"/>
                <a:cs typeface="Arial" panose="020B0604020202020204" pitchFamily="34" charset="0"/>
              </a:rPr>
              <a:t>NHS) England, no </a:t>
            </a:r>
            <a:r>
              <a:rPr lang="en-US" sz="1600" b="0" i="0" dirty="0" err="1">
                <a:effectLst/>
                <a:latin typeface="Arial" panose="020B0604020202020204" pitchFamily="34" charset="0"/>
                <a:cs typeface="Arial" panose="020B0604020202020204" pitchFamily="34" charset="0"/>
              </a:rPr>
              <a:t>datea</a:t>
            </a:r>
            <a:r>
              <a:rPr lang="en-US" sz="1600" b="0" i="0" dirty="0">
                <a:effectLst/>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a:p>
            <a:pPr marL="0" indent="0">
              <a:lnSpc>
                <a:spcPct val="150000"/>
              </a:lnSpc>
              <a:buNone/>
            </a:pPr>
            <a:endParaRPr lang="en-US" sz="1600" b="0" i="0" dirty="0">
              <a:effectLst/>
              <a:latin typeface="Arial" panose="020B0604020202020204" pitchFamily="34" charset="0"/>
              <a:cs typeface="Arial" panose="020B0604020202020204" pitchFamily="34" charset="0"/>
            </a:endParaRPr>
          </a:p>
          <a:p>
            <a:pPr marL="0" indent="0">
              <a:lnSpc>
                <a:spcPct val="150000"/>
              </a:lnSpc>
              <a:buNone/>
            </a:pPr>
            <a:r>
              <a:rPr lang="en-US" sz="1600" b="0" i="0" u="none" strike="noStrike" dirty="0">
                <a:solidFill>
                  <a:srgbClr val="171717"/>
                </a:solidFill>
                <a:effectLst/>
                <a:latin typeface="Arial" panose="020B0604020202020204" pitchFamily="34" charset="0"/>
                <a:cs typeface="Arial" panose="020B0604020202020204" pitchFamily="34" charset="0"/>
              </a:rPr>
              <a:t>Office for Health Improvement &amp; Disparities </a:t>
            </a:r>
            <a:r>
              <a:rPr lang="en-US" sz="1600" b="0" i="0" dirty="0">
                <a:effectLst/>
                <a:latin typeface="Arial" panose="020B0604020202020204" pitchFamily="34" charset="0"/>
                <a:cs typeface="Arial" panose="020B0604020202020204" pitchFamily="34" charset="0"/>
              </a:rPr>
              <a:t>(2023) states in 2021 there was a prevalence of individuals aged 16 and above that self-reported long term MSK conditions. In 2022 there was an increase at 17.6% but in 2020 it was higher at 18.3%. In 2022 females self-reported MSK problems at 20.1% and being higher than males at 14.9%. </a:t>
            </a:r>
            <a:endParaRPr lang="en-US" sz="1600" dirty="0">
              <a:latin typeface="Arial" panose="020B0604020202020204" pitchFamily="34" charset="0"/>
              <a:cs typeface="Arial" panose="020B0604020202020204" pitchFamily="34" charset="0"/>
            </a:endParaRPr>
          </a:p>
        </p:txBody>
      </p:sp>
      <p:sp>
        <p:nvSpPr>
          <p:cNvPr id="11" name="Text Placeholder 5">
            <a:extLst>
              <a:ext uri="{FF2B5EF4-FFF2-40B4-BE49-F238E27FC236}">
                <a16:creationId xmlns:a16="http://schemas.microsoft.com/office/drawing/2014/main" id="{60282D2F-8F35-466C-8347-2DD00FB7F17A}"/>
              </a:ext>
            </a:extLst>
          </p:cNvPr>
          <p:cNvSpPr txBox="1">
            <a:spLocks/>
          </p:cNvSpPr>
          <p:nvPr/>
        </p:nvSpPr>
        <p:spPr>
          <a:xfrm>
            <a:off x="3830072" y="586855"/>
            <a:ext cx="4042905" cy="1347952"/>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sz="2400" dirty="0"/>
          </a:p>
          <a:p>
            <a:pPr marL="0" indent="0" algn="ctr">
              <a:buNone/>
            </a:pPr>
            <a:r>
              <a:rPr lang="en-GB" sz="2400" dirty="0"/>
              <a:t>	</a:t>
            </a:r>
            <a:r>
              <a:rPr lang="en-GB" sz="3500" b="1" dirty="0">
                <a:solidFill>
                  <a:schemeClr val="bg1"/>
                </a:solidFill>
              </a:rPr>
              <a:t>Musculoskeletal Disorders </a:t>
            </a:r>
          </a:p>
        </p:txBody>
      </p:sp>
      <p:pic>
        <p:nvPicPr>
          <p:cNvPr id="5" name="Recorded Sound">
            <a:hlinkClick r:id="" action="ppaction://media"/>
            <a:extLst>
              <a:ext uri="{FF2B5EF4-FFF2-40B4-BE49-F238E27FC236}">
                <a16:creationId xmlns:a16="http://schemas.microsoft.com/office/drawing/2014/main" id="{D589B8ED-1E35-440D-951D-13C730B8D4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25034" y="1528407"/>
            <a:ext cx="406400" cy="373545"/>
          </a:xfrm>
          <a:prstGeom prst="rect">
            <a:avLst/>
          </a:prstGeom>
        </p:spPr>
      </p:pic>
    </p:spTree>
    <p:extLst>
      <p:ext uri="{BB962C8B-B14F-4D97-AF65-F5344CB8AC3E}">
        <p14:creationId xmlns:p14="http://schemas.microsoft.com/office/powerpoint/2010/main" val="3579224232"/>
      </p:ext>
    </p:extLst>
  </p:cSld>
  <p:clrMapOvr>
    <a:masterClrMapping/>
  </p:clrMapOvr>
  <p:transition spd="slow" advTm="15621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5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CC52-4B61-B7CF-18C7-674337650766}"/>
              </a:ext>
            </a:extLst>
          </p:cNvPr>
          <p:cNvSpPr>
            <a:spLocks noGrp="1"/>
          </p:cNvSpPr>
          <p:nvPr>
            <p:ph type="title"/>
          </p:nvPr>
        </p:nvSpPr>
        <p:spPr>
          <a:xfrm>
            <a:off x="2611340" y="1061160"/>
            <a:ext cx="7455095" cy="932232"/>
          </a:xfrm>
        </p:spPr>
        <p:txBody>
          <a:bodyPr anchor="b">
            <a:noAutofit/>
          </a:bodyPr>
          <a:lstStyle/>
          <a:p>
            <a:pPr algn="ctr"/>
            <a:r>
              <a:rPr lang="en-GB" sz="3200" b="1" i="0" dirty="0">
                <a:solidFill>
                  <a:schemeClr val="bg1"/>
                </a:solidFill>
                <a:effectLst/>
              </a:rPr>
              <a:t>Anatomy and Physiology of the Lower </a:t>
            </a:r>
            <a:r>
              <a:rPr lang="en-GB" sz="3200" b="1" dirty="0">
                <a:solidFill>
                  <a:schemeClr val="bg1"/>
                </a:solidFill>
              </a:rPr>
              <a:t>B</a:t>
            </a:r>
            <a:r>
              <a:rPr lang="en-GB" sz="3200" b="1" i="0" dirty="0">
                <a:solidFill>
                  <a:schemeClr val="bg1"/>
                </a:solidFill>
                <a:effectLst/>
              </a:rPr>
              <a:t>ack </a:t>
            </a:r>
            <a:endParaRPr lang="en-GB" sz="3200" b="1" dirty="0">
              <a:solidFill>
                <a:schemeClr val="bg1"/>
              </a:solidFill>
            </a:endParaRPr>
          </a:p>
        </p:txBody>
      </p:sp>
      <p:sp>
        <p:nvSpPr>
          <p:cNvPr id="3" name="Content Placeholder 2">
            <a:extLst>
              <a:ext uri="{FF2B5EF4-FFF2-40B4-BE49-F238E27FC236}">
                <a16:creationId xmlns:a16="http://schemas.microsoft.com/office/drawing/2014/main" id="{7FFD1097-8004-CA86-6E88-8EB4C6312DAD}"/>
              </a:ext>
            </a:extLst>
          </p:cNvPr>
          <p:cNvSpPr>
            <a:spLocks noGrp="1"/>
          </p:cNvSpPr>
          <p:nvPr>
            <p:ph idx="1"/>
          </p:nvPr>
        </p:nvSpPr>
        <p:spPr>
          <a:xfrm>
            <a:off x="724442" y="2573452"/>
            <a:ext cx="10741528" cy="1780743"/>
          </a:xfrm>
        </p:spPr>
        <p:txBody>
          <a:bodyPr anchor="ctr">
            <a:noAutofit/>
          </a:bodyPr>
          <a:lstStyle/>
          <a:p>
            <a:pPr marL="0" indent="0" fontAlgn="base">
              <a:lnSpc>
                <a:spcPct val="150000"/>
              </a:lnSpc>
              <a:spcAft>
                <a:spcPts val="800"/>
              </a:spcAft>
              <a:buNone/>
            </a:pPr>
            <a:r>
              <a:rPr lang="en-GB" dirty="0">
                <a:solidFill>
                  <a:schemeClr val="tx1">
                    <a:lumMod val="95000"/>
                    <a:lumOff val="5000"/>
                  </a:schemeClr>
                </a:solidFill>
                <a:latin typeface="Arial" panose="020B0604020202020204" pitchFamily="34" charset="0"/>
                <a:cs typeface="Arial" panose="020B0604020202020204" pitchFamily="34" charset="0"/>
              </a:rPr>
              <a:t>The </a:t>
            </a:r>
            <a:r>
              <a:rPr lang="en-GB" b="0" i="0" dirty="0">
                <a:solidFill>
                  <a:schemeClr val="tx1">
                    <a:lumMod val="95000"/>
                    <a:lumOff val="5000"/>
                  </a:schemeClr>
                </a:solidFill>
                <a:effectLst/>
                <a:latin typeface="Arial" panose="020B0604020202020204" pitchFamily="34" charset="0"/>
                <a:cs typeface="Arial" panose="020B0604020202020204" pitchFamily="34" charset="0"/>
              </a:rPr>
              <a:t>lumber spine in the lower back consists of five vertebrae L1 to L5 and are parted by intervertebral discs. Pain in the lower back is quite common as 8 in 10 people encounter it during their lives, if the reason for the pain is not serious it can normally improve over a few days or weeks. This is also called Non-Specific Back Pain</a:t>
            </a:r>
            <a:r>
              <a:rPr lang="en-GB" dirty="0">
                <a:solidFill>
                  <a:schemeClr val="tx1">
                    <a:lumMod val="95000"/>
                    <a:lumOff val="5000"/>
                  </a:schemeClr>
                </a:solidFill>
                <a:latin typeface="Arial" panose="020B0604020202020204" pitchFamily="34" charset="0"/>
                <a:cs typeface="Arial" panose="020B0604020202020204" pitchFamily="34" charset="0"/>
              </a:rPr>
              <a:t> (</a:t>
            </a:r>
            <a:r>
              <a:rPr lang="en-US" b="0" i="0" dirty="0">
                <a:solidFill>
                  <a:schemeClr val="tx1">
                    <a:lumMod val="95000"/>
                    <a:lumOff val="5000"/>
                  </a:schemeClr>
                </a:solidFill>
                <a:effectLst/>
                <a:latin typeface="Arial" panose="020B0604020202020204" pitchFamily="34" charset="0"/>
                <a:cs typeface="Arial" panose="020B0604020202020204" pitchFamily="34" charset="0"/>
              </a:rPr>
              <a:t>National Health Service Severn Spinal Operational Delivery Network, 2024)</a:t>
            </a:r>
            <a:r>
              <a:rPr lang="en-GB" b="0" i="0" dirty="0">
                <a:solidFill>
                  <a:schemeClr val="tx1">
                    <a:lumMod val="95000"/>
                    <a:lumOff val="5000"/>
                  </a:schemeClr>
                </a:solidFill>
                <a:effectLst/>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5CA0A9E2-0290-6241-2C2D-D1C3BE7D2F6C}"/>
              </a:ext>
            </a:extLst>
          </p:cNvPr>
          <p:cNvSpPr txBox="1"/>
          <p:nvPr/>
        </p:nvSpPr>
        <p:spPr>
          <a:xfrm>
            <a:off x="724442" y="4965268"/>
            <a:ext cx="7930460" cy="1703030"/>
          </a:xfrm>
          <a:prstGeom prst="rect">
            <a:avLst/>
          </a:prstGeom>
          <a:noFill/>
        </p:spPr>
        <p:txBody>
          <a:bodyPr wrap="square" rtlCol="0">
            <a:spAutoFit/>
          </a:bodyPr>
          <a:lstStyle/>
          <a:p>
            <a:pPr>
              <a:lnSpc>
                <a:spcPct val="150000"/>
              </a:lnSpc>
            </a:pPr>
            <a:r>
              <a:rPr lang="en-GB" b="0" i="0" dirty="0" err="1">
                <a:solidFill>
                  <a:schemeClr val="bg2">
                    <a:lumMod val="10000"/>
                  </a:schemeClr>
                </a:solidFill>
                <a:effectLst/>
                <a:latin typeface="Arial" panose="020B0604020202020204" pitchFamily="34" charset="0"/>
                <a:cs typeface="Arial" panose="020B0604020202020204" pitchFamily="34" charset="0"/>
              </a:rPr>
              <a:t>Dr.</a:t>
            </a:r>
            <a:r>
              <a:rPr lang="en-GB" b="0" i="0" dirty="0">
                <a:solidFill>
                  <a:schemeClr val="bg2">
                    <a:lumMod val="10000"/>
                  </a:schemeClr>
                </a:solidFill>
                <a:effectLst/>
                <a:latin typeface="Arial" panose="020B0604020202020204" pitchFamily="34" charset="0"/>
                <a:cs typeface="Arial" panose="020B0604020202020204" pitchFamily="34" charset="0"/>
              </a:rPr>
              <a:t> Tidy (2024) </a:t>
            </a:r>
            <a:r>
              <a:rPr lang="en-GB" b="0" i="0" dirty="0">
                <a:solidFill>
                  <a:srgbClr val="000000"/>
                </a:solidFill>
                <a:effectLst/>
                <a:latin typeface="Arial" panose="020B0604020202020204" pitchFamily="34" charset="0"/>
                <a:cs typeface="Arial" panose="020B0604020202020204" pitchFamily="34" charset="0"/>
              </a:rPr>
              <a:t>mentions the lumbosacral area is referred to as the lower back and it is located on top of the legs and below the ribs. A large number of muscles is also what the back is made from, and they connect to the spine and surround it.</a:t>
            </a:r>
            <a:endParaRPr lang="en-GB" dirty="0">
              <a:latin typeface="Arial" panose="020B0604020202020204" pitchFamily="34" charset="0"/>
              <a:cs typeface="Arial" panose="020B0604020202020204" pitchFamily="34" charset="0"/>
            </a:endParaRPr>
          </a:p>
        </p:txBody>
      </p:sp>
      <p:pic>
        <p:nvPicPr>
          <p:cNvPr id="7" name="Picture 2" descr="Free back pain backache back ache illustration">
            <a:extLst>
              <a:ext uri="{FF2B5EF4-FFF2-40B4-BE49-F238E27FC236}">
                <a16:creationId xmlns:a16="http://schemas.microsoft.com/office/drawing/2014/main" id="{AA1698A9-E7FF-4798-A9DA-E7A20A8FA8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82637" y="4354195"/>
            <a:ext cx="1546944" cy="220992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C9048CF9-3096-4985-BA5D-586E88C5DE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44369" y="1586992"/>
            <a:ext cx="406400" cy="406400"/>
          </a:xfrm>
          <a:prstGeom prst="rect">
            <a:avLst/>
          </a:prstGeom>
        </p:spPr>
      </p:pic>
      <p:sp>
        <p:nvSpPr>
          <p:cNvPr id="6" name="TextBox 5">
            <a:extLst>
              <a:ext uri="{FF2B5EF4-FFF2-40B4-BE49-F238E27FC236}">
                <a16:creationId xmlns:a16="http://schemas.microsoft.com/office/drawing/2014/main" id="{9B5DC7AC-580F-4A7F-A168-FE5412D22B26}"/>
              </a:ext>
            </a:extLst>
          </p:cNvPr>
          <p:cNvSpPr txBox="1"/>
          <p:nvPr/>
        </p:nvSpPr>
        <p:spPr>
          <a:xfrm>
            <a:off x="9597224" y="6564115"/>
            <a:ext cx="2162756" cy="261610"/>
          </a:xfrm>
          <a:prstGeom prst="rect">
            <a:avLst/>
          </a:prstGeom>
          <a:noFill/>
        </p:spPr>
        <p:txBody>
          <a:bodyPr wrap="square" rtlCol="0">
            <a:spAutoFit/>
          </a:bodyPr>
          <a:lstStyle/>
          <a:p>
            <a:r>
              <a:rPr lang="en-GB" sz="1100" b="0" i="1" dirty="0">
                <a:solidFill>
                  <a:schemeClr val="tx1"/>
                </a:solidFill>
                <a:effectLst/>
                <a:latin typeface="Arial" panose="020B0604020202020204" pitchFamily="34" charset="0"/>
                <a:cs typeface="Arial" panose="020B0604020202020204" pitchFamily="34" charset="0"/>
              </a:rPr>
              <a:t>(Back Pain Backache</a:t>
            </a:r>
            <a:r>
              <a:rPr lang="en-GB" sz="1100" dirty="0">
                <a:latin typeface="Arial" panose="020B0604020202020204" pitchFamily="34" charset="0"/>
                <a:cs typeface="Arial" panose="020B0604020202020204" pitchFamily="34" charset="0"/>
              </a:rPr>
              <a:t>, </a:t>
            </a:r>
            <a:r>
              <a:rPr lang="en-GB" sz="1100" b="0" i="0" dirty="0">
                <a:solidFill>
                  <a:schemeClr val="tx1"/>
                </a:solidFill>
                <a:effectLst/>
                <a:latin typeface="Arial" panose="020B0604020202020204" pitchFamily="34" charset="0"/>
                <a:cs typeface="Arial" panose="020B0604020202020204" pitchFamily="34" charset="0"/>
              </a:rPr>
              <a:t>2018)</a:t>
            </a:r>
            <a:endParaRPr lang="en-GB" sz="1100" dirty="0"/>
          </a:p>
        </p:txBody>
      </p:sp>
    </p:spTree>
    <p:extLst>
      <p:ext uri="{BB962C8B-B14F-4D97-AF65-F5344CB8AC3E}">
        <p14:creationId xmlns:p14="http://schemas.microsoft.com/office/powerpoint/2010/main" val="144926788"/>
      </p:ext>
    </p:extLst>
  </p:cSld>
  <p:clrMapOvr>
    <a:masterClrMapping/>
  </p:clrMapOvr>
  <mc:AlternateContent xmlns:mc="http://schemas.openxmlformats.org/markup-compatibility/2006" xmlns:p14="http://schemas.microsoft.com/office/powerpoint/2010/main">
    <mc:Choice Requires="p14">
      <p:transition spd="slow" p14:dur="2000" advTm="117581"/>
    </mc:Choice>
    <mc:Fallback xmlns="">
      <p:transition spd="slow" advTm="117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87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D0A65-81CA-612F-83CD-B987C789248A}"/>
              </a:ext>
            </a:extLst>
          </p:cNvPr>
          <p:cNvSpPr>
            <a:spLocks noGrp="1"/>
          </p:cNvSpPr>
          <p:nvPr>
            <p:ph type="title"/>
          </p:nvPr>
        </p:nvSpPr>
        <p:spPr>
          <a:xfrm>
            <a:off x="2117361" y="649305"/>
            <a:ext cx="7957277" cy="1176856"/>
          </a:xfrm>
        </p:spPr>
        <p:txBody>
          <a:bodyPr anchor="b">
            <a:noAutofit/>
          </a:bodyPr>
          <a:lstStyle/>
          <a:p>
            <a:pPr algn="ctr"/>
            <a:r>
              <a:rPr lang="en-GB" sz="3200" b="1" i="0" dirty="0">
                <a:solidFill>
                  <a:schemeClr val="bg1"/>
                </a:solidFill>
                <a:effectLst/>
              </a:rPr>
              <a:t>Typical Signs &amp; Symptoms of Lower </a:t>
            </a:r>
            <a:r>
              <a:rPr lang="en-GB" sz="3200" b="1" dirty="0">
                <a:solidFill>
                  <a:schemeClr val="bg1"/>
                </a:solidFill>
              </a:rPr>
              <a:t>B</a:t>
            </a:r>
            <a:r>
              <a:rPr lang="en-GB" sz="3200" b="1" i="0" dirty="0">
                <a:solidFill>
                  <a:schemeClr val="bg1"/>
                </a:solidFill>
                <a:effectLst/>
              </a:rPr>
              <a:t>ack </a:t>
            </a:r>
            <a:r>
              <a:rPr lang="en-GB" sz="3200" b="1" dirty="0">
                <a:solidFill>
                  <a:schemeClr val="bg1"/>
                </a:solidFill>
              </a:rPr>
              <a:t>P</a:t>
            </a:r>
            <a:r>
              <a:rPr lang="en-GB" sz="3200" b="1" i="0" dirty="0">
                <a:solidFill>
                  <a:schemeClr val="bg1"/>
                </a:solidFill>
                <a:effectLst/>
              </a:rPr>
              <a:t>ain</a:t>
            </a:r>
            <a:r>
              <a:rPr lang="en-GB" sz="3200" b="0" i="0" dirty="0">
                <a:solidFill>
                  <a:schemeClr val="tx1"/>
                </a:solidFill>
                <a:effectLst/>
              </a:rPr>
              <a:t> </a:t>
            </a:r>
            <a:endParaRPr lang="en-GB" sz="3200" dirty="0">
              <a:solidFill>
                <a:schemeClr val="tx1"/>
              </a:solidFill>
            </a:endParaRPr>
          </a:p>
        </p:txBody>
      </p:sp>
      <p:sp>
        <p:nvSpPr>
          <p:cNvPr id="3" name="Content Placeholder 2">
            <a:extLst>
              <a:ext uri="{FF2B5EF4-FFF2-40B4-BE49-F238E27FC236}">
                <a16:creationId xmlns:a16="http://schemas.microsoft.com/office/drawing/2014/main" id="{DB57A8ED-CD01-B525-F7EA-2299ED075014}"/>
              </a:ext>
            </a:extLst>
          </p:cNvPr>
          <p:cNvSpPr>
            <a:spLocks noGrp="1"/>
          </p:cNvSpPr>
          <p:nvPr>
            <p:ph idx="1"/>
          </p:nvPr>
        </p:nvSpPr>
        <p:spPr>
          <a:xfrm>
            <a:off x="637215" y="3862170"/>
            <a:ext cx="10915981" cy="2894230"/>
          </a:xfrm>
        </p:spPr>
        <p:txBody>
          <a:bodyPr anchor="ctr">
            <a:normAutofit fontScale="85000" lnSpcReduction="20000"/>
          </a:bodyPr>
          <a:lstStyle/>
          <a:p>
            <a:pPr rtl="0" fontAlgn="base">
              <a:spcAft>
                <a:spcPts val="800"/>
              </a:spcAft>
              <a:buNone/>
            </a:pPr>
            <a:endParaRPr lang="en-GB" sz="1500" b="0" i="0" dirty="0">
              <a:effectLst/>
              <a:latin typeface="Arial" panose="020B0604020202020204" pitchFamily="34" charset="0"/>
              <a:cs typeface="Arial" panose="020B0604020202020204" pitchFamily="34" charset="0"/>
            </a:endParaRP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A sharp pain or dull ache in the lower back that radiates to different parts of the body especially the legs</a:t>
            </a:r>
            <a:r>
              <a:rPr lang="en-GB" sz="1700" dirty="0">
                <a:solidFill>
                  <a:schemeClr val="tx1"/>
                </a:solidFill>
                <a:latin typeface="Arial" panose="020B0604020202020204" pitchFamily="34" charset="0"/>
                <a:cs typeface="Arial" panose="020B0604020202020204" pitchFamily="34" charset="0"/>
              </a:rPr>
              <a:t> (</a:t>
            </a:r>
            <a:r>
              <a:rPr lang="en-GB" sz="1700" b="0" i="0" dirty="0">
                <a:solidFill>
                  <a:schemeClr val="tx1"/>
                </a:solidFill>
                <a:effectLst/>
                <a:latin typeface="Arial" panose="020B0604020202020204" pitchFamily="34" charset="0"/>
                <a:cs typeface="Arial" panose="020B0604020202020204" pitchFamily="34" charset="0"/>
              </a:rPr>
              <a:t>NICE, 2024b). </a:t>
            </a: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Movement can get restricted and influence a person's sleep, low mood, cause distress, poor engagement with others and affect their work life</a:t>
            </a:r>
            <a:r>
              <a:rPr lang="en-GB" sz="1700" dirty="0">
                <a:solidFill>
                  <a:schemeClr val="tx1"/>
                </a:solidFill>
                <a:latin typeface="Arial" panose="020B0604020202020204" pitchFamily="34" charset="0"/>
                <a:cs typeface="Arial" panose="020B0604020202020204" pitchFamily="34" charset="0"/>
              </a:rPr>
              <a:t> (</a:t>
            </a:r>
            <a:r>
              <a:rPr lang="en-GB" sz="1700" b="0" i="0" dirty="0">
                <a:solidFill>
                  <a:schemeClr val="tx1"/>
                </a:solidFill>
                <a:effectLst/>
                <a:latin typeface="Arial" panose="020B0604020202020204" pitchFamily="34" charset="0"/>
                <a:cs typeface="Arial" panose="020B0604020202020204" pitchFamily="34" charset="0"/>
              </a:rPr>
              <a:t>NICE, 2024c).</a:t>
            </a: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Lower back pain can last less then 6 weeks and it is called acute, sub-acute is between 6 to 12 weeks or pain for over 12 weeks is chronic (NICE, 2024a). </a:t>
            </a: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A dull ache or a sharp pain in the leg can occur in people with lower back pain and it is related to the spine.</a:t>
            </a:r>
            <a:r>
              <a:rPr lang="en-GB" sz="1700" dirty="0">
                <a:solidFill>
                  <a:schemeClr val="tx1"/>
                </a:solidFill>
                <a:latin typeface="Arial" panose="020B0604020202020204" pitchFamily="34" charset="0"/>
                <a:cs typeface="Arial" panose="020B0604020202020204" pitchFamily="34" charset="0"/>
              </a:rPr>
              <a:t> This can be accompanied by muscle weakness and tingling or feelings of numbness</a:t>
            </a:r>
            <a:r>
              <a:rPr lang="en-GB" sz="1700" b="0" i="0" dirty="0">
                <a:solidFill>
                  <a:schemeClr val="tx1"/>
                </a:solidFill>
                <a:effectLst/>
                <a:latin typeface="Arial" panose="020B0604020202020204" pitchFamily="34" charset="0"/>
              </a:rPr>
              <a:t> (NICE, 2024d).</a:t>
            </a:r>
            <a:endParaRPr lang="en-GB" sz="1700" b="0" i="0" dirty="0">
              <a:solidFill>
                <a:schemeClr val="tx1"/>
              </a:solidFill>
              <a:effectLst/>
              <a:latin typeface="Arial" panose="020B0604020202020204" pitchFamily="34" charset="0"/>
              <a:cs typeface="Arial" panose="020B0604020202020204" pitchFamily="34" charset="0"/>
            </a:endParaRPr>
          </a:p>
          <a:p>
            <a:pPr marL="0" indent="0" fontAlgn="base">
              <a:buNone/>
            </a:pPr>
            <a:endParaRPr lang="en-GB" sz="1600" b="0" i="0" dirty="0">
              <a:effectLst/>
              <a:latin typeface="Arial" panose="020B0604020202020204" pitchFamily="34" charset="0"/>
            </a:endParaRPr>
          </a:p>
        </p:txBody>
      </p:sp>
      <p:sp>
        <p:nvSpPr>
          <p:cNvPr id="5" name="TextBox 4">
            <a:extLst>
              <a:ext uri="{FF2B5EF4-FFF2-40B4-BE49-F238E27FC236}">
                <a16:creationId xmlns:a16="http://schemas.microsoft.com/office/drawing/2014/main" id="{188FC56C-AECE-29A6-83E6-0D156102C6C5}"/>
              </a:ext>
            </a:extLst>
          </p:cNvPr>
          <p:cNvSpPr txBox="1"/>
          <p:nvPr/>
        </p:nvSpPr>
        <p:spPr>
          <a:xfrm>
            <a:off x="988828" y="2458916"/>
            <a:ext cx="10564368" cy="1523943"/>
          </a:xfrm>
          <a:prstGeom prst="rect">
            <a:avLst/>
          </a:prstGeom>
          <a:noFill/>
        </p:spPr>
        <p:txBody>
          <a:bodyPr wrap="square" rtlCol="0">
            <a:spAutoFit/>
          </a:bodyPr>
          <a:lstStyle/>
          <a:p>
            <a:pPr>
              <a:lnSpc>
                <a:spcPct val="150000"/>
              </a:lnSpc>
            </a:pPr>
            <a:r>
              <a:rPr lang="en-GB" sz="1600" b="0" i="0" dirty="0">
                <a:effectLst/>
                <a:latin typeface="Arial" panose="020B0604020202020204" pitchFamily="34" charset="0"/>
              </a:rPr>
              <a:t>Lower back pain is in the lumbosacral located from the 12</a:t>
            </a:r>
            <a:r>
              <a:rPr lang="en-GB" sz="1600" b="0" i="0" baseline="30000" dirty="0">
                <a:effectLst/>
                <a:latin typeface="Arial" panose="020B0604020202020204" pitchFamily="34" charset="0"/>
              </a:rPr>
              <a:t>th</a:t>
            </a:r>
            <a:r>
              <a:rPr lang="en-GB" sz="1600" b="0" i="0" dirty="0">
                <a:effectLst/>
                <a:latin typeface="Arial" panose="020B0604020202020204" pitchFamily="34" charset="0"/>
              </a:rPr>
              <a:t> rib to the buttocks or gluteal folds and can be a non- specific pain in the lower back. This has also been known to have no attribution to an underlining cause and referred to as musculoskeletal, mechanical or just simply lower back pain</a:t>
            </a:r>
            <a:r>
              <a:rPr lang="en-GB" sz="1600" dirty="0">
                <a:latin typeface="Arial" panose="020B0604020202020204" pitchFamily="34" charset="0"/>
              </a:rPr>
              <a:t> (</a:t>
            </a:r>
            <a:r>
              <a:rPr lang="en-US" sz="1600" b="0" i="0" dirty="0">
                <a:solidFill>
                  <a:schemeClr val="tx1"/>
                </a:solidFill>
                <a:effectLst/>
                <a:latin typeface="Arial" panose="020B0604020202020204" pitchFamily="34" charset="0"/>
                <a:cs typeface="Arial" panose="020B0604020202020204" pitchFamily="34" charset="0"/>
              </a:rPr>
              <a:t>National Institute for Health and Care Excellence (NICE), 2024a).</a:t>
            </a:r>
            <a:endParaRPr lang="en-GB" sz="1600" b="0" i="0" dirty="0">
              <a:effectLst/>
              <a:latin typeface="Segoe UI" panose="020B0502040204020203" pitchFamily="34" charset="0"/>
            </a:endParaRPr>
          </a:p>
        </p:txBody>
      </p:sp>
      <p:pic>
        <p:nvPicPr>
          <p:cNvPr id="4" name="Recorded Sound">
            <a:hlinkClick r:id="" action="ppaction://media"/>
            <a:extLst>
              <a:ext uri="{FF2B5EF4-FFF2-40B4-BE49-F238E27FC236}">
                <a16:creationId xmlns:a16="http://schemas.microsoft.com/office/drawing/2014/main" id="{12D72B7A-05B8-479E-A0BD-DC93AD0C55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17361" y="1419761"/>
            <a:ext cx="406400" cy="406400"/>
          </a:xfrm>
          <a:prstGeom prst="rect">
            <a:avLst/>
          </a:prstGeom>
        </p:spPr>
      </p:pic>
    </p:spTree>
    <p:extLst>
      <p:ext uri="{BB962C8B-B14F-4D97-AF65-F5344CB8AC3E}">
        <p14:creationId xmlns:p14="http://schemas.microsoft.com/office/powerpoint/2010/main" val="790028922"/>
      </p:ext>
    </p:extLst>
  </p:cSld>
  <p:clrMapOvr>
    <a:masterClrMapping/>
  </p:clrMapOvr>
  <mc:AlternateContent xmlns:mc="http://schemas.openxmlformats.org/markup-compatibility/2006" xmlns:p14="http://schemas.microsoft.com/office/powerpoint/2010/main">
    <mc:Choice Requires="p14">
      <p:transition spd="slow" p14:dur="2000" advTm="69244"/>
    </mc:Choice>
    <mc:Fallback xmlns="">
      <p:transition spd="slow" advTm="69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F13AE5F-472C-5BF5-4471-F444EEA93518}"/>
              </a:ext>
            </a:extLst>
          </p:cNvPr>
          <p:cNvSpPr txBox="1"/>
          <p:nvPr/>
        </p:nvSpPr>
        <p:spPr>
          <a:xfrm>
            <a:off x="3217049" y="820715"/>
            <a:ext cx="6012449" cy="1077218"/>
          </a:xfrm>
          <a:prstGeom prst="rect">
            <a:avLst/>
          </a:prstGeom>
          <a:noFill/>
        </p:spPr>
        <p:txBody>
          <a:bodyPr wrap="square" rtlCol="0">
            <a:spAutoFit/>
          </a:bodyPr>
          <a:lstStyle/>
          <a:p>
            <a:pPr algn="ctr" rtl="0" fontAlgn="base">
              <a:spcAft>
                <a:spcPts val="800"/>
              </a:spcAft>
              <a:buNone/>
            </a:pPr>
            <a:r>
              <a:rPr lang="en-GB" sz="3200" b="1" i="0" dirty="0">
                <a:solidFill>
                  <a:schemeClr val="bg1"/>
                </a:solidFill>
                <a:effectLst/>
                <a:latin typeface="+mj-lt"/>
              </a:rPr>
              <a:t>Patient Demographic Information  </a:t>
            </a:r>
          </a:p>
        </p:txBody>
      </p:sp>
      <p:sp>
        <p:nvSpPr>
          <p:cNvPr id="6" name="TextBox 5">
            <a:extLst>
              <a:ext uri="{FF2B5EF4-FFF2-40B4-BE49-F238E27FC236}">
                <a16:creationId xmlns:a16="http://schemas.microsoft.com/office/drawing/2014/main" id="{BE2328DD-D0E5-405A-DA49-2352AEADFF40}"/>
              </a:ext>
            </a:extLst>
          </p:cNvPr>
          <p:cNvSpPr txBox="1"/>
          <p:nvPr/>
        </p:nvSpPr>
        <p:spPr>
          <a:xfrm>
            <a:off x="118981" y="3727102"/>
            <a:ext cx="6803923" cy="1442959"/>
          </a:xfrm>
          <a:prstGeom prst="rect">
            <a:avLst/>
          </a:prstGeom>
          <a:noFill/>
        </p:spPr>
        <p:txBody>
          <a:bodyPr wrap="square" rtlCol="0">
            <a:spAutoFit/>
          </a:bodyPr>
          <a:lstStyle/>
          <a:p>
            <a:pPr>
              <a:lnSpc>
                <a:spcPct val="150000"/>
              </a:lnSpc>
            </a:pPr>
            <a:r>
              <a:rPr lang="en-GB" sz="1200" b="0" i="0" dirty="0">
                <a:solidFill>
                  <a:srgbClr val="000000"/>
                </a:solidFill>
                <a:effectLst/>
                <a:latin typeface="Arial" panose="020B0604020202020204" pitchFamily="34" charset="0"/>
              </a:rPr>
              <a:t>The patient does not undertake any physical activity apart from what is required of her at work. The patient has in the past suffered from lower back pain for a few days, but it went away on its own as she rested or took a day off work. She has been currently experiencing low back pain for approximately 4 weeks, and it is still present. Some days the pain is less and other days the pain is more.  </a:t>
            </a:r>
            <a:endParaRPr lang="en-GB" sz="1200" dirty="0"/>
          </a:p>
        </p:txBody>
      </p:sp>
      <p:sp>
        <p:nvSpPr>
          <p:cNvPr id="7" name="TextBox 6">
            <a:extLst>
              <a:ext uri="{FF2B5EF4-FFF2-40B4-BE49-F238E27FC236}">
                <a16:creationId xmlns:a16="http://schemas.microsoft.com/office/drawing/2014/main" id="{7AEFA383-E95A-D400-9C96-2B42B817482C}"/>
              </a:ext>
            </a:extLst>
          </p:cNvPr>
          <p:cNvSpPr txBox="1"/>
          <p:nvPr/>
        </p:nvSpPr>
        <p:spPr>
          <a:xfrm>
            <a:off x="4884451" y="5135419"/>
            <a:ext cx="6961239" cy="1165960"/>
          </a:xfrm>
          <a:prstGeom prst="rect">
            <a:avLst/>
          </a:prstGeom>
          <a:noFill/>
        </p:spPr>
        <p:txBody>
          <a:bodyPr wrap="square" rtlCol="0">
            <a:spAutoFit/>
          </a:bodyPr>
          <a:lstStyle/>
          <a:p>
            <a:pPr>
              <a:lnSpc>
                <a:spcPct val="150000"/>
              </a:lnSpc>
            </a:pPr>
            <a:r>
              <a:rPr lang="en-GB" sz="1200" b="0" i="0" dirty="0">
                <a:effectLst/>
                <a:latin typeface="Arial" panose="020B0604020202020204" pitchFamily="34" charset="0"/>
              </a:rPr>
              <a:t>The patient has some of the risk factors that can contribute to non-specific low back pain and as stated by NICE </a:t>
            </a:r>
            <a:r>
              <a:rPr lang="en-GB" sz="1200" dirty="0">
                <a:latin typeface="Arial" panose="020B0604020202020204" pitchFamily="34" charset="0"/>
              </a:rPr>
              <a:t>(</a:t>
            </a:r>
            <a:r>
              <a:rPr lang="en-GB" sz="1200" b="0" i="0" dirty="0">
                <a:effectLst/>
                <a:latin typeface="Arial" panose="020B0604020202020204" pitchFamily="34" charset="0"/>
              </a:rPr>
              <a:t>2024b) </a:t>
            </a:r>
            <a:r>
              <a:rPr lang="en-GB" sz="1200" dirty="0">
                <a:latin typeface="Arial" panose="020B0604020202020204" pitchFamily="34" charset="0"/>
              </a:rPr>
              <a:t>those risk factors </a:t>
            </a:r>
            <a:r>
              <a:rPr lang="en-GB" sz="1200" b="0" i="0" dirty="0">
                <a:effectLst/>
                <a:latin typeface="Arial" panose="020B0604020202020204" pitchFamily="34" charset="0"/>
              </a:rPr>
              <a:t>are a lack of physical activity, occupation related tasks including bending, twisting and lifting, obesity and depression. The patient is not active and does not undertake any exercise and this could contribute to low back pain and a risk factor for the patient. </a:t>
            </a:r>
            <a:endParaRPr lang="en-GB" sz="1200" dirty="0"/>
          </a:p>
        </p:txBody>
      </p:sp>
      <p:sp>
        <p:nvSpPr>
          <p:cNvPr id="9" name="TextBox 8">
            <a:extLst>
              <a:ext uri="{FF2B5EF4-FFF2-40B4-BE49-F238E27FC236}">
                <a16:creationId xmlns:a16="http://schemas.microsoft.com/office/drawing/2014/main" id="{948D0AC5-0721-D2D9-4D35-BA66DA123329}"/>
              </a:ext>
            </a:extLst>
          </p:cNvPr>
          <p:cNvSpPr txBox="1"/>
          <p:nvPr/>
        </p:nvSpPr>
        <p:spPr>
          <a:xfrm>
            <a:off x="4769181" y="2263035"/>
            <a:ext cx="7076509" cy="1442959"/>
          </a:xfrm>
          <a:prstGeom prst="rect">
            <a:avLst/>
          </a:prstGeom>
          <a:noFill/>
        </p:spPr>
        <p:txBody>
          <a:bodyPr wrap="square" rtlCol="0">
            <a:spAutoFit/>
          </a:bodyPr>
          <a:lstStyle/>
          <a:p>
            <a:pPr>
              <a:lnSpc>
                <a:spcPct val="150000"/>
              </a:lnSpc>
            </a:pPr>
            <a:r>
              <a:rPr lang="en-GB" sz="1200" b="0" i="0" dirty="0">
                <a:solidFill>
                  <a:srgbClr val="000000"/>
                </a:solidFill>
                <a:effectLst/>
                <a:latin typeface="Arial" panose="020B0604020202020204" pitchFamily="34" charset="0"/>
              </a:rPr>
              <a:t>A patient suffering from low back pain will be discussed and a detailed care plan will also be presented to help manage the condition. This patient is a 51-year-old British female. She is currently overweight at 12 stone and is only 5.6 foot in height. The patient is working as a warehouse operative in a chicken factory for over 10 years where she packs frozen chickens into boxes, and this job requires constant bending, twisting and lifting.</a:t>
            </a:r>
            <a:endParaRPr lang="en-GB" sz="1200" dirty="0"/>
          </a:p>
        </p:txBody>
      </p:sp>
      <p:pic>
        <p:nvPicPr>
          <p:cNvPr id="2" name="Recorded Sound">
            <a:hlinkClick r:id="" action="ppaction://media"/>
            <a:extLst>
              <a:ext uri="{FF2B5EF4-FFF2-40B4-BE49-F238E27FC236}">
                <a16:creationId xmlns:a16="http://schemas.microsoft.com/office/drawing/2014/main" id="{FC14C30D-4D89-4614-B2B9-30E0562309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90926" y="1694733"/>
            <a:ext cx="406400" cy="406400"/>
          </a:xfrm>
          <a:prstGeom prst="rect">
            <a:avLst/>
          </a:prstGeom>
        </p:spPr>
      </p:pic>
    </p:spTree>
    <p:extLst>
      <p:ext uri="{BB962C8B-B14F-4D97-AF65-F5344CB8AC3E}">
        <p14:creationId xmlns:p14="http://schemas.microsoft.com/office/powerpoint/2010/main" val="4219657701"/>
      </p:ext>
    </p:extLst>
  </p:cSld>
  <p:clrMapOvr>
    <a:masterClrMapping/>
  </p:clrMapOvr>
  <mc:AlternateContent xmlns:mc="http://schemas.openxmlformats.org/markup-compatibility/2006" xmlns:p14="http://schemas.microsoft.com/office/powerpoint/2010/main">
    <mc:Choice Requires="p14">
      <p:transition spd="slow" p14:dur="2000" advTm="107410"/>
    </mc:Choice>
    <mc:Fallback xmlns="">
      <p:transition spd="slow" advTm="107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2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C4C588B-2773-170A-5B8E-279D751D3197}"/>
              </a:ext>
            </a:extLst>
          </p:cNvPr>
          <p:cNvSpPr txBox="1"/>
          <p:nvPr/>
        </p:nvSpPr>
        <p:spPr>
          <a:xfrm>
            <a:off x="3064541" y="584369"/>
            <a:ext cx="7063721" cy="1159200"/>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3200" b="1" kern="1200" dirty="0">
                <a:solidFill>
                  <a:srgbClr val="FFFFFF"/>
                </a:solidFill>
                <a:latin typeface="+mj-lt"/>
                <a:ea typeface="+mj-ea"/>
                <a:cs typeface="+mj-cs"/>
              </a:rPr>
              <a:t>Care Plan Recommendations For Patient with Acute Lower Back Pain</a:t>
            </a:r>
          </a:p>
        </p:txBody>
      </p:sp>
      <p:graphicFrame>
        <p:nvGraphicFramePr>
          <p:cNvPr id="5" name="Table 4">
            <a:extLst>
              <a:ext uri="{FF2B5EF4-FFF2-40B4-BE49-F238E27FC236}">
                <a16:creationId xmlns:a16="http://schemas.microsoft.com/office/drawing/2014/main" id="{7BF42260-17B2-472B-AF2E-8F6111793068}"/>
              </a:ext>
            </a:extLst>
          </p:cNvPr>
          <p:cNvGraphicFramePr>
            <a:graphicFrameLocks noGrp="1"/>
          </p:cNvGraphicFramePr>
          <p:nvPr>
            <p:extLst>
              <p:ext uri="{D42A27DB-BD31-4B8C-83A1-F6EECF244321}">
                <p14:modId xmlns:p14="http://schemas.microsoft.com/office/powerpoint/2010/main" val="237749033"/>
              </p:ext>
            </p:extLst>
          </p:nvPr>
        </p:nvGraphicFramePr>
        <p:xfrm>
          <a:off x="514182" y="2288692"/>
          <a:ext cx="11327551" cy="4477299"/>
        </p:xfrm>
        <a:graphic>
          <a:graphicData uri="http://schemas.openxmlformats.org/drawingml/2006/table">
            <a:tbl>
              <a:tblPr firstRow="1" bandRow="1">
                <a:tableStyleId>{5C22544A-7EE6-4342-B048-85BDC9FD1C3A}</a:tableStyleId>
              </a:tblPr>
              <a:tblGrid>
                <a:gridCol w="2765780">
                  <a:extLst>
                    <a:ext uri="{9D8B030D-6E8A-4147-A177-3AD203B41FA5}">
                      <a16:colId xmlns:a16="http://schemas.microsoft.com/office/drawing/2014/main" val="398322661"/>
                    </a:ext>
                  </a:extLst>
                </a:gridCol>
                <a:gridCol w="2863467">
                  <a:extLst>
                    <a:ext uri="{9D8B030D-6E8A-4147-A177-3AD203B41FA5}">
                      <a16:colId xmlns:a16="http://schemas.microsoft.com/office/drawing/2014/main" val="2347961084"/>
                    </a:ext>
                  </a:extLst>
                </a:gridCol>
                <a:gridCol w="2858610">
                  <a:extLst>
                    <a:ext uri="{9D8B030D-6E8A-4147-A177-3AD203B41FA5}">
                      <a16:colId xmlns:a16="http://schemas.microsoft.com/office/drawing/2014/main" val="2693702839"/>
                    </a:ext>
                  </a:extLst>
                </a:gridCol>
                <a:gridCol w="2839694">
                  <a:extLst>
                    <a:ext uri="{9D8B030D-6E8A-4147-A177-3AD203B41FA5}">
                      <a16:colId xmlns:a16="http://schemas.microsoft.com/office/drawing/2014/main" val="1548698867"/>
                    </a:ext>
                  </a:extLst>
                </a:gridCol>
              </a:tblGrid>
              <a:tr h="437089">
                <a:tc>
                  <a:txBody>
                    <a:bodyPr/>
                    <a:lstStyle/>
                    <a:p>
                      <a:endParaRPr lang="en-GB" sz="1800" dirty="0">
                        <a:latin typeface="Arial" panose="020B0604020202020204" pitchFamily="34" charset="0"/>
                        <a:cs typeface="Arial" panose="020B0604020202020204" pitchFamily="34" charset="0"/>
                      </a:endParaRPr>
                    </a:p>
                  </a:txBody>
                  <a:tcPr marL="92028" marR="92028" marT="46014" marB="46014"/>
                </a:tc>
                <a:tc>
                  <a:txBody>
                    <a:bodyPr/>
                    <a:lstStyle/>
                    <a:p>
                      <a:r>
                        <a:rPr lang="en-GB" sz="1600" dirty="0">
                          <a:solidFill>
                            <a:schemeClr val="tx1"/>
                          </a:solidFill>
                          <a:latin typeface="Arial" panose="020B0604020202020204" pitchFamily="34" charset="0"/>
                          <a:cs typeface="Arial" panose="020B0604020202020204" pitchFamily="34" charset="0"/>
                        </a:rPr>
                        <a:t>Advice and Information </a:t>
                      </a:r>
                    </a:p>
                  </a:txBody>
                  <a:tcPr marL="92028" marR="92028" marT="46014" marB="46014"/>
                </a:tc>
                <a:tc>
                  <a:txBody>
                    <a:bodyPr/>
                    <a:lstStyle/>
                    <a:p>
                      <a:r>
                        <a:rPr lang="en-GB" sz="1600" dirty="0">
                          <a:solidFill>
                            <a:schemeClr val="tx1"/>
                          </a:solidFill>
                          <a:latin typeface="Arial" panose="020B0604020202020204" pitchFamily="34" charset="0"/>
                          <a:cs typeface="Arial" panose="020B0604020202020204" pitchFamily="34" charset="0"/>
                        </a:rPr>
                        <a:t>Exercise</a:t>
                      </a:r>
                    </a:p>
                  </a:txBody>
                  <a:tcPr marL="92028" marR="92028" marT="46014" marB="46014"/>
                </a:tc>
                <a:tc>
                  <a:txBody>
                    <a:bodyPr/>
                    <a:lstStyle/>
                    <a:p>
                      <a:r>
                        <a:rPr lang="en-GB" sz="1600" dirty="0">
                          <a:solidFill>
                            <a:schemeClr val="tx1"/>
                          </a:solidFill>
                          <a:latin typeface="Arial" panose="020B0604020202020204" pitchFamily="34" charset="0"/>
                          <a:cs typeface="Arial" panose="020B0604020202020204" pitchFamily="34" charset="0"/>
                        </a:rPr>
                        <a:t>Manual Therapy</a:t>
                      </a:r>
                    </a:p>
                  </a:txBody>
                  <a:tcPr marL="92028" marR="92028" marT="46014" marB="46014"/>
                </a:tc>
                <a:extLst>
                  <a:ext uri="{0D108BD9-81ED-4DB2-BD59-A6C34878D82A}">
                    <a16:rowId xmlns:a16="http://schemas.microsoft.com/office/drawing/2014/main" val="3934164010"/>
                  </a:ext>
                </a:extLst>
              </a:tr>
              <a:tr h="602654">
                <a:tc>
                  <a:txBody>
                    <a:bodyPr/>
                    <a:lstStyle/>
                    <a:p>
                      <a:r>
                        <a:rPr lang="en-GB" sz="1600" b="1" dirty="0">
                          <a:solidFill>
                            <a:schemeClr val="tx1"/>
                          </a:solidFill>
                          <a:latin typeface="Arial" panose="020B0604020202020204" pitchFamily="34" charset="0"/>
                          <a:cs typeface="Arial" panose="020B0604020202020204" pitchFamily="34" charset="0"/>
                        </a:rPr>
                        <a:t>Recommendations</a:t>
                      </a:r>
                    </a:p>
                  </a:txBody>
                  <a:tcPr marL="92028" marR="92028" marT="46014" marB="46014"/>
                </a:tc>
                <a:tc>
                  <a:txBody>
                    <a:bodyPr/>
                    <a:lstStyle/>
                    <a:p>
                      <a:r>
                        <a:rPr lang="en-GB" sz="1400" dirty="0">
                          <a:latin typeface="Arial" panose="020B0604020202020204" pitchFamily="34" charset="0"/>
                          <a:cs typeface="Arial" panose="020B0604020202020204" pitchFamily="34" charset="0"/>
                        </a:rPr>
                        <a:t>To read and review information given on lower back pain </a:t>
                      </a:r>
                    </a:p>
                  </a:txBody>
                  <a:tcPr marL="92028" marR="92028" marT="46014" marB="46014"/>
                </a:tc>
                <a:tc>
                  <a:txBody>
                    <a:bodyPr/>
                    <a:lstStyle/>
                    <a:p>
                      <a:r>
                        <a:rPr lang="en-GB" sz="1400" dirty="0">
                          <a:latin typeface="Arial" panose="020B0604020202020204" pitchFamily="34" charset="0"/>
                          <a:cs typeface="Arial" panose="020B0604020202020204" pitchFamily="34" charset="0"/>
                        </a:rPr>
                        <a:t>To undertake 30-minute gentle group-based Pilates exercise</a:t>
                      </a:r>
                    </a:p>
                  </a:txBody>
                  <a:tcPr marL="92028" marR="92028" marT="46014" marB="46014"/>
                </a:tc>
                <a:tc>
                  <a:txBody>
                    <a:bodyPr/>
                    <a:lstStyle/>
                    <a:p>
                      <a:r>
                        <a:rPr lang="en-GB" sz="1400" dirty="0">
                          <a:latin typeface="Arial" panose="020B0604020202020204" pitchFamily="34" charset="0"/>
                          <a:cs typeface="Arial" panose="020B0604020202020204" pitchFamily="34" charset="0"/>
                        </a:rPr>
                        <a:t>To undertake 40-minute one-on-one manual therapy session</a:t>
                      </a:r>
                    </a:p>
                  </a:txBody>
                  <a:tcPr marL="92028" marR="92028" marT="46014" marB="46014"/>
                </a:tc>
                <a:extLst>
                  <a:ext uri="{0D108BD9-81ED-4DB2-BD59-A6C34878D82A}">
                    <a16:rowId xmlns:a16="http://schemas.microsoft.com/office/drawing/2014/main" val="2797185664"/>
                  </a:ext>
                </a:extLst>
              </a:tr>
              <a:tr h="2225181">
                <a:tc>
                  <a:txBody>
                    <a:bodyPr/>
                    <a:lstStyle/>
                    <a:p>
                      <a:r>
                        <a:rPr lang="en-GB" sz="1600" b="1" dirty="0">
                          <a:latin typeface="Arial" panose="020B0604020202020204" pitchFamily="34" charset="0"/>
                          <a:cs typeface="Arial" panose="020B0604020202020204" pitchFamily="34" charset="0"/>
                        </a:rPr>
                        <a:t>Physiological Implications</a:t>
                      </a:r>
                    </a:p>
                  </a:txBody>
                  <a:tcPr marL="92028" marR="92028" marT="46014" marB="46014"/>
                </a:tc>
                <a:tc>
                  <a:txBody>
                    <a:bodyPr/>
                    <a:lstStyle/>
                    <a:p>
                      <a:r>
                        <a:rPr lang="en-GB" sz="1400" dirty="0">
                          <a:latin typeface="Arial" panose="020B0604020202020204" pitchFamily="34" charset="0"/>
                          <a:cs typeface="Arial" panose="020B0604020202020204" pitchFamily="34" charset="0"/>
                        </a:rPr>
                        <a:t>Patient will gain knowledge on the risk factors of back pain to reduce their impact and to keep active. This involves resuming normal activities even when not pain-free to use her back muscles and not rest for too long. This will strengthen her back </a:t>
                      </a:r>
                      <a:r>
                        <a:rPr lang="en-GB" sz="1400" dirty="0">
                          <a:solidFill>
                            <a:schemeClr val="tx1"/>
                          </a:solidFill>
                          <a:latin typeface="Arial" panose="020B0604020202020204" pitchFamily="34" charset="0"/>
                          <a:cs typeface="Arial" panose="020B0604020202020204" pitchFamily="34" charset="0"/>
                        </a:rPr>
                        <a:t>muscles and Musculoskeletal system (</a:t>
                      </a:r>
                      <a:r>
                        <a:rPr lang="en-US" sz="1400" b="0" i="0" dirty="0">
                          <a:solidFill>
                            <a:schemeClr val="tx1"/>
                          </a:solidFill>
                          <a:effectLst/>
                          <a:latin typeface="Arial" panose="020B0604020202020204" pitchFamily="34" charset="0"/>
                          <a:cs typeface="Arial" panose="020B0604020202020204" pitchFamily="34" charset="0"/>
                        </a:rPr>
                        <a:t>NICE, 2020a</a:t>
                      </a:r>
                      <a:r>
                        <a:rPr lang="en-US" sz="1400" b="0" dirty="0">
                          <a:solidFill>
                            <a:schemeClr val="tx1"/>
                          </a:solidFill>
                          <a:effectLst/>
                          <a:latin typeface="Arial" panose="020B0604020202020204" pitchFamily="34" charset="0"/>
                          <a:cs typeface="Arial" panose="020B0604020202020204" pitchFamily="34" charset="0"/>
                        </a:rPr>
                        <a:t>).</a:t>
                      </a:r>
                      <a:endParaRPr lang="en-GB" sz="1400" dirty="0">
                        <a:solidFill>
                          <a:schemeClr val="tx1"/>
                        </a:solidFill>
                        <a:latin typeface="Arial" panose="020B0604020202020204" pitchFamily="34" charset="0"/>
                        <a:cs typeface="Arial" panose="020B0604020202020204" pitchFamily="34" charset="0"/>
                      </a:endParaRPr>
                    </a:p>
                  </a:txBody>
                  <a:tcPr marL="92028" marR="92028" marT="46014" marB="460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latin typeface="Arial" panose="020B0604020202020204" pitchFamily="34" charset="0"/>
                          <a:cs typeface="Arial" panose="020B0604020202020204" pitchFamily="34" charset="0"/>
                        </a:rPr>
                        <a:t>Slow exercise will stretch and move her back muscles. This will strengthen back muscles, reduce low back pain and help the condition of the Musculoskeletal system </a:t>
                      </a:r>
                      <a:r>
                        <a:rPr lang="en-US" sz="1400" b="0" i="0" dirty="0">
                          <a:solidFill>
                            <a:schemeClr val="tx1"/>
                          </a:solidFill>
                          <a:effectLst/>
                          <a:latin typeface="Arial" panose="020B0604020202020204" pitchFamily="34" charset="0"/>
                          <a:cs typeface="Arial" panose="020B0604020202020204" pitchFamily="34" charset="0"/>
                        </a:rPr>
                        <a:t>(NICE, 2024a). </a:t>
                      </a:r>
                    </a:p>
                    <a:p>
                      <a:endParaRPr lang="en-GB" sz="1400" dirty="0">
                        <a:latin typeface="Arial" panose="020B0604020202020204" pitchFamily="34" charset="0"/>
                        <a:cs typeface="Arial" panose="020B0604020202020204" pitchFamily="34" charset="0"/>
                      </a:endParaRPr>
                    </a:p>
                  </a:txBody>
                  <a:tcPr marL="92028" marR="92028" marT="46014" marB="46014"/>
                </a:tc>
                <a:tc>
                  <a:txBody>
                    <a:bodyPr/>
                    <a:lstStyle/>
                    <a:p>
                      <a:r>
                        <a:rPr lang="en-GB" sz="1400" dirty="0">
                          <a:latin typeface="Arial" panose="020B0604020202020204" pitchFamily="34" charset="0"/>
                          <a:cs typeface="Arial" panose="020B0604020202020204" pitchFamily="34" charset="0"/>
                        </a:rPr>
                        <a:t>Focus on spinal, lower back muscles and hips.</a:t>
                      </a:r>
                    </a:p>
                    <a:p>
                      <a:r>
                        <a:rPr lang="en-GB" sz="1400" dirty="0">
                          <a:latin typeface="Arial" panose="020B0604020202020204" pitchFamily="34" charset="0"/>
                          <a:cs typeface="Arial" panose="020B0604020202020204" pitchFamily="34" charset="0"/>
                        </a:rPr>
                        <a:t>Massage techniques can help ease low back pain, improve spinal stability and flexibility</a:t>
                      </a:r>
                      <a:r>
                        <a:rPr lang="en-GB" sz="1400" baseline="0" dirty="0">
                          <a:latin typeface="Arial" panose="020B0604020202020204" pitchFamily="34" charset="0"/>
                          <a:cs typeface="Arial" panose="020B0604020202020204" pitchFamily="34" charset="0"/>
                        </a:rPr>
                        <a:t> and reduce muscle stiffness. </a:t>
                      </a:r>
                      <a:r>
                        <a:rPr lang="en-GB" sz="1400" baseline="0" dirty="0">
                          <a:solidFill>
                            <a:schemeClr val="tx1"/>
                          </a:solidFill>
                          <a:latin typeface="Arial" panose="020B0604020202020204" pitchFamily="34" charset="0"/>
                          <a:cs typeface="Arial" panose="020B0604020202020204" pitchFamily="34" charset="0"/>
                        </a:rPr>
                        <a:t>Improve blood circulation system</a:t>
                      </a:r>
                      <a:r>
                        <a:rPr lang="en-GB" sz="1400" dirty="0">
                          <a:solidFill>
                            <a:schemeClr val="tx1"/>
                          </a:solidFill>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NHS</a:t>
                      </a:r>
                      <a:r>
                        <a:rPr lang="en-US" sz="1400" b="0" i="0" dirty="0">
                          <a:solidFill>
                            <a:schemeClr val="tx1"/>
                          </a:solidFill>
                          <a:effectLst/>
                          <a:latin typeface="Arial" panose="020B0604020202020204" pitchFamily="34" charset="0"/>
                          <a:cs typeface="Arial" panose="020B0604020202020204" pitchFamily="34" charset="0"/>
                        </a:rPr>
                        <a:t> (2025a) </a:t>
                      </a:r>
                      <a:endParaRPr lang="en-GB" sz="1400" dirty="0">
                        <a:solidFill>
                          <a:schemeClr val="tx1"/>
                        </a:solidFill>
                        <a:latin typeface="Arial" panose="020B0604020202020204" pitchFamily="34" charset="0"/>
                        <a:cs typeface="Arial" panose="020B0604020202020204" pitchFamily="34" charset="0"/>
                      </a:endParaRPr>
                    </a:p>
                  </a:txBody>
                  <a:tcPr marL="92028" marR="92028" marT="46014" marB="46014"/>
                </a:tc>
                <a:extLst>
                  <a:ext uri="{0D108BD9-81ED-4DB2-BD59-A6C34878D82A}">
                    <a16:rowId xmlns:a16="http://schemas.microsoft.com/office/drawing/2014/main" val="105998857"/>
                  </a:ext>
                </a:extLst>
              </a:tr>
              <a:tr h="403976">
                <a:tc>
                  <a:txBody>
                    <a:bodyPr/>
                    <a:lstStyle/>
                    <a:p>
                      <a:r>
                        <a:rPr lang="en-GB" sz="1600" b="1" dirty="0">
                          <a:latin typeface="Arial" panose="020B0604020202020204" pitchFamily="34" charset="0"/>
                          <a:cs typeface="Arial" panose="020B0604020202020204" pitchFamily="34" charset="0"/>
                        </a:rPr>
                        <a:t>Care Routine - Frequency</a:t>
                      </a:r>
                    </a:p>
                  </a:txBody>
                  <a:tcPr marL="92028" marR="92028" marT="46014" marB="46014"/>
                </a:tc>
                <a:tc>
                  <a:txBody>
                    <a:bodyPr/>
                    <a:lstStyle/>
                    <a:p>
                      <a:r>
                        <a:rPr lang="en-GB" sz="1400" dirty="0">
                          <a:latin typeface="Arial" panose="020B0604020202020204" pitchFamily="34" charset="0"/>
                          <a:cs typeface="Arial" panose="020B0604020202020204" pitchFamily="34" charset="0"/>
                        </a:rPr>
                        <a:t>Every week</a:t>
                      </a:r>
                    </a:p>
                  </a:txBody>
                  <a:tcPr marL="92028" marR="92028" marT="46014" marB="46014"/>
                </a:tc>
                <a:tc>
                  <a:txBody>
                    <a:bodyPr/>
                    <a:lstStyle/>
                    <a:p>
                      <a:r>
                        <a:rPr lang="en-GB" sz="1400" dirty="0">
                          <a:latin typeface="Arial" panose="020B0604020202020204" pitchFamily="34" charset="0"/>
                          <a:cs typeface="Arial" panose="020B0604020202020204" pitchFamily="34" charset="0"/>
                        </a:rPr>
                        <a:t>Twice a week</a:t>
                      </a:r>
                    </a:p>
                  </a:txBody>
                  <a:tcPr marL="92028" marR="92028" marT="46014" marB="46014"/>
                </a:tc>
                <a:tc>
                  <a:txBody>
                    <a:bodyPr/>
                    <a:lstStyle/>
                    <a:p>
                      <a:r>
                        <a:rPr lang="en-GB" sz="1400" dirty="0">
                          <a:latin typeface="Arial" panose="020B0604020202020204" pitchFamily="34" charset="0"/>
                          <a:cs typeface="Arial" panose="020B0604020202020204" pitchFamily="34" charset="0"/>
                        </a:rPr>
                        <a:t>Twice a week</a:t>
                      </a:r>
                    </a:p>
                  </a:txBody>
                  <a:tcPr marL="92028" marR="92028" marT="46014" marB="46014"/>
                </a:tc>
                <a:extLst>
                  <a:ext uri="{0D108BD9-81ED-4DB2-BD59-A6C34878D82A}">
                    <a16:rowId xmlns:a16="http://schemas.microsoft.com/office/drawing/2014/main" val="2798287767"/>
                  </a:ext>
                </a:extLst>
              </a:tr>
              <a:tr h="403976">
                <a:tc>
                  <a:txBody>
                    <a:bodyPr/>
                    <a:lstStyle/>
                    <a:p>
                      <a:r>
                        <a:rPr lang="en-GB" sz="1600" b="1" dirty="0">
                          <a:latin typeface="Arial" panose="020B0604020202020204" pitchFamily="34" charset="0"/>
                          <a:cs typeface="Arial" panose="020B0604020202020204" pitchFamily="34" charset="0"/>
                        </a:rPr>
                        <a:t>Care Routine - Duration</a:t>
                      </a:r>
                    </a:p>
                  </a:txBody>
                  <a:tcPr marL="92028" marR="92028" marT="46014" marB="46014"/>
                </a:tc>
                <a:tc>
                  <a:txBody>
                    <a:bodyPr/>
                    <a:lstStyle/>
                    <a:p>
                      <a:r>
                        <a:rPr lang="en-GB" sz="1400" dirty="0">
                          <a:latin typeface="Arial" panose="020B0604020202020204" pitchFamily="34" charset="0"/>
                          <a:cs typeface="Arial" panose="020B0604020202020204" pitchFamily="34" charset="0"/>
                        </a:rPr>
                        <a:t>However long needed </a:t>
                      </a:r>
                    </a:p>
                  </a:txBody>
                  <a:tcPr marL="92028" marR="92028" marT="46014" marB="46014"/>
                </a:tc>
                <a:tc>
                  <a:txBody>
                    <a:bodyPr/>
                    <a:lstStyle/>
                    <a:p>
                      <a:r>
                        <a:rPr lang="en-GB" sz="1400" dirty="0">
                          <a:latin typeface="Arial" panose="020B0604020202020204" pitchFamily="34" charset="0"/>
                          <a:cs typeface="Arial" panose="020B0604020202020204" pitchFamily="34" charset="0"/>
                        </a:rPr>
                        <a:t>30-minute class for four weeks</a:t>
                      </a:r>
                    </a:p>
                  </a:txBody>
                  <a:tcPr marL="92028" marR="92028" marT="46014" marB="46014"/>
                </a:tc>
                <a:tc>
                  <a:txBody>
                    <a:bodyPr/>
                    <a:lstStyle/>
                    <a:p>
                      <a:r>
                        <a:rPr lang="en-GB" sz="1400" dirty="0">
                          <a:latin typeface="Arial" panose="020B0604020202020204" pitchFamily="34" charset="0"/>
                          <a:cs typeface="Arial" panose="020B0604020202020204" pitchFamily="34" charset="0"/>
                        </a:rPr>
                        <a:t>40-minute session for four weeks</a:t>
                      </a:r>
                    </a:p>
                  </a:txBody>
                  <a:tcPr marL="92028" marR="92028" marT="46014" marB="46014"/>
                </a:tc>
                <a:extLst>
                  <a:ext uri="{0D108BD9-81ED-4DB2-BD59-A6C34878D82A}">
                    <a16:rowId xmlns:a16="http://schemas.microsoft.com/office/drawing/2014/main" val="3795716565"/>
                  </a:ext>
                </a:extLst>
              </a:tr>
              <a:tr h="403976">
                <a:tc>
                  <a:txBody>
                    <a:bodyPr/>
                    <a:lstStyle/>
                    <a:p>
                      <a:r>
                        <a:rPr lang="en-GB" sz="1600" b="1" dirty="0">
                          <a:latin typeface="Arial" panose="020B0604020202020204" pitchFamily="34" charset="0"/>
                          <a:cs typeface="Arial" panose="020B0604020202020204" pitchFamily="34" charset="0"/>
                        </a:rPr>
                        <a:t>Professional Involved</a:t>
                      </a:r>
                    </a:p>
                  </a:txBody>
                  <a:tcPr marL="92028" marR="92028" marT="46014" marB="46014"/>
                </a:tc>
                <a:tc>
                  <a:txBody>
                    <a:bodyPr/>
                    <a:lstStyle/>
                    <a:p>
                      <a:r>
                        <a:rPr lang="en-GB" sz="1400" dirty="0">
                          <a:latin typeface="Arial" panose="020B0604020202020204" pitchFamily="34" charset="0"/>
                          <a:cs typeface="Arial" panose="020B0604020202020204" pitchFamily="34" charset="0"/>
                        </a:rPr>
                        <a:t>None – Online Information</a:t>
                      </a:r>
                    </a:p>
                  </a:txBody>
                  <a:tcPr marL="92028" marR="92028" marT="46014" marB="46014"/>
                </a:tc>
                <a:tc>
                  <a:txBody>
                    <a:bodyPr/>
                    <a:lstStyle/>
                    <a:p>
                      <a:r>
                        <a:rPr lang="en-GB" sz="1400" dirty="0">
                          <a:latin typeface="Arial" panose="020B0604020202020204" pitchFamily="34" charset="0"/>
                          <a:cs typeface="Arial" panose="020B0604020202020204" pitchFamily="34" charset="0"/>
                        </a:rPr>
                        <a:t>Physical Therapist</a:t>
                      </a:r>
                    </a:p>
                  </a:txBody>
                  <a:tcPr marL="92028" marR="92028" marT="46014" marB="46014"/>
                </a:tc>
                <a:tc>
                  <a:txBody>
                    <a:bodyPr/>
                    <a:lstStyle/>
                    <a:p>
                      <a:r>
                        <a:rPr lang="en-GB" sz="1400" dirty="0">
                          <a:latin typeface="Arial" panose="020B0604020202020204" pitchFamily="34" charset="0"/>
                          <a:cs typeface="Arial" panose="020B0604020202020204" pitchFamily="34" charset="0"/>
                        </a:rPr>
                        <a:t>Physiotherapist</a:t>
                      </a:r>
                    </a:p>
                  </a:txBody>
                  <a:tcPr marL="92028" marR="92028" marT="46014" marB="46014"/>
                </a:tc>
                <a:extLst>
                  <a:ext uri="{0D108BD9-81ED-4DB2-BD59-A6C34878D82A}">
                    <a16:rowId xmlns:a16="http://schemas.microsoft.com/office/drawing/2014/main" val="2213761121"/>
                  </a:ext>
                </a:extLst>
              </a:tr>
            </a:tbl>
          </a:graphicData>
        </a:graphic>
      </p:graphicFrame>
      <p:pic>
        <p:nvPicPr>
          <p:cNvPr id="4" name="Recorded Sound">
            <a:hlinkClick r:id="" action="ppaction://media"/>
            <a:extLst>
              <a:ext uri="{FF2B5EF4-FFF2-40B4-BE49-F238E27FC236}">
                <a16:creationId xmlns:a16="http://schemas.microsoft.com/office/drawing/2014/main" id="{BF885D4F-930B-43A9-9601-2BF25C547A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58141" y="1397386"/>
            <a:ext cx="406400" cy="406400"/>
          </a:xfrm>
          <a:prstGeom prst="rect">
            <a:avLst/>
          </a:prstGeom>
        </p:spPr>
      </p:pic>
    </p:spTree>
    <p:extLst>
      <p:ext uri="{BB962C8B-B14F-4D97-AF65-F5344CB8AC3E}">
        <p14:creationId xmlns:p14="http://schemas.microsoft.com/office/powerpoint/2010/main" val="1587931018"/>
      </p:ext>
    </p:extLst>
  </p:cSld>
  <p:clrMapOvr>
    <a:masterClrMapping/>
  </p:clrMapOvr>
  <mc:AlternateContent xmlns:mc="http://schemas.openxmlformats.org/markup-compatibility/2006" xmlns:p14="http://schemas.microsoft.com/office/powerpoint/2010/main">
    <mc:Choice Requires="p14">
      <p:transition spd="slow" p14:dur="2000" advTm="79422"/>
    </mc:Choice>
    <mc:Fallback xmlns="">
      <p:transition spd="slow" advTm="79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7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3E910-9DC0-7130-A85F-643297C9035A}"/>
              </a:ext>
            </a:extLst>
          </p:cNvPr>
          <p:cNvSpPr>
            <a:spLocks noGrp="1"/>
          </p:cNvSpPr>
          <p:nvPr>
            <p:ph type="title"/>
          </p:nvPr>
        </p:nvSpPr>
        <p:spPr>
          <a:xfrm>
            <a:off x="3704739" y="998804"/>
            <a:ext cx="4782521" cy="926352"/>
          </a:xfrm>
        </p:spPr>
        <p:txBody>
          <a:bodyPr anchor="b">
            <a:normAutofit/>
          </a:bodyPr>
          <a:lstStyle/>
          <a:p>
            <a:pPr algn="ctr"/>
            <a:r>
              <a:rPr lang="en-GB" sz="3200" b="1" dirty="0">
                <a:solidFill>
                  <a:schemeClr val="bg1"/>
                </a:solidFill>
              </a:rPr>
              <a:t>Recommendation</a:t>
            </a:r>
            <a:r>
              <a:rPr lang="en-GB" sz="2400" b="1" dirty="0">
                <a:solidFill>
                  <a:schemeClr val="bg1"/>
                </a:solidFill>
              </a:rPr>
              <a:t> 1</a:t>
            </a:r>
            <a:endParaRPr lang="en-GB" sz="4000" b="1" dirty="0">
              <a:solidFill>
                <a:schemeClr val="bg1"/>
              </a:solidFill>
            </a:endParaRPr>
          </a:p>
        </p:txBody>
      </p:sp>
      <p:sp>
        <p:nvSpPr>
          <p:cNvPr id="3" name="Content Placeholder 2">
            <a:extLst>
              <a:ext uri="{FF2B5EF4-FFF2-40B4-BE49-F238E27FC236}">
                <a16:creationId xmlns:a16="http://schemas.microsoft.com/office/drawing/2014/main" id="{9D69E60C-F4FB-D0FD-7355-91EF94C21624}"/>
              </a:ext>
            </a:extLst>
          </p:cNvPr>
          <p:cNvSpPr>
            <a:spLocks noGrp="1"/>
          </p:cNvSpPr>
          <p:nvPr>
            <p:ph idx="1"/>
          </p:nvPr>
        </p:nvSpPr>
        <p:spPr>
          <a:xfrm>
            <a:off x="739017" y="2489901"/>
            <a:ext cx="10713964" cy="4011483"/>
          </a:xfrm>
        </p:spPr>
        <p:txBody>
          <a:bodyPr anchor="ctr">
            <a:normAutofit fontScale="85000" lnSpcReduction="10000"/>
          </a:bodyPr>
          <a:lstStyle/>
          <a:p>
            <a:endParaRPr lang="en-US" sz="1600" b="0" i="0" dirty="0">
              <a:effectLst/>
              <a:latin typeface="Arial" panose="020B0604020202020204" pitchFamily="34" charset="0"/>
            </a:endParaRPr>
          </a:p>
          <a:p>
            <a:pPr marL="0" indent="0" algn="ctr">
              <a:lnSpc>
                <a:spcPct val="150000"/>
              </a:lnSpc>
              <a:buNone/>
            </a:pPr>
            <a:r>
              <a:rPr lang="en-US" sz="2100" b="1" i="0" dirty="0">
                <a:effectLst/>
                <a:latin typeface="Arial" panose="020B0604020202020204" pitchFamily="34" charset="0"/>
                <a:cs typeface="Arial" panose="020B0604020202020204" pitchFamily="34" charset="0"/>
              </a:rPr>
              <a:t>Advice and Information</a:t>
            </a:r>
          </a:p>
          <a:p>
            <a:pPr>
              <a:lnSpc>
                <a:spcPct val="150000"/>
              </a:lnSpc>
            </a:pPr>
            <a:r>
              <a:rPr lang="en-US" sz="1900" b="0" i="0" dirty="0">
                <a:effectLst/>
                <a:latin typeface="Arial" panose="020B0604020202020204" pitchFamily="34" charset="0"/>
                <a:cs typeface="Arial" panose="020B0604020202020204" pitchFamily="34" charset="0"/>
              </a:rPr>
              <a:t>NICE (2020b) advised that people with low back pain are to be recommended self-management strategies to manage their pain and they should firstly be given </a:t>
            </a:r>
            <a:r>
              <a:rPr lang="en-US" sz="1900" b="0" i="0" dirty="0">
                <a:solidFill>
                  <a:schemeClr val="tx1"/>
                </a:solidFill>
                <a:effectLst/>
                <a:latin typeface="Arial" panose="020B0604020202020204" pitchFamily="34" charset="0"/>
                <a:cs typeface="Arial" panose="020B0604020202020204" pitchFamily="34" charset="0"/>
              </a:rPr>
              <a:t>information and advice on low back pain.  This information must be tailored to patient’s needs and level of understanding. This will help the patient to learn about risks factors relevant to low back pain to reduce their effects or manage these better.</a:t>
            </a:r>
          </a:p>
          <a:p>
            <a:pPr marL="0" indent="0">
              <a:lnSpc>
                <a:spcPct val="150000"/>
              </a:lnSpc>
              <a:buNone/>
            </a:pPr>
            <a:endParaRPr lang="en-US" sz="1900" b="0" i="0" dirty="0">
              <a:effectLst/>
              <a:latin typeface="Arial" panose="020B0604020202020204" pitchFamily="34" charset="0"/>
              <a:cs typeface="Arial" panose="020B0604020202020204" pitchFamily="34" charset="0"/>
            </a:endParaRPr>
          </a:p>
          <a:p>
            <a:pPr>
              <a:lnSpc>
                <a:spcPct val="150000"/>
              </a:lnSpc>
            </a:pPr>
            <a:r>
              <a:rPr lang="en-US" sz="1900" dirty="0">
                <a:solidFill>
                  <a:schemeClr val="tx1"/>
                </a:solidFill>
                <a:latin typeface="Arial" panose="020B0604020202020204" pitchFamily="34" charset="0"/>
                <a:cs typeface="Arial" panose="020B0604020202020204" pitchFamily="34" charset="0"/>
              </a:rPr>
              <a:t>Patients</a:t>
            </a:r>
            <a:r>
              <a:rPr lang="en-US" sz="1900" b="0" i="0" dirty="0">
                <a:solidFill>
                  <a:schemeClr val="tx1"/>
                </a:solidFill>
                <a:effectLst/>
                <a:latin typeface="Arial" panose="020B0604020202020204" pitchFamily="34" charset="0"/>
                <a:cs typeface="Arial" panose="020B0604020202020204" pitchFamily="34" charset="0"/>
              </a:rPr>
              <a:t> </a:t>
            </a:r>
            <a:r>
              <a:rPr lang="en-US" sz="1900" b="0" i="0" dirty="0">
                <a:effectLst/>
                <a:latin typeface="Arial" panose="020B0604020202020204" pitchFamily="34" charset="0"/>
                <a:cs typeface="Arial" panose="020B0604020202020204" pitchFamily="34" charset="0"/>
              </a:rPr>
              <a:t>should also be encouraged to resume everyday activities even if they are not pain-free as it is not harmful if done gently or slowly, pro-longed bed rest is not to be advised and also recommends patients to keep active (NICE, 2024b). </a:t>
            </a:r>
          </a:p>
          <a:p>
            <a:pPr marL="0" indent="0">
              <a:lnSpc>
                <a:spcPct val="150000"/>
              </a:lnSpc>
              <a:buNone/>
            </a:pPr>
            <a:endParaRPr lang="en-US" b="0" i="0" dirty="0">
              <a:effectLst/>
              <a:latin typeface="Arial" panose="020B0604020202020204" pitchFamily="34" charset="0"/>
              <a:cs typeface="Arial" panose="020B0604020202020204" pitchFamily="34" charset="0"/>
            </a:endParaRPr>
          </a:p>
          <a:p>
            <a:pPr marL="0" indent="0">
              <a:buNone/>
            </a:pPr>
            <a:endParaRPr lang="en-GB" sz="1600" dirty="0"/>
          </a:p>
        </p:txBody>
      </p:sp>
      <p:pic>
        <p:nvPicPr>
          <p:cNvPr id="4" name="Recorded Sound">
            <a:hlinkClick r:id="" action="ppaction://media"/>
            <a:extLst>
              <a:ext uri="{FF2B5EF4-FFF2-40B4-BE49-F238E27FC236}">
                <a16:creationId xmlns:a16="http://schemas.microsoft.com/office/drawing/2014/main" id="{BC768A2B-3574-47A0-9FDC-DD45CEC0B7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07792" y="1721956"/>
            <a:ext cx="703072" cy="406400"/>
          </a:xfrm>
          <a:prstGeom prst="rect">
            <a:avLst/>
          </a:prstGeom>
        </p:spPr>
      </p:pic>
    </p:spTree>
    <p:extLst>
      <p:ext uri="{BB962C8B-B14F-4D97-AF65-F5344CB8AC3E}">
        <p14:creationId xmlns:p14="http://schemas.microsoft.com/office/powerpoint/2010/main" val="1606529837"/>
      </p:ext>
    </p:extLst>
  </p:cSld>
  <p:clrMapOvr>
    <a:masterClrMapping/>
  </p:clrMapOvr>
  <mc:AlternateContent xmlns:mc="http://schemas.openxmlformats.org/markup-compatibility/2006" xmlns:p14="http://schemas.microsoft.com/office/powerpoint/2010/main">
    <mc:Choice Requires="p14">
      <p:transition spd="slow" p14:dur="2000" advTm="54716"/>
    </mc:Choice>
    <mc:Fallback xmlns="">
      <p:transition spd="slow" advTm="5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B043-17DE-ABA7-7682-325E626E7027}"/>
              </a:ext>
            </a:extLst>
          </p:cNvPr>
          <p:cNvSpPr>
            <a:spLocks noGrp="1"/>
          </p:cNvSpPr>
          <p:nvPr>
            <p:ph type="title"/>
          </p:nvPr>
        </p:nvSpPr>
        <p:spPr>
          <a:xfrm>
            <a:off x="4067502" y="788275"/>
            <a:ext cx="4610153" cy="810738"/>
          </a:xfrm>
        </p:spPr>
        <p:txBody>
          <a:bodyPr anchor="b">
            <a:normAutofit/>
          </a:bodyPr>
          <a:lstStyle/>
          <a:p>
            <a:pPr algn="ctr"/>
            <a:r>
              <a:rPr lang="en-GB" sz="3200" b="1" dirty="0">
                <a:solidFill>
                  <a:schemeClr val="bg1"/>
                </a:solidFill>
              </a:rPr>
              <a:t>Recommendation 2</a:t>
            </a:r>
          </a:p>
        </p:txBody>
      </p:sp>
      <p:sp>
        <p:nvSpPr>
          <p:cNvPr id="3" name="Content Placeholder 2">
            <a:extLst>
              <a:ext uri="{FF2B5EF4-FFF2-40B4-BE49-F238E27FC236}">
                <a16:creationId xmlns:a16="http://schemas.microsoft.com/office/drawing/2014/main" id="{E5F61F4F-CC71-B6C7-726F-20B496D326DB}"/>
              </a:ext>
            </a:extLst>
          </p:cNvPr>
          <p:cNvSpPr>
            <a:spLocks noGrp="1"/>
          </p:cNvSpPr>
          <p:nvPr>
            <p:ph idx="1"/>
          </p:nvPr>
        </p:nvSpPr>
        <p:spPr>
          <a:xfrm>
            <a:off x="651642" y="2286000"/>
            <a:ext cx="10724475" cy="4077692"/>
          </a:xfrm>
        </p:spPr>
        <p:txBody>
          <a:bodyPr anchor="ctr">
            <a:normAutofit/>
          </a:bodyPr>
          <a:lstStyle/>
          <a:p>
            <a:pPr marL="0" indent="0" algn="ctr" fontAlgn="base">
              <a:spcAft>
                <a:spcPts val="800"/>
              </a:spcAft>
              <a:buNone/>
            </a:pPr>
            <a:r>
              <a:rPr lang="en-GB" b="1" i="0" dirty="0">
                <a:effectLst/>
                <a:latin typeface="Arial" panose="020B0604020202020204" pitchFamily="34" charset="0"/>
              </a:rPr>
              <a:t>Exercise </a:t>
            </a:r>
          </a:p>
          <a:p>
            <a:pPr fontAlgn="base">
              <a:spcAft>
                <a:spcPts val="800"/>
              </a:spcAft>
            </a:pPr>
            <a:r>
              <a:rPr lang="en-GB" sz="1600" b="0" i="0" dirty="0">
                <a:effectLst/>
                <a:latin typeface="Arial" panose="020B0604020202020204" pitchFamily="34" charset="0"/>
                <a:cs typeface="Arial" panose="020B0604020202020204" pitchFamily="34" charset="0"/>
              </a:rPr>
              <a:t>NICE (2024c) recommend people to join a group exercise programme where aerobic exercise is undertaken or biomechanical exercise or mind-body exercise, or a programme that offers a mixture of these activities. </a:t>
            </a:r>
          </a:p>
          <a:p>
            <a:pPr fontAlgn="base">
              <a:spcAft>
                <a:spcPts val="800"/>
              </a:spcAft>
            </a:pPr>
            <a:r>
              <a:rPr lang="en-GB" sz="1600" b="0" i="0" dirty="0">
                <a:effectLst/>
                <a:latin typeface="Arial" panose="020B0604020202020204" pitchFamily="34" charset="0"/>
                <a:cs typeface="Arial" panose="020B0604020202020204" pitchFamily="34" charset="0"/>
              </a:rPr>
              <a:t>The patient in this scenario has stated that she wishes to undertake mind-body group exercise-based interventions, specifically Pilates, as she is overweight and will not manage to successfully undertake aerobic exercise. </a:t>
            </a:r>
            <a:r>
              <a:rPr lang="en-GB" sz="1600" b="0" i="0" dirty="0">
                <a:solidFill>
                  <a:schemeClr val="tx1"/>
                </a:solidFill>
                <a:effectLst/>
                <a:latin typeface="Arial" panose="020B0604020202020204" pitchFamily="34" charset="0"/>
                <a:cs typeface="Arial" panose="020B0604020202020204" pitchFamily="34" charset="0"/>
              </a:rPr>
              <a:t>The care plan considers the patients needs and </a:t>
            </a:r>
            <a:r>
              <a:rPr lang="en-GB" sz="1600" dirty="0">
                <a:solidFill>
                  <a:schemeClr val="tx1"/>
                </a:solidFill>
                <a:latin typeface="Arial" panose="020B0604020202020204" pitchFamily="34" charset="0"/>
                <a:cs typeface="Arial" panose="020B0604020202020204" pitchFamily="34" charset="0"/>
              </a:rPr>
              <a:t>reflects her wishes appropriately. It means care ethics guidelines have been followed.</a:t>
            </a:r>
            <a:r>
              <a:rPr lang="en-GB" sz="1600" b="0" i="0" dirty="0">
                <a:solidFill>
                  <a:schemeClr val="tx1"/>
                </a:solidFill>
                <a:effectLst/>
                <a:latin typeface="Arial" panose="020B0604020202020204" pitchFamily="34" charset="0"/>
                <a:cs typeface="Arial" panose="020B0604020202020204" pitchFamily="34" charset="0"/>
              </a:rPr>
              <a:t> </a:t>
            </a:r>
          </a:p>
          <a:p>
            <a:pPr rtl="0" fontAlgn="base">
              <a:spcAft>
                <a:spcPts val="800"/>
              </a:spcAft>
            </a:pPr>
            <a:r>
              <a:rPr lang="en-GB" sz="1600" b="0" i="0" dirty="0">
                <a:effectLst/>
                <a:latin typeface="Arial" panose="020B0604020202020204" pitchFamily="34" charset="0"/>
                <a:cs typeface="Arial" panose="020B0604020202020204" pitchFamily="34" charset="0"/>
              </a:rPr>
              <a:t>Gilliam et al. (2022) defines mind-body exercises as consisting of Pilates, Yoga and Tai-Chi. They state when physical care is being implemented mind-body exercises are being integrated into care plans, as a strategy to manage low back pain as evidence of their effectiveness is being seen.</a:t>
            </a:r>
          </a:p>
        </p:txBody>
      </p:sp>
      <p:pic>
        <p:nvPicPr>
          <p:cNvPr id="4" name="Recorded Sound">
            <a:hlinkClick r:id="" action="ppaction://media"/>
            <a:extLst>
              <a:ext uri="{FF2B5EF4-FFF2-40B4-BE49-F238E27FC236}">
                <a16:creationId xmlns:a16="http://schemas.microsoft.com/office/drawing/2014/main" id="{76ACEB20-FE14-448A-9CF3-EB13869F44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56992" y="1395813"/>
            <a:ext cx="406400" cy="406400"/>
          </a:xfrm>
          <a:prstGeom prst="rect">
            <a:avLst/>
          </a:prstGeom>
        </p:spPr>
      </p:pic>
    </p:spTree>
    <p:extLst>
      <p:ext uri="{BB962C8B-B14F-4D97-AF65-F5344CB8AC3E}">
        <p14:creationId xmlns:p14="http://schemas.microsoft.com/office/powerpoint/2010/main" val="1482201207"/>
      </p:ext>
    </p:extLst>
  </p:cSld>
  <p:clrMapOvr>
    <a:masterClrMapping/>
  </p:clrMapOvr>
  <mc:AlternateContent xmlns:mc="http://schemas.openxmlformats.org/markup-compatibility/2006" xmlns:p14="http://schemas.microsoft.com/office/powerpoint/2010/main">
    <mc:Choice Requires="p14">
      <p:transition spd="slow" p14:dur="2000" advTm="141303"/>
    </mc:Choice>
    <mc:Fallback xmlns="">
      <p:transition spd="slow" advTm="141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3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8976-1402-DF2A-562A-E7EC0D1EA8C4}"/>
              </a:ext>
            </a:extLst>
          </p:cNvPr>
          <p:cNvSpPr>
            <a:spLocks noGrp="1"/>
          </p:cNvSpPr>
          <p:nvPr>
            <p:ph type="title"/>
          </p:nvPr>
        </p:nvSpPr>
        <p:spPr>
          <a:xfrm>
            <a:off x="3909278" y="845941"/>
            <a:ext cx="4373444" cy="842269"/>
          </a:xfrm>
        </p:spPr>
        <p:txBody>
          <a:bodyPr anchor="b">
            <a:normAutofit/>
          </a:bodyPr>
          <a:lstStyle/>
          <a:p>
            <a:pPr algn="ctr"/>
            <a:r>
              <a:rPr lang="en-GB" sz="3200" b="1" dirty="0">
                <a:solidFill>
                  <a:schemeClr val="bg1"/>
                </a:solidFill>
              </a:rPr>
              <a:t>Recommendation</a:t>
            </a:r>
            <a:r>
              <a:rPr lang="en-GB" sz="2400" b="1" dirty="0">
                <a:solidFill>
                  <a:schemeClr val="bg1"/>
                </a:solidFill>
              </a:rPr>
              <a:t> 3 </a:t>
            </a:r>
          </a:p>
        </p:txBody>
      </p:sp>
      <p:sp>
        <p:nvSpPr>
          <p:cNvPr id="17" name="Content Placeholder 2">
            <a:extLst>
              <a:ext uri="{FF2B5EF4-FFF2-40B4-BE49-F238E27FC236}">
                <a16:creationId xmlns:a16="http://schemas.microsoft.com/office/drawing/2014/main" id="{63B25197-1E44-A7C9-284C-FC7AEB772D76}"/>
              </a:ext>
            </a:extLst>
          </p:cNvPr>
          <p:cNvSpPr>
            <a:spLocks noGrp="1"/>
          </p:cNvSpPr>
          <p:nvPr>
            <p:ph idx="1"/>
          </p:nvPr>
        </p:nvSpPr>
        <p:spPr>
          <a:xfrm>
            <a:off x="3867911" y="2426524"/>
            <a:ext cx="7863841" cy="3678200"/>
          </a:xfrm>
        </p:spPr>
        <p:txBody>
          <a:bodyPr anchor="ctr">
            <a:normAutofit lnSpcReduction="10000"/>
          </a:bodyPr>
          <a:lstStyle/>
          <a:p>
            <a:pPr marL="0" indent="0" algn="ctr" fontAlgn="base">
              <a:spcAft>
                <a:spcPts val="1000"/>
              </a:spcAft>
              <a:buNone/>
            </a:pPr>
            <a:r>
              <a:rPr lang="en-US" b="1" i="0" dirty="0">
                <a:effectLst/>
                <a:latin typeface="Arial" panose="020B0604020202020204" pitchFamily="34" charset="0"/>
                <a:cs typeface="Arial" panose="020B0604020202020204" pitchFamily="34" charset="0"/>
              </a:rPr>
              <a:t>Manual Therapy</a:t>
            </a:r>
          </a:p>
          <a:p>
            <a:pPr fontAlgn="base">
              <a:spcAft>
                <a:spcPts val="1000"/>
              </a:spcAft>
            </a:pPr>
            <a:r>
              <a:rPr lang="en-US" sz="1600" b="0" i="0" dirty="0">
                <a:effectLst/>
                <a:latin typeface="Arial" panose="020B0604020202020204" pitchFamily="34" charset="0"/>
                <a:cs typeface="Arial" panose="020B0604020202020204" pitchFamily="34" charset="0"/>
              </a:rPr>
              <a:t>Manual therapy is performed by physiotherapists, and it involves the use of their hands to perform skilled movements to massage and manipulate muscles, joints and soft tissue to ease musculoskeletal pain including back pain and stiffness (NHS, 2025b).  </a:t>
            </a:r>
          </a:p>
          <a:p>
            <a:pPr fontAlgn="base">
              <a:spcAft>
                <a:spcPts val="1000"/>
              </a:spcAft>
            </a:pPr>
            <a:r>
              <a:rPr lang="en-US" sz="1600" b="0" i="0" dirty="0">
                <a:solidFill>
                  <a:schemeClr val="tx1"/>
                </a:solidFill>
                <a:effectLst/>
                <a:latin typeface="Arial" panose="020B0604020202020204" pitchFamily="34" charset="0"/>
                <a:cs typeface="Arial" panose="020B0604020202020204" pitchFamily="34" charset="0"/>
              </a:rPr>
              <a:t>Thomas et al. (2023, p.1-2) states manual therapy includes the lower back being massaged, manipulation techniques </a:t>
            </a:r>
            <a:r>
              <a:rPr lang="en-US" sz="1600" b="0" i="0" dirty="0">
                <a:effectLst/>
                <a:latin typeface="Arial" panose="020B0604020202020204" pitchFamily="34" charset="0"/>
                <a:cs typeface="Arial" panose="020B0604020202020204" pitchFamily="34" charset="0"/>
              </a:rPr>
              <a:t>which uses thrust and non-thrust mobilization techniques on the lower back. Manual therapy targets those painful areas such as stiff spinal joints and leads to improved motion range and less stiffness after treatment. Therefore, biomechanical changes have occurred, and manual therapy is seen as a biomedical practice. It is not completely clear how pain decreases following treatment although questions have been raised about non-specific factors affecting the efficacy of manual therapy. </a:t>
            </a:r>
          </a:p>
        </p:txBody>
      </p:sp>
      <p:pic>
        <p:nvPicPr>
          <p:cNvPr id="5" name="Picture 4" descr="Free Massage Back Pain illustration and picture">
            <a:extLst>
              <a:ext uri="{FF2B5EF4-FFF2-40B4-BE49-F238E27FC236}">
                <a16:creationId xmlns:a16="http://schemas.microsoft.com/office/drawing/2014/main" id="{8EC10CB8-7393-4371-837B-B070B5394E9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73024" y="3357096"/>
            <a:ext cx="2855976" cy="1864127"/>
          </a:xfrm>
          <a:prstGeom prst="rect">
            <a:avLst/>
          </a:prstGeom>
          <a:noFill/>
        </p:spPr>
      </p:pic>
      <p:pic>
        <p:nvPicPr>
          <p:cNvPr id="7" name="Recorded Sound">
            <a:hlinkClick r:id="" action="ppaction://media"/>
            <a:extLst>
              <a:ext uri="{FF2B5EF4-FFF2-40B4-BE49-F238E27FC236}">
                <a16:creationId xmlns:a16="http://schemas.microsoft.com/office/drawing/2014/main" id="{55BCBFA4-EAD6-4F5B-8A79-3CCC25216B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7739" y="1281810"/>
            <a:ext cx="406400" cy="406400"/>
          </a:xfrm>
          <a:prstGeom prst="rect">
            <a:avLst/>
          </a:prstGeom>
        </p:spPr>
      </p:pic>
      <p:sp>
        <p:nvSpPr>
          <p:cNvPr id="3" name="TextBox 2">
            <a:extLst>
              <a:ext uri="{FF2B5EF4-FFF2-40B4-BE49-F238E27FC236}">
                <a16:creationId xmlns:a16="http://schemas.microsoft.com/office/drawing/2014/main" id="{75EFD32C-F975-4E48-BDCB-2025489A4E40}"/>
              </a:ext>
            </a:extLst>
          </p:cNvPr>
          <p:cNvSpPr txBox="1"/>
          <p:nvPr/>
        </p:nvSpPr>
        <p:spPr>
          <a:xfrm>
            <a:off x="573024" y="5387248"/>
            <a:ext cx="2203227" cy="261610"/>
          </a:xfrm>
          <a:prstGeom prst="rect">
            <a:avLst/>
          </a:prstGeom>
          <a:noFill/>
        </p:spPr>
        <p:txBody>
          <a:bodyPr wrap="square" rtlCol="0">
            <a:spAutoFit/>
          </a:bodyPr>
          <a:lstStyle/>
          <a:p>
            <a:r>
              <a:rPr lang="en-GB" sz="1100" b="0" dirty="0">
                <a:solidFill>
                  <a:srgbClr val="333333"/>
                </a:solidFill>
                <a:effectLst/>
                <a:latin typeface="Arial" panose="020B0604020202020204" pitchFamily="34" charset="0"/>
              </a:rPr>
              <a:t>(Massage Back Pain</a:t>
            </a:r>
            <a:r>
              <a:rPr lang="en-GB" sz="1100" dirty="0">
                <a:solidFill>
                  <a:srgbClr val="333333"/>
                </a:solidFill>
                <a:latin typeface="Arial" panose="020B0604020202020204" pitchFamily="34" charset="0"/>
              </a:rPr>
              <a:t>, </a:t>
            </a:r>
            <a:r>
              <a:rPr lang="en-GB" sz="1100" b="0" i="0" dirty="0">
                <a:solidFill>
                  <a:srgbClr val="333333"/>
                </a:solidFill>
                <a:effectLst/>
                <a:latin typeface="Arial" panose="020B0604020202020204" pitchFamily="34" charset="0"/>
              </a:rPr>
              <a:t>2018) </a:t>
            </a:r>
            <a:endParaRPr lang="en-GB" sz="1100" dirty="0"/>
          </a:p>
        </p:txBody>
      </p:sp>
    </p:spTree>
    <p:extLst>
      <p:ext uri="{BB962C8B-B14F-4D97-AF65-F5344CB8AC3E}">
        <p14:creationId xmlns:p14="http://schemas.microsoft.com/office/powerpoint/2010/main" val="1760593795"/>
      </p:ext>
    </p:extLst>
  </p:cSld>
  <p:clrMapOvr>
    <a:masterClrMapping/>
  </p:clrMapOvr>
  <mc:AlternateContent xmlns:mc="http://schemas.openxmlformats.org/markup-compatibility/2006" xmlns:p14="http://schemas.microsoft.com/office/powerpoint/2010/main">
    <mc:Choice Requires="p14">
      <p:transition spd="slow" p14:dur="2000" advTm="76426"/>
    </mc:Choice>
    <mc:Fallback xmlns="">
      <p:transition spd="slow" advTm="76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0D6FC-247E-59CC-954E-571F08F20409}"/>
              </a:ext>
            </a:extLst>
          </p:cNvPr>
          <p:cNvSpPr>
            <a:spLocks noGrp="1"/>
          </p:cNvSpPr>
          <p:nvPr>
            <p:ph type="title"/>
          </p:nvPr>
        </p:nvSpPr>
        <p:spPr>
          <a:xfrm>
            <a:off x="3763358" y="1170432"/>
            <a:ext cx="4059605" cy="541990"/>
          </a:xfrm>
        </p:spPr>
        <p:txBody>
          <a:bodyPr anchor="b">
            <a:noAutofit/>
          </a:bodyPr>
          <a:lstStyle/>
          <a:p>
            <a:pPr algn="ctr"/>
            <a:r>
              <a:rPr lang="en-GB" sz="3200" b="1" dirty="0">
                <a:solidFill>
                  <a:schemeClr val="bg1"/>
                </a:solidFill>
              </a:rPr>
              <a:t>Conclusion</a:t>
            </a:r>
          </a:p>
        </p:txBody>
      </p:sp>
      <p:sp>
        <p:nvSpPr>
          <p:cNvPr id="3" name="Content Placeholder 2">
            <a:extLst>
              <a:ext uri="{FF2B5EF4-FFF2-40B4-BE49-F238E27FC236}">
                <a16:creationId xmlns:a16="http://schemas.microsoft.com/office/drawing/2014/main" id="{08407CA2-A3DA-71F9-7E3C-4E604AC1FDCD}"/>
              </a:ext>
            </a:extLst>
          </p:cNvPr>
          <p:cNvSpPr>
            <a:spLocks noGrp="1"/>
          </p:cNvSpPr>
          <p:nvPr>
            <p:ph idx="1"/>
          </p:nvPr>
        </p:nvSpPr>
        <p:spPr>
          <a:xfrm>
            <a:off x="601086" y="2322576"/>
            <a:ext cx="10989827" cy="4261104"/>
          </a:xfrm>
        </p:spPr>
        <p:txBody>
          <a:bodyPr anchor="ctr">
            <a:normAutofit/>
          </a:bodyPr>
          <a:lstStyle/>
          <a:p>
            <a:pPr marL="0" indent="0">
              <a:lnSpc>
                <a:spcPct val="150000"/>
              </a:lnSpc>
              <a:buNone/>
            </a:pPr>
            <a:r>
              <a:rPr lang="en-GB" sz="1600" kern="100" dirty="0">
                <a:effectLst/>
                <a:latin typeface="Arial" panose="020B0604020202020204" pitchFamily="34" charset="0"/>
                <a:ea typeface="Aptos" panose="020B0004020202020204" pitchFamily="34" charset="0"/>
                <a:cs typeface="Arial" panose="020B0604020202020204" pitchFamily="34" charset="0"/>
              </a:rPr>
              <a:t>Low back pain is a significant musculoskeletal disorder that affects peoples quality of life and ability to work. Acute low back pain can resolve on its own and can have no underlying cause. The patient care plan as discussed considers risk factors relevant to low back pain and inactivity was a risk factor that was identified. The patient’s own </a:t>
            </a:r>
            <a:r>
              <a:rPr lang="en-GB" sz="1600" kern="100" dirty="0">
                <a:latin typeface="Arial" panose="020B0604020202020204" pitchFamily="34" charset="0"/>
                <a:ea typeface="Aptos" panose="020B0004020202020204" pitchFamily="34" charset="0"/>
                <a:cs typeface="Arial" panose="020B0604020202020204" pitchFamily="34" charset="0"/>
              </a:rPr>
              <a:t>needs</a:t>
            </a:r>
            <a:r>
              <a:rPr lang="en-GB" sz="1600" kern="100" dirty="0">
                <a:effectLst/>
                <a:latin typeface="Arial" panose="020B0604020202020204" pitchFamily="34" charset="0"/>
                <a:ea typeface="Aptos" panose="020B0004020202020204" pitchFamily="34" charset="0"/>
                <a:cs typeface="Arial" panose="020B0604020202020204" pitchFamily="34" charset="0"/>
              </a:rPr>
              <a:t> for the type of group exercise she can manage was taken into consideration, and Pilates was an intervention listed in the care plan. Therefore, person-cent</a:t>
            </a:r>
            <a:r>
              <a:rPr lang="en-GB" sz="1600" kern="100" dirty="0">
                <a:latin typeface="Arial" panose="020B0604020202020204" pitchFamily="34" charset="0"/>
                <a:ea typeface="Aptos" panose="020B0004020202020204" pitchFamily="34" charset="0"/>
                <a:cs typeface="Arial" panose="020B0604020202020204" pitchFamily="34" charset="0"/>
              </a:rPr>
              <a:t>red care</a:t>
            </a:r>
            <a:r>
              <a:rPr lang="en-GB" sz="1600" kern="100" dirty="0">
                <a:effectLst/>
                <a:latin typeface="Arial" panose="020B0604020202020204" pitchFamily="34" charset="0"/>
                <a:ea typeface="Aptos" panose="020B0004020202020204" pitchFamily="34" charset="0"/>
                <a:cs typeface="Arial" panose="020B0604020202020204" pitchFamily="34" charset="0"/>
              </a:rPr>
              <a:t> and ethical care is being provided and increases the likelihood of compliance with the recommendations. NICE guidelines for appropriate recommendations and NHS information guided the care plan and relevant data supported it. </a:t>
            </a:r>
          </a:p>
          <a:p>
            <a:pPr marL="0" indent="0">
              <a:lnSpc>
                <a:spcPct val="150000"/>
              </a:lnSpc>
              <a:buNone/>
            </a:pPr>
            <a:r>
              <a:rPr lang="en-GB" sz="1600" kern="100" dirty="0">
                <a:effectLst/>
                <a:latin typeface="Arial" panose="020B0604020202020204" pitchFamily="34" charset="0"/>
                <a:ea typeface="Aptos" panose="020B0004020202020204" pitchFamily="34" charset="0"/>
                <a:cs typeface="Arial" panose="020B0604020202020204" pitchFamily="34" charset="0"/>
              </a:rPr>
              <a:t>A review of the care plan after four weeks of it being started and with the patient, will allow for any relevant changes to be made depending on patient’s pain levels and information from the professional individuals involved. </a:t>
            </a:r>
          </a:p>
          <a:p>
            <a:pPr marL="0" indent="0">
              <a:buNone/>
            </a:pPr>
            <a:endParaRPr lang="en-GB" sz="1700" dirty="0"/>
          </a:p>
        </p:txBody>
      </p:sp>
      <p:pic>
        <p:nvPicPr>
          <p:cNvPr id="4" name="Recorded Sound">
            <a:hlinkClick r:id="" action="ppaction://media"/>
            <a:extLst>
              <a:ext uri="{FF2B5EF4-FFF2-40B4-BE49-F238E27FC236}">
                <a16:creationId xmlns:a16="http://schemas.microsoft.com/office/drawing/2014/main" id="{6C098613-3851-4617-9EB6-53412AEDBD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97060" y="1170432"/>
            <a:ext cx="406400" cy="406400"/>
          </a:xfrm>
          <a:prstGeom prst="rect">
            <a:avLst/>
          </a:prstGeom>
        </p:spPr>
      </p:pic>
    </p:spTree>
    <p:extLst>
      <p:ext uri="{BB962C8B-B14F-4D97-AF65-F5344CB8AC3E}">
        <p14:creationId xmlns:p14="http://schemas.microsoft.com/office/powerpoint/2010/main" val="3349340935"/>
      </p:ext>
    </p:extLst>
  </p:cSld>
  <p:clrMapOvr>
    <a:masterClrMapping/>
  </p:clrMapOvr>
  <mc:AlternateContent xmlns:mc="http://schemas.openxmlformats.org/markup-compatibility/2006" xmlns:p14="http://schemas.microsoft.com/office/powerpoint/2010/main">
    <mc:Choice Requires="p14">
      <p:transition spd="slow" p14:dur="2000" advTm="62378"/>
    </mc:Choice>
    <mc:Fallback xmlns="">
      <p:transition spd="slow" advTm="6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8F2A-E35B-437E-8460-4DC20EDC51C4}"/>
              </a:ext>
            </a:extLst>
          </p:cNvPr>
          <p:cNvSpPr>
            <a:spLocks noGrp="1"/>
          </p:cNvSpPr>
          <p:nvPr>
            <p:ph type="title"/>
          </p:nvPr>
        </p:nvSpPr>
        <p:spPr>
          <a:xfrm>
            <a:off x="1715293" y="1037676"/>
            <a:ext cx="8761413" cy="706964"/>
          </a:xfrm>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B8226F8E-8345-4B5F-974D-923DBFF88680}"/>
              </a:ext>
            </a:extLst>
          </p:cNvPr>
          <p:cNvSpPr>
            <a:spLocks noGrp="1"/>
          </p:cNvSpPr>
          <p:nvPr>
            <p:ph idx="1"/>
          </p:nvPr>
        </p:nvSpPr>
        <p:spPr>
          <a:xfrm>
            <a:off x="236482" y="2266579"/>
            <a:ext cx="11719034" cy="4361792"/>
          </a:xfrm>
        </p:spPr>
        <p:txBody>
          <a:bodyPr>
            <a:normAutofit fontScale="40000" lnSpcReduction="20000"/>
          </a:bodyPr>
          <a:lstStyle/>
          <a:p>
            <a:pPr marL="0" indent="0" algn="l" rtl="0" fontAlgn="base">
              <a:buNone/>
            </a:pPr>
            <a:r>
              <a:rPr lang="en-GB" sz="2800" b="0" i="1" dirty="0">
                <a:solidFill>
                  <a:schemeClr val="tx1"/>
                </a:solidFill>
                <a:effectLst/>
                <a:latin typeface="Arial" panose="020B0604020202020204" pitchFamily="34" charset="0"/>
                <a:cs typeface="Arial" panose="020B0604020202020204" pitchFamily="34" charset="0"/>
              </a:rPr>
              <a:t>Ai Generated Women</a:t>
            </a:r>
            <a:r>
              <a:rPr lang="en-GB" sz="2800" b="0" i="0" dirty="0">
                <a:solidFill>
                  <a:schemeClr val="tx1"/>
                </a:solidFill>
                <a:effectLst/>
                <a:latin typeface="Arial" panose="020B0604020202020204" pitchFamily="34" charset="0"/>
                <a:cs typeface="Arial" panose="020B0604020202020204" pitchFamily="34" charset="0"/>
              </a:rPr>
              <a:t> (2024) [</a:t>
            </a:r>
            <a:r>
              <a:rPr lang="en-GB" sz="2800" b="0" i="0" dirty="0" err="1">
                <a:solidFill>
                  <a:schemeClr val="tx1"/>
                </a:solidFill>
                <a:effectLst/>
                <a:latin typeface="Arial" panose="020B0604020202020204" pitchFamily="34" charset="0"/>
                <a:cs typeface="Arial" panose="020B0604020202020204" pitchFamily="34" charset="0"/>
              </a:rPr>
              <a:t>Pixabay</a:t>
            </a:r>
            <a:r>
              <a:rPr lang="en-GB" sz="2800" b="0" i="0" dirty="0">
                <a:solidFill>
                  <a:schemeClr val="tx1"/>
                </a:solidFill>
                <a:effectLst/>
                <a:latin typeface="Arial" panose="020B0604020202020204" pitchFamily="34" charset="0"/>
                <a:cs typeface="Arial" panose="020B0604020202020204" pitchFamily="34" charset="0"/>
              </a:rPr>
              <a:t>]. Available at:</a:t>
            </a:r>
            <a:r>
              <a:rPr lang="en-GB" sz="2800" b="0" i="0" u="sng" dirty="0">
                <a:solidFill>
                  <a:schemeClr val="tx1"/>
                </a:solidFill>
                <a:effectLst/>
                <a:latin typeface="Arial" panose="020B0604020202020204" pitchFamily="34" charset="0"/>
                <a:cs typeface="Arial" panose="020B0604020202020204" pitchFamily="34" charset="0"/>
              </a:rPr>
              <a:t> </a:t>
            </a:r>
            <a:r>
              <a:rPr lang="en-GB" sz="28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https://pixabay.com/illustrations/ai-generated-woman-back-pain-8927202/</a:t>
            </a:r>
            <a:r>
              <a:rPr lang="en-GB" sz="2800" b="0" i="0" dirty="0">
                <a:solidFill>
                  <a:schemeClr val="tx1"/>
                </a:solidFill>
                <a:effectLst/>
                <a:latin typeface="Arial" panose="020B0604020202020204" pitchFamily="34" charset="0"/>
                <a:cs typeface="Arial" panose="020B0604020202020204" pitchFamily="34" charset="0"/>
              </a:rPr>
              <a:t> (Accessed: 28 November 2025). </a:t>
            </a:r>
          </a:p>
          <a:p>
            <a:pPr marL="0" indent="0" algn="l" rtl="0" fontAlgn="base">
              <a:buNone/>
            </a:pPr>
            <a:r>
              <a:rPr lang="en-GB" sz="2800" b="0" i="1" dirty="0">
                <a:solidFill>
                  <a:schemeClr val="tx1"/>
                </a:solidFill>
                <a:effectLst/>
                <a:latin typeface="Arial" panose="020B0604020202020204" pitchFamily="34" charset="0"/>
                <a:cs typeface="Arial" panose="020B0604020202020204" pitchFamily="34" charset="0"/>
              </a:rPr>
              <a:t>Back Pain Backache</a:t>
            </a:r>
            <a:r>
              <a:rPr lang="en-GB" sz="2800" b="0" i="0" dirty="0">
                <a:solidFill>
                  <a:schemeClr val="tx1"/>
                </a:solidFill>
                <a:effectLst/>
                <a:latin typeface="Arial" panose="020B0604020202020204" pitchFamily="34" charset="0"/>
                <a:cs typeface="Arial" panose="020B0604020202020204" pitchFamily="34" charset="0"/>
              </a:rPr>
              <a:t> (2018) [</a:t>
            </a:r>
            <a:r>
              <a:rPr lang="en-GB" sz="2800" b="0" i="0" dirty="0" err="1">
                <a:solidFill>
                  <a:schemeClr val="tx1"/>
                </a:solidFill>
                <a:effectLst/>
                <a:latin typeface="Arial" panose="020B0604020202020204" pitchFamily="34" charset="0"/>
                <a:cs typeface="Arial" panose="020B0604020202020204" pitchFamily="34" charset="0"/>
              </a:rPr>
              <a:t>Pixabay</a:t>
            </a:r>
            <a:r>
              <a:rPr lang="en-GB" sz="2800" b="0" i="0" dirty="0">
                <a:solidFill>
                  <a:schemeClr val="tx1"/>
                </a:solidFill>
                <a:effectLst/>
                <a:latin typeface="Arial" panose="020B0604020202020204" pitchFamily="34" charset="0"/>
                <a:cs typeface="Arial" panose="020B0604020202020204" pitchFamily="34" charset="0"/>
              </a:rPr>
              <a:t>]. Available at: </a:t>
            </a:r>
            <a:r>
              <a:rPr lang="en-GB" sz="28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https://pixabay.com/illustrations/back-pain-backache-back-ache-3769360/</a:t>
            </a:r>
            <a:r>
              <a:rPr lang="en-GB" sz="2800" b="0" i="0" dirty="0">
                <a:solidFill>
                  <a:schemeClr val="tx1"/>
                </a:solidFill>
                <a:effectLst/>
                <a:latin typeface="Arial" panose="020B0604020202020204" pitchFamily="34" charset="0"/>
                <a:cs typeface="Arial" panose="020B0604020202020204" pitchFamily="34" charset="0"/>
              </a:rPr>
              <a:t> (Accessed: 27 November 2025). </a:t>
            </a:r>
          </a:p>
          <a:p>
            <a:pPr marL="0" indent="0">
              <a:buNone/>
            </a:pPr>
            <a:r>
              <a:rPr lang="en-US" sz="2800" b="0" i="0" dirty="0" err="1">
                <a:solidFill>
                  <a:schemeClr val="tx1"/>
                </a:solidFill>
                <a:effectLst/>
                <a:latin typeface="Arial" panose="020B0604020202020204" pitchFamily="34" charset="0"/>
                <a:cs typeface="Arial" panose="020B0604020202020204" pitchFamily="34" charset="0"/>
              </a:rPr>
              <a:t>Bonfiglioli</a:t>
            </a:r>
            <a:r>
              <a:rPr lang="en-US" sz="2800" b="0" i="0" dirty="0">
                <a:solidFill>
                  <a:schemeClr val="tx1"/>
                </a:solidFill>
                <a:effectLst/>
                <a:latin typeface="Arial" panose="020B0604020202020204" pitchFamily="34" charset="0"/>
                <a:cs typeface="Arial" panose="020B0604020202020204" pitchFamily="34" charset="0"/>
              </a:rPr>
              <a:t>, R., Caraballo-Arias, Y. and </a:t>
            </a:r>
            <a:r>
              <a:rPr lang="en-US" sz="2800" b="0" i="0" dirty="0" err="1">
                <a:solidFill>
                  <a:schemeClr val="tx1"/>
                </a:solidFill>
                <a:effectLst/>
                <a:latin typeface="Arial" panose="020B0604020202020204" pitchFamily="34" charset="0"/>
                <a:cs typeface="Arial" panose="020B0604020202020204" pitchFamily="34" charset="0"/>
              </a:rPr>
              <a:t>Salmen</a:t>
            </a:r>
            <a:r>
              <a:rPr lang="en-US" sz="2800" b="0" i="0" dirty="0">
                <a:solidFill>
                  <a:schemeClr val="tx1"/>
                </a:solidFill>
                <a:effectLst/>
                <a:latin typeface="Arial" panose="020B0604020202020204" pitchFamily="34" charset="0"/>
                <a:cs typeface="Arial" panose="020B0604020202020204" pitchFamily="34" charset="0"/>
              </a:rPr>
              <a:t>-Navarro, A. (2022) 'Epidemiology of work-related musculoskeletal disorders', </a:t>
            </a:r>
            <a:r>
              <a:rPr lang="en-US" sz="2800" b="0" i="1" dirty="0">
                <a:solidFill>
                  <a:schemeClr val="tx1"/>
                </a:solidFill>
                <a:effectLst/>
                <a:latin typeface="Arial" panose="020B0604020202020204" pitchFamily="34" charset="0"/>
                <a:cs typeface="Arial" panose="020B0604020202020204" pitchFamily="34" charset="0"/>
              </a:rPr>
              <a:t>Current Opinion in Epidemiology and Public Health</a:t>
            </a:r>
            <a:r>
              <a:rPr lang="en-US" sz="2800" b="0" i="0" dirty="0">
                <a:solidFill>
                  <a:schemeClr val="tx1"/>
                </a:solidFill>
                <a:effectLst/>
                <a:latin typeface="Arial" panose="020B0604020202020204" pitchFamily="34" charset="0"/>
                <a:cs typeface="Arial" panose="020B0604020202020204" pitchFamily="34" charset="0"/>
              </a:rPr>
              <a:t>, </a:t>
            </a:r>
            <a:r>
              <a:rPr lang="en-US" sz="2800" b="0" i="1" dirty="0">
                <a:solidFill>
                  <a:schemeClr val="tx1"/>
                </a:solidFill>
                <a:effectLst/>
                <a:latin typeface="Arial" panose="020B0604020202020204" pitchFamily="34" charset="0"/>
                <a:cs typeface="Arial" panose="020B0604020202020204" pitchFamily="34" charset="0"/>
              </a:rPr>
              <a:t>1</a:t>
            </a:r>
            <a:r>
              <a:rPr lang="en-US" sz="2800" b="0" i="0" dirty="0">
                <a:solidFill>
                  <a:schemeClr val="tx1"/>
                </a:solidFill>
                <a:effectLst/>
                <a:latin typeface="Arial" panose="020B0604020202020204" pitchFamily="34" charset="0"/>
                <a:cs typeface="Arial" panose="020B0604020202020204" pitchFamily="34" charset="0"/>
              </a:rPr>
              <a:t>(1), pp.18-24. Available at: </a:t>
            </a:r>
            <a:r>
              <a:rPr lang="en-US" sz="2800" b="0" i="0" u="sng" strike="noStrike"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Current Opinion in Epidemiology and Public Health</a:t>
            </a:r>
            <a:r>
              <a:rPr lang="en-GB" sz="2800" b="0" i="0" u="sng" dirty="0">
                <a:solidFill>
                  <a:schemeClr val="tx1"/>
                </a:solidFill>
                <a:effectLst/>
                <a:latin typeface="Arial" panose="020B0604020202020204" pitchFamily="34" charset="0"/>
                <a:cs typeface="Arial" panose="020B0604020202020204" pitchFamily="34" charset="0"/>
              </a:rPr>
              <a:t>.</a:t>
            </a:r>
            <a:endParaRPr lang="en-GB" sz="2800" b="0" i="0" dirty="0">
              <a:solidFill>
                <a:schemeClr val="tx1"/>
              </a:solidFill>
              <a:effectLst/>
              <a:latin typeface="Arial" panose="020B0604020202020204" pitchFamily="34" charset="0"/>
              <a:cs typeface="Arial" panose="020B0604020202020204" pitchFamily="34" charset="0"/>
            </a:endParaRPr>
          </a:p>
          <a:p>
            <a:pPr marL="0" indent="0">
              <a:buNone/>
            </a:pPr>
            <a:r>
              <a:rPr lang="en-GB" sz="2800" b="0" i="0" dirty="0">
                <a:solidFill>
                  <a:schemeClr val="tx1"/>
                </a:solidFill>
                <a:effectLst/>
                <a:latin typeface="Arial" panose="020B0604020202020204" pitchFamily="34" charset="0"/>
                <a:cs typeface="Arial" panose="020B0604020202020204" pitchFamily="34" charset="0"/>
              </a:rPr>
              <a:t>Care Learning (2024) </a:t>
            </a:r>
            <a:r>
              <a:rPr lang="en-GB" sz="2800" b="0" i="1" dirty="0">
                <a:solidFill>
                  <a:schemeClr val="tx1"/>
                </a:solidFill>
                <a:effectLst/>
                <a:latin typeface="Arial" panose="020B0604020202020204" pitchFamily="34" charset="0"/>
                <a:cs typeface="Arial" panose="020B0604020202020204" pitchFamily="34" charset="0"/>
              </a:rPr>
              <a:t>1.3. Analyse core principles of care ethics</a:t>
            </a:r>
            <a:r>
              <a:rPr lang="en-GB" sz="2800" b="0" i="0" dirty="0">
                <a:solidFill>
                  <a:schemeClr val="tx1"/>
                </a:solidFill>
                <a:effectLst/>
                <a:latin typeface="Arial" panose="020B0604020202020204" pitchFamily="34" charset="0"/>
                <a:cs typeface="Arial" panose="020B0604020202020204" pitchFamily="34" charset="0"/>
              </a:rPr>
              <a:t>. Available at: </a:t>
            </a:r>
            <a:r>
              <a:rPr lang="en-GB" sz="2800" b="0" i="0" u="sng" strike="noStrike" dirty="0">
                <a:solidFill>
                  <a:schemeClr val="tx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https://carelearning.org.uk/qualifications/level-3-extended-hsc/hsc-dmo3-ethics/1-3-analyse-core-principles-of-care-ethics/</a:t>
            </a:r>
            <a:r>
              <a:rPr lang="en-GB" sz="2800" b="0" i="0" dirty="0">
                <a:solidFill>
                  <a:schemeClr val="tx1"/>
                </a:solidFill>
                <a:effectLst/>
                <a:latin typeface="Arial" panose="020B0604020202020204" pitchFamily="34" charset="0"/>
                <a:cs typeface="Arial" panose="020B0604020202020204" pitchFamily="34" charset="0"/>
              </a:rPr>
              <a:t> (Accessed: 08 December 2025). </a:t>
            </a:r>
          </a:p>
          <a:p>
            <a:pPr marL="0" indent="0">
              <a:buNone/>
            </a:pPr>
            <a:r>
              <a:rPr lang="en-GB" sz="2800" b="0" i="1" dirty="0">
                <a:solidFill>
                  <a:schemeClr val="tx1"/>
                </a:solidFill>
                <a:effectLst/>
                <a:latin typeface="Arial" panose="020B0604020202020204" pitchFamily="34" charset="0"/>
                <a:cs typeface="Arial" panose="020B0604020202020204" pitchFamily="34" charset="0"/>
              </a:rPr>
              <a:t>Figure Man</a:t>
            </a:r>
            <a:r>
              <a:rPr lang="en-GB" sz="2800" b="0" i="0" dirty="0">
                <a:solidFill>
                  <a:schemeClr val="tx1"/>
                </a:solidFill>
                <a:effectLst/>
                <a:latin typeface="Arial" panose="020B0604020202020204" pitchFamily="34" charset="0"/>
                <a:cs typeface="Arial" panose="020B0604020202020204" pitchFamily="34" charset="0"/>
              </a:rPr>
              <a:t> (2016) [</a:t>
            </a:r>
            <a:r>
              <a:rPr lang="en-GB" sz="2800" b="0" i="0" dirty="0" err="1">
                <a:solidFill>
                  <a:schemeClr val="tx1"/>
                </a:solidFill>
                <a:effectLst/>
                <a:latin typeface="Arial" panose="020B0604020202020204" pitchFamily="34" charset="0"/>
                <a:cs typeface="Arial" panose="020B0604020202020204" pitchFamily="34" charset="0"/>
              </a:rPr>
              <a:t>Pixabay</a:t>
            </a:r>
            <a:r>
              <a:rPr lang="en-GB" sz="2800" b="0" i="0" dirty="0">
                <a:solidFill>
                  <a:schemeClr val="tx1"/>
                </a:solidFill>
                <a:effectLst/>
                <a:latin typeface="Arial" panose="020B0604020202020204" pitchFamily="34" charset="0"/>
                <a:cs typeface="Arial" panose="020B0604020202020204" pitchFamily="34" charset="0"/>
              </a:rPr>
              <a:t>]. Available at: </a:t>
            </a:r>
            <a:r>
              <a:rPr lang="en-GB" sz="2800" b="0" i="0" u="sng" strike="noStrike" dirty="0">
                <a:solidFill>
                  <a:schemeClr val="tx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https://pixabay.com/photos/figure-man-to-stand-back-pain-1707104/</a:t>
            </a:r>
            <a:r>
              <a:rPr lang="en-GB" sz="2800" b="0" i="0" dirty="0">
                <a:solidFill>
                  <a:schemeClr val="tx1"/>
                </a:solidFill>
                <a:effectLst/>
                <a:latin typeface="Arial" panose="020B0604020202020204" pitchFamily="34" charset="0"/>
                <a:cs typeface="Arial" panose="020B0604020202020204" pitchFamily="34" charset="0"/>
              </a:rPr>
              <a:t> (Accessed: 28 November 2025). </a:t>
            </a:r>
          </a:p>
          <a:p>
            <a:pPr marL="0" indent="0">
              <a:buNone/>
            </a:pPr>
            <a:r>
              <a:rPr lang="en-GB" sz="2800" b="0" i="0" dirty="0">
                <a:solidFill>
                  <a:schemeClr val="tx1"/>
                </a:solidFill>
                <a:effectLst/>
                <a:latin typeface="Arial" panose="020B0604020202020204" pitchFamily="34" charset="0"/>
                <a:cs typeface="Arial" panose="020B0604020202020204" pitchFamily="34" charset="0"/>
              </a:rPr>
              <a:t>Gilliam, R.J., George, Z.S., Norman, S.K., Hendren, S., </a:t>
            </a:r>
            <a:r>
              <a:rPr lang="en-GB" sz="2800" b="0" i="0" dirty="0" err="1">
                <a:solidFill>
                  <a:schemeClr val="tx1"/>
                </a:solidFill>
                <a:effectLst/>
                <a:latin typeface="Arial" panose="020B0604020202020204" pitchFamily="34" charset="0"/>
                <a:cs typeface="Arial" panose="020B0604020202020204" pitchFamily="34" charset="0"/>
              </a:rPr>
              <a:t>Sahu</a:t>
            </a:r>
            <a:r>
              <a:rPr lang="en-GB" sz="2800" b="0" i="0" dirty="0">
                <a:solidFill>
                  <a:schemeClr val="tx1"/>
                </a:solidFill>
                <a:effectLst/>
                <a:latin typeface="Arial" panose="020B0604020202020204" pitchFamily="34" charset="0"/>
                <a:cs typeface="Arial" panose="020B0604020202020204" pitchFamily="34" charset="0"/>
              </a:rPr>
              <a:t>, K.P. and </a:t>
            </a:r>
            <a:r>
              <a:rPr lang="en-GB" sz="2800" b="0" i="0" dirty="0" err="1">
                <a:solidFill>
                  <a:schemeClr val="tx1"/>
                </a:solidFill>
                <a:effectLst/>
                <a:latin typeface="Arial" panose="020B0604020202020204" pitchFamily="34" charset="0"/>
                <a:cs typeface="Arial" panose="020B0604020202020204" pitchFamily="34" charset="0"/>
              </a:rPr>
              <a:t>Silfies</a:t>
            </a:r>
            <a:r>
              <a:rPr lang="en-GB" sz="2800" b="0" i="0" dirty="0">
                <a:solidFill>
                  <a:schemeClr val="tx1"/>
                </a:solidFill>
                <a:effectLst/>
                <a:latin typeface="Arial" panose="020B0604020202020204" pitchFamily="34" charset="0"/>
                <a:cs typeface="Arial" panose="020B0604020202020204" pitchFamily="34" charset="0"/>
              </a:rPr>
              <a:t>, P.S. (2022) 'Mind-Body Exercise Performed by Physical Therapists for Reducing Pain and Disability in Low Back Pain: A Systematic Review with Meta-analysis'. </a:t>
            </a:r>
            <a:r>
              <a:rPr lang="en-GB" sz="2800" b="0" i="1" dirty="0">
                <a:solidFill>
                  <a:schemeClr val="tx1"/>
                </a:solidFill>
                <a:effectLst/>
                <a:latin typeface="Arial" panose="020B0604020202020204" pitchFamily="34" charset="0"/>
                <a:cs typeface="Arial" panose="020B0604020202020204" pitchFamily="34" charset="0"/>
              </a:rPr>
              <a:t>Archives of physical medicine and rehabilitation </a:t>
            </a:r>
            <a:r>
              <a:rPr lang="en-GB" sz="2800" b="0" i="0" dirty="0">
                <a:solidFill>
                  <a:schemeClr val="tx1"/>
                </a:solidFill>
                <a:effectLst/>
                <a:latin typeface="Arial" panose="020B0604020202020204" pitchFamily="34" charset="0"/>
                <a:cs typeface="Arial" panose="020B0604020202020204" pitchFamily="34" charset="0"/>
              </a:rPr>
              <a:t>[2022 Dec 17;104(5)]. Available at: </a:t>
            </a:r>
            <a:r>
              <a:rPr lang="en-GB" sz="2800" b="0" i="0" u="sng" strike="noStrike" dirty="0">
                <a:solidFill>
                  <a:schemeClr val="tx1"/>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Mind-Body Exercise Performed by Physical Therapists for Reducing Pain and Disability in Low Back Pain: A Systematic Review with Meta-Analysis - PMC</a:t>
            </a:r>
            <a:r>
              <a:rPr lang="en-GB" sz="2800" b="0" i="0" dirty="0">
                <a:solidFill>
                  <a:schemeClr val="tx1"/>
                </a:solidFill>
                <a:effectLst/>
                <a:latin typeface="Arial" panose="020B0604020202020204" pitchFamily="34" charset="0"/>
                <a:cs typeface="Arial" panose="020B0604020202020204" pitchFamily="34" charset="0"/>
              </a:rPr>
              <a:t> (Accessed: 20 March 2025). </a:t>
            </a:r>
          </a:p>
          <a:p>
            <a:pPr marL="0" indent="0">
              <a:buNone/>
            </a:pPr>
            <a:r>
              <a:rPr lang="en-GB" sz="2800" b="0" i="1" dirty="0">
                <a:solidFill>
                  <a:schemeClr val="tx1"/>
                </a:solidFill>
                <a:effectLst/>
                <a:latin typeface="Arial" panose="020B0604020202020204" pitchFamily="34" charset="0"/>
                <a:cs typeface="Arial" panose="020B0604020202020204" pitchFamily="34" charset="0"/>
              </a:rPr>
              <a:t>Massage Back Pain</a:t>
            </a:r>
            <a:r>
              <a:rPr lang="en-GB" sz="2800" b="0" i="0" dirty="0">
                <a:solidFill>
                  <a:schemeClr val="tx1"/>
                </a:solidFill>
                <a:effectLst/>
                <a:latin typeface="Arial" panose="020B0604020202020204" pitchFamily="34" charset="0"/>
                <a:cs typeface="Arial" panose="020B0604020202020204" pitchFamily="34" charset="0"/>
              </a:rPr>
              <a:t> (2018) [</a:t>
            </a:r>
            <a:r>
              <a:rPr lang="en-GB" sz="2800" b="0" i="0" dirty="0" err="1">
                <a:solidFill>
                  <a:schemeClr val="tx1"/>
                </a:solidFill>
                <a:effectLst/>
                <a:latin typeface="Arial" panose="020B0604020202020204" pitchFamily="34" charset="0"/>
                <a:cs typeface="Arial" panose="020B0604020202020204" pitchFamily="34" charset="0"/>
              </a:rPr>
              <a:t>Pixabay</a:t>
            </a:r>
            <a:r>
              <a:rPr lang="en-GB" sz="2800" b="0" i="0" dirty="0">
                <a:solidFill>
                  <a:schemeClr val="tx1"/>
                </a:solidFill>
                <a:effectLst/>
                <a:latin typeface="Arial" panose="020B0604020202020204" pitchFamily="34" charset="0"/>
                <a:cs typeface="Arial" panose="020B0604020202020204" pitchFamily="34" charset="0"/>
              </a:rPr>
              <a:t>]. Available at: </a:t>
            </a:r>
            <a:r>
              <a:rPr lang="en-GB" sz="2800" b="0" i="0" u="sng" dirty="0">
                <a:solidFill>
                  <a:schemeClr val="tx1"/>
                </a:solidFill>
                <a:effectLst/>
                <a:latin typeface="Arial" panose="020B0604020202020204" pitchFamily="34" charset="0"/>
                <a:cs typeface="Arial" panose="020B0604020202020204" pitchFamily="34" charset="0"/>
              </a:rPr>
              <a:t>https://pixabay.com/illustrations/massage-back-pain-woman-man-neck-3429200/</a:t>
            </a:r>
            <a:r>
              <a:rPr lang="en-GB" sz="2800" b="0" i="0" dirty="0">
                <a:solidFill>
                  <a:schemeClr val="tx1"/>
                </a:solidFill>
                <a:effectLst/>
                <a:latin typeface="Arial" panose="020B0604020202020204" pitchFamily="34" charset="0"/>
                <a:cs typeface="Arial" panose="020B0604020202020204" pitchFamily="34" charset="0"/>
              </a:rPr>
              <a:t> (Accessed: 28 November 2025). </a:t>
            </a:r>
          </a:p>
          <a:p>
            <a:pPr marL="0" indent="0">
              <a:buNone/>
            </a:pPr>
            <a:r>
              <a:rPr lang="en-US" sz="2800" b="0" i="0" dirty="0">
                <a:solidFill>
                  <a:schemeClr val="tx1"/>
                </a:solidFill>
                <a:effectLst/>
                <a:latin typeface="Arial" panose="020B0604020202020204" pitchFamily="34" charset="0"/>
                <a:cs typeface="Arial" panose="020B0604020202020204" pitchFamily="34" charset="0"/>
              </a:rPr>
              <a:t>National Health Service (NHS) (2025a) </a:t>
            </a:r>
            <a:r>
              <a:rPr lang="en-US" sz="2800" b="0" i="1" dirty="0">
                <a:solidFill>
                  <a:schemeClr val="tx1"/>
                </a:solidFill>
                <a:effectLst/>
                <a:latin typeface="Arial" panose="020B0604020202020204" pitchFamily="34" charset="0"/>
                <a:cs typeface="Arial" panose="020B0604020202020204" pitchFamily="34" charset="0"/>
              </a:rPr>
              <a:t>Physiotherapy. </a:t>
            </a:r>
            <a:r>
              <a:rPr lang="en-US" sz="2800" b="0" i="0" dirty="0">
                <a:solidFill>
                  <a:schemeClr val="tx1"/>
                </a:solidFill>
                <a:effectLst/>
                <a:latin typeface="Arial" panose="020B0604020202020204" pitchFamily="34" charset="0"/>
                <a:cs typeface="Arial" panose="020B0604020202020204" pitchFamily="34" charset="0"/>
              </a:rPr>
              <a:t>Available at: </a:t>
            </a:r>
            <a:r>
              <a:rPr lang="en-US" sz="2800" b="0" i="0" u="sng" strike="noStrike" dirty="0">
                <a:solidFill>
                  <a:schemeClr val="tx1"/>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https://www.nhs.uk/conditions/physiotherapy/how-it-works/</a:t>
            </a:r>
            <a:r>
              <a:rPr lang="en-US" sz="2800" b="0" i="0" dirty="0">
                <a:solidFill>
                  <a:schemeClr val="tx1"/>
                </a:solidFill>
                <a:effectLst/>
                <a:latin typeface="Arial" panose="020B0604020202020204" pitchFamily="34" charset="0"/>
                <a:cs typeface="Arial" panose="020B0604020202020204" pitchFamily="34" charset="0"/>
              </a:rPr>
              <a:t>   (Accessed: </a:t>
            </a:r>
            <a:r>
              <a:rPr lang="en-US" sz="2800" dirty="0">
                <a:solidFill>
                  <a:schemeClr val="tx1"/>
                </a:solidFill>
                <a:latin typeface="Arial" panose="020B0604020202020204" pitchFamily="34" charset="0"/>
                <a:cs typeface="Arial" panose="020B0604020202020204" pitchFamily="34" charset="0"/>
              </a:rPr>
              <a:t>25 November </a:t>
            </a:r>
            <a:r>
              <a:rPr lang="en-US" sz="28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2800" b="0" i="0" dirty="0">
                <a:solidFill>
                  <a:schemeClr val="tx1"/>
                </a:solidFill>
                <a:effectLst/>
                <a:latin typeface="Arial" panose="020B0604020202020204" pitchFamily="34" charset="0"/>
                <a:cs typeface="Arial" panose="020B0604020202020204" pitchFamily="34" charset="0"/>
              </a:rPr>
              <a:t>National Health Service (NHS) (2025b) </a:t>
            </a:r>
            <a:r>
              <a:rPr lang="en-US" sz="2800" b="0" i="1" dirty="0">
                <a:solidFill>
                  <a:schemeClr val="tx1"/>
                </a:solidFill>
                <a:effectLst/>
                <a:latin typeface="Arial" panose="020B0604020202020204" pitchFamily="34" charset="0"/>
                <a:cs typeface="Arial" panose="020B0604020202020204" pitchFamily="34" charset="0"/>
              </a:rPr>
              <a:t>Physiotherapy. </a:t>
            </a:r>
            <a:r>
              <a:rPr lang="en-US" sz="2800" b="0" i="0" dirty="0">
                <a:solidFill>
                  <a:schemeClr val="tx1"/>
                </a:solidFill>
                <a:effectLst/>
                <a:latin typeface="Arial" panose="020B0604020202020204" pitchFamily="34" charset="0"/>
                <a:cs typeface="Arial" panose="020B0604020202020204" pitchFamily="34" charset="0"/>
              </a:rPr>
              <a:t>Available at: </a:t>
            </a:r>
            <a:r>
              <a:rPr lang="en-US" sz="2800" b="0" i="0" u="sng" strike="noStrike" dirty="0">
                <a:solidFill>
                  <a:schemeClr val="tx1"/>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https://www.nhs.uk/conditions/physiotherapy/how-it-works/</a:t>
            </a:r>
            <a:r>
              <a:rPr lang="en-US" sz="2800" b="0" i="0" dirty="0">
                <a:solidFill>
                  <a:schemeClr val="tx1"/>
                </a:solidFill>
                <a:effectLst/>
                <a:latin typeface="Arial" panose="020B0604020202020204" pitchFamily="34" charset="0"/>
                <a:cs typeface="Arial" panose="020B0604020202020204" pitchFamily="34" charset="0"/>
              </a:rPr>
              <a:t>   (Accessed: 22 November 2025). </a:t>
            </a:r>
          </a:p>
          <a:p>
            <a:pPr marL="0" indent="0">
              <a:buNone/>
            </a:pPr>
            <a:r>
              <a:rPr lang="en-US" sz="2800" b="0" i="0" dirty="0">
                <a:solidFill>
                  <a:schemeClr val="tx1"/>
                </a:solidFill>
                <a:effectLst/>
                <a:latin typeface="Arial" panose="020B0604020202020204" pitchFamily="34" charset="0"/>
                <a:cs typeface="Arial" panose="020B0604020202020204" pitchFamily="34" charset="0"/>
              </a:rPr>
              <a:t>National Health Service (NHS) England (no </a:t>
            </a:r>
            <a:r>
              <a:rPr lang="en-US" sz="2800" b="0" i="0" dirty="0" err="1">
                <a:solidFill>
                  <a:schemeClr val="tx1"/>
                </a:solidFill>
                <a:effectLst/>
                <a:latin typeface="Arial" panose="020B0604020202020204" pitchFamily="34" charset="0"/>
                <a:cs typeface="Arial" panose="020B0604020202020204" pitchFamily="34" charset="0"/>
              </a:rPr>
              <a:t>datea</a:t>
            </a:r>
            <a:r>
              <a:rPr lang="en-US" sz="2800" b="0" i="0" dirty="0">
                <a:solidFill>
                  <a:schemeClr val="tx1"/>
                </a:solidFill>
                <a:effectLst/>
                <a:latin typeface="Arial" panose="020B0604020202020204" pitchFamily="34" charset="0"/>
                <a:cs typeface="Arial" panose="020B0604020202020204" pitchFamily="34" charset="0"/>
              </a:rPr>
              <a:t>) </a:t>
            </a:r>
            <a:r>
              <a:rPr lang="en-US" sz="2800" b="0" i="1" dirty="0">
                <a:solidFill>
                  <a:schemeClr val="tx1"/>
                </a:solidFill>
                <a:effectLst/>
                <a:latin typeface="Arial" panose="020B0604020202020204" pitchFamily="34" charset="0"/>
                <a:cs typeface="Arial" panose="020B0604020202020204" pitchFamily="34" charset="0"/>
              </a:rPr>
              <a:t>Musculoskeletal Health</a:t>
            </a:r>
            <a:r>
              <a:rPr lang="en-US" sz="2800" b="0" i="0" dirty="0">
                <a:solidFill>
                  <a:schemeClr val="tx1"/>
                </a:solidFill>
                <a:effectLst/>
                <a:latin typeface="Arial" panose="020B0604020202020204" pitchFamily="34" charset="0"/>
                <a:cs typeface="Arial" panose="020B0604020202020204" pitchFamily="34" charset="0"/>
              </a:rPr>
              <a:t>. Available at: </a:t>
            </a:r>
            <a:r>
              <a:rPr lang="en-US" sz="2800" b="0" i="0" u="sng" strike="noStrike" dirty="0">
                <a:solidFill>
                  <a:schemeClr val="tx1"/>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https://www.england.nhs.uk/elective-care/best-practice-solutions/musculoskeletal/</a:t>
            </a:r>
            <a:r>
              <a:rPr lang="en-US" sz="2800" b="0" i="0" dirty="0">
                <a:solidFill>
                  <a:schemeClr val="tx1"/>
                </a:solidFill>
                <a:effectLst/>
                <a:latin typeface="Arial" panose="020B0604020202020204" pitchFamily="34" charset="0"/>
                <a:cs typeface="Arial" panose="020B0604020202020204" pitchFamily="34" charset="0"/>
              </a:rPr>
              <a:t>  (Accessed: </a:t>
            </a:r>
            <a:r>
              <a:rPr lang="en-US" sz="2800" dirty="0">
                <a:solidFill>
                  <a:schemeClr val="tx1"/>
                </a:solidFill>
                <a:latin typeface="Arial" panose="020B0604020202020204" pitchFamily="34" charset="0"/>
                <a:cs typeface="Arial" panose="020B0604020202020204" pitchFamily="34" charset="0"/>
              </a:rPr>
              <a:t>29 November </a:t>
            </a:r>
            <a:r>
              <a:rPr lang="en-US" sz="2800" b="0" i="0" dirty="0">
                <a:solidFill>
                  <a:schemeClr val="tx1"/>
                </a:solidFill>
                <a:effectLst/>
                <a:latin typeface="Arial" panose="020B0604020202020204" pitchFamily="34" charset="0"/>
                <a:cs typeface="Arial" panose="020B0604020202020204" pitchFamily="34" charset="0"/>
              </a:rPr>
              <a:t>2025).</a:t>
            </a:r>
          </a:p>
          <a:p>
            <a:pPr marL="0" indent="0">
              <a:buNone/>
            </a:pPr>
            <a:r>
              <a:rPr lang="en-US" sz="2800" b="0" i="0" dirty="0">
                <a:solidFill>
                  <a:schemeClr val="tx1"/>
                </a:solidFill>
                <a:effectLst/>
                <a:latin typeface="Arial" panose="020B0604020202020204" pitchFamily="34" charset="0"/>
                <a:cs typeface="Arial" panose="020B0604020202020204" pitchFamily="34" charset="0"/>
              </a:rPr>
              <a:t>National Health Service (NHS) England (no </a:t>
            </a:r>
            <a:r>
              <a:rPr lang="en-US" sz="2800" b="0" i="0" dirty="0" err="1">
                <a:solidFill>
                  <a:schemeClr val="tx1"/>
                </a:solidFill>
                <a:effectLst/>
                <a:latin typeface="Arial" panose="020B0604020202020204" pitchFamily="34" charset="0"/>
                <a:cs typeface="Arial" panose="020B0604020202020204" pitchFamily="34" charset="0"/>
              </a:rPr>
              <a:t>dateb</a:t>
            </a:r>
            <a:r>
              <a:rPr lang="en-US" sz="2800" b="0" i="0" dirty="0">
                <a:solidFill>
                  <a:schemeClr val="tx1"/>
                </a:solidFill>
                <a:effectLst/>
                <a:latin typeface="Arial" panose="020B0604020202020204" pitchFamily="34" charset="0"/>
                <a:cs typeface="Arial" panose="020B0604020202020204" pitchFamily="34" charset="0"/>
              </a:rPr>
              <a:t>) </a:t>
            </a:r>
            <a:r>
              <a:rPr lang="en-US" sz="2800" b="0" i="1" dirty="0">
                <a:solidFill>
                  <a:schemeClr val="tx1"/>
                </a:solidFill>
                <a:effectLst/>
                <a:latin typeface="Arial" panose="020B0604020202020204" pitchFamily="34" charset="0"/>
                <a:cs typeface="Arial" panose="020B0604020202020204" pitchFamily="34" charset="0"/>
              </a:rPr>
              <a:t>Musculoskeletal Health</a:t>
            </a:r>
            <a:r>
              <a:rPr lang="en-US" sz="2800" b="0" i="0" dirty="0">
                <a:solidFill>
                  <a:schemeClr val="tx1"/>
                </a:solidFill>
                <a:effectLst/>
                <a:latin typeface="Arial" panose="020B0604020202020204" pitchFamily="34" charset="0"/>
                <a:cs typeface="Arial" panose="020B0604020202020204" pitchFamily="34" charset="0"/>
              </a:rPr>
              <a:t>. Available at: </a:t>
            </a:r>
            <a:r>
              <a:rPr lang="en-US" sz="2800" b="0" i="0" u="sng" strike="noStrike" dirty="0">
                <a:solidFill>
                  <a:schemeClr val="tx1"/>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https://www.england.nhs.uk/elective-care/best-practice-solutions/musculoskeletal/</a:t>
            </a:r>
            <a:r>
              <a:rPr lang="en-US" sz="2800" b="0" i="0" dirty="0">
                <a:solidFill>
                  <a:schemeClr val="tx1"/>
                </a:solidFill>
                <a:effectLst/>
                <a:latin typeface="Arial" panose="020B0604020202020204" pitchFamily="34" charset="0"/>
                <a:cs typeface="Arial" panose="020B0604020202020204" pitchFamily="34" charset="0"/>
              </a:rPr>
              <a:t>  (Accessed: </a:t>
            </a:r>
            <a:r>
              <a:rPr lang="en-US" sz="2800" dirty="0">
                <a:solidFill>
                  <a:schemeClr val="tx1"/>
                </a:solidFill>
                <a:latin typeface="Arial" panose="020B0604020202020204" pitchFamily="34" charset="0"/>
                <a:cs typeface="Arial" panose="020B0604020202020204" pitchFamily="34" charset="0"/>
              </a:rPr>
              <a:t>30 November </a:t>
            </a:r>
            <a:r>
              <a:rPr lang="en-US" sz="2800" b="0" i="0" dirty="0">
                <a:solidFill>
                  <a:schemeClr val="tx1"/>
                </a:solidFill>
                <a:effectLst/>
                <a:latin typeface="Arial" panose="020B0604020202020204" pitchFamily="34" charset="0"/>
                <a:cs typeface="Arial" panose="020B0604020202020204" pitchFamily="34" charset="0"/>
              </a:rPr>
              <a:t>2025).</a:t>
            </a:r>
            <a:r>
              <a:rPr lang="en-GB" sz="2800" b="0" i="0" dirty="0">
                <a:solidFill>
                  <a:schemeClr val="tx1"/>
                </a:solidFill>
                <a:effectLst/>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3928168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E888D-6275-45A0-B288-DC4D3F32BE85}"/>
              </a:ext>
            </a:extLst>
          </p:cNvPr>
          <p:cNvSpPr>
            <a:spLocks noGrp="1"/>
          </p:cNvSpPr>
          <p:nvPr>
            <p:ph type="title"/>
          </p:nvPr>
        </p:nvSpPr>
        <p:spPr>
          <a:xfrm>
            <a:off x="1686337" y="962651"/>
            <a:ext cx="8761413" cy="706964"/>
          </a:xfrm>
        </p:spPr>
        <p:txBody>
          <a:bodyPr/>
          <a:lstStyle/>
          <a:p>
            <a:pPr algn="ctr"/>
            <a:r>
              <a:rPr lang="en-GB" sz="3200" b="1" dirty="0">
                <a:solidFill>
                  <a:schemeClr val="bg1"/>
                </a:solidFill>
              </a:rPr>
              <a:t>References</a:t>
            </a:r>
            <a:endParaRPr lang="en-GB" sz="3200" dirty="0"/>
          </a:p>
        </p:txBody>
      </p:sp>
      <p:sp>
        <p:nvSpPr>
          <p:cNvPr id="3" name="Content Placeholder 2">
            <a:extLst>
              <a:ext uri="{FF2B5EF4-FFF2-40B4-BE49-F238E27FC236}">
                <a16:creationId xmlns:a16="http://schemas.microsoft.com/office/drawing/2014/main" id="{C369C877-86DD-432A-AD31-E64DF5F659DF}"/>
              </a:ext>
            </a:extLst>
          </p:cNvPr>
          <p:cNvSpPr>
            <a:spLocks noGrp="1"/>
          </p:cNvSpPr>
          <p:nvPr>
            <p:ph idx="1"/>
          </p:nvPr>
        </p:nvSpPr>
        <p:spPr>
          <a:xfrm>
            <a:off x="182880" y="2329732"/>
            <a:ext cx="11768328" cy="4468633"/>
          </a:xfrm>
        </p:spPr>
        <p:txBody>
          <a:bodyPr>
            <a:normAutofit fontScale="92500" lnSpcReduction="10000"/>
          </a:bodyPr>
          <a:lstStyle/>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(2024a) </a:t>
            </a:r>
            <a:r>
              <a:rPr lang="en-US" sz="1200" b="0" i="1" dirty="0">
                <a:solidFill>
                  <a:schemeClr val="tx1"/>
                </a:solidFill>
                <a:effectLst/>
                <a:latin typeface="Arial" panose="020B0604020202020204" pitchFamily="34" charset="0"/>
                <a:cs typeface="Arial" panose="020B0604020202020204" pitchFamily="34" charset="0"/>
              </a:rPr>
              <a:t>What are the risk factors</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Risk factors | Background information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22 November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(2024b) </a:t>
            </a:r>
            <a:r>
              <a:rPr lang="en-US" sz="1200" b="0" i="1" dirty="0">
                <a:solidFill>
                  <a:schemeClr val="tx1"/>
                </a:solidFill>
                <a:effectLst/>
                <a:latin typeface="Arial" panose="020B0604020202020204" pitchFamily="34" charset="0"/>
                <a:cs typeface="Arial" panose="020B0604020202020204" pitchFamily="34" charset="0"/>
              </a:rPr>
              <a:t>What are the risk factors</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Risk factors | Background information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21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(2020a</a:t>
            </a:r>
            <a:r>
              <a:rPr lang="en-US" sz="1200" b="0" dirty="0">
                <a:solidFill>
                  <a:schemeClr val="tx1"/>
                </a:solidFill>
                <a:effectLst/>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Low back pain and sciatica over 16s: and managemen</a:t>
            </a:r>
            <a:r>
              <a:rPr lang="en-US" sz="1200" b="0" i="0" dirty="0">
                <a:solidFill>
                  <a:schemeClr val="tx1"/>
                </a:solidFill>
                <a:effectLst/>
                <a:latin typeface="Arial" panose="020B0604020202020204" pitchFamily="34" charset="0"/>
                <a:cs typeface="Arial" panose="020B0604020202020204" pitchFamily="34" charset="0"/>
              </a:rPr>
              <a:t>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https://www.nice.org.uk/guidance/ng59/chapter/Recommendations</a:t>
            </a:r>
            <a:r>
              <a:rPr lang="en-US" sz="1200" b="0" i="0" dirty="0">
                <a:solidFill>
                  <a:schemeClr val="tx1"/>
                </a:solidFill>
                <a:effectLst/>
                <a:latin typeface="Arial" panose="020B0604020202020204" pitchFamily="34" charset="0"/>
                <a:cs typeface="Arial" panose="020B0604020202020204" pitchFamily="34" charset="0"/>
              </a:rPr>
              <a:t> (Accessed: 28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(2020b</a:t>
            </a:r>
            <a:r>
              <a:rPr lang="en-US" sz="1200" b="0" dirty="0">
                <a:solidFill>
                  <a:schemeClr val="tx1"/>
                </a:solidFill>
                <a:effectLst/>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Low back pain and sciatica over 16s: and managemen</a:t>
            </a:r>
            <a:r>
              <a:rPr lang="en-US" sz="1200" b="0" i="0" dirty="0">
                <a:solidFill>
                  <a:schemeClr val="tx1"/>
                </a:solidFill>
                <a:effectLst/>
                <a:latin typeface="Arial" panose="020B0604020202020204" pitchFamily="34" charset="0"/>
                <a:cs typeface="Arial" panose="020B0604020202020204" pitchFamily="34" charset="0"/>
              </a:rPr>
              <a:t>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https://www.nice.org.uk/guidance/ng59/chapter/Recommendations</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01 December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(2024a) </a:t>
            </a:r>
            <a:r>
              <a:rPr lang="en-US" sz="1200" b="0" i="1" dirty="0">
                <a:solidFill>
                  <a:schemeClr val="tx1"/>
                </a:solidFill>
                <a:effectLst/>
                <a:latin typeface="Arial" panose="020B0604020202020204" pitchFamily="34" charset="0"/>
                <a:cs typeface="Arial" panose="020B0604020202020204" pitchFamily="34" charset="0"/>
              </a:rPr>
              <a:t>Scenario: Management.</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Scenario: Management | Management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26 November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(2024b) </a:t>
            </a:r>
            <a:r>
              <a:rPr lang="en-US" sz="1200" b="0" i="1" dirty="0">
                <a:solidFill>
                  <a:schemeClr val="tx1"/>
                </a:solidFill>
                <a:effectLst/>
                <a:latin typeface="Arial" panose="020B0604020202020204" pitchFamily="34" charset="0"/>
                <a:cs typeface="Arial" panose="020B0604020202020204" pitchFamily="34" charset="0"/>
              </a:rPr>
              <a:t>Scenario: Management.</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Scenario: Management | Management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26 November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(2024c) </a:t>
            </a:r>
            <a:r>
              <a:rPr lang="en-US" sz="1200" b="0" i="1" dirty="0">
                <a:solidFill>
                  <a:schemeClr val="tx1"/>
                </a:solidFill>
                <a:effectLst/>
                <a:latin typeface="Arial" panose="020B0604020202020204" pitchFamily="34" charset="0"/>
                <a:cs typeface="Arial" panose="020B0604020202020204" pitchFamily="34" charset="0"/>
              </a:rPr>
              <a:t>Scenario: Management.</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Scenario: Management | Management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27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(2024d) </a:t>
            </a:r>
            <a:r>
              <a:rPr lang="en-US" sz="1200" b="0" i="1" dirty="0">
                <a:solidFill>
                  <a:schemeClr val="tx1"/>
                </a:solidFill>
                <a:effectLst/>
                <a:latin typeface="Arial" panose="020B0604020202020204" pitchFamily="34" charset="0"/>
                <a:cs typeface="Arial" panose="020B0604020202020204" pitchFamily="34" charset="0"/>
              </a:rPr>
              <a:t>Scenario: Management.</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Scenario: Management | Management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28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(2024a</a:t>
            </a:r>
            <a:r>
              <a:rPr lang="en-US" sz="1200" b="0" i="1" dirty="0">
                <a:solidFill>
                  <a:schemeClr val="tx1"/>
                </a:solidFill>
                <a:effectLst/>
                <a:latin typeface="Arial" panose="020B0604020202020204" pitchFamily="34" charset="0"/>
                <a:cs typeface="Arial" panose="020B0604020202020204" pitchFamily="34" charset="0"/>
              </a:rPr>
              <a:t>) Back pain - low (without radiculopathy). </a:t>
            </a:r>
            <a:r>
              <a:rPr lang="en-US" sz="1200" b="0" i="0" dirty="0">
                <a:solidFill>
                  <a:schemeClr val="tx1"/>
                </a:solidFill>
                <a:effectLst/>
                <a:latin typeface="Arial" panose="020B0604020202020204" pitchFamily="34" charset="0"/>
                <a:cs typeface="Arial" panose="020B0604020202020204" pitchFamily="34" charset="0"/>
              </a:rPr>
              <a:t>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https://cks.nice.org.uk/topics/back-pain-low-without-radiculopathy/</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30 November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(2024b) </a:t>
            </a:r>
            <a:r>
              <a:rPr lang="en-US" sz="1200" b="0" i="1" dirty="0">
                <a:solidFill>
                  <a:schemeClr val="tx1"/>
                </a:solidFill>
                <a:effectLst/>
                <a:latin typeface="Arial" panose="020B0604020202020204" pitchFamily="34" charset="0"/>
                <a:cs typeface="Arial" panose="020B0604020202020204" pitchFamily="34" charset="0"/>
              </a:rPr>
              <a:t>Back pain - low (without radiculopathy). </a:t>
            </a:r>
            <a:r>
              <a:rPr lang="en-US" sz="1200" b="0" i="0" dirty="0">
                <a:solidFill>
                  <a:schemeClr val="tx1"/>
                </a:solidFill>
                <a:effectLst/>
                <a:latin typeface="Arial" panose="020B0604020202020204" pitchFamily="34" charset="0"/>
                <a:cs typeface="Arial" panose="020B0604020202020204" pitchFamily="34" charset="0"/>
              </a:rPr>
              <a:t>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https://cks.nice.org.uk/topics/back-pain-low-without-radiculopathy/</a:t>
            </a:r>
            <a:r>
              <a:rPr lang="en-US" sz="1200" b="0" i="0" dirty="0">
                <a:solidFill>
                  <a:schemeClr val="tx1"/>
                </a:solidFill>
                <a:effectLst/>
                <a:latin typeface="Arial" panose="020B0604020202020204" pitchFamily="34" charset="0"/>
                <a:cs typeface="Arial" panose="020B0604020202020204" pitchFamily="34" charset="0"/>
              </a:rPr>
              <a:t> (Accessed: 03 December 2025). </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6629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F87D-D739-41A8-B1C7-0D089DE20D16}"/>
              </a:ext>
            </a:extLst>
          </p:cNvPr>
          <p:cNvSpPr>
            <a:spLocks noGrp="1"/>
          </p:cNvSpPr>
          <p:nvPr>
            <p:ph type="title"/>
          </p:nvPr>
        </p:nvSpPr>
        <p:spPr>
          <a:xfrm>
            <a:off x="1715293" y="984685"/>
            <a:ext cx="8761413" cy="706964"/>
          </a:xfrm>
        </p:spPr>
        <p:txBody>
          <a:bodyPr/>
          <a:lstStyle/>
          <a:p>
            <a:pPr algn="ctr"/>
            <a:r>
              <a:rPr lang="en-GB" sz="3200" b="1" dirty="0">
                <a:solidFill>
                  <a:schemeClr val="bg1"/>
                </a:solidFill>
              </a:rPr>
              <a:t>References</a:t>
            </a:r>
            <a:endParaRPr lang="en-GB" sz="3200" dirty="0"/>
          </a:p>
        </p:txBody>
      </p:sp>
      <p:sp>
        <p:nvSpPr>
          <p:cNvPr id="3" name="Content Placeholder 2">
            <a:extLst>
              <a:ext uri="{FF2B5EF4-FFF2-40B4-BE49-F238E27FC236}">
                <a16:creationId xmlns:a16="http://schemas.microsoft.com/office/drawing/2014/main" id="{F4987973-3621-48BF-A36B-1C499048A937}"/>
              </a:ext>
            </a:extLst>
          </p:cNvPr>
          <p:cNvSpPr>
            <a:spLocks noGrp="1"/>
          </p:cNvSpPr>
          <p:nvPr>
            <p:ph idx="1"/>
          </p:nvPr>
        </p:nvSpPr>
        <p:spPr>
          <a:xfrm>
            <a:off x="301752" y="2386584"/>
            <a:ext cx="11594591" cy="4343400"/>
          </a:xfrm>
        </p:spPr>
        <p:txBody>
          <a:bodyPr>
            <a:normAutofit lnSpcReduction="10000"/>
          </a:bodyPr>
          <a:lstStyle/>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(2024c) Back pain - low (without radiculopathy).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https://cks.nice.org.uk/topics/back-pain-low-without-radiculopathy/</a:t>
            </a:r>
            <a:r>
              <a:rPr lang="en-US" sz="1100" b="0" i="0" dirty="0">
                <a:solidFill>
                  <a:schemeClr val="tx1"/>
                </a:solidFill>
                <a:effectLst/>
                <a:latin typeface="Arial" panose="020B0604020202020204" pitchFamily="34" charset="0"/>
                <a:cs typeface="Arial" panose="020B0604020202020204" pitchFamily="34" charset="0"/>
              </a:rPr>
              <a:t> (Accessed: 01 December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(2024d) </a:t>
            </a:r>
            <a:r>
              <a:rPr lang="en-US" sz="1100" b="0" i="1" dirty="0">
                <a:solidFill>
                  <a:schemeClr val="tx1"/>
                </a:solidFill>
                <a:effectLst/>
                <a:latin typeface="Arial" panose="020B0604020202020204" pitchFamily="34" charset="0"/>
                <a:cs typeface="Arial" panose="020B0604020202020204" pitchFamily="34" charset="0"/>
              </a:rPr>
              <a:t>Back pain - low (without radiculopathy)</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https://cks.nice.org.uk/topics/back-pain-low-without-radiculopathy/</a:t>
            </a:r>
            <a:r>
              <a:rPr lang="en-US" sz="1100" b="0" i="0" dirty="0">
                <a:solidFill>
                  <a:schemeClr val="tx1"/>
                </a:solidFill>
                <a:effectLst/>
                <a:latin typeface="Arial" panose="020B0604020202020204" pitchFamily="34" charset="0"/>
                <a:cs typeface="Arial" panose="020B0604020202020204" pitchFamily="34" charset="0"/>
              </a:rPr>
              <a:t> (Accessed: 01 December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Health Service Severn Spinal Operational Delivery Network (2024) </a:t>
            </a:r>
            <a:r>
              <a:rPr lang="en-US" sz="1100" b="0" i="1" dirty="0">
                <a:solidFill>
                  <a:schemeClr val="tx1"/>
                </a:solidFill>
                <a:effectLst/>
                <a:latin typeface="Arial" panose="020B0604020202020204" pitchFamily="34" charset="0"/>
                <a:cs typeface="Arial" panose="020B0604020202020204" pitchFamily="34" charset="0"/>
              </a:rPr>
              <a:t>Lumbar (Lower Back)</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https://severnspine.nhs.uk/patient-area/adult-spine-conditions-and-procedures/lumbar-lower-back/</a:t>
            </a:r>
            <a:r>
              <a:rPr lang="en-US" sz="1100" b="0" i="0" dirty="0">
                <a:solidFill>
                  <a:schemeClr val="tx1"/>
                </a:solidFill>
                <a:effectLst/>
                <a:latin typeface="Arial" panose="020B0604020202020204" pitchFamily="34" charset="0"/>
                <a:cs typeface="Arial" panose="020B0604020202020204" pitchFamily="34" charset="0"/>
              </a:rPr>
              <a:t> (Accessed: 01 November 2025).</a:t>
            </a:r>
            <a:r>
              <a:rPr lang="en-GB" sz="1100" b="0" i="0" dirty="0">
                <a:solidFill>
                  <a:schemeClr val="tx1"/>
                </a:solidFill>
                <a:effectLst/>
                <a:latin typeface="Arial" panose="020B0604020202020204" pitchFamily="34" charset="0"/>
                <a:cs typeface="Arial" panose="020B0604020202020204" pitchFamily="34" charset="0"/>
              </a:rPr>
              <a:t>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Health Service (NHS) (2023) </a:t>
            </a:r>
            <a:r>
              <a:rPr lang="en-US" sz="1100" b="0" i="1" dirty="0">
                <a:solidFill>
                  <a:schemeClr val="tx1"/>
                </a:solidFill>
                <a:effectLst/>
                <a:latin typeface="Arial" panose="020B0604020202020204" pitchFamily="34" charset="0"/>
                <a:cs typeface="Arial" panose="020B0604020202020204" pitchFamily="34" charset="0"/>
              </a:rPr>
              <a:t>Good communication with patients waiting for care</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https://www.england.nhs.uk/long-read/good-communication-with-patients-waiting-for-care/</a:t>
            </a:r>
            <a:r>
              <a:rPr lang="en-US" sz="1100" b="0" i="0" dirty="0">
                <a:solidFill>
                  <a:schemeClr val="tx1"/>
                </a:solidFill>
                <a:effectLst/>
                <a:latin typeface="Arial" panose="020B0604020202020204" pitchFamily="34" charset="0"/>
                <a:cs typeface="Arial" panose="020B0604020202020204" pitchFamily="34" charset="0"/>
              </a:rPr>
              <a:t> (Accessed: 01 November 2025).</a:t>
            </a:r>
            <a:r>
              <a:rPr lang="en-GB" sz="1100" b="0" i="0" dirty="0">
                <a:solidFill>
                  <a:schemeClr val="tx1"/>
                </a:solidFill>
                <a:effectLst/>
                <a:latin typeface="Arial" panose="020B0604020202020204" pitchFamily="34" charset="0"/>
                <a:cs typeface="Arial" panose="020B0604020202020204" pitchFamily="34" charset="0"/>
              </a:rPr>
              <a:t> </a:t>
            </a:r>
          </a:p>
          <a:p>
            <a:pPr marL="0" indent="0">
              <a:buNone/>
            </a:pPr>
            <a:r>
              <a:rPr lang="en-US" sz="1100" b="0" i="0" u="none" strike="noStrike" dirty="0">
                <a:solidFill>
                  <a:schemeClr val="tx1"/>
                </a:solidFill>
                <a:effectLst/>
                <a:latin typeface="Arial" panose="020B0604020202020204" pitchFamily="34" charset="0"/>
                <a:cs typeface="Arial" panose="020B0604020202020204" pitchFamily="34" charset="0"/>
              </a:rPr>
              <a:t>Office for Health Improvement &amp; Disparities</a:t>
            </a:r>
            <a:r>
              <a:rPr lang="en-US" sz="1100" b="0" i="0" dirty="0">
                <a:solidFill>
                  <a:schemeClr val="tx1"/>
                </a:solidFill>
                <a:effectLst/>
                <a:latin typeface="Arial" panose="020B0604020202020204" pitchFamily="34" charset="0"/>
                <a:cs typeface="Arial" panose="020B0604020202020204" pitchFamily="34" charset="0"/>
              </a:rPr>
              <a:t>(2023</a:t>
            </a:r>
            <a:r>
              <a:rPr lang="en-US" sz="1100" b="0" i="1" dirty="0">
                <a:solidFill>
                  <a:schemeClr val="tx1"/>
                </a:solidFill>
                <a:effectLst/>
                <a:latin typeface="Arial" panose="020B0604020202020204" pitchFamily="34" charset="0"/>
                <a:cs typeface="Arial" panose="020B0604020202020204" pitchFamily="34" charset="0"/>
              </a:rPr>
              <a:t>) Musculoskeletal health local profiles: short commentary, March 2023</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https://www.gov.uk/government/statistics/musculoskeletal-health-local-profiles-march-2023-update/musculoskeletal-health-local-profiles-short-commentary-march-2023</a:t>
            </a:r>
            <a:r>
              <a:rPr lang="en-US" sz="1100" b="0" i="0" dirty="0">
                <a:solidFill>
                  <a:schemeClr val="tx1"/>
                </a:solidFill>
                <a:effectLst/>
                <a:latin typeface="Arial" panose="020B0604020202020204" pitchFamily="34" charset="0"/>
                <a:cs typeface="Arial" panose="020B0604020202020204" pitchFamily="34" charset="0"/>
              </a:rPr>
              <a:t>  (Accessed: 28 November 2025). </a:t>
            </a:r>
            <a:endParaRPr lang="en-GB" sz="1100" b="0" i="0" dirty="0">
              <a:solidFill>
                <a:schemeClr val="tx1"/>
              </a:solidFill>
              <a:effectLst/>
              <a:latin typeface="Arial" panose="020B0604020202020204" pitchFamily="34" charset="0"/>
              <a:cs typeface="Arial" panose="020B0604020202020204" pitchFamily="34" charset="0"/>
            </a:endParaRPr>
          </a:p>
          <a:p>
            <a:pPr marL="0" indent="0">
              <a:buNone/>
            </a:pPr>
            <a:r>
              <a:rPr lang="en-US" sz="1100" b="0" i="0" dirty="0">
                <a:solidFill>
                  <a:schemeClr val="tx1"/>
                </a:solidFill>
                <a:effectLst/>
                <a:latin typeface="Arial" panose="020B0604020202020204" pitchFamily="34" charset="0"/>
                <a:cs typeface="Arial" panose="020B0604020202020204" pitchFamily="34" charset="0"/>
              </a:rPr>
              <a:t>Thomas, M., Thomson, P.O., </a:t>
            </a:r>
            <a:r>
              <a:rPr lang="en-US" sz="1100" b="0" i="0" dirty="0" err="1">
                <a:solidFill>
                  <a:schemeClr val="tx1"/>
                </a:solidFill>
                <a:effectLst/>
                <a:latin typeface="Arial" panose="020B0604020202020204" pitchFamily="34" charset="0"/>
                <a:cs typeface="Arial" panose="020B0604020202020204" pitchFamily="34" charset="0"/>
              </a:rPr>
              <a:t>Kolubinski</a:t>
            </a:r>
            <a:r>
              <a:rPr lang="en-US" sz="1100" b="0" i="0" dirty="0">
                <a:solidFill>
                  <a:schemeClr val="tx1"/>
                </a:solidFill>
                <a:effectLst/>
                <a:latin typeface="Arial" panose="020B0604020202020204" pitchFamily="34" charset="0"/>
                <a:cs typeface="Arial" panose="020B0604020202020204" pitchFamily="34" charset="0"/>
              </a:rPr>
              <a:t>, C.D. and Stewart-Lord, A. (2023, p.1-2) 'The attitudes and beliefs about manual therapy held by patients experiencing low back pain: a scoping review', </a:t>
            </a:r>
            <a:r>
              <a:rPr lang="en-US" sz="1100" b="0" i="1" dirty="0">
                <a:solidFill>
                  <a:schemeClr val="tx1"/>
                </a:solidFill>
                <a:effectLst/>
                <a:latin typeface="Arial" panose="020B0604020202020204" pitchFamily="34" charset="0"/>
                <a:cs typeface="Arial" panose="020B0604020202020204" pitchFamily="34" charset="0"/>
              </a:rPr>
              <a:t>Musculoskeletal science and practice</a:t>
            </a:r>
            <a:r>
              <a:rPr lang="en-US" sz="1100" b="0" i="0" dirty="0">
                <a:solidFill>
                  <a:schemeClr val="tx1"/>
                </a:solidFill>
                <a:effectLst/>
                <a:latin typeface="Arial" panose="020B0604020202020204" pitchFamily="34" charset="0"/>
                <a:cs typeface="Arial" panose="020B0604020202020204" pitchFamily="34" charset="0"/>
              </a:rPr>
              <a:t>, </a:t>
            </a:r>
            <a:r>
              <a:rPr lang="en-US" sz="1100" b="0" i="1" dirty="0">
                <a:solidFill>
                  <a:schemeClr val="tx1"/>
                </a:solidFill>
                <a:effectLst/>
                <a:latin typeface="Arial" panose="020B0604020202020204" pitchFamily="34" charset="0"/>
                <a:cs typeface="Arial" panose="020B0604020202020204" pitchFamily="34" charset="0"/>
              </a:rPr>
              <a:t>65</a:t>
            </a:r>
            <a:r>
              <a:rPr lang="en-US" sz="1100" b="0" i="0" dirty="0">
                <a:solidFill>
                  <a:schemeClr val="tx1"/>
                </a:solidFill>
                <a:effectLst/>
                <a:latin typeface="Arial" panose="020B0604020202020204" pitchFamily="34" charset="0"/>
                <a:cs typeface="Arial" panose="020B0604020202020204" pitchFamily="34" charset="0"/>
              </a:rPr>
              <a:t>, Pp.102752. Available at:  </a:t>
            </a:r>
            <a:r>
              <a:rPr lang="en-GB" sz="1100" b="0" i="0" u="none" strike="noStrike" dirty="0">
                <a:solidFill>
                  <a:schemeClr val="tx1"/>
                </a:solidFill>
                <a:effectLst/>
                <a:latin typeface="Arial" panose="020B0604020202020204" pitchFamily="34" charset="0"/>
                <a:cs typeface="Arial" panose="020B0604020202020204" pitchFamily="34" charset="0"/>
                <a:hlinkClick r:id="rId6" tooltip="Persistent link using digital object identifier">
                  <a:extLst>
                    <a:ext uri="{A12FA001-AC4F-418D-AE19-62706E023703}">
                      <ahyp:hlinkClr xmlns:ahyp="http://schemas.microsoft.com/office/drawing/2018/hyperlinkcolor" val="tx"/>
                    </a:ext>
                  </a:extLst>
                </a:hlinkClick>
              </a:rPr>
              <a:t>https://doi.org/10.1016/j.msksp.2023.102752</a:t>
            </a:r>
            <a:r>
              <a:rPr lang="en-GB" sz="1100" b="0" i="0" u="none" strike="noStrike" dirty="0">
                <a:solidFill>
                  <a:schemeClr val="tx1"/>
                </a:solidFill>
                <a:effectLst/>
                <a:latin typeface="Arial" panose="020B0604020202020204" pitchFamily="34" charset="0"/>
                <a:cs typeface="Arial" panose="020B0604020202020204" pitchFamily="34" charset="0"/>
              </a:rPr>
              <a:t>.</a:t>
            </a:r>
          </a:p>
          <a:p>
            <a:pPr marL="0" indent="0">
              <a:buNone/>
            </a:pPr>
            <a:r>
              <a:rPr lang="en-US" sz="1100" b="0" i="0" dirty="0">
                <a:solidFill>
                  <a:schemeClr val="tx1"/>
                </a:solidFill>
                <a:effectLst/>
                <a:latin typeface="Arial" panose="020B0604020202020204" pitchFamily="34" charset="0"/>
                <a:cs typeface="Arial" panose="020B0604020202020204" pitchFamily="34" charset="0"/>
              </a:rPr>
              <a:t>Thomas, M., Thomson, P.O., </a:t>
            </a:r>
            <a:r>
              <a:rPr lang="en-US" sz="1100" b="0" i="0" dirty="0" err="1">
                <a:solidFill>
                  <a:schemeClr val="tx1"/>
                </a:solidFill>
                <a:effectLst/>
                <a:latin typeface="Arial" panose="020B0604020202020204" pitchFamily="34" charset="0"/>
                <a:cs typeface="Arial" panose="020B0604020202020204" pitchFamily="34" charset="0"/>
              </a:rPr>
              <a:t>Kolubinski</a:t>
            </a:r>
            <a:r>
              <a:rPr lang="en-US" sz="1100" b="0" i="0" dirty="0">
                <a:solidFill>
                  <a:schemeClr val="tx1"/>
                </a:solidFill>
                <a:effectLst/>
                <a:latin typeface="Arial" panose="020B0604020202020204" pitchFamily="34" charset="0"/>
                <a:cs typeface="Arial" panose="020B0604020202020204" pitchFamily="34" charset="0"/>
              </a:rPr>
              <a:t>, C.D. and Stewart-Lord, A. (2023, p.5) 'The attitudes and beliefs about manual therapy held by patients experiencing low back pain: a scoping review', </a:t>
            </a:r>
            <a:r>
              <a:rPr lang="en-US" sz="1100" b="0" i="1" dirty="0">
                <a:solidFill>
                  <a:schemeClr val="tx1"/>
                </a:solidFill>
                <a:effectLst/>
                <a:latin typeface="Arial" panose="020B0604020202020204" pitchFamily="34" charset="0"/>
                <a:cs typeface="Arial" panose="020B0604020202020204" pitchFamily="34" charset="0"/>
              </a:rPr>
              <a:t>Musculoskeletal science and practice</a:t>
            </a:r>
            <a:r>
              <a:rPr lang="en-US" sz="1100" b="0" i="0" dirty="0">
                <a:solidFill>
                  <a:schemeClr val="tx1"/>
                </a:solidFill>
                <a:effectLst/>
                <a:latin typeface="Arial" panose="020B0604020202020204" pitchFamily="34" charset="0"/>
                <a:cs typeface="Arial" panose="020B0604020202020204" pitchFamily="34" charset="0"/>
              </a:rPr>
              <a:t>, </a:t>
            </a:r>
            <a:r>
              <a:rPr lang="en-US" sz="1100" b="0" i="1" dirty="0">
                <a:solidFill>
                  <a:schemeClr val="tx1"/>
                </a:solidFill>
                <a:effectLst/>
                <a:latin typeface="Arial" panose="020B0604020202020204" pitchFamily="34" charset="0"/>
                <a:cs typeface="Arial" panose="020B0604020202020204" pitchFamily="34" charset="0"/>
              </a:rPr>
              <a:t>65</a:t>
            </a:r>
            <a:r>
              <a:rPr lang="en-US" sz="1100" b="0" i="0" dirty="0">
                <a:solidFill>
                  <a:schemeClr val="tx1"/>
                </a:solidFill>
                <a:effectLst/>
                <a:latin typeface="Arial" panose="020B0604020202020204" pitchFamily="34" charset="0"/>
                <a:cs typeface="Arial" panose="020B0604020202020204" pitchFamily="34" charset="0"/>
              </a:rPr>
              <a:t>, Pp.102752. Available at: </a:t>
            </a:r>
            <a:r>
              <a:rPr lang="en-GB" sz="1100" b="0" i="0" u="none" strike="noStrike" dirty="0">
                <a:solidFill>
                  <a:schemeClr val="tx1"/>
                </a:solidFill>
                <a:effectLst/>
                <a:latin typeface="Arial" panose="020B0604020202020204" pitchFamily="34" charset="0"/>
                <a:cs typeface="Arial" panose="020B0604020202020204" pitchFamily="34" charset="0"/>
                <a:hlinkClick r:id="rId6" tooltip="Persistent link using digital object identifier">
                  <a:extLst>
                    <a:ext uri="{A12FA001-AC4F-418D-AE19-62706E023703}">
                      <ahyp:hlinkClr xmlns:ahyp="http://schemas.microsoft.com/office/drawing/2018/hyperlinkcolor" val="tx"/>
                    </a:ext>
                  </a:extLst>
                </a:hlinkClick>
              </a:rPr>
              <a:t>https://doi.org/10.1016/j.msksp.2023.102752</a:t>
            </a:r>
            <a:r>
              <a:rPr lang="en-GB" sz="1100" b="0" i="0" u="none" strike="noStrike" dirty="0">
                <a:solidFill>
                  <a:schemeClr val="tx1"/>
                </a:solidFill>
                <a:effectLst/>
                <a:latin typeface="Arial" panose="020B0604020202020204" pitchFamily="34" charset="0"/>
                <a:cs typeface="Arial" panose="020B0604020202020204" pitchFamily="34" charset="0"/>
              </a:rPr>
              <a:t>.</a:t>
            </a:r>
            <a:endParaRPr lang="en-US" sz="1100" b="0" i="0" dirty="0">
              <a:solidFill>
                <a:schemeClr val="tx1"/>
              </a:solidFill>
              <a:effectLst/>
              <a:latin typeface="Arial" panose="020B0604020202020204" pitchFamily="34" charset="0"/>
              <a:cs typeface="Arial" panose="020B0604020202020204" pitchFamily="34" charset="0"/>
            </a:endParaRPr>
          </a:p>
          <a:p>
            <a:pPr marL="0" indent="0">
              <a:buNone/>
            </a:pPr>
            <a:r>
              <a:rPr lang="en-US" sz="1100" b="0" i="0" dirty="0">
                <a:solidFill>
                  <a:schemeClr val="tx1"/>
                </a:solidFill>
                <a:effectLst/>
                <a:latin typeface="Arial" panose="020B0604020202020204" pitchFamily="34" charset="0"/>
                <a:cs typeface="Arial" panose="020B0604020202020204" pitchFamily="34" charset="0"/>
              </a:rPr>
              <a:t>Tidy, </a:t>
            </a:r>
            <a:r>
              <a:rPr lang="en-US" sz="1100" b="0" i="0" dirty="0" err="1">
                <a:solidFill>
                  <a:schemeClr val="tx1"/>
                </a:solidFill>
                <a:effectLst/>
                <a:latin typeface="Arial" panose="020B0604020202020204" pitchFamily="34" charset="0"/>
                <a:cs typeface="Arial" panose="020B0604020202020204" pitchFamily="34" charset="0"/>
              </a:rPr>
              <a:t>C.Dr</a:t>
            </a:r>
            <a:r>
              <a:rPr lang="en-US" sz="1100" b="0" i="0" dirty="0">
                <a:solidFill>
                  <a:schemeClr val="tx1"/>
                </a:solidFill>
                <a:effectLst/>
                <a:latin typeface="Arial" panose="020B0604020202020204" pitchFamily="34" charset="0"/>
                <a:cs typeface="Arial" panose="020B0604020202020204" pitchFamily="34" charset="0"/>
              </a:rPr>
              <a:t>. (2024) </a:t>
            </a:r>
            <a:r>
              <a:rPr lang="en-US" sz="1100" b="0" i="1" dirty="0">
                <a:solidFill>
                  <a:schemeClr val="tx1"/>
                </a:solidFill>
                <a:effectLst/>
                <a:latin typeface="Arial" panose="020B0604020202020204" pitchFamily="34" charset="0"/>
                <a:cs typeface="Arial" panose="020B0604020202020204" pitchFamily="34" charset="0"/>
              </a:rPr>
              <a:t>Lower back pain</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https://patient.info/bones-joints-muscles/back-and-spine-pain/lower-back-pain</a:t>
            </a:r>
            <a:r>
              <a:rPr lang="en-US" sz="1100" b="0" i="0" dirty="0">
                <a:solidFill>
                  <a:schemeClr val="tx1"/>
                </a:solidFill>
                <a:effectLst/>
                <a:latin typeface="Arial" panose="020B0604020202020204" pitchFamily="34" charset="0"/>
                <a:cs typeface="Arial" panose="020B0604020202020204" pitchFamily="34" charset="0"/>
              </a:rPr>
              <a:t> (Accessed: 22 November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World Health Organization (WHO) (2022a) </a:t>
            </a:r>
            <a:r>
              <a:rPr lang="en-US" sz="1100" b="0" i="1" dirty="0">
                <a:solidFill>
                  <a:schemeClr val="tx1"/>
                </a:solidFill>
                <a:effectLst/>
                <a:latin typeface="Arial" panose="020B0604020202020204" pitchFamily="34" charset="0"/>
                <a:cs typeface="Arial" panose="020B0604020202020204" pitchFamily="34" charset="0"/>
              </a:rPr>
              <a:t>Musculoskeletal Health</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https://www.who.int/news-room/fact-sheets/detail/musculoskeletal-conditions</a:t>
            </a:r>
            <a:r>
              <a:rPr lang="en-US" sz="1100" b="0" i="0" dirty="0">
                <a:solidFill>
                  <a:schemeClr val="tx1"/>
                </a:solidFill>
                <a:effectLst/>
                <a:latin typeface="Arial" panose="020B0604020202020204" pitchFamily="34" charset="0"/>
                <a:cs typeface="Arial" panose="020B0604020202020204" pitchFamily="34" charset="0"/>
              </a:rPr>
              <a:t> (Accessed: 03 November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World Health Organization (WHO) (2022b) </a:t>
            </a:r>
            <a:r>
              <a:rPr lang="en-US" sz="1100" b="0" i="1" dirty="0">
                <a:solidFill>
                  <a:schemeClr val="tx1"/>
                </a:solidFill>
                <a:effectLst/>
                <a:latin typeface="Arial" panose="020B0604020202020204" pitchFamily="34" charset="0"/>
                <a:cs typeface="Arial" panose="020B0604020202020204" pitchFamily="34" charset="0"/>
              </a:rPr>
              <a:t>Musculoskeletal Health</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https://www.who.int/news-room/fact-sheets/detail/musculoskeletal-conditions</a:t>
            </a:r>
            <a:r>
              <a:rPr lang="en-US" sz="1100" b="0" i="0" dirty="0">
                <a:solidFill>
                  <a:schemeClr val="tx1"/>
                </a:solidFill>
                <a:effectLst/>
                <a:latin typeface="Arial" panose="020B0604020202020204" pitchFamily="34" charset="0"/>
                <a:cs typeface="Arial" panose="020B0604020202020204" pitchFamily="34" charset="0"/>
              </a:rPr>
              <a:t> (Accessed: 03 November 2025). </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4883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4552</TotalTime>
  <Words>3137</Words>
  <Application>Microsoft Office PowerPoint</Application>
  <PresentationFormat>Widescreen</PresentationFormat>
  <Paragraphs>123</Paragraphs>
  <Slides>15</Slides>
  <Notes>5</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Century Gothic</vt:lpstr>
      <vt:lpstr>Segoe UI</vt:lpstr>
      <vt:lpstr>Wingdings 3</vt:lpstr>
      <vt:lpstr>Ion Boardroom</vt:lpstr>
      <vt:lpstr>PowerPoint Presentation</vt:lpstr>
      <vt:lpstr>Contents Page </vt:lpstr>
      <vt:lpstr>Introduction</vt:lpstr>
      <vt:lpstr>PowerPoint Presentation</vt:lpstr>
      <vt:lpstr>Anatomy and Physiology of the Lower Back </vt:lpstr>
      <vt:lpstr>Typical Signs &amp; Symptoms of Lower Back Pain </vt:lpstr>
      <vt:lpstr>PowerPoint Presentation</vt:lpstr>
      <vt:lpstr>PowerPoint Presentation</vt:lpstr>
      <vt:lpstr>Recommendation 1</vt:lpstr>
      <vt:lpstr>Recommendation 2</vt:lpstr>
      <vt:lpstr>Recommendation 3 </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Nabeela Hussain</dc:creator>
  <cp:lastModifiedBy>Nabeela Hussain</cp:lastModifiedBy>
  <cp:revision>61</cp:revision>
  <dcterms:created xsi:type="dcterms:W3CDTF">2025-03-23T22:38:19Z</dcterms:created>
  <dcterms:modified xsi:type="dcterms:W3CDTF">2025-12-13T01:30:41Z</dcterms:modified>
</cp:coreProperties>
</file>