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267F3D-B78C-4B7F-A21E-31499A3320C7}" v="6" dt="2026-04-22T19:49:51.1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28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stantin Ovidiu Strinu (2321711)" userId="1487fcca-d381-41c2-9c33-77e769f3778e" providerId="ADAL" clId="{B98FB9B6-9532-4615-92E4-573803204555}"/>
    <pc:docChg chg="addSld delSld modSld">
      <pc:chgData name="Constantin Ovidiu Strinu (2321711)" userId="1487fcca-d381-41c2-9c33-77e769f3778e" providerId="ADAL" clId="{B98FB9B6-9532-4615-92E4-573803204555}" dt="2026-04-22T19:49:51.145" v="6"/>
      <pc:docMkLst>
        <pc:docMk/>
      </pc:docMkLst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57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58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59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0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1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2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4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5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6"/>
        </pc:sldMkLst>
      </pc:sldChg>
      <pc:sldChg chg="add del setBg">
        <pc:chgData name="Constantin Ovidiu Strinu (2321711)" userId="1487fcca-d381-41c2-9c33-77e769f3778e" providerId="ADAL" clId="{B98FB9B6-9532-4615-92E4-573803204555}" dt="2026-04-22T19:49:51.145" v="6"/>
        <pc:sldMkLst>
          <pc:docMk/>
          <pc:sldMk cId="0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7625D-86B7-4973-896A-BA743A454C5A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69C70-79DD-40BD-953D-7508B2369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56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1877A-4251-D866-DF34-FC4CDF62C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FE907-8A68-439A-2B0B-E424589D7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94281-34ED-7EC8-6185-F6B1E34E2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722AE-457B-45AE-2F25-4226B2CD3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C5A3F-F1B4-1F5E-C4E2-204176A63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49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9CC6B-6625-8B2B-15BD-9619346E5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B0DA0-D157-3B55-813C-BAE12E16A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C8431-1A56-715B-E891-47B90A369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66C1-3C6A-58C6-4487-3C8E6A24D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AFED7-BEEB-50B9-CC6F-9CB460F4F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007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957EB-3074-05EA-3FD3-B6BF6F063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250850-DBA5-528B-A9C0-B4F2CA952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49791-01F9-87F1-0197-B314ABFC0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7C1A1-19CC-1627-3271-9BA1B9133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606DC-2C9A-BFAC-8615-C45FBA78D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667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E11FF-C710-83C9-05D2-5C951E18E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EF5CC-8E4D-C0A0-4419-B837C2F25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052035-E2B6-081C-8D06-9703CD7B7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4FBFFF-9B6A-63C4-9168-2EB7B48E8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EEF76C-33B6-B589-E7D9-38146D203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BDD07-1983-2A61-EBF8-20E82B86A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08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2403-CD2E-59F1-2933-5A6D9FB5C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4ADA3-9370-F352-7BC9-DBD36A5F0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EE01C2-BF18-755B-F406-5A6DEECB9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2AC621-4ED9-6F01-CEFB-DF4597542D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596269-A1A3-AB6C-5725-62DE3952B6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46825C-FB19-16DF-1E53-0F79AF1F3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0B693A-9548-6FC0-48DA-2E6C17986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5B25AA-781A-5834-6DA8-7D676C334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916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F1415-E444-588E-2478-4EDA0ECF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1212C0-0F26-1C85-D822-026F135B5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77AD0D-7618-57B0-3729-3988E62C6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9AC26F-3EE5-0779-907B-008BCD11B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166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274D41-4E92-AF8C-11CE-BCCE0B3A6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1A4B98-CE2C-92B0-D84A-9DAD9A382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DDA296-880A-227C-0071-C9D38CE5D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9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7F9F0-8A22-5AAA-AFC9-2ACBE08AA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6C8DD-B2A1-3D22-CD12-37AD525BF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650302-D290-92C2-5187-0FD4424400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6DA305-33FE-76F2-79D1-2298A6AB0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3DBF5F-E9B3-71F9-5943-6FF6DD7B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34D8B9-2F98-F7BC-BFBA-A752C129F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54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FF4AB-F090-8777-EFEA-577F3E182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B60814-457E-5DF3-5BD8-69599F34F1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C0D8ED-1DAD-72B7-B301-1D4A6DA7A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37969-EA1F-9D9E-12AD-7A68AD87B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D6CB45-4FC9-21C4-CF6E-0E2FC44C6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74A6C-F67D-9829-1C7B-A28262E47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55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C0F7C-D17F-C005-1AA4-1B3DCAA69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2F00C8-C50C-CF4F-DA9C-3DB7B8956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39C78-E2D3-CF50-2010-21ECE6E71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19502-3E56-0BB6-D2E2-7AB9BE11E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268C1-221A-7FBB-AAC7-CEDC1C878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17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530AEA-3547-FDE6-94D2-1FBD94E72F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2E83A7-E92D-7CBF-D53C-7AEBF6DA81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02C22-AB9D-3216-1369-38970630E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2DB5F-9513-2B7E-660A-D21D2813B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64209-57FC-0111-5D42-482A2C0F1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0060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961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8DE784-2CD5-867E-8850-D7273C727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60F83-C854-73F9-86C3-31859C9FE9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A654A-4501-FB4B-3172-AD700EFC2F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3EA71C-AACB-4B32-B1D7-F8D4130EDCD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9E6E2-135B-AAFB-0D75-85340A07EB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3FB24-3D53-4ECA-499B-245E212B3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390623-A2C1-46F3-B330-4DC5D743E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2648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92040"/>
            <a:ext cx="12188952" cy="1965960"/>
          </a:xfrm>
          <a:prstGeom prst="rect">
            <a:avLst/>
          </a:prstGeom>
          <a:solidFill>
            <a:srgbClr val="162847"/>
          </a:solidFill>
          <a:ln w="12700">
            <a:solidFill>
              <a:srgbClr val="162847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1280160" y="3200400"/>
            <a:ext cx="9628632" cy="4572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1280160" y="914400"/>
            <a:ext cx="96286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7EB2D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ACCB6000 - Advanced Cybersecurity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1280160" y="1508760"/>
            <a:ext cx="962863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Analysing, Ethically Hacking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1280160" y="2286000"/>
            <a:ext cx="962863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and Securing an Enterprise Network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566160" y="3429000"/>
            <a:ext cx="5056632" cy="1234440"/>
          </a:xfrm>
          <a:prstGeom prst="rect">
            <a:avLst/>
          </a:prstGeom>
          <a:solidFill>
            <a:srgbClr val="2E75B6"/>
          </a:solidFill>
          <a:ln w="12700">
            <a:solidFill>
              <a:srgbClr val="5B9BD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/>
          <p:cNvSpPr/>
          <p:nvPr/>
        </p:nvSpPr>
        <p:spPr>
          <a:xfrm>
            <a:off x="3566160" y="3429000"/>
            <a:ext cx="5056632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In-Class Security Demonstration
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CE4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SOAC Inc. Virtual Network  ·  Kali Linux 2025.4  ·  April 2026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 7"/>
          <p:cNvSpPr/>
          <p:nvPr/>
        </p:nvSpPr>
        <p:spPr>
          <a:xfrm>
            <a:off x="1280160" y="5120640"/>
            <a:ext cx="9628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7EB2D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 |  Dr. Mohamed Ghanem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280160" y="5532120"/>
            <a:ext cx="962863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7EB2D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Student: Constantin Ovidiu Strinu (2321711)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Presentation Roadmap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In-class demonstration structure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20040" y="1042416"/>
            <a:ext cx="438912" cy="438912"/>
          </a:xfrm>
          <a:prstGeom prst="ellipse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/>
          <p:cNvSpPr/>
          <p:nvPr/>
        </p:nvSpPr>
        <p:spPr>
          <a:xfrm>
            <a:off x="320040" y="1042416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 7"/>
          <p:cNvSpPr/>
          <p:nvPr/>
        </p:nvSpPr>
        <p:spPr>
          <a:xfrm>
            <a:off x="886968" y="978408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Network Snapshot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886968" y="1280160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SOAC Inc. Topology — 5 virtual machines connected across 3 network segments.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20040" y="1682496"/>
            <a:ext cx="11548872" cy="0"/>
          </a:xfrm>
          <a:prstGeom prst="line">
            <a:avLst/>
          </a:prstGeom>
          <a:noFill/>
          <a:ln w="6350">
            <a:solidFill>
              <a:srgbClr val="E0E8F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20040" y="1792224"/>
            <a:ext cx="438912" cy="438912"/>
          </a:xfrm>
          <a:prstGeom prst="ellipse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320040" y="1792224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86968" y="1728216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Vulnerability Summary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886968" y="2029968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8 vulnerabilities identified using Nmap 7.95 and Nessus 19.16.3, assessed with CVSS v3.1.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20040" y="2432304"/>
            <a:ext cx="11548872" cy="0"/>
          </a:xfrm>
          <a:prstGeom prst="line">
            <a:avLst/>
          </a:prstGeom>
          <a:noFill/>
          <a:ln w="6350">
            <a:solidFill>
              <a:srgbClr val="E0E8F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20040" y="2542032"/>
            <a:ext cx="438912" cy="438912"/>
          </a:xfrm>
          <a:prstGeom prst="ellipse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320040" y="254203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886968" y="2478024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Critical Risk Demo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86968" y="2779776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Anonymous FTP on S-DC1 — Critical (CVSS 9.1), CWE-284, T1078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320040" y="3182112"/>
            <a:ext cx="11548872" cy="0"/>
          </a:xfrm>
          <a:prstGeom prst="line">
            <a:avLst/>
          </a:prstGeom>
          <a:noFill/>
          <a:ln w="6350">
            <a:solidFill>
              <a:srgbClr val="E0E8F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320040" y="3291840"/>
            <a:ext cx="438912" cy="438912"/>
          </a:xfrm>
          <a:prstGeom prst="ellipse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320040" y="32918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886968" y="3227832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Moderate Risk Demo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86968" y="3529584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SMB Signing Disabled on ClientS1 — CVSS 5.3, T1557.001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320040" y="3931920"/>
            <a:ext cx="11548872" cy="0"/>
          </a:xfrm>
          <a:prstGeom prst="line">
            <a:avLst/>
          </a:prstGeom>
          <a:noFill/>
          <a:ln w="6350">
            <a:solidFill>
              <a:srgbClr val="E0E8F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320040" y="4681728"/>
            <a:ext cx="11548872" cy="0"/>
          </a:xfrm>
          <a:prstGeom prst="line">
            <a:avLst/>
          </a:prstGeom>
          <a:noFill/>
          <a:ln w="6350">
            <a:solidFill>
              <a:srgbClr val="E0E8F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Shape 30"/>
          <p:cNvSpPr/>
          <p:nvPr/>
        </p:nvSpPr>
        <p:spPr>
          <a:xfrm>
            <a:off x="320040" y="4041648"/>
            <a:ext cx="438912" cy="438912"/>
          </a:xfrm>
          <a:prstGeom prst="ellipse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320040" y="4037721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886968" y="3973069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Attack Demo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886968" y="4278901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6-Step Attack Chain — Domain Admin Access on S-DC1 via Evil-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WinRM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Shape 34"/>
          <p:cNvSpPr/>
          <p:nvPr/>
        </p:nvSpPr>
        <p:spPr>
          <a:xfrm>
            <a:off x="320040" y="5431536"/>
            <a:ext cx="11548872" cy="0"/>
          </a:xfrm>
          <a:prstGeom prst="line">
            <a:avLst/>
          </a:prstGeom>
          <a:noFill/>
          <a:ln w="6350">
            <a:solidFill>
              <a:srgbClr val="E0E8F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Shape 35"/>
          <p:cNvSpPr/>
          <p:nvPr/>
        </p:nvSpPr>
        <p:spPr>
          <a:xfrm>
            <a:off x="320040" y="4786363"/>
            <a:ext cx="438912" cy="438912"/>
          </a:xfrm>
          <a:prstGeom prst="ellipse">
            <a:avLst/>
          </a:prstGeom>
          <a:solidFill>
            <a:srgbClr val="375623"/>
          </a:solidFill>
          <a:ln w="12700">
            <a:solidFill>
              <a:srgbClr val="375623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320040" y="4809743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Text 37"/>
          <p:cNvSpPr/>
          <p:nvPr/>
        </p:nvSpPr>
        <p:spPr>
          <a:xfrm>
            <a:off x="886968" y="4685779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Security Controls Overview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Text 38"/>
          <p:cNvSpPr/>
          <p:nvPr/>
        </p:nvSpPr>
        <p:spPr>
          <a:xfrm>
            <a:off x="886968" y="5028708"/>
            <a:ext cx="10789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Disable Anonymous FTP · Enforce Strong Password Policies via GPO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SOAC Inc. Virtual Network Overview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VirtualBox  ·  Isolated  ·  Domain: swansea.acca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Table 0"/>
          <p:cNvGraphicFramePr>
            <a:graphicFrameLocks noGrp="1"/>
          </p:cNvGraphicFramePr>
          <p:nvPr/>
        </p:nvGraphicFramePr>
        <p:xfrm>
          <a:off x="274320" y="886968"/>
          <a:ext cx="11640312" cy="3429000"/>
        </p:xfrm>
        <a:graphic>
          <a:graphicData uri="http://schemas.openxmlformats.org/drawingml/2006/table">
            <a:tbl>
              <a:tblPr/>
              <a:tblGrid>
                <a:gridCol w="1463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346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260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2199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Host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IP Address(es)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Operating System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Role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Segment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192.168.1.1 / 20.0.0.1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Windows Server 2022 Datacenter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Domain Controller · DNS · IIS · FTP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IntSwa + External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ClientS1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192.168.1.10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Windows 10 v1709 (EOL Oct 2019)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Domain Workstation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IntSwa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L-CD (Router)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20.0.0.2 / 192.168.2.1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Debian Linux - OpenSSH 10.0p2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Router / Gateway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External + IntLondon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Linux Debian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192.168.2.10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Debian Linux - iptables hardened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Application Server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IntLondon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43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Kali Linux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192.168.1.50 / 20.0.0.3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Kali Linux 2025.4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Assessment Platform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IntSwa + External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Shape 5"/>
          <p:cNvSpPr/>
          <p:nvPr/>
        </p:nvSpPr>
        <p:spPr>
          <a:xfrm>
            <a:off x="274320" y="4572000"/>
            <a:ext cx="3749040" cy="8046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 6"/>
          <p:cNvSpPr/>
          <p:nvPr/>
        </p:nvSpPr>
        <p:spPr>
          <a:xfrm>
            <a:off x="274320" y="4590288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IntSwa  ·  192.168.1.0/24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7"/>
          <p:cNvSpPr/>
          <p:nvPr/>
        </p:nvSpPr>
        <p:spPr>
          <a:xfrm>
            <a:off x="274320" y="4919472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S-DC1 · ClientS1 · Kali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4251960" y="4572000"/>
            <a:ext cx="3749040" cy="804672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9"/>
          <p:cNvSpPr/>
          <p:nvPr/>
        </p:nvSpPr>
        <p:spPr>
          <a:xfrm>
            <a:off x="4251960" y="4590288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External  ·  20.0.0.0/24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4251960" y="4919472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S-DC1 · L-CD · Kali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8229600" y="4572000"/>
            <a:ext cx="3749040" cy="804672"/>
          </a:xfrm>
          <a:prstGeom prst="rect">
            <a:avLst/>
          </a:prstGeom>
          <a:solidFill>
            <a:srgbClr val="375623"/>
          </a:solidFill>
          <a:ln w="12700">
            <a:solidFill>
              <a:srgbClr val="375623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8229600" y="4590288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IntLondon  ·  192.168.2.0/24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8229600" y="4919472"/>
            <a:ext cx="3749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L-CD · Linux Debian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274320" y="5468112"/>
            <a:ext cx="116403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9 active hosts found via Nmap (-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sn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), with full connectivity across segments and L-CD routing confirmed between networks.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All 8 Vulnerabilities Identified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Nmap 7.95 + Nessus 19.16.3  ·  CVSS v3.1  ·  ATT&amp;CK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Table 0"/>
          <p:cNvGraphicFramePr>
            <a:graphicFrameLocks noGrp="1"/>
          </p:cNvGraphicFramePr>
          <p:nvPr/>
        </p:nvGraphicFramePr>
        <p:xfrm>
          <a:off x="274320" y="886968"/>
          <a:ext cx="9811512" cy="4443984"/>
        </p:xfrm>
        <a:graphic>
          <a:graphicData uri="http://schemas.openxmlformats.org/drawingml/2006/table">
            <a:tbl>
              <a:tblPr/>
              <a:tblGrid>
                <a:gridCol w="365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0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0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9047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#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Vulnerability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CVSS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Severity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Host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ATT&amp;CK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Anonymous FTP — 4 files accessed and exfiltrated without authentication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9.1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CRITICAL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T1078/T1565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2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Windows 10 v1709 (EOL) — over 100 known vulnerabilities left unpatched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8.1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HIGH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ClientS1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T1190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3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SWEET32 (CVE-2016-2183) — weak 3DES/RC4 SSL ciphers detected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7.5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HIGH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T1040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4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Deprecated TLS 1.0/1.1 — vulnerable to protocol downgrade attacks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6.5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MEDIUM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T1040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5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Legacy TCP Services — insecure Chargen/Echo ports (7, 9, 13, 17, 19) detected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6.5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MEDIUM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T1499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6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IP Forwarding Enabled — increased risk of man-in-the-middle pivoting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6.5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MEDIUM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T1557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7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SMB Signing Disabled — NTLM Relay Risk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5.3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MEDIUM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ClientS1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T1557.001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7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8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DNS Zone Transfer (AXFR) — full DNS records exposed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5.0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C55A11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MEDIUM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F3864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S-DC1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i="1" dirty="0">
                          <a:solidFill>
                            <a:srgbClr val="595959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T1590.002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0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274320" y="5413248"/>
            <a:ext cx="116403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London Segment (L-CD + Debian) — no exploits found; all ports filtered, strong security posture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Anonymous FTP Demo - Critical (CVSS 9.1)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S-DC1 (192.168.1.1)  ·  CWE-284  ·  T1078/T1565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74320" y="886968"/>
            <a:ext cx="5074920" cy="5532120"/>
          </a:xfrm>
          <a:prstGeom prst="rect">
            <a:avLst/>
          </a:prstGeom>
          <a:solidFill>
            <a:srgbClr val="FFFFFF"/>
          </a:solidFill>
          <a:ln w="9525">
            <a:solidFill>
              <a:srgbClr val="E0C0C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74320" y="886968"/>
            <a:ext cx="54864" cy="5532120"/>
          </a:xfrm>
          <a:prstGeom prst="rect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11480" y="1024128"/>
            <a:ext cx="1188720" cy="292608"/>
          </a:xfrm>
          <a:prstGeom prst="rect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11480" y="1024128"/>
            <a:ext cx="1188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CRITICAL  9.1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11480" y="148132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What it is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11480" y="1755648"/>
            <a:ext cx="484632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S-DC1’s FTP service allows “anonymous” login with no password, exposing three sensitive files directly on the Domain Controller.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11480" y="2551176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Files exposed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11480" y="2825496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important_file.txt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-120"/>
              </a:rPr>
              <a:t>accb6000.txt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new_important_file.txt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11480" y="363016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Detection (Nmap)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411480" y="3904488"/>
            <a:ext cx="4800600" cy="594360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02920" y="3931920"/>
            <a:ext cx="46177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ftp-anon: Anonymous FTP login allowed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nmap --script ftp-anon -p 21 192.168.1.1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11480" y="463600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Demo command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11480" y="4910328"/>
            <a:ext cx="4800600" cy="594360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02920" y="4937760"/>
            <a:ext cx="46177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ftp 192.168.1.1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&gt; anonymous  [ENTER]  [ENTER]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&gt; mget *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5532120" y="886968"/>
            <a:ext cx="6382512" cy="5532120"/>
          </a:xfrm>
          <a:prstGeom prst="rect">
            <a:avLst/>
          </a:prstGeom>
          <a:solidFill>
            <a:srgbClr val="FFFFFF"/>
          </a:solidFill>
          <a:ln w="9525">
            <a:solidFill>
              <a:srgbClr val="AAAAAA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2" name="Image 0" descr="D:\Downloads\files\Screenshot 2026-04-13 143435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05272" y="960120"/>
            <a:ext cx="6236208" cy="5093208"/>
          </a:xfrm>
          <a:prstGeom prst="rect">
            <a:avLst/>
          </a:prstGeom>
        </p:spPr>
      </p:pic>
      <p:sp>
        <p:nvSpPr>
          <p:cNvPr id="23" name="Text 20"/>
          <p:cNvSpPr/>
          <p:nvPr/>
        </p:nvSpPr>
        <p:spPr>
          <a:xfrm>
            <a:off x="5605272" y="6099048"/>
            <a:ext cx="62362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Figure: Anonymous FTP access on S-DC1 — successful connection and file download using </a:t>
            </a:r>
            <a:r>
              <a:rPr kumimoji="0" lang="en-GB" sz="1000" b="0" i="1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mget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SMB Signing Not Required - Medium Risk (CVSS 5.3)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ClientS1 (192.168.1.10)  ·  Plugin 57608  ·  T1557.001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74320" y="886968"/>
            <a:ext cx="5074920" cy="5532120"/>
          </a:xfrm>
          <a:prstGeom prst="rect">
            <a:avLst/>
          </a:prstGeom>
          <a:solidFill>
            <a:srgbClr val="FFFFFF"/>
          </a:solidFill>
          <a:ln w="9525">
            <a:solidFill>
              <a:srgbClr val="E0C09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74320" y="886968"/>
            <a:ext cx="54864" cy="5532120"/>
          </a:xfrm>
          <a:prstGeom prst="rect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11480" y="1024128"/>
            <a:ext cx="1188720" cy="292608"/>
          </a:xfrm>
          <a:prstGeom prst="rect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11480" y="1024128"/>
            <a:ext cx="1188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MEDIUM  5.3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11480" y="148132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What it is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11480" y="1755648"/>
            <a:ext cx="48463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ClientS1 doesn’t enforce SMB signing, making it possible to intercept and relay NTLM authentication, allowing access without the actual password.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11480" y="267004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Attack path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11480" y="2944368"/>
            <a:ext cx="484632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 Intercept NTLM authentication over port 445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•        Relay it to another system (e.g., S-DC1)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•        Log in as the victim user, no password required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11480" y="381304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Nmap detection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411480" y="4087368"/>
            <a:ext cx="4800600" cy="594360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02920" y="4114800"/>
            <a:ext cx="46177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nmap -p 445 --script smb2-security-mode 192.168.1.10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# Message signing enabled but NOT required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11480" y="477316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Nessus confirmation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11480" y="5047488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Plugin 57608  SMB signing isn’t enforced, allowing unauthenticated attackers to exploit the remote server.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5532120" y="886968"/>
            <a:ext cx="6382512" cy="5532120"/>
          </a:xfrm>
          <a:prstGeom prst="rect">
            <a:avLst/>
          </a:prstGeom>
          <a:solidFill>
            <a:srgbClr val="FFFFFF"/>
          </a:solidFill>
          <a:ln w="9525">
            <a:solidFill>
              <a:srgbClr val="AAAAAA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Image 0" descr="D:\Downloads\files\Screenshot 2026-04-13 142342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05272" y="960120"/>
            <a:ext cx="6236208" cy="5093208"/>
          </a:xfrm>
          <a:prstGeom prst="rect">
            <a:avLst/>
          </a:prstGeom>
        </p:spPr>
      </p:pic>
      <p:sp>
        <p:nvSpPr>
          <p:cNvPr id="22" name="Text 19"/>
          <p:cNvSpPr/>
          <p:nvPr/>
        </p:nvSpPr>
        <p:spPr>
          <a:xfrm>
            <a:off x="5605272" y="6099048"/>
            <a:ext cx="62362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Figure: Nmap scan of ClientS1 showing message signing is enabled, but not required (smb2-security-mode NSE script)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6-Step Exploitation Path From Initial Access to Full Domain Compromise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S-DC1 (192.168.1.1)  ·  Misconfigurations only  ·  swansea.acca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73736" y="932688"/>
            <a:ext cx="1920240" cy="2194560"/>
          </a:xfrm>
          <a:prstGeom prst="rect">
            <a:avLst/>
          </a:prstGeom>
          <a:solidFill>
            <a:srgbClr val="FFF0E0"/>
          </a:solidFill>
          <a:ln w="9525">
            <a:solidFill>
              <a:srgbClr val="C55A1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173736" y="932688"/>
            <a:ext cx="54864" cy="2194560"/>
          </a:xfrm>
          <a:prstGeom prst="rect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709928" y="1005840"/>
            <a:ext cx="310896" cy="310896"/>
          </a:xfrm>
          <a:prstGeom prst="ellipse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709928" y="1005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10896" y="1042416"/>
            <a:ext cx="1417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Anonymous FTP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283464" y="1435608"/>
            <a:ext cx="1719072" cy="713232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320040" y="1453896"/>
            <a:ext cx="164592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ftp 192.168.1.1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mget *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10896" y="2231136"/>
            <a:ext cx="1691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10896" y="2414016"/>
            <a:ext cx="1691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DumpStack.log, important_file.txt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new_important_file.txt downloaded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83464" y="2852928"/>
            <a:ext cx="17190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0" i="1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T1078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2093976" y="2029968"/>
            <a:ext cx="64008" cy="0"/>
          </a:xfrm>
          <a:prstGeom prst="line">
            <a:avLst/>
          </a:prstGeom>
          <a:noFill/>
          <a:ln w="19050">
            <a:solidFill>
              <a:srgbClr val="1F3864"/>
            </a:solidFill>
            <a:prstDash val="solid"/>
            <a:tailEnd type="arrow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2176272" y="918573"/>
            <a:ext cx="1920240" cy="2194560"/>
          </a:xfrm>
          <a:prstGeom prst="rect">
            <a:avLst/>
          </a:prstGeom>
          <a:solidFill>
            <a:srgbClr val="FFF0E0"/>
          </a:solidFill>
          <a:ln w="9525">
            <a:solidFill>
              <a:srgbClr val="C55A1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2157984" y="932688"/>
            <a:ext cx="54864" cy="2194560"/>
          </a:xfrm>
          <a:prstGeom prst="rect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3694176" y="1005840"/>
            <a:ext cx="310896" cy="310896"/>
          </a:xfrm>
          <a:prstGeom prst="ellipse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3694176" y="1005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2295144" y="1042416"/>
            <a:ext cx="1417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SMB NULL Session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2267712" y="1435608"/>
            <a:ext cx="1719072" cy="713232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2304288" y="1453896"/>
            <a:ext cx="164592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smbclient -L //192.168.1.1 -N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2295144" y="2231136"/>
            <a:ext cx="1691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2295144" y="2414016"/>
            <a:ext cx="1691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7 shares: ADMIN$, C$, IPC$,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NETLOGON, SYSVOL, vShare, StorageReports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2267712" y="2852928"/>
            <a:ext cx="17190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0" i="1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T1135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4078224" y="2029968"/>
            <a:ext cx="64008" cy="0"/>
          </a:xfrm>
          <a:prstGeom prst="line">
            <a:avLst/>
          </a:prstGeom>
          <a:noFill/>
          <a:ln w="19050">
            <a:solidFill>
              <a:srgbClr val="1F3864"/>
            </a:solidFill>
            <a:prstDash val="solid"/>
            <a:tailEnd type="arrow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4142232" y="932688"/>
            <a:ext cx="1920240" cy="2194560"/>
          </a:xfrm>
          <a:prstGeom prst="rect">
            <a:avLst/>
          </a:prstGeom>
          <a:solidFill>
            <a:srgbClr val="FFF0E0"/>
          </a:solidFill>
          <a:ln w="9525">
            <a:solidFill>
              <a:srgbClr val="C55A1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4142232" y="932688"/>
            <a:ext cx="54864" cy="2194560"/>
          </a:xfrm>
          <a:prstGeom prst="rect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5678424" y="1005840"/>
            <a:ext cx="310896" cy="310896"/>
          </a:xfrm>
          <a:prstGeom prst="ellipse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5678424" y="1005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4279392" y="1042416"/>
            <a:ext cx="1417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vShare Access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Shape 32"/>
          <p:cNvSpPr/>
          <p:nvPr/>
        </p:nvSpPr>
        <p:spPr>
          <a:xfrm>
            <a:off x="4251960" y="1435608"/>
            <a:ext cx="1719072" cy="713232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4288536" y="1453896"/>
            <a:ext cx="164592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smbclient //192.168.1.1/vShare -N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Text 34"/>
          <p:cNvSpPr/>
          <p:nvPr/>
        </p:nvSpPr>
        <p:spPr>
          <a:xfrm>
            <a:off x="4279392" y="2231136"/>
            <a:ext cx="1691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4279392" y="2414016"/>
            <a:ext cx="1691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Anonymous access allowed test.txt successfully downloaded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4251960" y="2852928"/>
            <a:ext cx="17190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0" i="1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T1039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Shape 37"/>
          <p:cNvSpPr/>
          <p:nvPr/>
        </p:nvSpPr>
        <p:spPr>
          <a:xfrm>
            <a:off x="6062472" y="2029968"/>
            <a:ext cx="64008" cy="0"/>
          </a:xfrm>
          <a:prstGeom prst="line">
            <a:avLst/>
          </a:prstGeom>
          <a:noFill/>
          <a:ln w="19050">
            <a:solidFill>
              <a:srgbClr val="1F3864"/>
            </a:solidFill>
            <a:prstDash val="solid"/>
            <a:tailEnd type="arrow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Shape 38"/>
          <p:cNvSpPr/>
          <p:nvPr/>
        </p:nvSpPr>
        <p:spPr>
          <a:xfrm>
            <a:off x="6126480" y="932688"/>
            <a:ext cx="1920240" cy="2194560"/>
          </a:xfrm>
          <a:prstGeom prst="rect">
            <a:avLst/>
          </a:prstGeom>
          <a:solidFill>
            <a:srgbClr val="FCE4D6"/>
          </a:solidFill>
          <a:ln w="9525">
            <a:solidFill>
              <a:srgbClr val="C0000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Shape 39"/>
          <p:cNvSpPr/>
          <p:nvPr/>
        </p:nvSpPr>
        <p:spPr>
          <a:xfrm>
            <a:off x="6126480" y="932688"/>
            <a:ext cx="54864" cy="2194560"/>
          </a:xfrm>
          <a:prstGeom prst="rect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Shape 40"/>
          <p:cNvSpPr/>
          <p:nvPr/>
        </p:nvSpPr>
        <p:spPr>
          <a:xfrm>
            <a:off x="7662672" y="1005840"/>
            <a:ext cx="310896" cy="310896"/>
          </a:xfrm>
          <a:prstGeom prst="ellipse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Text 41"/>
          <p:cNvSpPr/>
          <p:nvPr/>
        </p:nvSpPr>
        <p:spPr>
          <a:xfrm>
            <a:off x="7662672" y="1005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Text 42"/>
          <p:cNvSpPr/>
          <p:nvPr/>
        </p:nvSpPr>
        <p:spPr>
          <a:xfrm>
            <a:off x="6263640" y="1042416"/>
            <a:ext cx="1417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Hydra Brute Force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Shape 43"/>
          <p:cNvSpPr/>
          <p:nvPr/>
        </p:nvSpPr>
        <p:spPr>
          <a:xfrm>
            <a:off x="6236208" y="1435608"/>
            <a:ext cx="1719072" cy="713232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Text 44"/>
          <p:cNvSpPr/>
          <p:nvPr/>
        </p:nvSpPr>
        <p:spPr>
          <a:xfrm>
            <a:off x="6272784" y="1453896"/>
            <a:ext cx="164592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hydra -l administrator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 -P passwds.txt smb://192.168.1.1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Text 45"/>
          <p:cNvSpPr/>
          <p:nvPr/>
        </p:nvSpPr>
        <p:spPr>
          <a:xfrm>
            <a:off x="6263640" y="2231136"/>
            <a:ext cx="1691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Text 46"/>
          <p:cNvSpPr/>
          <p:nvPr/>
        </p:nvSpPr>
        <p:spPr>
          <a:xfrm>
            <a:off x="6263640" y="2414016"/>
            <a:ext cx="1691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Found: administrator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→ NotebooK@123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Text 47"/>
          <p:cNvSpPr/>
          <p:nvPr/>
        </p:nvSpPr>
        <p:spPr>
          <a:xfrm>
            <a:off x="6236208" y="2852928"/>
            <a:ext cx="17190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T1110.001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Shape 48"/>
          <p:cNvSpPr/>
          <p:nvPr/>
        </p:nvSpPr>
        <p:spPr>
          <a:xfrm>
            <a:off x="8046720" y="2029968"/>
            <a:ext cx="64008" cy="0"/>
          </a:xfrm>
          <a:prstGeom prst="line">
            <a:avLst/>
          </a:prstGeom>
          <a:noFill/>
          <a:ln w="19050">
            <a:solidFill>
              <a:srgbClr val="1F3864"/>
            </a:solidFill>
            <a:prstDash val="solid"/>
            <a:tailEnd type="arrow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Shape 49"/>
          <p:cNvSpPr/>
          <p:nvPr/>
        </p:nvSpPr>
        <p:spPr>
          <a:xfrm>
            <a:off x="8110728" y="932688"/>
            <a:ext cx="1920240" cy="2194560"/>
          </a:xfrm>
          <a:prstGeom prst="rect">
            <a:avLst/>
          </a:prstGeom>
          <a:solidFill>
            <a:srgbClr val="FFF0E0"/>
          </a:solidFill>
          <a:ln w="9525">
            <a:solidFill>
              <a:srgbClr val="C55A1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Shape 50"/>
          <p:cNvSpPr/>
          <p:nvPr/>
        </p:nvSpPr>
        <p:spPr>
          <a:xfrm>
            <a:off x="8110728" y="932688"/>
            <a:ext cx="54864" cy="2194560"/>
          </a:xfrm>
          <a:prstGeom prst="rect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Shape 51"/>
          <p:cNvSpPr/>
          <p:nvPr/>
        </p:nvSpPr>
        <p:spPr>
          <a:xfrm>
            <a:off x="9646920" y="1005840"/>
            <a:ext cx="310896" cy="310896"/>
          </a:xfrm>
          <a:prstGeom prst="ellipse">
            <a:avLst/>
          </a:prstGeom>
          <a:solidFill>
            <a:srgbClr val="C55A11"/>
          </a:solidFill>
          <a:ln w="1270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Text 52"/>
          <p:cNvSpPr/>
          <p:nvPr/>
        </p:nvSpPr>
        <p:spPr>
          <a:xfrm>
            <a:off x="9646920" y="1005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Text 53"/>
          <p:cNvSpPr/>
          <p:nvPr/>
        </p:nvSpPr>
        <p:spPr>
          <a:xfrm>
            <a:off x="8247888" y="1042416"/>
            <a:ext cx="1417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C$ Drive Access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Shape 54"/>
          <p:cNvSpPr/>
          <p:nvPr/>
        </p:nvSpPr>
        <p:spPr>
          <a:xfrm>
            <a:off x="8220456" y="1435608"/>
            <a:ext cx="1719072" cy="713232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Text 55"/>
          <p:cNvSpPr/>
          <p:nvPr/>
        </p:nvSpPr>
        <p:spPr>
          <a:xfrm>
            <a:off x="8257032" y="1453896"/>
            <a:ext cx="164592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smbclient //192.168.1.1/C$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 -U administrator%'NotebooK@123'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Text 56"/>
          <p:cNvSpPr/>
          <p:nvPr/>
        </p:nvSpPr>
        <p:spPr>
          <a:xfrm>
            <a:off x="8247888" y="2231136"/>
            <a:ext cx="1691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Text 57"/>
          <p:cNvSpPr/>
          <p:nvPr/>
        </p:nvSpPr>
        <p:spPr>
          <a:xfrm>
            <a:off x="8247888" y="2414016"/>
            <a:ext cx="1691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Full C:\ filesystem access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DumpStack.log visible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Text 58"/>
          <p:cNvSpPr/>
          <p:nvPr/>
        </p:nvSpPr>
        <p:spPr>
          <a:xfrm>
            <a:off x="8220456" y="2852928"/>
            <a:ext cx="17190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0" i="1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T1039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" name="Shape 59"/>
          <p:cNvSpPr/>
          <p:nvPr/>
        </p:nvSpPr>
        <p:spPr>
          <a:xfrm>
            <a:off x="10030968" y="2029968"/>
            <a:ext cx="64008" cy="0"/>
          </a:xfrm>
          <a:prstGeom prst="line">
            <a:avLst/>
          </a:prstGeom>
          <a:noFill/>
          <a:ln w="19050">
            <a:solidFill>
              <a:srgbClr val="1F3864"/>
            </a:solidFill>
            <a:prstDash val="solid"/>
            <a:tailEnd type="arrow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Shape 60"/>
          <p:cNvSpPr/>
          <p:nvPr/>
        </p:nvSpPr>
        <p:spPr>
          <a:xfrm>
            <a:off x="10094976" y="932688"/>
            <a:ext cx="1920240" cy="2194560"/>
          </a:xfrm>
          <a:prstGeom prst="rect">
            <a:avLst/>
          </a:prstGeom>
          <a:solidFill>
            <a:srgbClr val="FCE4D6"/>
          </a:solidFill>
          <a:ln w="9525">
            <a:solidFill>
              <a:srgbClr val="C0000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Shape 61"/>
          <p:cNvSpPr/>
          <p:nvPr/>
        </p:nvSpPr>
        <p:spPr>
          <a:xfrm>
            <a:off x="10094976" y="932688"/>
            <a:ext cx="54864" cy="2194560"/>
          </a:xfrm>
          <a:prstGeom prst="rect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4" name="Shape 62"/>
          <p:cNvSpPr/>
          <p:nvPr/>
        </p:nvSpPr>
        <p:spPr>
          <a:xfrm>
            <a:off x="11631168" y="1005840"/>
            <a:ext cx="310896" cy="310896"/>
          </a:xfrm>
          <a:prstGeom prst="ellipse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5" name="Text 63"/>
          <p:cNvSpPr/>
          <p:nvPr/>
        </p:nvSpPr>
        <p:spPr>
          <a:xfrm>
            <a:off x="11631168" y="1005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Text 64"/>
          <p:cNvSpPr/>
          <p:nvPr/>
        </p:nvSpPr>
        <p:spPr>
          <a:xfrm>
            <a:off x="10232136" y="1042416"/>
            <a:ext cx="14173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evil-winrm Shell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Shape 65"/>
          <p:cNvSpPr/>
          <p:nvPr/>
        </p:nvSpPr>
        <p:spPr>
          <a:xfrm>
            <a:off x="10204704" y="1435608"/>
            <a:ext cx="1719072" cy="713232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Text 66"/>
          <p:cNvSpPr/>
          <p:nvPr/>
        </p:nvSpPr>
        <p:spPr>
          <a:xfrm>
            <a:off x="10241280" y="1453896"/>
            <a:ext cx="164592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evil-winrm -i 192.168.1.1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 -u administrator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5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 -p 'NotebooK@123'</a:t>
            </a:r>
            <a:endParaRPr kumimoji="0" lang="en-US" sz="8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Text 67"/>
          <p:cNvSpPr/>
          <p:nvPr/>
        </p:nvSpPr>
        <p:spPr>
          <a:xfrm>
            <a:off x="10232136" y="2231136"/>
            <a:ext cx="1691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Text 68"/>
          <p:cNvSpPr/>
          <p:nvPr/>
        </p:nvSpPr>
        <p:spPr>
          <a:xfrm>
            <a:off x="10232136" y="2414016"/>
            <a:ext cx="1691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Shell: swansea\administrator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20+ privileges ALL enabled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Text 69"/>
          <p:cNvSpPr/>
          <p:nvPr/>
        </p:nvSpPr>
        <p:spPr>
          <a:xfrm>
            <a:off x="10204704" y="2852928"/>
            <a:ext cx="17190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50" b="0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T1021.006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Shape 70"/>
          <p:cNvSpPr/>
          <p:nvPr/>
        </p:nvSpPr>
        <p:spPr>
          <a:xfrm>
            <a:off x="173736" y="3145536"/>
            <a:ext cx="5888736" cy="3364987"/>
          </a:xfrm>
          <a:prstGeom prst="rect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Text 71"/>
          <p:cNvSpPr/>
          <p:nvPr/>
        </p:nvSpPr>
        <p:spPr>
          <a:xfrm>
            <a:off x="274320" y="3291840"/>
            <a:ext cx="5788152" cy="3081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RESULT: Full Domain Compromise 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FFD0D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FFD0D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swansea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FFD0D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\administrator  ·  Enterprise Admin  ·  Domain Admin  ·  Schema Admin  ·  20+ privileges ALL enabled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4" name="Image 0" descr="D:\Downloads\files\Screenshot 2026-04-13 165208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091424" y="3127248"/>
            <a:ext cx="5923792" cy="33832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Post-Exploitation - Evidence of Domain Controller Compromise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swansea\administrator  ·  Domain Admin  ·  Full Compromise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74320" y="886968"/>
            <a:ext cx="5806440" cy="3383280"/>
          </a:xfrm>
          <a:prstGeom prst="rect">
            <a:avLst/>
          </a:prstGeom>
          <a:solidFill>
            <a:srgbClr val="FFFFFF"/>
          </a:solidFill>
          <a:ln w="9525">
            <a:solidFill>
              <a:srgbClr val="AAAAAA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Image 0" descr="D:\Downloads\files\Screenshot 2026-04-13 165208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47472" y="941832"/>
            <a:ext cx="5660136" cy="327355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274320" y="4315968"/>
            <a:ext cx="5806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5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Figure A: </a:t>
            </a:r>
            <a:r>
              <a:rPr kumimoji="0" lang="en-GB" sz="950" b="0" i="1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whoami</a:t>
            </a:r>
            <a:r>
              <a:rPr kumimoji="0" lang="en-GB" sz="95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 /</a:t>
            </a:r>
            <a:r>
              <a:rPr kumimoji="0" lang="en-GB" sz="950" b="0" i="1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priv</a:t>
            </a:r>
            <a:r>
              <a:rPr kumimoji="0" lang="en-GB" sz="95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 shows 20+ privileges fully enabled, alongside net user and net </a:t>
            </a:r>
            <a:r>
              <a:rPr kumimoji="0" lang="en-GB" sz="950" b="0" i="1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localgroup</a:t>
            </a:r>
            <a:r>
              <a:rPr kumimoji="0" lang="en-GB" sz="95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 administrators confirming elevated access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172200" y="886968"/>
            <a:ext cx="5742432" cy="3383280"/>
          </a:xfrm>
          <a:prstGeom prst="rect">
            <a:avLst/>
          </a:prstGeom>
          <a:solidFill>
            <a:srgbClr val="FFFFFF"/>
          </a:solidFill>
          <a:ln w="9525">
            <a:solidFill>
              <a:srgbClr val="AAAAAA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Image 1" descr="D:\Downloads\files\Screenshot 2026-04-13 165346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245352" y="941832"/>
            <a:ext cx="5596128" cy="327355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172200" y="4315968"/>
            <a:ext cx="57424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5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Figure B: net user administrator confirms Enterprise, Domain, and Schema Admin roles; *</a:t>
            </a:r>
            <a:r>
              <a:rPr kumimoji="0" lang="en-GB" sz="950" b="0" i="1" u="none" strike="noStrike" kern="120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dir</a:t>
            </a:r>
            <a:r>
              <a:rPr kumimoji="0" lang="en-GB" sz="95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 C:* shows full system access; net accounts reveals weak policy settings</a:t>
            </a:r>
            <a:endParaRPr kumimoji="0" lang="en-US" sz="9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9"/>
          <p:cNvSpPr/>
          <p:nvPr/>
        </p:nvSpPr>
        <p:spPr>
          <a:xfrm>
            <a:off x="274320" y="4654296"/>
            <a:ext cx="11640312" cy="176479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Logged in as </a:t>
            </a:r>
            <a:r>
              <a:rPr kumimoji="0" lang="en-GB" sz="1150" b="0" i="0" u="none" strike="noStrike" kern="1200" cap="none" spc="0" normalizeH="0" baseline="0" noProof="0" dirty="0" err="1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swansea</a:t>
            </a: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\administrator with 20+ powerful privileges fully enabled, including </a:t>
            </a:r>
            <a:r>
              <a:rPr kumimoji="0" lang="en-GB" sz="1150" b="0" i="0" u="none" strike="noStrike" kern="1200" cap="none" spc="0" normalizeH="0" baseline="0" noProof="0" dirty="0" err="1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SeDebug</a:t>
            </a: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, </a:t>
            </a:r>
            <a:r>
              <a:rPr kumimoji="0" lang="en-GB" sz="1150" b="0" i="0" u="none" strike="noStrike" kern="1200" cap="none" spc="0" normalizeH="0" baseline="0" noProof="0" dirty="0" err="1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SeBackup</a:t>
            </a: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, and </a:t>
            </a:r>
            <a:r>
              <a:rPr kumimoji="0" lang="en-GB" sz="1150" b="0" i="0" u="none" strike="noStrike" kern="1200" cap="none" spc="0" normalizeH="0" baseline="0" noProof="0" dirty="0" err="1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SeImpersonate</a:t>
            </a: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User belongs to top-tier groups like Enterprise Admins, Domain Admins, and Schema Admins, giving complete control over the domain.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Full access to the C:\ drive, including sensitive directories like </a:t>
            </a:r>
            <a:r>
              <a:rPr kumimoji="0" lang="en-GB" sz="1150" b="0" i="0" u="none" strike="noStrike" kern="1200" cap="none" spc="0" normalizeH="0" baseline="0" noProof="0" dirty="0" err="1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FTPRoot</a:t>
            </a: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, Shares, Windows, and Users, with critical files visible.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Password policy is extremely weak: no expiration, minimum length of 1, and no-account lockout, making compromise easy and persistent.</a:t>
            </a:r>
            <a:endParaRPr kumimoji="0" lang="en-US" sz="11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498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11480" y="54864"/>
            <a:ext cx="7498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Task 4 Remediation - Security Measures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55280" y="54864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NIST CSF PR  ·  NIST SP 800-63B  ·  Cyber Essentials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74320" y="886968"/>
            <a:ext cx="5669280" cy="5532120"/>
          </a:xfrm>
          <a:prstGeom prst="rect">
            <a:avLst/>
          </a:prstGeom>
          <a:solidFill>
            <a:srgbClr val="E2EFDA"/>
          </a:solidFill>
          <a:ln w="9525">
            <a:solidFill>
              <a:srgbClr val="375623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74320" y="886968"/>
            <a:ext cx="54864" cy="5532120"/>
          </a:xfrm>
          <a:prstGeom prst="rect">
            <a:avLst/>
          </a:prstGeom>
          <a:solidFill>
            <a:srgbClr val="375623"/>
          </a:solidFill>
          <a:ln w="12700">
            <a:solidFill>
              <a:srgbClr val="375623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 7"/>
          <p:cNvSpPr/>
          <p:nvPr/>
        </p:nvSpPr>
        <p:spPr>
          <a:xfrm>
            <a:off x="411480" y="978408"/>
            <a:ext cx="54406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Security Measure 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11480" y="1207008"/>
            <a:ext cx="5440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Disable Anonymous FTP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11480" y="1572768"/>
            <a:ext cx="5440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2E75B6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NIST CSF: PR.AC-1  ·  Addresses: Vulnerability #1 (CVSS 9.1)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11480" y="1911096"/>
            <a:ext cx="5440680" cy="20848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Open IIS Manager → FTP Authentication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Disable 'Anonymous Authentication'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Enable 'Basic Authentication' only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Restrict FTP to specific IP allowlist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Migrate to SFTP (port 22) long-term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Remove sensitive files from FTPRoot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11480" y="4133088"/>
            <a:ext cx="5440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Verify: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11480" y="4389120"/>
            <a:ext cx="5394960" cy="502920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02920" y="4407408"/>
            <a:ext cx="5212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ftp 192.168.1.1 → anonymous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530 User anonymous not allowed.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11480" y="5001768"/>
            <a:ext cx="5440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Expected Result - Anonymous FTP access is blocked, and the Nmap ftp-anon script returns “Login incorrect.”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6153912" y="886968"/>
            <a:ext cx="5760720" cy="5532120"/>
          </a:xfrm>
          <a:prstGeom prst="rect">
            <a:avLst/>
          </a:prstGeom>
          <a:solidFill>
            <a:srgbClr val="E2EFDA"/>
          </a:solidFill>
          <a:ln w="9525">
            <a:solidFill>
              <a:srgbClr val="375623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6153912" y="886968"/>
            <a:ext cx="54864" cy="5532120"/>
          </a:xfrm>
          <a:prstGeom prst="rect">
            <a:avLst/>
          </a:prstGeom>
          <a:solidFill>
            <a:srgbClr val="375623"/>
          </a:solidFill>
          <a:ln w="12700">
            <a:solidFill>
              <a:srgbClr val="375623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291072" y="978408"/>
            <a:ext cx="5532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Security Measure 2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291072" y="1207008"/>
            <a:ext cx="5532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Enforce Password Policy via GPO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291072" y="1572768"/>
            <a:ext cx="5532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2E75B6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NIST SP 800-63B  ·  NIST CSF: PR.AC-1  ·  Addresses: password reuse across all systems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6291072" y="1911096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Minimum password length: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9445752" y="1911096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14 characters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291072" y="2295144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Maximum password age: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9445752" y="2295144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90 days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6291072" y="267919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Password history: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9445752" y="2679192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12 passwords remembered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6291072" y="3063240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Account lockout threshold: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9445752" y="3063240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5 failed attempts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6291072" y="3447288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Lockout duration: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9445752" y="3447288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30 minutes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6291072" y="3831336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MFA for privileged accounts: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9445752" y="3831336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Required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6291072" y="4315968"/>
            <a:ext cx="5532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rgbClr val="1F3864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Verify: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Shape 33"/>
          <p:cNvSpPr/>
          <p:nvPr/>
        </p:nvSpPr>
        <p:spPr>
          <a:xfrm>
            <a:off x="6291072" y="4572000"/>
            <a:ext cx="5486400" cy="502920"/>
          </a:xfrm>
          <a:prstGeom prst="rect">
            <a:avLst/>
          </a:prstGeom>
          <a:solidFill>
            <a:srgbClr val="1A1A2E"/>
          </a:solidFill>
          <a:ln w="6350">
            <a:solidFill>
              <a:srgbClr val="33335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Text 34"/>
          <p:cNvSpPr/>
          <p:nvPr/>
        </p:nvSpPr>
        <p:spPr>
          <a:xfrm>
            <a:off x="6382512" y="4590288"/>
            <a:ext cx="5303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net accounts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FF88"/>
                </a:solidFill>
                <a:effectLst/>
                <a:uLnTx/>
                <a:uFillTx/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Max age: 90 · Min length: 14 · Lockout: 5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6291072" y="5166360"/>
            <a:ext cx="5532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Hydra attack is blocked after 5 attempts, triggering a 30-minute account lockout.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58368"/>
          </a:xfrm>
          <a:prstGeom prst="rect">
            <a:avLst/>
          </a:prstGeom>
          <a:solidFill>
            <a:srgbClr val="162847"/>
          </a:solidFill>
          <a:ln w="12700">
            <a:solidFill>
              <a:srgbClr val="162847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1145743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7EB2D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— Advanced Cybersecurity  ·  University of Wales Trinity Saint David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1127455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Assessment Summary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36092" y="1481328"/>
            <a:ext cx="2011680" cy="1234440"/>
          </a:xfrm>
          <a:prstGeom prst="rect">
            <a:avLst/>
          </a:prstGeom>
          <a:solidFill>
            <a:srgbClr val="1E3A5F"/>
          </a:solidFill>
          <a:ln w="1905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736092" y="1554480"/>
            <a:ext cx="2011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6092" y="2176272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Vulnerabilities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Identified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912364" y="1481328"/>
            <a:ext cx="2011680" cy="1234440"/>
          </a:xfrm>
          <a:prstGeom prst="rect">
            <a:avLst/>
          </a:prstGeom>
          <a:solidFill>
            <a:srgbClr val="1E3A5F"/>
          </a:solidFill>
          <a:ln w="19050">
            <a:solidFill>
              <a:srgbClr val="C00000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 7"/>
          <p:cNvSpPr/>
          <p:nvPr/>
        </p:nvSpPr>
        <p:spPr>
          <a:xfrm>
            <a:off x="2912364" y="1554480"/>
            <a:ext cx="2011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912364" y="2176272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Critical &amp;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High Severity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5088636" y="1481328"/>
            <a:ext cx="2011680" cy="1234440"/>
          </a:xfrm>
          <a:prstGeom prst="rect">
            <a:avLst/>
          </a:prstGeom>
          <a:solidFill>
            <a:srgbClr val="1E3A5F"/>
          </a:solidFill>
          <a:ln w="1905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088636" y="1554480"/>
            <a:ext cx="2011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088636" y="2176272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Medium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Severity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264908" y="1481328"/>
            <a:ext cx="2011680" cy="1234440"/>
          </a:xfrm>
          <a:prstGeom prst="rect">
            <a:avLst/>
          </a:prstGeom>
          <a:solidFill>
            <a:srgbClr val="1E3A5F"/>
          </a:solidFill>
          <a:ln w="19050">
            <a:solidFill>
              <a:srgbClr val="C55A11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264908" y="1554480"/>
            <a:ext cx="2011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C55A1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264908" y="2176272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Attack Steps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to Domain Admin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9441180" y="1481328"/>
            <a:ext cx="2011680" cy="1234440"/>
          </a:xfrm>
          <a:prstGeom prst="rect">
            <a:avLst/>
          </a:prstGeom>
          <a:solidFill>
            <a:srgbClr val="1E3A5F"/>
          </a:solidFill>
          <a:ln w="19050">
            <a:solidFill>
              <a:srgbClr val="375623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9441180" y="1554480"/>
            <a:ext cx="2011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375623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0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9441180" y="2176272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Zero-Days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A8C4E0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Required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48640" y="2834640"/>
            <a:ext cx="11091672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 full domain compromise was achieved through a 6-step chain driven entirely by misconfigurations, no exploits needed.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At the core of the issue? Weak security basics: no real password policy (unlimited age, 1-character minimum, no lockout) combined with anonymous FTP access.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On the flip side, the London segment stands out, its Debian system has all ports filtered via iptables, showing strong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defense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-in-depth in action.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D0E8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Top priorities are clear: disable anonymous FTP, enforce a proper GPO password policy, and upgrade the outdated Windows 10 v1709 system.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0" y="4617720"/>
            <a:ext cx="12188952" cy="91440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57200" y="4645152"/>
            <a:ext cx="1127455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Questions?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57200" y="5120640"/>
            <a:ext cx="1127455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CE4FF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Detailed evidence available in ACCB6000_Report.docx  ·  All findings reproducible live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0" y="6510528"/>
            <a:ext cx="12188952" cy="347472"/>
          </a:xfrm>
          <a:prstGeom prst="rect">
            <a:avLst/>
          </a:prstGeom>
          <a:solidFill>
            <a:srgbClr val="162847"/>
          </a:solidFill>
          <a:ln w="12700">
            <a:solidFill>
              <a:srgbClr val="162847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274320" y="6556248"/>
            <a:ext cx="1164031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7EB2D9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ACCB6000 Advanced Cybersecurity  |  University of Wales Trinity Saint David  |  April 2026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1565</Words>
  <Application>Microsoft Office PowerPoint</Application>
  <PresentationFormat>Widescreen</PresentationFormat>
  <Paragraphs>289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Courier New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Ovidiu Strinu (2321711)</dc:creator>
  <cp:lastModifiedBy>Constantin Ovidiu Strinu (2321711)</cp:lastModifiedBy>
  <cp:revision>1</cp:revision>
  <dcterms:created xsi:type="dcterms:W3CDTF">2026-04-22T19:49:16Z</dcterms:created>
  <dcterms:modified xsi:type="dcterms:W3CDTF">2026-04-22T19:49:52Z</dcterms:modified>
</cp:coreProperties>
</file>