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66"/>
  </p:notesMasterIdLst>
  <p:sldIdLst>
    <p:sldId id="256" r:id="rId2"/>
    <p:sldId id="258" r:id="rId3"/>
    <p:sldId id="260" r:id="rId4"/>
    <p:sldId id="266" r:id="rId5"/>
    <p:sldId id="262" r:id="rId6"/>
    <p:sldId id="263" r:id="rId7"/>
    <p:sldId id="264"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6" r:id="rId46"/>
    <p:sldId id="307" r:id="rId47"/>
    <p:sldId id="308" r:id="rId48"/>
    <p:sldId id="310" r:id="rId49"/>
    <p:sldId id="311" r:id="rId50"/>
    <p:sldId id="312" r:id="rId51"/>
    <p:sldId id="313" r:id="rId52"/>
    <p:sldId id="314" r:id="rId53"/>
    <p:sldId id="315" r:id="rId54"/>
    <p:sldId id="316" r:id="rId55"/>
    <p:sldId id="317" r:id="rId56"/>
    <p:sldId id="318" r:id="rId57"/>
    <p:sldId id="319" r:id="rId58"/>
    <p:sldId id="320" r:id="rId59"/>
    <p:sldId id="321" r:id="rId60"/>
    <p:sldId id="322" r:id="rId61"/>
    <p:sldId id="323" r:id="rId62"/>
    <p:sldId id="324" r:id="rId63"/>
    <p:sldId id="325" r:id="rId64"/>
    <p:sldId id="326" r:id="rId6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7694D2-4B9D-4C8D-8F01-803662B8E2C0}" type="datetimeFigureOut">
              <a:rPr lang="en-GB" smtClean="0"/>
              <a:t>14/05/2019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72AB07-E3DE-4DE0-B425-7621B5DE6FE2}" type="slidenum">
              <a:rPr lang="en-GB" smtClean="0"/>
              <a:t>‹#›</a:t>
            </a:fld>
            <a:endParaRPr lang="en-GB"/>
          </a:p>
        </p:txBody>
      </p:sp>
    </p:spTree>
    <p:extLst>
      <p:ext uri="{BB962C8B-B14F-4D97-AF65-F5344CB8AC3E}">
        <p14:creationId xmlns:p14="http://schemas.microsoft.com/office/powerpoint/2010/main" val="1234718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45</a:t>
            </a:fld>
            <a:endParaRPr lang="en-GB"/>
          </a:p>
        </p:txBody>
      </p:sp>
    </p:spTree>
    <p:extLst>
      <p:ext uri="{BB962C8B-B14F-4D97-AF65-F5344CB8AC3E}">
        <p14:creationId xmlns:p14="http://schemas.microsoft.com/office/powerpoint/2010/main" val="2456161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46</a:t>
            </a:fld>
            <a:endParaRPr lang="en-GB"/>
          </a:p>
        </p:txBody>
      </p:sp>
    </p:spTree>
    <p:extLst>
      <p:ext uri="{BB962C8B-B14F-4D97-AF65-F5344CB8AC3E}">
        <p14:creationId xmlns:p14="http://schemas.microsoft.com/office/powerpoint/2010/main" val="3410559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47</a:t>
            </a:fld>
            <a:endParaRPr lang="en-GB"/>
          </a:p>
        </p:txBody>
      </p:sp>
    </p:spTree>
    <p:extLst>
      <p:ext uri="{BB962C8B-B14F-4D97-AF65-F5344CB8AC3E}">
        <p14:creationId xmlns:p14="http://schemas.microsoft.com/office/powerpoint/2010/main" val="3844684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48</a:t>
            </a:fld>
            <a:endParaRPr lang="en-GB"/>
          </a:p>
        </p:txBody>
      </p:sp>
    </p:spTree>
    <p:extLst>
      <p:ext uri="{BB962C8B-B14F-4D97-AF65-F5344CB8AC3E}">
        <p14:creationId xmlns:p14="http://schemas.microsoft.com/office/powerpoint/2010/main" val="1256105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49</a:t>
            </a:fld>
            <a:endParaRPr lang="en-GB"/>
          </a:p>
        </p:txBody>
      </p:sp>
    </p:spTree>
    <p:extLst>
      <p:ext uri="{BB962C8B-B14F-4D97-AF65-F5344CB8AC3E}">
        <p14:creationId xmlns:p14="http://schemas.microsoft.com/office/powerpoint/2010/main" val="2201022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50</a:t>
            </a:fld>
            <a:endParaRPr lang="en-GB"/>
          </a:p>
        </p:txBody>
      </p:sp>
    </p:spTree>
    <p:extLst>
      <p:ext uri="{BB962C8B-B14F-4D97-AF65-F5344CB8AC3E}">
        <p14:creationId xmlns:p14="http://schemas.microsoft.com/office/powerpoint/2010/main" val="2930559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51</a:t>
            </a:fld>
            <a:endParaRPr lang="en-GB"/>
          </a:p>
        </p:txBody>
      </p:sp>
    </p:spTree>
    <p:extLst>
      <p:ext uri="{BB962C8B-B14F-4D97-AF65-F5344CB8AC3E}">
        <p14:creationId xmlns:p14="http://schemas.microsoft.com/office/powerpoint/2010/main" val="710793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52</a:t>
            </a:fld>
            <a:endParaRPr lang="en-GB"/>
          </a:p>
        </p:txBody>
      </p:sp>
    </p:spTree>
    <p:extLst>
      <p:ext uri="{BB962C8B-B14F-4D97-AF65-F5344CB8AC3E}">
        <p14:creationId xmlns:p14="http://schemas.microsoft.com/office/powerpoint/2010/main" val="4248893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53</a:t>
            </a:fld>
            <a:endParaRPr lang="en-GB"/>
          </a:p>
        </p:txBody>
      </p:sp>
    </p:spTree>
    <p:extLst>
      <p:ext uri="{BB962C8B-B14F-4D97-AF65-F5344CB8AC3E}">
        <p14:creationId xmlns:p14="http://schemas.microsoft.com/office/powerpoint/2010/main" val="3310210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54</a:t>
            </a:fld>
            <a:endParaRPr lang="en-GB"/>
          </a:p>
        </p:txBody>
      </p:sp>
    </p:spTree>
    <p:extLst>
      <p:ext uri="{BB962C8B-B14F-4D97-AF65-F5344CB8AC3E}">
        <p14:creationId xmlns:p14="http://schemas.microsoft.com/office/powerpoint/2010/main" val="2405725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55</a:t>
            </a:fld>
            <a:endParaRPr lang="en-GB"/>
          </a:p>
        </p:txBody>
      </p:sp>
    </p:spTree>
    <p:extLst>
      <p:ext uri="{BB962C8B-B14F-4D97-AF65-F5344CB8AC3E}">
        <p14:creationId xmlns:p14="http://schemas.microsoft.com/office/powerpoint/2010/main" val="3141019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56</a:t>
            </a:fld>
            <a:endParaRPr lang="en-GB"/>
          </a:p>
        </p:txBody>
      </p:sp>
    </p:spTree>
    <p:extLst>
      <p:ext uri="{BB962C8B-B14F-4D97-AF65-F5344CB8AC3E}">
        <p14:creationId xmlns:p14="http://schemas.microsoft.com/office/powerpoint/2010/main" val="1721377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57</a:t>
            </a:fld>
            <a:endParaRPr lang="en-GB"/>
          </a:p>
        </p:txBody>
      </p:sp>
    </p:spTree>
    <p:extLst>
      <p:ext uri="{BB962C8B-B14F-4D97-AF65-F5344CB8AC3E}">
        <p14:creationId xmlns:p14="http://schemas.microsoft.com/office/powerpoint/2010/main" val="2988919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58</a:t>
            </a:fld>
            <a:endParaRPr lang="en-GB"/>
          </a:p>
        </p:txBody>
      </p:sp>
    </p:spTree>
    <p:extLst>
      <p:ext uri="{BB962C8B-B14F-4D97-AF65-F5344CB8AC3E}">
        <p14:creationId xmlns:p14="http://schemas.microsoft.com/office/powerpoint/2010/main" val="2298320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59</a:t>
            </a:fld>
            <a:endParaRPr lang="en-GB"/>
          </a:p>
        </p:txBody>
      </p:sp>
    </p:spTree>
    <p:extLst>
      <p:ext uri="{BB962C8B-B14F-4D97-AF65-F5344CB8AC3E}">
        <p14:creationId xmlns:p14="http://schemas.microsoft.com/office/powerpoint/2010/main" val="24616047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60</a:t>
            </a:fld>
            <a:endParaRPr lang="en-GB"/>
          </a:p>
        </p:txBody>
      </p:sp>
    </p:spTree>
    <p:extLst>
      <p:ext uri="{BB962C8B-B14F-4D97-AF65-F5344CB8AC3E}">
        <p14:creationId xmlns:p14="http://schemas.microsoft.com/office/powerpoint/2010/main" val="3185607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61</a:t>
            </a:fld>
            <a:endParaRPr lang="en-GB"/>
          </a:p>
        </p:txBody>
      </p:sp>
    </p:spTree>
    <p:extLst>
      <p:ext uri="{BB962C8B-B14F-4D97-AF65-F5344CB8AC3E}">
        <p14:creationId xmlns:p14="http://schemas.microsoft.com/office/powerpoint/2010/main" val="20383402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62</a:t>
            </a:fld>
            <a:endParaRPr lang="en-GB"/>
          </a:p>
        </p:txBody>
      </p:sp>
    </p:spTree>
    <p:extLst>
      <p:ext uri="{BB962C8B-B14F-4D97-AF65-F5344CB8AC3E}">
        <p14:creationId xmlns:p14="http://schemas.microsoft.com/office/powerpoint/2010/main" val="886950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63</a:t>
            </a:fld>
            <a:endParaRPr lang="en-GB"/>
          </a:p>
        </p:txBody>
      </p:sp>
    </p:spTree>
    <p:extLst>
      <p:ext uri="{BB962C8B-B14F-4D97-AF65-F5344CB8AC3E}">
        <p14:creationId xmlns:p14="http://schemas.microsoft.com/office/powerpoint/2010/main" val="2224373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D58031-C6E0-4DFB-BB08-BB6D2F27FAC6}" type="slidenum">
              <a:rPr lang="en-GB" smtClean="0"/>
              <a:t>64</a:t>
            </a:fld>
            <a:endParaRPr lang="en-GB"/>
          </a:p>
        </p:txBody>
      </p:sp>
    </p:spTree>
    <p:extLst>
      <p:ext uri="{BB962C8B-B14F-4D97-AF65-F5344CB8AC3E}">
        <p14:creationId xmlns:p14="http://schemas.microsoft.com/office/powerpoint/2010/main" val="2822379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CD531118-961B-4A7A-8217-02B8784CFD6E}" type="datetime1">
              <a:rPr lang="en-US" smtClean="0"/>
              <a:t>5/14/2019</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B0C8B8-2769-4A87-80E3-B85C71F5646D}" type="datetime1">
              <a:rPr lang="en-US" smtClean="0"/>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smtClean="0"/>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7916636-20DE-4D7D-8DCF-B9BD07E3FF75}" type="datetime1">
              <a:rPr lang="en-US" smtClean="0"/>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CBA112-6FB8-4C95-AAE9-7A889894384D}" type="datetime1">
              <a:rPr lang="en-US" smtClean="0"/>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smtClean="0"/>
              <a:t>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E094F42-293F-46DC-A27B-235435712D4B}" type="datetime1">
              <a:rPr lang="en-US" smtClean="0"/>
              <a:t>5/14/2019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13129E3-D830-4E35-9515-C238D4A76855}" type="datetime1">
              <a:rPr lang="en-US" smtClean="0"/>
              <a:t>5/14/2019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4AFAAE-5D79-4367-B2D1-166681F5B72F}" type="datetime1">
              <a:rPr lang="en-US" smtClean="0"/>
              <a:t>5/14/2019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59E6FB3-C964-4FF0-B9C7-71999C7DAD11}" type="datetime1">
              <a:rPr lang="en-US" smtClean="0"/>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4835040-7DDE-4363-8466-79BD92C63FE4}" type="datetime1">
              <a:rPr lang="en-US" smtClean="0"/>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CC455B-EA15-42A5-A2C4-830B8F8D21CB}" type="datetime1">
              <a:rPr lang="en-US" smtClean="0"/>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AF9289-4989-4D27-9C57-D4A8AB29964C}" type="datetime1">
              <a:rPr lang="en-US" smtClean="0"/>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85413C84-10E7-4720-956C-D01B44BD529C}" type="datetime1">
              <a:rPr lang="en-US" smtClean="0"/>
              <a:t>5/14/2019</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png"/></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b="1" dirty="0" err="1" smtClean="0"/>
              <a:t>Analyze</a:t>
            </a:r>
            <a:r>
              <a:rPr lang="en-GB" sz="4800" b="1" dirty="0"/>
              <a:t> contemporary HR initiatives and software solutions to manage them</a:t>
            </a:r>
            <a:r>
              <a:rPr lang="en-GB" sz="4800" dirty="0"/>
              <a:t>​</a:t>
            </a:r>
            <a:endParaRPr lang="en-GB" sz="4800" dirty="0"/>
          </a:p>
        </p:txBody>
      </p:sp>
      <p:sp>
        <p:nvSpPr>
          <p:cNvPr id="5" name="Rectangle 4"/>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0" name="Rectangle 9"/>
          <p:cNvSpPr/>
          <p:nvPr/>
        </p:nvSpPr>
        <p:spPr>
          <a:xfrm>
            <a:off x="1319328" y="4796444"/>
            <a:ext cx="1265090" cy="369332"/>
          </a:xfrm>
          <a:prstGeom prst="rect">
            <a:avLst/>
          </a:prstGeom>
        </p:spPr>
        <p:txBody>
          <a:bodyPr wrap="none">
            <a:spAutoFit/>
          </a:bodyPr>
          <a:lstStyle/>
          <a:p>
            <a:r>
              <a:rPr lang="en-GB" dirty="0" smtClean="0"/>
              <a:t>Runa Bibi</a:t>
            </a:r>
            <a:endParaRPr lang="en-GB" dirty="0"/>
          </a:p>
        </p:txBody>
      </p:sp>
      <p:sp>
        <p:nvSpPr>
          <p:cNvPr id="11" name="Rectangle 10"/>
          <p:cNvSpPr/>
          <p:nvPr/>
        </p:nvSpPr>
        <p:spPr>
          <a:xfrm>
            <a:off x="1319328" y="5099274"/>
            <a:ext cx="3448380" cy="369332"/>
          </a:xfrm>
          <a:prstGeom prst="rect">
            <a:avLst/>
          </a:prstGeom>
        </p:spPr>
        <p:txBody>
          <a:bodyPr wrap="none">
            <a:spAutoFit/>
          </a:bodyPr>
          <a:lstStyle/>
          <a:p>
            <a:r>
              <a:rPr lang="en-GB" dirty="0" smtClean="0"/>
              <a:t>Business Information Systems</a:t>
            </a:r>
            <a:endParaRPr lang="en-GB" dirty="0"/>
          </a:p>
        </p:txBody>
      </p:sp>
      <p:sp>
        <p:nvSpPr>
          <p:cNvPr id="12" name="Rectangle 11"/>
          <p:cNvSpPr/>
          <p:nvPr/>
        </p:nvSpPr>
        <p:spPr>
          <a:xfrm>
            <a:off x="7281505" y="4796444"/>
            <a:ext cx="3398687" cy="369332"/>
          </a:xfrm>
          <a:prstGeom prst="rect">
            <a:avLst/>
          </a:prstGeom>
        </p:spPr>
        <p:txBody>
          <a:bodyPr wrap="none">
            <a:spAutoFit/>
          </a:bodyPr>
          <a:lstStyle/>
          <a:p>
            <a:r>
              <a:rPr lang="en-GB" dirty="0" smtClean="0"/>
              <a:t>Business &amp; Web Management</a:t>
            </a:r>
            <a:endParaRPr lang="en-GB" dirty="0"/>
          </a:p>
        </p:txBody>
      </p:sp>
      <p:sp>
        <p:nvSpPr>
          <p:cNvPr id="13" name="Rectangle 12"/>
          <p:cNvSpPr/>
          <p:nvPr/>
        </p:nvSpPr>
        <p:spPr>
          <a:xfrm>
            <a:off x="9341364" y="5099274"/>
            <a:ext cx="1338828" cy="369332"/>
          </a:xfrm>
          <a:prstGeom prst="rect">
            <a:avLst/>
          </a:prstGeom>
        </p:spPr>
        <p:txBody>
          <a:bodyPr wrap="none">
            <a:spAutoFit/>
          </a:bodyPr>
          <a:lstStyle/>
          <a:p>
            <a:r>
              <a:rPr lang="en-GB" dirty="0" smtClean="0"/>
              <a:t>14/05/2019</a:t>
            </a:r>
            <a:endParaRPr lang="en-GB" dirty="0"/>
          </a:p>
        </p:txBody>
      </p:sp>
      <p:sp>
        <p:nvSpPr>
          <p:cNvPr id="14" name="Slide Number Placeholder 13"/>
          <p:cNvSpPr>
            <a:spLocks noGrp="1"/>
          </p:cNvSpPr>
          <p:nvPr>
            <p:ph type="sldNum" sz="quarter" idx="12"/>
          </p:nvPr>
        </p:nvSpPr>
        <p:spPr/>
        <p:txBody>
          <a:bodyPr>
            <a:normAutofit lnSpcReduction="10000"/>
          </a:bodyPr>
          <a:lstStyle/>
          <a:p>
            <a:fld id="{4FAB73BC-B049-4115-A692-8D63A059BFB8}" type="slidenum">
              <a:rPr lang="en-US" smtClean="0"/>
              <a:pPr/>
              <a:t>1</a:t>
            </a:fld>
            <a:endParaRPr lang="en-US" dirty="0"/>
          </a:p>
        </p:txBody>
      </p:sp>
    </p:spTree>
    <p:extLst>
      <p:ext uri="{BB962C8B-B14F-4D97-AF65-F5344CB8AC3E}">
        <p14:creationId xmlns:p14="http://schemas.microsoft.com/office/powerpoint/2010/main" val="5592812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9B77983-F54E-4488-ABD0-3BAB2A9DB1A2}"/>
              </a:ext>
            </a:extLst>
          </p:cNvPr>
          <p:cNvSpPr txBox="1">
            <a:spLocks/>
          </p:cNvSpPr>
          <p:nvPr/>
        </p:nvSpPr>
        <p:spPr>
          <a:xfrm>
            <a:off x="1261872" y="764771"/>
            <a:ext cx="9692640" cy="756458"/>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b="1" dirty="0" smtClean="0"/>
              <a:t>Table of Contents </a:t>
            </a:r>
            <a:endParaRPr lang="en-GB" b="1" dirty="0"/>
          </a:p>
        </p:txBody>
      </p:sp>
      <p:sp>
        <p:nvSpPr>
          <p:cNvPr id="4" name="Content Placeholder 2">
            <a:extLst>
              <a:ext uri="{FF2B5EF4-FFF2-40B4-BE49-F238E27FC236}">
                <a16:creationId xmlns:a16="http://schemas.microsoft.com/office/drawing/2014/main" id="{B10A1D64-0FD0-42DA-80E0-8B17F60433B4}"/>
              </a:ext>
            </a:extLst>
          </p:cNvPr>
          <p:cNvSpPr txBox="1">
            <a:spLocks/>
          </p:cNvSpPr>
          <p:nvPr/>
        </p:nvSpPr>
        <p:spPr>
          <a:xfrm>
            <a:off x="1261872" y="1828800"/>
            <a:ext cx="8595360" cy="4351337"/>
          </a:xfrm>
          <a:prstGeom prst="rect">
            <a:avLst/>
          </a:prstGeom>
        </p:spPr>
        <p:txBody>
          <a:bodyPr numCol="1">
            <a:normAutofit fontScale="925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GB" sz="2400" smtClean="0"/>
              <a:t>1. Introduction....................................................................Slide 4</a:t>
            </a:r>
          </a:p>
          <a:p>
            <a:r>
              <a:rPr lang="en-GB" sz="2400" smtClean="0"/>
              <a:t>2. </a:t>
            </a:r>
            <a:r>
              <a:rPr lang="en-US" sz="2400" smtClean="0"/>
              <a:t>Contemporary HRM/HRD initiatives being introduced into </a:t>
            </a:r>
            <a:r>
              <a:rPr lang="en-GB" sz="2400" smtClean="0"/>
              <a:t>organisations</a:t>
            </a:r>
            <a:r>
              <a:rPr lang="en-US" sz="2400" smtClean="0"/>
              <a:t> today…………………………….....................Slide 5</a:t>
            </a:r>
          </a:p>
          <a:p>
            <a:r>
              <a:rPr lang="en-US" sz="2400" smtClean="0"/>
              <a:t>3. How HRM/HRD initiatives are being supported by Technology…………………………………………………....Slide 32</a:t>
            </a:r>
          </a:p>
          <a:p>
            <a:r>
              <a:rPr lang="en-US" sz="2400" smtClean="0"/>
              <a:t>4. Prototype Application Design…………………………..Slide 35</a:t>
            </a:r>
          </a:p>
          <a:p>
            <a:r>
              <a:rPr lang="en-US" sz="2400" smtClean="0"/>
              <a:t>5. Impact on </a:t>
            </a:r>
            <a:r>
              <a:rPr lang="en-GB" sz="2400" smtClean="0"/>
              <a:t>job satisfaction, employee engagement and job performance......................................................................Slide 41</a:t>
            </a:r>
          </a:p>
          <a:p>
            <a:r>
              <a:rPr lang="en-GB" sz="2400" smtClean="0"/>
              <a:t>6. Conclusion....................................................................Slide 44</a:t>
            </a:r>
          </a:p>
          <a:p>
            <a:r>
              <a:rPr lang="en-GB" sz="2400" smtClean="0"/>
              <a:t>7. References....................................................................Slide 45</a:t>
            </a:r>
            <a:endParaRPr lang="en-GB" sz="2400"/>
          </a:p>
        </p:txBody>
      </p:sp>
      <p:sp>
        <p:nvSpPr>
          <p:cNvPr id="5" name="Slide Number Placeholder 3">
            <a:extLst>
              <a:ext uri="{FF2B5EF4-FFF2-40B4-BE49-F238E27FC236}">
                <a16:creationId xmlns:a16="http://schemas.microsoft.com/office/drawing/2014/main" id="{690A5CEE-49FD-4313-9105-0D38DD2F19CD}"/>
              </a:ext>
            </a:extLst>
          </p:cNvPr>
          <p:cNvSpPr>
            <a:spLocks noGrp="1"/>
          </p:cNvSpPr>
          <p:nvPr>
            <p:ph type="sldNum" sz="quarter" idx="12"/>
          </p:nvPr>
        </p:nvSpPr>
        <p:spPr>
          <a:xfrm>
            <a:off x="11292840" y="6172200"/>
            <a:ext cx="914400" cy="593725"/>
          </a:xfrm>
        </p:spPr>
        <p:txBody>
          <a:bodyPr>
            <a:normAutofit lnSpcReduction="10000"/>
          </a:bodyPr>
          <a:lstStyle/>
          <a:p>
            <a:fld id="{4FAB73BC-B049-4115-A692-8D63A059BFB8}" type="slidenum">
              <a:rPr lang="en-US" smtClean="0"/>
              <a:pPr/>
              <a:t>2</a:t>
            </a:fld>
            <a:endParaRPr lang="en-US"/>
          </a:p>
        </p:txBody>
      </p:sp>
    </p:spTree>
    <p:extLst>
      <p:ext uri="{BB962C8B-B14F-4D97-AF65-F5344CB8AC3E}">
        <p14:creationId xmlns:p14="http://schemas.microsoft.com/office/powerpoint/2010/main" val="31751745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46EDFF0-71F6-42E2-9929-71BB6ED9166B}"/>
              </a:ext>
            </a:extLst>
          </p:cNvPr>
          <p:cNvSpPr txBox="1">
            <a:spLocks/>
          </p:cNvSpPr>
          <p:nvPr/>
        </p:nvSpPr>
        <p:spPr>
          <a:xfrm>
            <a:off x="1261872" y="731520"/>
            <a:ext cx="9692640" cy="95980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b="1" smtClean="0"/>
              <a:t>Table of Figures</a:t>
            </a:r>
            <a:endParaRPr lang="en-GB" b="1"/>
          </a:p>
        </p:txBody>
      </p:sp>
      <p:sp>
        <p:nvSpPr>
          <p:cNvPr id="5" name="Content Placeholder 2">
            <a:extLst>
              <a:ext uri="{FF2B5EF4-FFF2-40B4-BE49-F238E27FC236}">
                <a16:creationId xmlns:a16="http://schemas.microsoft.com/office/drawing/2014/main" id="{901238B8-1F62-4432-8DD8-86D62ECF6935}"/>
              </a:ext>
            </a:extLst>
          </p:cNvPr>
          <p:cNvSpPr txBox="1">
            <a:spLocks/>
          </p:cNvSpPr>
          <p:nvPr/>
        </p:nvSpPr>
        <p:spPr>
          <a:xfrm>
            <a:off x="1261872" y="1828800"/>
            <a:ext cx="8595360" cy="4351337"/>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GB" sz="2000" dirty="0" smtClean="0"/>
              <a:t>Figure 1 – Maslow’s Hierarchy……………………………………..Slide 6</a:t>
            </a:r>
          </a:p>
          <a:p>
            <a:r>
              <a:rPr lang="en-GB" sz="2000" dirty="0" smtClean="0"/>
              <a:t>Figure 2 – Organisational Iceberg...............................................Slide 7</a:t>
            </a:r>
          </a:p>
          <a:p>
            <a:r>
              <a:rPr lang="en-GB" sz="2000" dirty="0" smtClean="0"/>
              <a:t>Figure 3 – Five Disciplines by Peter </a:t>
            </a:r>
            <a:r>
              <a:rPr lang="en-GB" sz="2000" dirty="0" err="1" smtClean="0"/>
              <a:t>Senge</a:t>
            </a:r>
            <a:r>
              <a:rPr lang="en-GB" sz="2000" dirty="0" smtClean="0"/>
              <a:t>...............................Slide 18</a:t>
            </a:r>
          </a:p>
          <a:p>
            <a:r>
              <a:rPr lang="en-GB" sz="2000" dirty="0" smtClean="0"/>
              <a:t>Figure 4 – Generation Theory....................................................Slide 20</a:t>
            </a:r>
          </a:p>
          <a:p>
            <a:endParaRPr lang="en-GB" sz="2000" dirty="0"/>
          </a:p>
        </p:txBody>
      </p:sp>
      <p:sp>
        <p:nvSpPr>
          <p:cNvPr id="6" name="Slide Number Placeholder 3">
            <a:extLst>
              <a:ext uri="{FF2B5EF4-FFF2-40B4-BE49-F238E27FC236}">
                <a16:creationId xmlns:a16="http://schemas.microsoft.com/office/drawing/2014/main" id="{E0F2F746-CB99-4E4A-A439-7F731BCEF9ED}"/>
              </a:ext>
            </a:extLst>
          </p:cNvPr>
          <p:cNvSpPr>
            <a:spLocks noGrp="1"/>
          </p:cNvSpPr>
          <p:nvPr>
            <p:ph type="sldNum" sz="quarter" idx="12"/>
          </p:nvPr>
        </p:nvSpPr>
        <p:spPr>
          <a:xfrm>
            <a:off x="11292840" y="6172200"/>
            <a:ext cx="914400" cy="593725"/>
          </a:xfrm>
        </p:spPr>
        <p:txBody>
          <a:bodyPr>
            <a:normAutofit lnSpcReduction="10000"/>
          </a:bodyPr>
          <a:lstStyle/>
          <a:p>
            <a:fld id="{4FAB73BC-B049-4115-A692-8D63A059BFB8}" type="slidenum">
              <a:rPr lang="en-US" smtClean="0"/>
              <a:pPr/>
              <a:t>3</a:t>
            </a:fld>
            <a:endParaRPr lang="en-US"/>
          </a:p>
        </p:txBody>
      </p:sp>
    </p:spTree>
    <p:extLst>
      <p:ext uri="{BB962C8B-B14F-4D97-AF65-F5344CB8AC3E}">
        <p14:creationId xmlns:p14="http://schemas.microsoft.com/office/powerpoint/2010/main" val="27669374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61872" y="1005840"/>
            <a:ext cx="9692640" cy="731520"/>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b="1" dirty="0" smtClean="0"/>
              <a:t>1. Introduction</a:t>
            </a:r>
            <a:endParaRPr lang="en-GB" b="1" dirty="0"/>
          </a:p>
        </p:txBody>
      </p:sp>
      <p:sp>
        <p:nvSpPr>
          <p:cNvPr id="3" name="Content Placeholder 2"/>
          <p:cNvSpPr txBox="1">
            <a:spLocks/>
          </p:cNvSpPr>
          <p:nvPr/>
        </p:nvSpPr>
        <p:spPr>
          <a:xfrm>
            <a:off x="1261872" y="18288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GB" sz="2400" dirty="0" smtClean="0"/>
              <a:t>This presentation will include analysis of several contemporary HRM/HRD initiatives being used in organisations today</a:t>
            </a:r>
          </a:p>
          <a:p>
            <a:r>
              <a:rPr lang="en-GB" sz="2400" dirty="0" smtClean="0"/>
              <a:t>The use of technology to support these initiatives</a:t>
            </a:r>
          </a:p>
          <a:p>
            <a:r>
              <a:rPr lang="en-GB" sz="2400" dirty="0" smtClean="0"/>
              <a:t>Design of a prototype application that could be used for HRM/HRD today</a:t>
            </a:r>
          </a:p>
          <a:p>
            <a:r>
              <a:rPr lang="en-GB" sz="2400" dirty="0" smtClean="0"/>
              <a:t>Also it’s likely impact on job satisfaction, employee engagement and job performance </a:t>
            </a:r>
            <a:endParaRPr lang="en-GB" sz="2400" dirty="0"/>
          </a:p>
        </p:txBody>
      </p:sp>
      <p:sp>
        <p:nvSpPr>
          <p:cNvPr id="4" name="Slide Number Placeholder 3"/>
          <p:cNvSpPr>
            <a:spLocks noGrp="1"/>
          </p:cNvSpPr>
          <p:nvPr>
            <p:ph type="sldNum" sz="quarter" idx="12"/>
          </p:nvPr>
        </p:nvSpPr>
        <p:spPr>
          <a:xfrm>
            <a:off x="11292840" y="6172200"/>
            <a:ext cx="914400" cy="593725"/>
          </a:xfrm>
        </p:spPr>
        <p:txBody>
          <a:bodyPr>
            <a:normAutofit lnSpcReduction="10000"/>
          </a:bodyPr>
          <a:lstStyle/>
          <a:p>
            <a:fld id="{4FAB73BC-B049-4115-A692-8D63A059BFB8}" type="slidenum">
              <a:rPr lang="en-US" smtClean="0"/>
              <a:pPr/>
              <a:t>4</a:t>
            </a:fld>
            <a:endParaRPr lang="en-US"/>
          </a:p>
        </p:txBody>
      </p:sp>
    </p:spTree>
    <p:extLst>
      <p:ext uri="{BB962C8B-B14F-4D97-AF65-F5344CB8AC3E}">
        <p14:creationId xmlns:p14="http://schemas.microsoft.com/office/powerpoint/2010/main" val="195839947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7146-0789-4DDF-9170-0B81FB159837}"/>
              </a:ext>
            </a:extLst>
          </p:cNvPr>
          <p:cNvSpPr txBox="1">
            <a:spLocks/>
          </p:cNvSpPr>
          <p:nvPr/>
        </p:nvSpPr>
        <p:spPr>
          <a:xfrm>
            <a:off x="1261872" y="739832"/>
            <a:ext cx="9692640" cy="1325562"/>
          </a:xfrm>
          <a:prstGeom prst="rect">
            <a:avLst/>
          </a:prstGeom>
        </p:spPr>
        <p:txBody>
          <a:bodyPr>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US" sz="3100" b="1" dirty="0" smtClean="0"/>
              <a:t>2. Contemporary HRM / HRD initiatives being introduced into </a:t>
            </a:r>
            <a:r>
              <a:rPr lang="en-GB" sz="3100" b="1" dirty="0" smtClean="0"/>
              <a:t>organisations</a:t>
            </a:r>
            <a:r>
              <a:rPr lang="en-US" sz="3100" b="1" dirty="0" smtClean="0"/>
              <a:t> today</a:t>
            </a:r>
            <a:endParaRPr lang="en-US" sz="3100" b="1" dirty="0"/>
          </a:p>
        </p:txBody>
      </p:sp>
      <p:sp>
        <p:nvSpPr>
          <p:cNvPr id="3" name="Content Placeholder 2">
            <a:extLst>
              <a:ext uri="{FF2B5EF4-FFF2-40B4-BE49-F238E27FC236}">
                <a16:creationId xmlns:a16="http://schemas.microsoft.com/office/drawing/2014/main" id="{6CB5E834-7F62-4441-B838-7EE3F111C335}"/>
              </a:ext>
            </a:extLst>
          </p:cNvPr>
          <p:cNvSpPr txBox="1">
            <a:spLocks/>
          </p:cNvSpPr>
          <p:nvPr/>
        </p:nvSpPr>
        <p:spPr>
          <a:xfrm>
            <a:off x="1261872" y="1828800"/>
            <a:ext cx="8595360" cy="4351337"/>
          </a:xfrm>
          <a:prstGeom prst="rect">
            <a:avLst/>
          </a:prstGeom>
        </p:spPr>
        <p:txBody>
          <a:bodyPr vert="horz" lIns="91440" tIns="45720" rIns="91440" bIns="45720" rtlCol="0" anchor="t">
            <a:normAutofit fontScale="925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To really understand HR we first need to look at organisation behaviour. </a:t>
            </a:r>
          </a:p>
          <a:p>
            <a:pPr>
              <a:buFont typeface="Wingdings" panose="05000000000000000000" pitchFamily="2" charset="2"/>
              <a:buChar char="v"/>
            </a:pPr>
            <a:r>
              <a:rPr lang="en-GB" sz="2400" dirty="0" smtClean="0"/>
              <a:t> Organisation behaviour is the overall attitude of individuals and groups in an organisation between each other and towards their organisation and how it affects the running and performance of the organisation [1].</a:t>
            </a:r>
          </a:p>
          <a:p>
            <a:pPr>
              <a:buFont typeface="Wingdings" panose="05000000000000000000" pitchFamily="2" charset="2"/>
              <a:buChar char="v"/>
            </a:pPr>
            <a:r>
              <a:rPr lang="en-GB" sz="2400" dirty="0" smtClean="0"/>
              <a:t> The culture of an organisation is closely looked at when considering organisation behaviour [2].</a:t>
            </a:r>
          </a:p>
          <a:p>
            <a:pPr>
              <a:buFont typeface="Wingdings" panose="05000000000000000000" pitchFamily="2" charset="2"/>
              <a:buChar char="v"/>
            </a:pPr>
            <a:r>
              <a:rPr lang="en-GB" sz="2400" dirty="0" smtClean="0"/>
              <a:t> For example, gender, class and race and how productivity and groups are affected, in particular with decision-making and how their background and identity informs it [2].</a:t>
            </a:r>
          </a:p>
          <a:p>
            <a:pPr marL="0" indent="0">
              <a:buFont typeface="Arial" pitchFamily="34" charset="0"/>
              <a:buNone/>
            </a:pPr>
            <a:endParaRPr lang="en-GB" dirty="0"/>
          </a:p>
        </p:txBody>
      </p:sp>
      <p:sp>
        <p:nvSpPr>
          <p:cNvPr id="4" name="Slide Number Placeholder 3">
            <a:extLst>
              <a:ext uri="{FF2B5EF4-FFF2-40B4-BE49-F238E27FC236}">
                <a16:creationId xmlns:a16="http://schemas.microsoft.com/office/drawing/2014/main" id="{EBAFF37E-AD3F-4078-ABDF-E0276075F1BE}"/>
              </a:ext>
            </a:extLst>
          </p:cNvPr>
          <p:cNvSpPr>
            <a:spLocks noGrp="1"/>
          </p:cNvSpPr>
          <p:nvPr>
            <p:ph type="sldNum" sz="quarter" idx="12"/>
          </p:nvPr>
        </p:nvSpPr>
        <p:spPr>
          <a:xfrm>
            <a:off x="11292840" y="6172200"/>
            <a:ext cx="914400" cy="593725"/>
          </a:xfrm>
        </p:spPr>
        <p:txBody>
          <a:bodyPr>
            <a:normAutofit lnSpcReduction="10000"/>
          </a:bodyPr>
          <a:lstStyle/>
          <a:p>
            <a:fld id="{4FAB73BC-B049-4115-A692-8D63A059BFB8}" type="slidenum">
              <a:rPr lang="en-US" smtClean="0"/>
              <a:pPr/>
              <a:t>5</a:t>
            </a:fld>
            <a:endParaRPr lang="en-US"/>
          </a:p>
        </p:txBody>
      </p:sp>
    </p:spTree>
    <p:extLst>
      <p:ext uri="{BB962C8B-B14F-4D97-AF65-F5344CB8AC3E}">
        <p14:creationId xmlns:p14="http://schemas.microsoft.com/office/powerpoint/2010/main" val="3401498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2C41184-133F-4E9F-9A9F-B8C50707D1A6}"/>
              </a:ext>
            </a:extLst>
          </p:cNvPr>
          <p:cNvSpPr txBox="1">
            <a:spLocks/>
          </p:cNvSpPr>
          <p:nvPr/>
        </p:nvSpPr>
        <p:spPr>
          <a:xfrm>
            <a:off x="517238" y="575336"/>
            <a:ext cx="4997612" cy="5976731"/>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An individual’s needs when at work can inform their behaviour and thus affect organisational behaviour. </a:t>
            </a:r>
          </a:p>
          <a:p>
            <a:pPr>
              <a:buFont typeface="Wingdings" panose="05000000000000000000" pitchFamily="2" charset="2"/>
              <a:buChar char="v"/>
            </a:pPr>
            <a:r>
              <a:rPr lang="en-GB" sz="2400" dirty="0"/>
              <a:t> </a:t>
            </a:r>
            <a:r>
              <a:rPr lang="en-GB" sz="2400" dirty="0" smtClean="0"/>
              <a:t>When an individual begins work they most likely put priority on their physiological needs i.e. wages and stable income [3] </a:t>
            </a:r>
          </a:p>
          <a:p>
            <a:pPr>
              <a:buFont typeface="Wingdings" panose="05000000000000000000" pitchFamily="2" charset="2"/>
              <a:buChar char="v"/>
            </a:pPr>
            <a:r>
              <a:rPr lang="en-GB" sz="2400" dirty="0" smtClean="0"/>
              <a:t> As they progress their ultimate goal would be self-actualisation as is the highest level of Maslow’s Hierarchy wherein they receive recognition for their work and feel as though they are living up to their potential [4].</a:t>
            </a:r>
          </a:p>
        </p:txBody>
      </p:sp>
      <p:sp>
        <p:nvSpPr>
          <p:cNvPr id="3" name="Slide Number Placeholder 3">
            <a:extLst>
              <a:ext uri="{FF2B5EF4-FFF2-40B4-BE49-F238E27FC236}">
                <a16:creationId xmlns:a16="http://schemas.microsoft.com/office/drawing/2014/main" id="{9A8BE3E6-4E3A-4955-9564-96FDCC744BF8}"/>
              </a:ext>
            </a:extLst>
          </p:cNvPr>
          <p:cNvSpPr>
            <a:spLocks noGrp="1"/>
          </p:cNvSpPr>
          <p:nvPr>
            <p:ph type="sldNum" sz="quarter" idx="12"/>
          </p:nvPr>
        </p:nvSpPr>
        <p:spPr>
          <a:xfrm>
            <a:off x="11290069" y="6172199"/>
            <a:ext cx="914400" cy="593725"/>
          </a:xfrm>
        </p:spPr>
        <p:txBody>
          <a:bodyPr>
            <a:normAutofit lnSpcReduction="10000"/>
          </a:bodyPr>
          <a:lstStyle/>
          <a:p>
            <a:fld id="{4FAB73BC-B049-4115-A692-8D63A059BFB8}" type="slidenum">
              <a:rPr lang="en-US" smtClean="0"/>
              <a:pPr/>
              <a:t>6</a:t>
            </a:fld>
            <a:endParaRPr lang="en-US"/>
          </a:p>
        </p:txBody>
      </p:sp>
      <p:pic>
        <p:nvPicPr>
          <p:cNvPr id="1026" name="Picture 2" descr="Image result for maslow hierarchy of needs"/>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5514850" y="1876280"/>
            <a:ext cx="5525927" cy="30549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530385" y="4893749"/>
            <a:ext cx="4106487" cy="369332"/>
          </a:xfrm>
          <a:prstGeom prst="rect">
            <a:avLst/>
          </a:prstGeom>
          <a:noFill/>
        </p:spPr>
        <p:txBody>
          <a:bodyPr wrap="square" rtlCol="0">
            <a:spAutoFit/>
          </a:bodyPr>
          <a:lstStyle/>
          <a:p>
            <a:pPr algn="ctr"/>
            <a:r>
              <a:rPr lang="en-GB" dirty="0" smtClean="0"/>
              <a:t>Figure 1 – Maslow’s Hierarchy</a:t>
            </a:r>
            <a:endParaRPr lang="en-GB" dirty="0"/>
          </a:p>
        </p:txBody>
      </p:sp>
    </p:spTree>
    <p:extLst>
      <p:ext uri="{BB962C8B-B14F-4D97-AF65-F5344CB8AC3E}">
        <p14:creationId xmlns:p14="http://schemas.microsoft.com/office/powerpoint/2010/main" val="25150617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 calcmode="lin" valueType="num">
                                      <p:cBhvr>
                                        <p:cTn id="15"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2">
                                            <p:txEl>
                                              <p:pRg st="1" end="1"/>
                                            </p:txEl>
                                          </p:spTgt>
                                        </p:tgtEl>
                                        <p:attrNameLst>
                                          <p:attrName>style.visibility</p:attrName>
                                        </p:attrNameLst>
                                      </p:cBhvr>
                                      <p:to>
                                        <p:strVal val="visible"/>
                                      </p:to>
                                    </p:set>
                                    <p:anim calcmode="lin" valueType="num">
                                      <p:cBhvr>
                                        <p:cTn id="22"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2">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2">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2">
                                            <p:txEl>
                                              <p:pRg st="2" end="2"/>
                                            </p:txEl>
                                          </p:spTgt>
                                        </p:tgtEl>
                                        <p:attrNameLst>
                                          <p:attrName>style.visibility</p:attrName>
                                        </p:attrNameLst>
                                      </p:cBhvr>
                                      <p:to>
                                        <p:strVal val="visible"/>
                                      </p:to>
                                    </p:set>
                                    <p:anim calcmode="lin" valueType="num">
                                      <p:cBhvr>
                                        <p:cTn id="29"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2">
                                            <p:txEl>
                                              <p:pRg st="2" end="2"/>
                                            </p:txEl>
                                          </p:spTgt>
                                        </p:tgtEl>
                                        <p:attrNameLst>
                                          <p:attrName>ppt_h</p:attrName>
                                        </p:attrNameLst>
                                      </p:cBhvr>
                                      <p:tavLst>
                                        <p:tav tm="0">
                                          <p:val>
                                            <p:fltVal val="0"/>
                                          </p:val>
                                        </p:tav>
                                        <p:tav tm="100000">
                                          <p:val>
                                            <p:strVal val="#ppt_h"/>
                                          </p:val>
                                        </p:tav>
                                      </p:tavLst>
                                    </p:anim>
                                    <p:animEffect transition="in" filter="fade">
                                      <p:cBhvr>
                                        <p:cTn id="31"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557D-744D-47E3-B924-6AA59472AE73}"/>
              </a:ext>
            </a:extLst>
          </p:cNvPr>
          <p:cNvSpPr txBox="1">
            <a:spLocks/>
          </p:cNvSpPr>
          <p:nvPr/>
        </p:nvSpPr>
        <p:spPr>
          <a:xfrm>
            <a:off x="6420464" y="365760"/>
            <a:ext cx="4534047" cy="1325562"/>
          </a:xfrm>
          <a:prstGeom prst="rect">
            <a:avLst/>
          </a:prstGeom>
        </p:spPr>
        <p:txBody>
          <a:bodyPr>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Organisational Iceberg</a:t>
            </a:r>
            <a:endParaRPr lang="en-GB" dirty="0"/>
          </a:p>
        </p:txBody>
      </p:sp>
      <p:pic>
        <p:nvPicPr>
          <p:cNvPr id="3" name="Picture 2" descr="organisational-iceberg">
            <a:extLst>
              <a:ext uri="{FF2B5EF4-FFF2-40B4-BE49-F238E27FC236}">
                <a16:creationId xmlns:a16="http://schemas.microsoft.com/office/drawing/2014/main" id="{BAA7B64C-0CAC-4EBA-AC36-5300F08956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192" y="1294114"/>
            <a:ext cx="5451627" cy="423701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F8435808-B2A7-4CC3-843D-0DC7675A52B4}"/>
              </a:ext>
            </a:extLst>
          </p:cNvPr>
          <p:cNvSpPr txBox="1">
            <a:spLocks/>
          </p:cNvSpPr>
          <p:nvPr/>
        </p:nvSpPr>
        <p:spPr>
          <a:xfrm>
            <a:off x="6420463" y="1828800"/>
            <a:ext cx="4572002"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GB" sz="2400" dirty="0" smtClean="0"/>
              <a:t>An organisational iceberg describes the external and hidden parts of organisational culture. The external aspect is comprised of an organisation’s formal goals and the hidden part is the unspoken rules of an organisation that can be hard to change [5]</a:t>
            </a:r>
          </a:p>
          <a:p>
            <a:endParaRPr lang="en-GB" dirty="0"/>
          </a:p>
        </p:txBody>
      </p:sp>
      <p:sp>
        <p:nvSpPr>
          <p:cNvPr id="5" name="Rectangle 70">
            <a:extLst>
              <a:ext uri="{FF2B5EF4-FFF2-40B4-BE49-F238E27FC236}">
                <a16:creationId xmlns:a16="http://schemas.microsoft.com/office/drawing/2014/main" id="{7CD670A7-EB3F-4E27-89CC-F536966EC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3">
            <a:extLst>
              <a:ext uri="{FF2B5EF4-FFF2-40B4-BE49-F238E27FC236}">
                <a16:creationId xmlns:a16="http://schemas.microsoft.com/office/drawing/2014/main" id="{34272510-F822-4C03-9815-4BDDA504FE14}"/>
              </a:ext>
            </a:extLst>
          </p:cNvPr>
          <p:cNvSpPr>
            <a:spLocks noGrp="1"/>
          </p:cNvSpPr>
          <p:nvPr>
            <p:ph type="sldNum" sz="quarter" idx="12"/>
          </p:nvPr>
        </p:nvSpPr>
        <p:spPr>
          <a:xfrm>
            <a:off x="11292840" y="6172200"/>
            <a:ext cx="914400" cy="593725"/>
          </a:xfrm>
        </p:spPr>
        <p:txBody>
          <a:bodyPr>
            <a:normAutofit/>
          </a:bodyPr>
          <a:lstStyle/>
          <a:p>
            <a:pPr>
              <a:lnSpc>
                <a:spcPct val="90000"/>
              </a:lnSpc>
              <a:spcAft>
                <a:spcPts val="600"/>
              </a:spcAft>
            </a:pPr>
            <a:fld id="{4FAB73BC-B049-4115-A692-8D63A059BFB8}" type="slidenum">
              <a:rPr lang="en-US" smtClean="0"/>
              <a:pPr>
                <a:lnSpc>
                  <a:spcPct val="90000"/>
                </a:lnSpc>
                <a:spcAft>
                  <a:spcPts val="600"/>
                </a:spcAft>
              </a:pPr>
              <a:t>7</a:t>
            </a:fld>
            <a:endParaRPr lang="en-US"/>
          </a:p>
        </p:txBody>
      </p:sp>
      <p:sp>
        <p:nvSpPr>
          <p:cNvPr id="7" name="TextBox 6">
            <a:extLst>
              <a:ext uri="{FF2B5EF4-FFF2-40B4-BE49-F238E27FC236}">
                <a16:creationId xmlns:a16="http://schemas.microsoft.com/office/drawing/2014/main" id="{C348E2A4-E08E-4F8D-8ED3-2C4AC9DA164F}"/>
              </a:ext>
            </a:extLst>
          </p:cNvPr>
          <p:cNvSpPr txBox="1"/>
          <p:nvPr/>
        </p:nvSpPr>
        <p:spPr>
          <a:xfrm>
            <a:off x="1427561" y="5531129"/>
            <a:ext cx="3882887" cy="369332"/>
          </a:xfrm>
          <a:prstGeom prst="rect">
            <a:avLst/>
          </a:prstGeom>
          <a:noFill/>
        </p:spPr>
        <p:txBody>
          <a:bodyPr wrap="square" rtlCol="0">
            <a:spAutoFit/>
          </a:bodyPr>
          <a:lstStyle/>
          <a:p>
            <a:pPr algn="ctr"/>
            <a:r>
              <a:rPr lang="en-GB" dirty="0"/>
              <a:t>Figure </a:t>
            </a:r>
            <a:r>
              <a:rPr lang="en-GB" dirty="0" smtClean="0"/>
              <a:t>2 </a:t>
            </a:r>
            <a:r>
              <a:rPr lang="en-GB" dirty="0"/>
              <a:t>– Organisational Iceberg</a:t>
            </a:r>
          </a:p>
        </p:txBody>
      </p:sp>
    </p:spTree>
    <p:extLst>
      <p:ext uri="{BB962C8B-B14F-4D97-AF65-F5344CB8AC3E}">
        <p14:creationId xmlns:p14="http://schemas.microsoft.com/office/powerpoint/2010/main" val="5310551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1+#ppt_w/2"/>
                                          </p:val>
                                        </p:tav>
                                        <p:tav tm="100000">
                                          <p:val>
                                            <p:strVal val="#ppt_x"/>
                                          </p:val>
                                        </p:tav>
                                      </p:tavLst>
                                    </p:anim>
                                    <p:anim calcmode="lin" valueType="num">
                                      <p:cBhvr additive="base">
                                        <p:cTn id="26"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8</a:t>
            </a:fld>
            <a:endParaRPr lang="en-US" dirty="0"/>
          </a:p>
        </p:txBody>
      </p:sp>
      <p:sp>
        <p:nvSpPr>
          <p:cNvPr id="3" name="Title 1">
            <a:extLst>
              <a:ext uri="{FF2B5EF4-FFF2-40B4-BE49-F238E27FC236}">
                <a16:creationId xmlns:a16="http://schemas.microsoft.com/office/drawing/2014/main" id="{30C32B12-6C5C-4433-BCBE-BC32CD1FC3DB}"/>
              </a:ext>
            </a:extLst>
          </p:cNvPr>
          <p:cNvSpPr txBox="1">
            <a:spLocks/>
          </p:cNvSpPr>
          <p:nvPr/>
        </p:nvSpPr>
        <p:spPr>
          <a:xfrm>
            <a:off x="1261872" y="964276"/>
            <a:ext cx="9692640" cy="1325562"/>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Human Resource Management</a:t>
            </a:r>
            <a:endParaRPr lang="en-GB" dirty="0"/>
          </a:p>
        </p:txBody>
      </p:sp>
      <p:sp>
        <p:nvSpPr>
          <p:cNvPr id="4" name="Content Placeholder 2">
            <a:extLst>
              <a:ext uri="{FF2B5EF4-FFF2-40B4-BE49-F238E27FC236}">
                <a16:creationId xmlns:a16="http://schemas.microsoft.com/office/drawing/2014/main" id="{E2C8E23A-B676-420C-BD02-D926948F065A}"/>
              </a:ext>
            </a:extLst>
          </p:cNvPr>
          <p:cNvSpPr txBox="1">
            <a:spLocks/>
          </p:cNvSpPr>
          <p:nvPr/>
        </p:nvSpPr>
        <p:spPr>
          <a:xfrm>
            <a:off x="1261872" y="18288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Human Resource Management (HRM) involves managing, recruiting and guiding people within an organisation [6].</a:t>
            </a:r>
          </a:p>
          <a:p>
            <a:pPr>
              <a:buFont typeface="Wingdings" panose="05000000000000000000" pitchFamily="2" charset="2"/>
              <a:buChar char="v"/>
            </a:pPr>
            <a:r>
              <a:rPr lang="en-GB" sz="2400" dirty="0" smtClean="0"/>
              <a:t> Some tasks undertaken by HRM are job training, performance evaluation, payroll, recruitment, resolving workplace disputes as well as keeping active communication with all employees [7].</a:t>
            </a:r>
          </a:p>
          <a:p>
            <a:pPr>
              <a:buFont typeface="Wingdings" panose="05000000000000000000" pitchFamily="2" charset="2"/>
              <a:buChar char="v"/>
            </a:pPr>
            <a:r>
              <a:rPr lang="en-GB" sz="2400" dirty="0" smtClean="0"/>
              <a:t> HRM is important as it helps employees to develop their performance which keeps them engaged in the organisation and contributing to it’s success [8].</a:t>
            </a:r>
          </a:p>
          <a:p>
            <a:pPr marL="0" indent="0">
              <a:buFont typeface="Arial" pitchFamily="34" charset="0"/>
              <a:buNone/>
            </a:pPr>
            <a:endParaRPr lang="en-GB" sz="2400" dirty="0" smtClean="0"/>
          </a:p>
          <a:p>
            <a:pPr marL="0" indent="0">
              <a:buFont typeface="Arial" pitchFamily="34" charset="0"/>
              <a:buNone/>
            </a:pPr>
            <a:endParaRPr lang="en-GB" sz="2400" dirty="0"/>
          </a:p>
        </p:txBody>
      </p:sp>
    </p:spTree>
    <p:extLst>
      <p:ext uri="{BB962C8B-B14F-4D97-AF65-F5344CB8AC3E}">
        <p14:creationId xmlns:p14="http://schemas.microsoft.com/office/powerpoint/2010/main" val="9690264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9</a:t>
            </a:fld>
            <a:endParaRPr lang="en-US" dirty="0"/>
          </a:p>
        </p:txBody>
      </p:sp>
      <p:sp>
        <p:nvSpPr>
          <p:cNvPr id="3" name="Title 1">
            <a:extLst>
              <a:ext uri="{FF2B5EF4-FFF2-40B4-BE49-F238E27FC236}">
                <a16:creationId xmlns:a16="http://schemas.microsoft.com/office/drawing/2014/main" id="{9C519B6A-A031-46E6-A40F-94745E1BD056}"/>
              </a:ext>
            </a:extLst>
          </p:cNvPr>
          <p:cNvSpPr txBox="1">
            <a:spLocks/>
          </p:cNvSpPr>
          <p:nvPr/>
        </p:nvSpPr>
        <p:spPr>
          <a:xfrm>
            <a:off x="1414272" y="1108364"/>
            <a:ext cx="9692640" cy="803564"/>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HR Management Initiatives </a:t>
            </a:r>
            <a:endParaRPr lang="en-GB" dirty="0"/>
          </a:p>
        </p:txBody>
      </p:sp>
      <p:sp>
        <p:nvSpPr>
          <p:cNvPr id="4" name="Content Placeholder 2">
            <a:extLst>
              <a:ext uri="{FF2B5EF4-FFF2-40B4-BE49-F238E27FC236}">
                <a16:creationId xmlns:a16="http://schemas.microsoft.com/office/drawing/2014/main" id="{0383B421-64BF-4F81-AB4D-9CF0031330DC}"/>
              </a:ext>
            </a:extLst>
          </p:cNvPr>
          <p:cNvSpPr txBox="1">
            <a:spLocks/>
          </p:cNvSpPr>
          <p:nvPr/>
        </p:nvSpPr>
        <p:spPr>
          <a:xfrm>
            <a:off x="1414272" y="19812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An act established now means that organisations with 50 or more full time employees have to do monthly data tracking and reporting rather than annually [9]. </a:t>
            </a:r>
          </a:p>
          <a:p>
            <a:pPr>
              <a:buFont typeface="Wingdings" panose="05000000000000000000" pitchFamily="2" charset="2"/>
              <a:buChar char="v"/>
            </a:pPr>
            <a:r>
              <a:rPr lang="en-GB" sz="2400" dirty="0"/>
              <a:t> S</a:t>
            </a:r>
            <a:r>
              <a:rPr lang="en-GB" sz="2400" dirty="0" smtClean="0"/>
              <a:t>o businesses are now considering an integrated management solution that can provide all areas of HR technology [9].</a:t>
            </a:r>
          </a:p>
          <a:p>
            <a:pPr>
              <a:buFont typeface="Wingdings" panose="05000000000000000000" pitchFamily="2" charset="2"/>
              <a:buChar char="v"/>
            </a:pPr>
            <a:r>
              <a:rPr lang="en-GB" sz="2400" dirty="0" smtClean="0"/>
              <a:t> Globalisation means that the HRM department must train a suitable mix of employees to handle global assignments [10].</a:t>
            </a:r>
            <a:endParaRPr lang="en-GB" sz="2400" dirty="0"/>
          </a:p>
        </p:txBody>
      </p:sp>
      <p:sp>
        <p:nvSpPr>
          <p:cNvPr id="5" name="Slide Number Placeholder 3">
            <a:extLst>
              <a:ext uri="{FF2B5EF4-FFF2-40B4-BE49-F238E27FC236}">
                <a16:creationId xmlns:a16="http://schemas.microsoft.com/office/drawing/2014/main" id="{C8D7A233-EF6A-47BB-AAB7-201CC73D3350}"/>
              </a:ext>
            </a:extLst>
          </p:cNvPr>
          <p:cNvSpPr txBox="1">
            <a:spLocks/>
          </p:cNvSpPr>
          <p:nvPr/>
        </p:nvSpPr>
        <p:spPr>
          <a:xfrm>
            <a:off x="11445240" y="63246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9</a:t>
            </a:fld>
            <a:endParaRPr lang="en-US"/>
          </a:p>
        </p:txBody>
      </p:sp>
    </p:spTree>
    <p:extLst>
      <p:ext uri="{BB962C8B-B14F-4D97-AF65-F5344CB8AC3E}">
        <p14:creationId xmlns:p14="http://schemas.microsoft.com/office/powerpoint/2010/main" val="7169688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10</a:t>
            </a:fld>
            <a:endParaRPr lang="en-US" dirty="0"/>
          </a:p>
        </p:txBody>
      </p:sp>
      <p:sp>
        <p:nvSpPr>
          <p:cNvPr id="3" name="Content Placeholder 2">
            <a:extLst>
              <a:ext uri="{FF2B5EF4-FFF2-40B4-BE49-F238E27FC236}">
                <a16:creationId xmlns:a16="http://schemas.microsoft.com/office/drawing/2014/main" id="{AAF436C3-3AE8-4718-B689-A070559ABC69}"/>
              </a:ext>
            </a:extLst>
          </p:cNvPr>
          <p:cNvSpPr txBox="1">
            <a:spLocks/>
          </p:cNvSpPr>
          <p:nvPr/>
        </p:nvSpPr>
        <p:spPr>
          <a:xfrm>
            <a:off x="1414272" y="788504"/>
            <a:ext cx="8595360" cy="554403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With the workforce becoming more diverse, HRM departments now offer more benefits to enable a family-friendly organisation [10].</a:t>
            </a:r>
          </a:p>
          <a:p>
            <a:pPr>
              <a:buFont typeface="Wingdings" panose="05000000000000000000" pitchFamily="2" charset="2"/>
              <a:buChar char="v"/>
            </a:pPr>
            <a:r>
              <a:rPr lang="en-GB" sz="2400" dirty="0" smtClean="0"/>
              <a:t> People analytics are also becoming more popular with HRM wherein models are developed to improve the communication between senior management and team leaders [11].</a:t>
            </a:r>
          </a:p>
          <a:p>
            <a:pPr>
              <a:buFont typeface="Wingdings" panose="05000000000000000000" pitchFamily="2" charset="2"/>
              <a:buChar char="v"/>
            </a:pPr>
            <a:r>
              <a:rPr lang="en-GB" sz="2400" dirty="0" smtClean="0"/>
              <a:t> Online training has become increasingly popular in HRM in organisations today, especially with our workforce including younger people [12].</a:t>
            </a:r>
            <a:endParaRPr lang="en-GB" sz="2400" dirty="0"/>
          </a:p>
        </p:txBody>
      </p:sp>
      <p:sp>
        <p:nvSpPr>
          <p:cNvPr id="4" name="Slide Number Placeholder 3">
            <a:extLst>
              <a:ext uri="{FF2B5EF4-FFF2-40B4-BE49-F238E27FC236}">
                <a16:creationId xmlns:a16="http://schemas.microsoft.com/office/drawing/2014/main" id="{EC662E3B-7031-48A8-839D-D9707E89A0BC}"/>
              </a:ext>
            </a:extLst>
          </p:cNvPr>
          <p:cNvSpPr txBox="1">
            <a:spLocks/>
          </p:cNvSpPr>
          <p:nvPr/>
        </p:nvSpPr>
        <p:spPr>
          <a:xfrm>
            <a:off x="11445240" y="63246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10</a:t>
            </a:fld>
            <a:endParaRPr lang="en-US"/>
          </a:p>
        </p:txBody>
      </p:sp>
    </p:spTree>
    <p:extLst>
      <p:ext uri="{BB962C8B-B14F-4D97-AF65-F5344CB8AC3E}">
        <p14:creationId xmlns:p14="http://schemas.microsoft.com/office/powerpoint/2010/main" val="157468114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11</a:t>
            </a:fld>
            <a:endParaRPr lang="en-US" dirty="0"/>
          </a:p>
        </p:txBody>
      </p:sp>
      <p:sp>
        <p:nvSpPr>
          <p:cNvPr id="3" name="Slide Number Placeholder 3">
            <a:extLst>
              <a:ext uri="{FF2B5EF4-FFF2-40B4-BE49-F238E27FC236}">
                <a16:creationId xmlns:a16="http://schemas.microsoft.com/office/drawing/2014/main" id="{11A39905-5789-40FA-ACF1-085908ACCC2A}"/>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11</a:t>
            </a:fld>
            <a:endParaRPr lang="en-US"/>
          </a:p>
        </p:txBody>
      </p:sp>
      <p:sp>
        <p:nvSpPr>
          <p:cNvPr id="4" name="Content Placeholder 2">
            <a:extLst>
              <a:ext uri="{FF2B5EF4-FFF2-40B4-BE49-F238E27FC236}">
                <a16:creationId xmlns:a16="http://schemas.microsoft.com/office/drawing/2014/main" id="{4BF34E25-572A-490A-AC04-47BCC01960E8}"/>
              </a:ext>
            </a:extLst>
          </p:cNvPr>
          <p:cNvSpPr txBox="1">
            <a:spLocks/>
          </p:cNvSpPr>
          <p:nvPr/>
        </p:nvSpPr>
        <p:spPr>
          <a:xfrm>
            <a:off x="1222115" y="1149626"/>
            <a:ext cx="8595360" cy="4558748"/>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Employee experience is another initiative being introduced to organisations today which reframes traditional HRM methods of focusing on the organisation’s needs first and trying to influence the employee to meet them [13].</a:t>
            </a:r>
          </a:p>
          <a:p>
            <a:pPr>
              <a:buFont typeface="Wingdings" panose="05000000000000000000" pitchFamily="2" charset="2"/>
              <a:buChar char="v"/>
            </a:pPr>
            <a:r>
              <a:rPr lang="en-GB" sz="2400" dirty="0" smtClean="0"/>
              <a:t> Organisations work on removing bias when hiring and setting “diversity goals” which HRM have to meet i.e. designing targets to achieve generational, ethnic, gender and cultural diversity [14].</a:t>
            </a:r>
            <a:endParaRPr lang="en-GB" sz="2400" dirty="0"/>
          </a:p>
        </p:txBody>
      </p:sp>
    </p:spTree>
    <p:extLst>
      <p:ext uri="{BB962C8B-B14F-4D97-AF65-F5344CB8AC3E}">
        <p14:creationId xmlns:p14="http://schemas.microsoft.com/office/powerpoint/2010/main" val="39370261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12</a:t>
            </a:fld>
            <a:endParaRPr lang="en-US" dirty="0"/>
          </a:p>
        </p:txBody>
      </p:sp>
      <p:sp>
        <p:nvSpPr>
          <p:cNvPr id="3" name="Title 1">
            <a:extLst>
              <a:ext uri="{FF2B5EF4-FFF2-40B4-BE49-F238E27FC236}">
                <a16:creationId xmlns:a16="http://schemas.microsoft.com/office/drawing/2014/main" id="{8FBF1361-E8B0-46FA-B758-B6C6585EFDF3}"/>
              </a:ext>
            </a:extLst>
          </p:cNvPr>
          <p:cNvSpPr txBox="1">
            <a:spLocks/>
          </p:cNvSpPr>
          <p:nvPr/>
        </p:nvSpPr>
        <p:spPr>
          <a:xfrm>
            <a:off x="1414272" y="1033549"/>
            <a:ext cx="9692640" cy="1325562"/>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Human Resource Development</a:t>
            </a:r>
            <a:endParaRPr lang="en-GB" dirty="0"/>
          </a:p>
        </p:txBody>
      </p:sp>
      <p:sp>
        <p:nvSpPr>
          <p:cNvPr id="4" name="Content Placeholder 2">
            <a:extLst>
              <a:ext uri="{FF2B5EF4-FFF2-40B4-BE49-F238E27FC236}">
                <a16:creationId xmlns:a16="http://schemas.microsoft.com/office/drawing/2014/main" id="{B761FFC2-6B88-41A3-86EA-F170200FD5B4}"/>
              </a:ext>
            </a:extLst>
          </p:cNvPr>
          <p:cNvSpPr txBox="1">
            <a:spLocks/>
          </p:cNvSpPr>
          <p:nvPr/>
        </p:nvSpPr>
        <p:spPr>
          <a:xfrm>
            <a:off x="1414272" y="19812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Human Resource Development focuses on the development, education and training of employees once they are hired [15].</a:t>
            </a:r>
          </a:p>
          <a:p>
            <a:pPr>
              <a:buFont typeface="Wingdings" panose="05000000000000000000" pitchFamily="2" charset="2"/>
              <a:buChar char="v"/>
            </a:pPr>
            <a:r>
              <a:rPr lang="en-GB" sz="2400" dirty="0" smtClean="0"/>
              <a:t> They work to develop employees organisational and personal skills, abilities and knowledge [16].</a:t>
            </a:r>
          </a:p>
          <a:p>
            <a:pPr>
              <a:buFont typeface="Wingdings" panose="05000000000000000000" pitchFamily="2" charset="2"/>
              <a:buChar char="v"/>
            </a:pPr>
            <a:r>
              <a:rPr lang="en-GB" sz="2400" dirty="0" smtClean="0"/>
              <a:t> The goal of HRD is to create better employees and make them more improved at what they do [17].</a:t>
            </a:r>
          </a:p>
          <a:p>
            <a:endParaRPr lang="en-GB" sz="2400" dirty="0"/>
          </a:p>
        </p:txBody>
      </p:sp>
      <p:sp>
        <p:nvSpPr>
          <p:cNvPr id="5" name="Slide Number Placeholder 3">
            <a:extLst>
              <a:ext uri="{FF2B5EF4-FFF2-40B4-BE49-F238E27FC236}">
                <a16:creationId xmlns:a16="http://schemas.microsoft.com/office/drawing/2014/main" id="{CB89D539-41C6-4A84-B543-7158BC1EC611}"/>
              </a:ext>
            </a:extLst>
          </p:cNvPr>
          <p:cNvSpPr txBox="1">
            <a:spLocks/>
          </p:cNvSpPr>
          <p:nvPr/>
        </p:nvSpPr>
        <p:spPr>
          <a:xfrm>
            <a:off x="11445240" y="63246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12</a:t>
            </a:fld>
            <a:endParaRPr lang="en-US"/>
          </a:p>
        </p:txBody>
      </p:sp>
    </p:spTree>
    <p:extLst>
      <p:ext uri="{BB962C8B-B14F-4D97-AF65-F5344CB8AC3E}">
        <p14:creationId xmlns:p14="http://schemas.microsoft.com/office/powerpoint/2010/main" val="14372663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13</a:t>
            </a:fld>
            <a:endParaRPr lang="en-US" dirty="0"/>
          </a:p>
        </p:txBody>
      </p:sp>
      <p:sp>
        <p:nvSpPr>
          <p:cNvPr id="3" name="Title 1">
            <a:extLst>
              <a:ext uri="{FF2B5EF4-FFF2-40B4-BE49-F238E27FC236}">
                <a16:creationId xmlns:a16="http://schemas.microsoft.com/office/drawing/2014/main" id="{9B333A5C-1707-4BA1-B9CC-619FF47E7EF8}"/>
              </a:ext>
            </a:extLst>
          </p:cNvPr>
          <p:cNvSpPr txBox="1">
            <a:spLocks/>
          </p:cNvSpPr>
          <p:nvPr/>
        </p:nvSpPr>
        <p:spPr>
          <a:xfrm>
            <a:off x="1414272" y="1100051"/>
            <a:ext cx="9692640" cy="753687"/>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Importance of HRD</a:t>
            </a:r>
            <a:endParaRPr lang="en-GB" dirty="0"/>
          </a:p>
        </p:txBody>
      </p:sp>
      <p:sp>
        <p:nvSpPr>
          <p:cNvPr id="4" name="Content Placeholder 2">
            <a:extLst>
              <a:ext uri="{FF2B5EF4-FFF2-40B4-BE49-F238E27FC236}">
                <a16:creationId xmlns:a16="http://schemas.microsoft.com/office/drawing/2014/main" id="{89B44735-6848-4423-A856-81A13B2EEF54}"/>
              </a:ext>
            </a:extLst>
          </p:cNvPr>
          <p:cNvSpPr txBox="1">
            <a:spLocks/>
          </p:cNvSpPr>
          <p:nvPr/>
        </p:nvSpPr>
        <p:spPr>
          <a:xfrm>
            <a:off x="1414272" y="19812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Allows for career development opportunities [18]</a:t>
            </a:r>
          </a:p>
          <a:p>
            <a:pPr>
              <a:buFont typeface="Wingdings" panose="05000000000000000000" pitchFamily="2" charset="2"/>
              <a:buChar char="v"/>
            </a:pPr>
            <a:r>
              <a:rPr lang="en-GB" sz="2400" dirty="0" smtClean="0"/>
              <a:t> Employees will feel more committed to the organisation if they have adequate training in their job [18]</a:t>
            </a:r>
          </a:p>
          <a:p>
            <a:pPr>
              <a:buFont typeface="Wingdings" panose="05000000000000000000" pitchFamily="2" charset="2"/>
              <a:buChar char="v"/>
            </a:pPr>
            <a:r>
              <a:rPr lang="en-GB" sz="2400" dirty="0" smtClean="0"/>
              <a:t> Creates more competent employees [19]</a:t>
            </a:r>
          </a:p>
          <a:p>
            <a:pPr>
              <a:buFont typeface="Wingdings" panose="05000000000000000000" pitchFamily="2" charset="2"/>
              <a:buChar char="v"/>
            </a:pPr>
            <a:r>
              <a:rPr lang="en-GB" sz="2400" dirty="0" smtClean="0"/>
              <a:t> Roles are made clearer thanks to HRD encouraging communication between team members and they also understand what is expected from other team members [19]</a:t>
            </a:r>
            <a:endParaRPr lang="en-GB" sz="2400" dirty="0"/>
          </a:p>
        </p:txBody>
      </p:sp>
      <p:sp>
        <p:nvSpPr>
          <p:cNvPr id="5" name="Slide Number Placeholder 3">
            <a:extLst>
              <a:ext uri="{FF2B5EF4-FFF2-40B4-BE49-F238E27FC236}">
                <a16:creationId xmlns:a16="http://schemas.microsoft.com/office/drawing/2014/main" id="{442F6183-C4CB-451D-87A6-9EE77F3A4EB0}"/>
              </a:ext>
            </a:extLst>
          </p:cNvPr>
          <p:cNvSpPr txBox="1">
            <a:spLocks/>
          </p:cNvSpPr>
          <p:nvPr/>
        </p:nvSpPr>
        <p:spPr>
          <a:xfrm>
            <a:off x="11445240" y="63246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13</a:t>
            </a:fld>
            <a:endParaRPr lang="en-US"/>
          </a:p>
        </p:txBody>
      </p:sp>
    </p:spTree>
    <p:extLst>
      <p:ext uri="{BB962C8B-B14F-4D97-AF65-F5344CB8AC3E}">
        <p14:creationId xmlns:p14="http://schemas.microsoft.com/office/powerpoint/2010/main" val="9299651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 calcmode="lin" valueType="num">
                                      <p:cBhvr additive="base">
                                        <p:cTn id="32"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14</a:t>
            </a:fld>
            <a:endParaRPr lang="en-US" dirty="0"/>
          </a:p>
        </p:txBody>
      </p:sp>
      <p:sp>
        <p:nvSpPr>
          <p:cNvPr id="3" name="Title 1">
            <a:extLst>
              <a:ext uri="{FF2B5EF4-FFF2-40B4-BE49-F238E27FC236}">
                <a16:creationId xmlns:a16="http://schemas.microsoft.com/office/drawing/2014/main" id="{9A5D7104-CAAB-4259-80EA-44573A47BFF9}"/>
              </a:ext>
            </a:extLst>
          </p:cNvPr>
          <p:cNvSpPr txBox="1">
            <a:spLocks/>
          </p:cNvSpPr>
          <p:nvPr/>
        </p:nvSpPr>
        <p:spPr>
          <a:xfrm>
            <a:off x="1414272" y="875607"/>
            <a:ext cx="9692640" cy="820189"/>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HR Development Initiatives</a:t>
            </a:r>
            <a:endParaRPr lang="en-GB" dirty="0"/>
          </a:p>
        </p:txBody>
      </p:sp>
      <p:sp>
        <p:nvSpPr>
          <p:cNvPr id="4" name="Content Placeholder 2">
            <a:extLst>
              <a:ext uri="{FF2B5EF4-FFF2-40B4-BE49-F238E27FC236}">
                <a16:creationId xmlns:a16="http://schemas.microsoft.com/office/drawing/2014/main" id="{416E79A9-9E64-4AC9-B565-36CEE3617936}"/>
              </a:ext>
            </a:extLst>
          </p:cNvPr>
          <p:cNvSpPr txBox="1">
            <a:spLocks/>
          </p:cNvSpPr>
          <p:nvPr/>
        </p:nvSpPr>
        <p:spPr>
          <a:xfrm>
            <a:off x="1414272" y="19812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800" dirty="0" smtClean="0"/>
              <a:t> Electronic learning (e-learning) is used widely in organisations today for job training [20]</a:t>
            </a:r>
          </a:p>
          <a:p>
            <a:pPr>
              <a:buFont typeface="Wingdings" panose="05000000000000000000" pitchFamily="2" charset="2"/>
              <a:buChar char="v"/>
            </a:pPr>
            <a:r>
              <a:rPr lang="en-GB" sz="2800" dirty="0" smtClean="0"/>
              <a:t> Training programs are being made to include a reward system that is progressive much like video games [21]</a:t>
            </a:r>
          </a:p>
          <a:p>
            <a:pPr>
              <a:buFont typeface="Wingdings" panose="05000000000000000000" pitchFamily="2" charset="2"/>
              <a:buChar char="v"/>
            </a:pPr>
            <a:r>
              <a:rPr lang="en-GB" sz="2800" dirty="0" smtClean="0"/>
              <a:t> Communication skills are also being encouraged to be developed especially with Gen Z who are said to be tech-savvy but not as good with their social skills [21]</a:t>
            </a:r>
            <a:endParaRPr lang="en-GB" sz="2800" dirty="0"/>
          </a:p>
        </p:txBody>
      </p:sp>
      <p:sp>
        <p:nvSpPr>
          <p:cNvPr id="5" name="Slide Number Placeholder 3">
            <a:extLst>
              <a:ext uri="{FF2B5EF4-FFF2-40B4-BE49-F238E27FC236}">
                <a16:creationId xmlns:a16="http://schemas.microsoft.com/office/drawing/2014/main" id="{BBEF9EB6-9146-4796-8C61-2426511DDBCB}"/>
              </a:ext>
            </a:extLst>
          </p:cNvPr>
          <p:cNvSpPr txBox="1">
            <a:spLocks/>
          </p:cNvSpPr>
          <p:nvPr/>
        </p:nvSpPr>
        <p:spPr>
          <a:xfrm>
            <a:off x="11445240" y="63246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14</a:t>
            </a:fld>
            <a:endParaRPr lang="en-US"/>
          </a:p>
        </p:txBody>
      </p:sp>
    </p:spTree>
    <p:extLst>
      <p:ext uri="{BB962C8B-B14F-4D97-AF65-F5344CB8AC3E}">
        <p14:creationId xmlns:p14="http://schemas.microsoft.com/office/powerpoint/2010/main" val="1938153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15</a:t>
            </a:fld>
            <a:endParaRPr lang="en-US" dirty="0"/>
          </a:p>
        </p:txBody>
      </p:sp>
      <p:sp>
        <p:nvSpPr>
          <p:cNvPr id="3" name="Slide Number Placeholder 1">
            <a:extLst>
              <a:ext uri="{FF2B5EF4-FFF2-40B4-BE49-F238E27FC236}">
                <a16:creationId xmlns:a16="http://schemas.microsoft.com/office/drawing/2014/main" id="{EBA046A9-B7DB-4D67-A235-D7B63B571D3E}"/>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15</a:t>
            </a:fld>
            <a:endParaRPr lang="en-US"/>
          </a:p>
        </p:txBody>
      </p:sp>
      <p:sp>
        <p:nvSpPr>
          <p:cNvPr id="4" name="Content Placeholder 2">
            <a:extLst>
              <a:ext uri="{FF2B5EF4-FFF2-40B4-BE49-F238E27FC236}">
                <a16:creationId xmlns:a16="http://schemas.microsoft.com/office/drawing/2014/main" id="{F2386113-21EF-45BB-9A30-94030B15BD17}"/>
              </a:ext>
            </a:extLst>
          </p:cNvPr>
          <p:cNvSpPr txBox="1">
            <a:spLocks/>
          </p:cNvSpPr>
          <p:nvPr/>
        </p:nvSpPr>
        <p:spPr>
          <a:xfrm>
            <a:off x="1261872" y="636104"/>
            <a:ext cx="8595360" cy="554403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a:t> Sexual harassment continues to be prevalent in the workplace with 35% of women experiencing it and so HRD are now deploying VR sexual harassment training as a way for the employee to feel and understand how the victim’s experience may be [21].</a:t>
            </a:r>
          </a:p>
          <a:p>
            <a:pPr>
              <a:buFont typeface="Wingdings" panose="05000000000000000000" pitchFamily="2" charset="2"/>
              <a:buChar char="v"/>
            </a:pPr>
            <a:r>
              <a:rPr lang="en-GB" sz="2400" dirty="0"/>
              <a:t> Wellbeing at work is also a huge focus in organisations today and so many companies are incorporating wellness initiatives [22]. </a:t>
            </a:r>
          </a:p>
          <a:p>
            <a:pPr>
              <a:buFont typeface="Wingdings" panose="05000000000000000000" pitchFamily="2" charset="2"/>
              <a:buChar char="v"/>
            </a:pPr>
            <a:r>
              <a:rPr lang="en-GB" sz="2400" dirty="0"/>
              <a:t> Mindfulness programs are being used to “relieve stressed workers” [23] </a:t>
            </a:r>
          </a:p>
          <a:p>
            <a:pPr marL="0" indent="0">
              <a:buNone/>
            </a:pPr>
            <a:endParaRPr lang="en-GB" sz="2400" dirty="0"/>
          </a:p>
        </p:txBody>
      </p:sp>
    </p:spTree>
    <p:extLst>
      <p:ext uri="{BB962C8B-B14F-4D97-AF65-F5344CB8AC3E}">
        <p14:creationId xmlns:p14="http://schemas.microsoft.com/office/powerpoint/2010/main" val="146056522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16</a:t>
            </a:fld>
            <a:endParaRPr lang="en-US" dirty="0"/>
          </a:p>
        </p:txBody>
      </p:sp>
      <p:sp>
        <p:nvSpPr>
          <p:cNvPr id="3" name="Title 1">
            <a:extLst>
              <a:ext uri="{FF2B5EF4-FFF2-40B4-BE49-F238E27FC236}">
                <a16:creationId xmlns:a16="http://schemas.microsoft.com/office/drawing/2014/main" id="{55FD2ACB-920E-4C97-9733-93989CBE0C91}"/>
              </a:ext>
            </a:extLst>
          </p:cNvPr>
          <p:cNvSpPr txBox="1">
            <a:spLocks/>
          </p:cNvSpPr>
          <p:nvPr/>
        </p:nvSpPr>
        <p:spPr>
          <a:xfrm>
            <a:off x="1414272" y="1124989"/>
            <a:ext cx="9692640" cy="745375"/>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Self Actualisation</a:t>
            </a:r>
            <a:endParaRPr lang="en-GB" dirty="0"/>
          </a:p>
        </p:txBody>
      </p:sp>
      <p:sp>
        <p:nvSpPr>
          <p:cNvPr id="4" name="Content Placeholder 2">
            <a:extLst>
              <a:ext uri="{FF2B5EF4-FFF2-40B4-BE49-F238E27FC236}">
                <a16:creationId xmlns:a16="http://schemas.microsoft.com/office/drawing/2014/main" id="{1553E286-856A-4DDC-A698-49FD43C5F746}"/>
              </a:ext>
            </a:extLst>
          </p:cNvPr>
          <p:cNvSpPr txBox="1">
            <a:spLocks/>
          </p:cNvSpPr>
          <p:nvPr/>
        </p:nvSpPr>
        <p:spPr>
          <a:xfrm>
            <a:off x="1414272" y="1981200"/>
            <a:ext cx="8595360" cy="4663440"/>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700" dirty="0" smtClean="0"/>
              <a:t> As used by Maslow in his hierarchy of needs, self-actualisation is when someone wants to become the best version of themselves [24].</a:t>
            </a:r>
          </a:p>
          <a:p>
            <a:pPr>
              <a:buFont typeface="Wingdings" panose="05000000000000000000" pitchFamily="2" charset="2"/>
              <a:buChar char="v"/>
            </a:pPr>
            <a:r>
              <a:rPr lang="en-GB" sz="2700" dirty="0" smtClean="0"/>
              <a:t>HRD should focus on intrinsic motivation which is said to correlate the most with employee engagement [25].</a:t>
            </a:r>
          </a:p>
          <a:p>
            <a:pPr>
              <a:buFont typeface="Wingdings" panose="05000000000000000000" pitchFamily="2" charset="2"/>
              <a:buChar char="v"/>
            </a:pPr>
            <a:r>
              <a:rPr lang="en-GB" sz="2700" dirty="0" smtClean="0"/>
              <a:t> Extrinsic factors such as competition with team members will only allow employees to feel achievement to a certain degree [25].</a:t>
            </a:r>
          </a:p>
          <a:p>
            <a:pPr>
              <a:buFont typeface="Wingdings" panose="05000000000000000000" pitchFamily="2" charset="2"/>
              <a:buChar char="v"/>
            </a:pPr>
            <a:endParaRPr lang="en-GB" sz="2400" dirty="0" smtClean="0"/>
          </a:p>
          <a:p>
            <a:endParaRPr lang="en-GB" sz="2400" dirty="0"/>
          </a:p>
        </p:txBody>
      </p:sp>
    </p:spTree>
    <p:extLst>
      <p:ext uri="{BB962C8B-B14F-4D97-AF65-F5344CB8AC3E}">
        <p14:creationId xmlns:p14="http://schemas.microsoft.com/office/powerpoint/2010/main" val="48262307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17</a:t>
            </a:fld>
            <a:endParaRPr lang="en-US" dirty="0"/>
          </a:p>
        </p:txBody>
      </p:sp>
      <p:sp>
        <p:nvSpPr>
          <p:cNvPr id="3" name="Title 1">
            <a:extLst>
              <a:ext uri="{FF2B5EF4-FFF2-40B4-BE49-F238E27FC236}">
                <a16:creationId xmlns:a16="http://schemas.microsoft.com/office/drawing/2014/main" id="{0728D850-C36E-4A3B-8788-60E32308CBF0}"/>
              </a:ext>
            </a:extLst>
          </p:cNvPr>
          <p:cNvSpPr txBox="1">
            <a:spLocks/>
          </p:cNvSpPr>
          <p:nvPr/>
        </p:nvSpPr>
        <p:spPr>
          <a:xfrm>
            <a:off x="1414272" y="908858"/>
            <a:ext cx="9692640" cy="703811"/>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Learning Organisation</a:t>
            </a:r>
            <a:endParaRPr lang="en-GB" dirty="0"/>
          </a:p>
        </p:txBody>
      </p:sp>
      <p:sp>
        <p:nvSpPr>
          <p:cNvPr id="4" name="Content Placeholder 2">
            <a:extLst>
              <a:ext uri="{FF2B5EF4-FFF2-40B4-BE49-F238E27FC236}">
                <a16:creationId xmlns:a16="http://schemas.microsoft.com/office/drawing/2014/main" id="{B4BA6A45-658E-4E9B-A8CB-3DF01A16A3D1}"/>
              </a:ext>
            </a:extLst>
          </p:cNvPr>
          <p:cNvSpPr txBox="1">
            <a:spLocks/>
          </p:cNvSpPr>
          <p:nvPr/>
        </p:nvSpPr>
        <p:spPr>
          <a:xfrm>
            <a:off x="1414272" y="1805622"/>
            <a:ext cx="8595360" cy="4663440"/>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A learning organisation is said to be one with “an ideal learning environment” which matches an organisation’s goals [26].</a:t>
            </a:r>
          </a:p>
          <a:p>
            <a:pPr>
              <a:buFont typeface="Wingdings" panose="05000000000000000000" pitchFamily="2" charset="2"/>
              <a:buChar char="v"/>
            </a:pPr>
            <a:r>
              <a:rPr lang="en-GB" sz="2400" dirty="0" smtClean="0"/>
              <a:t> Peter </a:t>
            </a:r>
            <a:r>
              <a:rPr lang="en-GB" sz="2400" dirty="0" err="1" smtClean="0"/>
              <a:t>Senge</a:t>
            </a:r>
            <a:r>
              <a:rPr lang="en-GB" sz="2400" dirty="0" smtClean="0"/>
              <a:t> describes the five disciplines of a learning organisation which are: </a:t>
            </a:r>
          </a:p>
          <a:p>
            <a:pPr marL="514350" indent="-514350">
              <a:buFont typeface="+mj-lt"/>
              <a:buAutoNum type="romanLcPeriod"/>
            </a:pPr>
            <a:r>
              <a:rPr lang="en-GB" sz="2400" dirty="0" smtClean="0"/>
              <a:t>Building a Shared Vision</a:t>
            </a:r>
          </a:p>
          <a:p>
            <a:pPr marL="514350" indent="-514350">
              <a:buFont typeface="+mj-lt"/>
              <a:buAutoNum type="romanLcPeriod"/>
            </a:pPr>
            <a:r>
              <a:rPr lang="en-GB" sz="2400" dirty="0" smtClean="0"/>
              <a:t>Systems Thinking</a:t>
            </a:r>
          </a:p>
          <a:p>
            <a:pPr marL="514350" indent="-514350">
              <a:buFont typeface="+mj-lt"/>
              <a:buAutoNum type="romanLcPeriod"/>
            </a:pPr>
            <a:r>
              <a:rPr lang="en-GB" sz="2400" dirty="0" smtClean="0"/>
              <a:t>Mental Models</a:t>
            </a:r>
          </a:p>
          <a:p>
            <a:pPr marL="514350" indent="-514350">
              <a:buFont typeface="+mj-lt"/>
              <a:buAutoNum type="romanLcPeriod"/>
            </a:pPr>
            <a:r>
              <a:rPr lang="en-GB" sz="2400" dirty="0" smtClean="0"/>
              <a:t>Team Learning</a:t>
            </a:r>
          </a:p>
          <a:p>
            <a:pPr marL="514350" indent="-514350">
              <a:buFont typeface="+mj-lt"/>
              <a:buAutoNum type="romanLcPeriod"/>
            </a:pPr>
            <a:r>
              <a:rPr lang="en-GB" sz="2400" dirty="0" smtClean="0"/>
              <a:t>Personal Mastery [27]</a:t>
            </a:r>
            <a:endParaRPr lang="en-GB" sz="2400" dirty="0"/>
          </a:p>
        </p:txBody>
      </p:sp>
    </p:spTree>
    <p:extLst>
      <p:ext uri="{BB962C8B-B14F-4D97-AF65-F5344CB8AC3E}">
        <p14:creationId xmlns:p14="http://schemas.microsoft.com/office/powerpoint/2010/main" val="28503725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 calcmode="lin" valueType="num">
                                      <p:cBhvr additive="base">
                                        <p:cTn id="32"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4">
                                            <p:txEl>
                                              <p:pRg st="4" end="4"/>
                                            </p:txEl>
                                          </p:spTgt>
                                        </p:tgtEl>
                                        <p:attrNameLst>
                                          <p:attrName>style.visibility</p:attrName>
                                        </p:attrNameLst>
                                      </p:cBhvr>
                                      <p:to>
                                        <p:strVal val="visible"/>
                                      </p:to>
                                    </p:set>
                                    <p:anim calcmode="lin" valueType="num">
                                      <p:cBhvr additive="base">
                                        <p:cTn id="38"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8" fill="hold" grpId="0" nodeType="clickEffect">
                                  <p:stCondLst>
                                    <p:cond delay="0"/>
                                  </p:stCondLst>
                                  <p:childTnLst>
                                    <p:set>
                                      <p:cBhvr>
                                        <p:cTn id="43" dur="1" fill="hold">
                                          <p:stCondLst>
                                            <p:cond delay="0"/>
                                          </p:stCondLst>
                                        </p:cTn>
                                        <p:tgtEl>
                                          <p:spTgt spid="4">
                                            <p:txEl>
                                              <p:pRg st="5" end="5"/>
                                            </p:txEl>
                                          </p:spTgt>
                                        </p:tgtEl>
                                        <p:attrNameLst>
                                          <p:attrName>style.visibility</p:attrName>
                                        </p:attrNameLst>
                                      </p:cBhvr>
                                      <p:to>
                                        <p:strVal val="visible"/>
                                      </p:to>
                                    </p:set>
                                    <p:anim calcmode="lin" valueType="num">
                                      <p:cBhvr additive="base">
                                        <p:cTn id="44"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8" fill="hold" grpId="0" nodeType="clickEffect">
                                  <p:stCondLst>
                                    <p:cond delay="0"/>
                                  </p:stCondLst>
                                  <p:childTnLst>
                                    <p:set>
                                      <p:cBhvr>
                                        <p:cTn id="49" dur="1" fill="hold">
                                          <p:stCondLst>
                                            <p:cond delay="0"/>
                                          </p:stCondLst>
                                        </p:cTn>
                                        <p:tgtEl>
                                          <p:spTgt spid="4">
                                            <p:txEl>
                                              <p:pRg st="6" end="6"/>
                                            </p:txEl>
                                          </p:spTgt>
                                        </p:tgtEl>
                                        <p:attrNameLst>
                                          <p:attrName>style.visibility</p:attrName>
                                        </p:attrNameLst>
                                      </p:cBhvr>
                                      <p:to>
                                        <p:strVal val="visible"/>
                                      </p:to>
                                    </p:set>
                                    <p:anim calcmode="lin" valueType="num">
                                      <p:cBhvr additive="base">
                                        <p:cTn id="50"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51"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18</a:t>
            </a:fld>
            <a:endParaRPr lang="en-US" dirty="0"/>
          </a:p>
        </p:txBody>
      </p:sp>
      <p:sp>
        <p:nvSpPr>
          <p:cNvPr id="3" name="Slide Number Placeholder 1">
            <a:extLst>
              <a:ext uri="{FF2B5EF4-FFF2-40B4-BE49-F238E27FC236}">
                <a16:creationId xmlns:a16="http://schemas.microsoft.com/office/drawing/2014/main" id="{91EE3AE3-E58D-4093-A963-0416EBC27DAE}"/>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18</a:t>
            </a:fld>
            <a:endParaRPr lang="en-US"/>
          </a:p>
        </p:txBody>
      </p:sp>
      <p:pic>
        <p:nvPicPr>
          <p:cNvPr id="4" name="Picture 3">
            <a:extLst>
              <a:ext uri="{FF2B5EF4-FFF2-40B4-BE49-F238E27FC236}">
                <a16:creationId xmlns:a16="http://schemas.microsoft.com/office/drawing/2014/main" id="{10B273F8-A092-475C-B499-72E8113AB699}"/>
              </a:ext>
            </a:extLst>
          </p:cNvPr>
          <p:cNvPicPr>
            <a:picLocks noChangeAspect="1"/>
          </p:cNvPicPr>
          <p:nvPr/>
        </p:nvPicPr>
        <p:blipFill>
          <a:blip r:embed="rId2"/>
          <a:stretch>
            <a:fillRect/>
          </a:stretch>
        </p:blipFill>
        <p:spPr>
          <a:xfrm>
            <a:off x="1834908" y="557815"/>
            <a:ext cx="7613891" cy="5710419"/>
          </a:xfrm>
          <a:prstGeom prst="rect">
            <a:avLst/>
          </a:prstGeom>
        </p:spPr>
      </p:pic>
      <p:sp>
        <p:nvSpPr>
          <p:cNvPr id="5" name="TextBox 4">
            <a:extLst>
              <a:ext uri="{FF2B5EF4-FFF2-40B4-BE49-F238E27FC236}">
                <a16:creationId xmlns:a16="http://schemas.microsoft.com/office/drawing/2014/main" id="{3544B0B5-A94E-4BD5-B8B0-2DF82964B4AC}"/>
              </a:ext>
            </a:extLst>
          </p:cNvPr>
          <p:cNvSpPr txBox="1"/>
          <p:nvPr/>
        </p:nvSpPr>
        <p:spPr>
          <a:xfrm>
            <a:off x="3299791" y="6307990"/>
            <a:ext cx="4810539" cy="371105"/>
          </a:xfrm>
          <a:prstGeom prst="rect">
            <a:avLst/>
          </a:prstGeom>
          <a:noFill/>
        </p:spPr>
        <p:txBody>
          <a:bodyPr wrap="square" rtlCol="0">
            <a:spAutoFit/>
          </a:bodyPr>
          <a:lstStyle/>
          <a:p>
            <a:pPr algn="ctr"/>
            <a:r>
              <a:rPr lang="en-GB" dirty="0"/>
              <a:t>Figure </a:t>
            </a:r>
            <a:r>
              <a:rPr lang="en-GB" dirty="0" smtClean="0"/>
              <a:t>3 </a:t>
            </a:r>
            <a:r>
              <a:rPr lang="en-GB" dirty="0"/>
              <a:t>– Five Disciplines by Peter </a:t>
            </a:r>
            <a:r>
              <a:rPr lang="en-GB" dirty="0" err="1"/>
              <a:t>Senge</a:t>
            </a:r>
            <a:endParaRPr lang="en-GB" dirty="0"/>
          </a:p>
        </p:txBody>
      </p:sp>
    </p:spTree>
    <p:extLst>
      <p:ext uri="{BB962C8B-B14F-4D97-AF65-F5344CB8AC3E}">
        <p14:creationId xmlns:p14="http://schemas.microsoft.com/office/powerpoint/2010/main" val="4615460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19</a:t>
            </a:fld>
            <a:endParaRPr lang="en-US" dirty="0"/>
          </a:p>
        </p:txBody>
      </p:sp>
      <p:sp>
        <p:nvSpPr>
          <p:cNvPr id="3" name="Title 1">
            <a:extLst>
              <a:ext uri="{FF2B5EF4-FFF2-40B4-BE49-F238E27FC236}">
                <a16:creationId xmlns:a16="http://schemas.microsoft.com/office/drawing/2014/main" id="{57255C79-A7CB-450D-96DC-2D935BD6D909}"/>
              </a:ext>
            </a:extLst>
          </p:cNvPr>
          <p:cNvSpPr txBox="1">
            <a:spLocks/>
          </p:cNvSpPr>
          <p:nvPr/>
        </p:nvSpPr>
        <p:spPr>
          <a:xfrm>
            <a:off x="1414272" y="518160"/>
            <a:ext cx="9692640" cy="1325562"/>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smtClean="0"/>
              <a:t>Five Disciplines of a Learning Organisation  </a:t>
            </a:r>
            <a:endParaRPr lang="en-GB"/>
          </a:p>
        </p:txBody>
      </p:sp>
      <p:sp>
        <p:nvSpPr>
          <p:cNvPr id="4" name="Content Placeholder 2">
            <a:extLst>
              <a:ext uri="{FF2B5EF4-FFF2-40B4-BE49-F238E27FC236}">
                <a16:creationId xmlns:a16="http://schemas.microsoft.com/office/drawing/2014/main" id="{1C2A7D0D-51C9-435F-8EF6-426C4DCD7B92}"/>
              </a:ext>
            </a:extLst>
          </p:cNvPr>
          <p:cNvSpPr txBox="1">
            <a:spLocks/>
          </p:cNvSpPr>
          <p:nvPr/>
        </p:nvSpPr>
        <p:spPr>
          <a:xfrm>
            <a:off x="1414272" y="1981200"/>
            <a:ext cx="8595360" cy="4663440"/>
          </a:xfrm>
          <a:prstGeom prst="rect">
            <a:avLst/>
          </a:prstGeom>
        </p:spPr>
        <p:txBody>
          <a:bodyPr>
            <a:normAutofit fontScale="850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Shared Vision – Taking time to have the conversations needed in order to create a shared vision between everyone so they all have a mutual understanding and commitment [28].</a:t>
            </a:r>
          </a:p>
          <a:p>
            <a:pPr>
              <a:buFont typeface="Wingdings" panose="05000000000000000000" pitchFamily="2" charset="2"/>
              <a:buChar char="v"/>
            </a:pPr>
            <a:r>
              <a:rPr lang="en-GB" sz="2400" dirty="0" smtClean="0"/>
              <a:t>  Systems Thinking – A framework that assists people in seeing patterns in an organisation and how to change them [29].</a:t>
            </a:r>
          </a:p>
          <a:p>
            <a:pPr>
              <a:buFont typeface="Wingdings" panose="05000000000000000000" pitchFamily="2" charset="2"/>
              <a:buChar char="v"/>
            </a:pPr>
            <a:r>
              <a:rPr lang="en-GB" sz="2400" dirty="0" smtClean="0"/>
              <a:t> Mental Models – The beliefs and generalisations employees have which influences their decisions and actions. In order to change this they need to reflect on their own presumptions and behaviour [30].</a:t>
            </a:r>
          </a:p>
          <a:p>
            <a:pPr>
              <a:buFont typeface="Wingdings" panose="05000000000000000000" pitchFamily="2" charset="2"/>
              <a:buChar char="v"/>
            </a:pPr>
            <a:r>
              <a:rPr lang="en-GB" sz="2400" dirty="0" smtClean="0"/>
              <a:t> Team Learning – Team members discuss in “true dialogue” and remove their assumptions [31].</a:t>
            </a:r>
          </a:p>
          <a:p>
            <a:pPr>
              <a:buFont typeface="Wingdings" panose="05000000000000000000" pitchFamily="2" charset="2"/>
              <a:buChar char="v"/>
            </a:pPr>
            <a:r>
              <a:rPr lang="en-GB" sz="2400" dirty="0" smtClean="0"/>
              <a:t> Personal Mastery – Employees should want to change and feel they can so managers should create an environment that “promotes personal mastery” [32].</a:t>
            </a:r>
            <a:endParaRPr lang="en-GB" sz="2400" dirty="0"/>
          </a:p>
        </p:txBody>
      </p:sp>
    </p:spTree>
    <p:extLst>
      <p:ext uri="{BB962C8B-B14F-4D97-AF65-F5344CB8AC3E}">
        <p14:creationId xmlns:p14="http://schemas.microsoft.com/office/powerpoint/2010/main" val="5170899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p:cTn id="35"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4">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 calcmode="lin" valueType="num">
                                      <p:cBhvr>
                                        <p:cTn id="42"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20</a:t>
            </a:fld>
            <a:endParaRPr lang="en-US" dirty="0"/>
          </a:p>
        </p:txBody>
      </p:sp>
      <p:sp>
        <p:nvSpPr>
          <p:cNvPr id="3" name="Title 1">
            <a:extLst>
              <a:ext uri="{FF2B5EF4-FFF2-40B4-BE49-F238E27FC236}">
                <a16:creationId xmlns:a16="http://schemas.microsoft.com/office/drawing/2014/main" id="{D148148C-3B82-4100-AD58-F645D6FB2959}"/>
              </a:ext>
            </a:extLst>
          </p:cNvPr>
          <p:cNvSpPr txBox="1">
            <a:spLocks/>
          </p:cNvSpPr>
          <p:nvPr/>
        </p:nvSpPr>
        <p:spPr>
          <a:xfrm>
            <a:off x="1261872" y="800716"/>
            <a:ext cx="9692640" cy="615714"/>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Generation Theory</a:t>
            </a:r>
            <a:endParaRPr lang="en-GB" dirty="0"/>
          </a:p>
        </p:txBody>
      </p:sp>
      <p:sp>
        <p:nvSpPr>
          <p:cNvPr id="4" name="Content Placeholder 2">
            <a:extLst>
              <a:ext uri="{FF2B5EF4-FFF2-40B4-BE49-F238E27FC236}">
                <a16:creationId xmlns:a16="http://schemas.microsoft.com/office/drawing/2014/main" id="{09810936-7D4D-4B8E-942D-FB6858E14302}"/>
              </a:ext>
            </a:extLst>
          </p:cNvPr>
          <p:cNvSpPr txBox="1">
            <a:spLocks/>
          </p:cNvSpPr>
          <p:nvPr/>
        </p:nvSpPr>
        <p:spPr>
          <a:xfrm>
            <a:off x="1261872" y="1622615"/>
            <a:ext cx="8595360" cy="824741"/>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This is the idea that the era a person is born in affects how their outlook on the world [33].</a:t>
            </a:r>
          </a:p>
          <a:p>
            <a:pPr marL="0" indent="0">
              <a:buFont typeface="Arial" pitchFamily="34" charset="0"/>
              <a:buNone/>
            </a:pPr>
            <a:endParaRPr lang="en-GB" sz="2400" dirty="0"/>
          </a:p>
        </p:txBody>
      </p:sp>
      <p:sp>
        <p:nvSpPr>
          <p:cNvPr id="5" name="Slide Number Placeholder 3">
            <a:extLst>
              <a:ext uri="{FF2B5EF4-FFF2-40B4-BE49-F238E27FC236}">
                <a16:creationId xmlns:a16="http://schemas.microsoft.com/office/drawing/2014/main" id="{4AC3906E-7E75-47BD-8910-4E68F1576E97}"/>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20</a:t>
            </a:fld>
            <a:endParaRPr lang="en-US"/>
          </a:p>
        </p:txBody>
      </p:sp>
      <p:pic>
        <p:nvPicPr>
          <p:cNvPr id="6" name="Picture 5" descr="Image result for generational differences in the workplace">
            <a:extLst>
              <a:ext uri="{FF2B5EF4-FFF2-40B4-BE49-F238E27FC236}">
                <a16:creationId xmlns:a16="http://schemas.microsoft.com/office/drawing/2014/main" id="{0AF4E2B8-5C23-4A9C-936B-F980264730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405"/>
          <a:stretch/>
        </p:blipFill>
        <p:spPr bwMode="auto">
          <a:xfrm>
            <a:off x="1942786" y="2653541"/>
            <a:ext cx="7781925" cy="397986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C167360-5EA9-4E4B-9EBA-D8EE4C864094}"/>
              </a:ext>
            </a:extLst>
          </p:cNvPr>
          <p:cNvSpPr txBox="1"/>
          <p:nvPr/>
        </p:nvSpPr>
        <p:spPr>
          <a:xfrm>
            <a:off x="3405809" y="6172200"/>
            <a:ext cx="4426226" cy="369332"/>
          </a:xfrm>
          <a:prstGeom prst="rect">
            <a:avLst/>
          </a:prstGeom>
          <a:noFill/>
        </p:spPr>
        <p:txBody>
          <a:bodyPr wrap="square" rtlCol="0">
            <a:spAutoFit/>
          </a:bodyPr>
          <a:lstStyle/>
          <a:p>
            <a:pPr algn="ctr"/>
            <a:r>
              <a:rPr lang="en-GB" dirty="0"/>
              <a:t>Figure </a:t>
            </a:r>
            <a:r>
              <a:rPr lang="en-GB" dirty="0" smtClean="0"/>
              <a:t>4 </a:t>
            </a:r>
            <a:r>
              <a:rPr lang="en-GB" dirty="0"/>
              <a:t>– Generation Theory</a:t>
            </a:r>
          </a:p>
        </p:txBody>
      </p:sp>
    </p:spTree>
    <p:extLst>
      <p:ext uri="{BB962C8B-B14F-4D97-AF65-F5344CB8AC3E}">
        <p14:creationId xmlns:p14="http://schemas.microsoft.com/office/powerpoint/2010/main" val="2435720280"/>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0-#ppt_w/2"/>
                                          </p:val>
                                        </p:tav>
                                        <p:tav tm="100000">
                                          <p:val>
                                            <p:strVal val="#ppt_x"/>
                                          </p:val>
                                        </p:tav>
                                      </p:tavLst>
                                    </p:anim>
                                    <p:anim calcmode="lin" valueType="num">
                                      <p:cBhvr additive="base">
                                        <p:cTn id="15"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fltVal val="0"/>
                                          </p:val>
                                        </p:tav>
                                        <p:tav tm="100000">
                                          <p:val>
                                            <p:strVal val="#ppt_w"/>
                                          </p:val>
                                        </p:tav>
                                      </p:tavLst>
                                    </p:anim>
                                    <p:anim calcmode="lin" valueType="num">
                                      <p:cBhvr>
                                        <p:cTn id="21" dur="500" fill="hold"/>
                                        <p:tgtEl>
                                          <p:spTgt spid="6"/>
                                        </p:tgtEl>
                                        <p:attrNameLst>
                                          <p:attrName>ppt_h</p:attrName>
                                        </p:attrNameLst>
                                      </p:cBhvr>
                                      <p:tavLst>
                                        <p:tav tm="0">
                                          <p:val>
                                            <p:fltVal val="0"/>
                                          </p:val>
                                        </p:tav>
                                        <p:tav tm="100000">
                                          <p:val>
                                            <p:strVal val="#ppt_h"/>
                                          </p:val>
                                        </p:tav>
                                      </p:tavLst>
                                    </p:anim>
                                    <p:animEffect transition="in" filter="fade">
                                      <p:cBhvr>
                                        <p:cTn id="22" dur="500"/>
                                        <p:tgtEl>
                                          <p:spTgt spid="6"/>
                                        </p:tgtEl>
                                      </p:cBhvr>
                                    </p:animEffect>
                                  </p:childTnLst>
                                </p:cTn>
                              </p:par>
                              <p:par>
                                <p:cTn id="23" presetID="53" presetClass="entr" presetSubtype="16"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21</a:t>
            </a:fld>
            <a:endParaRPr lang="en-US" dirty="0"/>
          </a:p>
        </p:txBody>
      </p:sp>
      <p:sp>
        <p:nvSpPr>
          <p:cNvPr id="3" name="Arrow: Up 26">
            <a:extLst>
              <a:ext uri="{FF2B5EF4-FFF2-40B4-BE49-F238E27FC236}">
                <a16:creationId xmlns:a16="http://schemas.microsoft.com/office/drawing/2014/main" id="{06463BFD-224C-4669-A39C-6824960EAAFD}"/>
              </a:ext>
            </a:extLst>
          </p:cNvPr>
          <p:cNvSpPr/>
          <p:nvPr/>
        </p:nvSpPr>
        <p:spPr>
          <a:xfrm>
            <a:off x="5262077" y="1407620"/>
            <a:ext cx="507963" cy="1781994"/>
          </a:xfrm>
          <a:prstGeom prst="up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4" name="Arrow: Up 24">
            <a:extLst>
              <a:ext uri="{FF2B5EF4-FFF2-40B4-BE49-F238E27FC236}">
                <a16:creationId xmlns:a16="http://schemas.microsoft.com/office/drawing/2014/main" id="{BC5965B9-1655-4634-A45A-BA21989116B0}"/>
              </a:ext>
            </a:extLst>
          </p:cNvPr>
          <p:cNvSpPr/>
          <p:nvPr/>
        </p:nvSpPr>
        <p:spPr>
          <a:xfrm rot="19011141">
            <a:off x="3780836" y="1524657"/>
            <a:ext cx="542491" cy="1941174"/>
          </a:xfrm>
          <a:prstGeom prst="up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5" name="Arrow: Left 21">
            <a:extLst>
              <a:ext uri="{FF2B5EF4-FFF2-40B4-BE49-F238E27FC236}">
                <a16:creationId xmlns:a16="http://schemas.microsoft.com/office/drawing/2014/main" id="{F27328CA-76F0-42C9-A1B9-2E00E46CC8CF}"/>
              </a:ext>
            </a:extLst>
          </p:cNvPr>
          <p:cNvSpPr/>
          <p:nvPr/>
        </p:nvSpPr>
        <p:spPr>
          <a:xfrm>
            <a:off x="2345919" y="3106702"/>
            <a:ext cx="2145715" cy="479932"/>
          </a:xfrm>
          <a:prstGeom prst="lef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6" name="Arrow: Right 12">
            <a:extLst>
              <a:ext uri="{FF2B5EF4-FFF2-40B4-BE49-F238E27FC236}">
                <a16:creationId xmlns:a16="http://schemas.microsoft.com/office/drawing/2014/main" id="{EC43B649-F27E-4851-AE23-E868D1DC85E6}"/>
              </a:ext>
            </a:extLst>
          </p:cNvPr>
          <p:cNvSpPr/>
          <p:nvPr/>
        </p:nvSpPr>
        <p:spPr>
          <a:xfrm rot="18378283">
            <a:off x="6601653" y="2149517"/>
            <a:ext cx="1502186" cy="559336"/>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7" name="Arrow: Down 19">
            <a:extLst>
              <a:ext uri="{FF2B5EF4-FFF2-40B4-BE49-F238E27FC236}">
                <a16:creationId xmlns:a16="http://schemas.microsoft.com/office/drawing/2014/main" id="{CD818ABF-8FAF-435D-905D-5489323F1106}"/>
              </a:ext>
            </a:extLst>
          </p:cNvPr>
          <p:cNvSpPr/>
          <p:nvPr/>
        </p:nvSpPr>
        <p:spPr>
          <a:xfrm rot="2657250">
            <a:off x="3622240" y="3401361"/>
            <a:ext cx="544938" cy="1816021"/>
          </a:xfrm>
          <a:prstGeom prst="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8" name="Arrow: Down 17">
            <a:extLst>
              <a:ext uri="{FF2B5EF4-FFF2-40B4-BE49-F238E27FC236}">
                <a16:creationId xmlns:a16="http://schemas.microsoft.com/office/drawing/2014/main" id="{C2202061-3CAC-4036-8027-03905B789555}"/>
              </a:ext>
            </a:extLst>
          </p:cNvPr>
          <p:cNvSpPr/>
          <p:nvPr/>
        </p:nvSpPr>
        <p:spPr>
          <a:xfrm>
            <a:off x="5262737" y="3816153"/>
            <a:ext cx="476814" cy="1578376"/>
          </a:xfrm>
          <a:prstGeom prst="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9" name="Arrow: Down 15">
            <a:extLst>
              <a:ext uri="{FF2B5EF4-FFF2-40B4-BE49-F238E27FC236}">
                <a16:creationId xmlns:a16="http://schemas.microsoft.com/office/drawing/2014/main" id="{FC16CDA1-9A99-46D0-A92C-E745B65DD579}"/>
              </a:ext>
            </a:extLst>
          </p:cNvPr>
          <p:cNvSpPr/>
          <p:nvPr/>
        </p:nvSpPr>
        <p:spPr>
          <a:xfrm rot="19025756">
            <a:off x="6717493" y="3441354"/>
            <a:ext cx="450574" cy="1736034"/>
          </a:xfrm>
          <a:prstGeom prst="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0" name="Arrow: Right 13">
            <a:extLst>
              <a:ext uri="{FF2B5EF4-FFF2-40B4-BE49-F238E27FC236}">
                <a16:creationId xmlns:a16="http://schemas.microsoft.com/office/drawing/2014/main" id="{3C467A21-A085-47A2-A582-26208B666B9D}"/>
              </a:ext>
            </a:extLst>
          </p:cNvPr>
          <p:cNvSpPr/>
          <p:nvPr/>
        </p:nvSpPr>
        <p:spPr>
          <a:xfrm>
            <a:off x="6875115" y="3233528"/>
            <a:ext cx="1815548" cy="470619"/>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1" name="Slide Number Placeholder 3">
            <a:extLst>
              <a:ext uri="{FF2B5EF4-FFF2-40B4-BE49-F238E27FC236}">
                <a16:creationId xmlns:a16="http://schemas.microsoft.com/office/drawing/2014/main" id="{72C361AD-2502-4202-ABEB-D304C1E73E64}"/>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21</a:t>
            </a:fld>
            <a:endParaRPr lang="en-US"/>
          </a:p>
        </p:txBody>
      </p:sp>
      <p:sp>
        <p:nvSpPr>
          <p:cNvPr id="12" name="Oval 11">
            <a:extLst>
              <a:ext uri="{FF2B5EF4-FFF2-40B4-BE49-F238E27FC236}">
                <a16:creationId xmlns:a16="http://schemas.microsoft.com/office/drawing/2014/main" id="{BC08EB49-67D0-41A5-A70D-D4C8CC2E4829}"/>
              </a:ext>
            </a:extLst>
          </p:cNvPr>
          <p:cNvSpPr/>
          <p:nvPr/>
        </p:nvSpPr>
        <p:spPr>
          <a:xfrm>
            <a:off x="3604591" y="2435087"/>
            <a:ext cx="3816626" cy="1987826"/>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a:t>SILENT GENERATION</a:t>
            </a:r>
          </a:p>
        </p:txBody>
      </p:sp>
      <p:sp>
        <p:nvSpPr>
          <p:cNvPr id="13" name="TextBox 12">
            <a:extLst>
              <a:ext uri="{FF2B5EF4-FFF2-40B4-BE49-F238E27FC236}">
                <a16:creationId xmlns:a16="http://schemas.microsoft.com/office/drawing/2014/main" id="{C819D55F-64BD-4683-90F2-4F6DF53F8BFA}"/>
              </a:ext>
            </a:extLst>
          </p:cNvPr>
          <p:cNvSpPr txBox="1"/>
          <p:nvPr/>
        </p:nvSpPr>
        <p:spPr>
          <a:xfrm>
            <a:off x="7296728" y="1090747"/>
            <a:ext cx="2205220" cy="707886"/>
          </a:xfrm>
          <a:prstGeom prst="rect">
            <a:avLst/>
          </a:prstGeom>
          <a:noFill/>
        </p:spPr>
        <p:txBody>
          <a:bodyPr wrap="square" rtlCol="0">
            <a:spAutoFit/>
          </a:bodyPr>
          <a:lstStyle/>
          <a:p>
            <a:pPr algn="ctr"/>
            <a:r>
              <a:rPr lang="en-GB" sz="2000" dirty="0"/>
              <a:t>Born between 1925-1945 [34]</a:t>
            </a:r>
          </a:p>
        </p:txBody>
      </p:sp>
      <p:sp>
        <p:nvSpPr>
          <p:cNvPr id="14" name="TextBox 13">
            <a:extLst>
              <a:ext uri="{FF2B5EF4-FFF2-40B4-BE49-F238E27FC236}">
                <a16:creationId xmlns:a16="http://schemas.microsoft.com/office/drawing/2014/main" id="{AE933261-2AEB-4FC9-9CEE-232C4E18BACC}"/>
              </a:ext>
            </a:extLst>
          </p:cNvPr>
          <p:cNvSpPr txBox="1"/>
          <p:nvPr/>
        </p:nvSpPr>
        <p:spPr>
          <a:xfrm>
            <a:off x="8624447" y="3034935"/>
            <a:ext cx="2027584" cy="707886"/>
          </a:xfrm>
          <a:prstGeom prst="rect">
            <a:avLst/>
          </a:prstGeom>
          <a:noFill/>
        </p:spPr>
        <p:txBody>
          <a:bodyPr wrap="square" rtlCol="0">
            <a:spAutoFit/>
          </a:bodyPr>
          <a:lstStyle/>
          <a:p>
            <a:pPr algn="ctr"/>
            <a:r>
              <a:rPr lang="en-GB" sz="2000" dirty="0"/>
              <a:t>Work hard but stay quiet [34]</a:t>
            </a:r>
          </a:p>
        </p:txBody>
      </p:sp>
      <p:sp>
        <p:nvSpPr>
          <p:cNvPr id="15" name="TextBox 14">
            <a:extLst>
              <a:ext uri="{FF2B5EF4-FFF2-40B4-BE49-F238E27FC236}">
                <a16:creationId xmlns:a16="http://schemas.microsoft.com/office/drawing/2014/main" id="{1DA6D66D-EAF2-4B0F-B581-1123E138A76F}"/>
              </a:ext>
            </a:extLst>
          </p:cNvPr>
          <p:cNvSpPr txBox="1"/>
          <p:nvPr/>
        </p:nvSpPr>
        <p:spPr>
          <a:xfrm>
            <a:off x="7186541" y="4469876"/>
            <a:ext cx="3008243" cy="1323439"/>
          </a:xfrm>
          <a:prstGeom prst="rect">
            <a:avLst/>
          </a:prstGeom>
          <a:noFill/>
        </p:spPr>
        <p:txBody>
          <a:bodyPr wrap="square" rtlCol="0">
            <a:spAutoFit/>
          </a:bodyPr>
          <a:lstStyle/>
          <a:p>
            <a:pPr algn="ctr"/>
            <a:r>
              <a:rPr lang="en-GB" sz="2000"/>
              <a:t>Generally senior members of staff, managers and partners [35]</a:t>
            </a:r>
          </a:p>
        </p:txBody>
      </p:sp>
      <p:sp>
        <p:nvSpPr>
          <p:cNvPr id="16" name="TextBox 15">
            <a:extLst>
              <a:ext uri="{FF2B5EF4-FFF2-40B4-BE49-F238E27FC236}">
                <a16:creationId xmlns:a16="http://schemas.microsoft.com/office/drawing/2014/main" id="{96E2C99A-D47B-44D4-8F40-A94C5841F67D}"/>
              </a:ext>
            </a:extLst>
          </p:cNvPr>
          <p:cNvSpPr txBox="1"/>
          <p:nvPr/>
        </p:nvSpPr>
        <p:spPr>
          <a:xfrm>
            <a:off x="3997022" y="5382171"/>
            <a:ext cx="3008243" cy="707886"/>
          </a:xfrm>
          <a:prstGeom prst="rect">
            <a:avLst/>
          </a:prstGeom>
          <a:noFill/>
        </p:spPr>
        <p:txBody>
          <a:bodyPr wrap="square" rtlCol="0">
            <a:spAutoFit/>
          </a:bodyPr>
          <a:lstStyle/>
          <a:p>
            <a:pPr algn="ctr"/>
            <a:r>
              <a:rPr lang="en-GB" sz="2000"/>
              <a:t>They are determined and have willpower [36]</a:t>
            </a:r>
          </a:p>
        </p:txBody>
      </p:sp>
      <p:sp>
        <p:nvSpPr>
          <p:cNvPr id="17" name="TextBox 16">
            <a:extLst>
              <a:ext uri="{FF2B5EF4-FFF2-40B4-BE49-F238E27FC236}">
                <a16:creationId xmlns:a16="http://schemas.microsoft.com/office/drawing/2014/main" id="{2061F460-FF98-4098-85A2-E1ADD9F42D93}"/>
              </a:ext>
            </a:extLst>
          </p:cNvPr>
          <p:cNvSpPr txBox="1"/>
          <p:nvPr/>
        </p:nvSpPr>
        <p:spPr>
          <a:xfrm>
            <a:off x="1046953" y="4623765"/>
            <a:ext cx="2232284" cy="1015663"/>
          </a:xfrm>
          <a:prstGeom prst="rect">
            <a:avLst/>
          </a:prstGeom>
          <a:noFill/>
        </p:spPr>
        <p:txBody>
          <a:bodyPr wrap="square" rtlCol="0">
            <a:spAutoFit/>
          </a:bodyPr>
          <a:lstStyle/>
          <a:p>
            <a:pPr algn="ctr"/>
            <a:r>
              <a:rPr lang="en-GB" sz="2000" dirty="0"/>
              <a:t>They are loyal to their employer [37]</a:t>
            </a:r>
          </a:p>
        </p:txBody>
      </p:sp>
      <p:sp>
        <p:nvSpPr>
          <p:cNvPr id="18" name="TextBox 17">
            <a:extLst>
              <a:ext uri="{FF2B5EF4-FFF2-40B4-BE49-F238E27FC236}">
                <a16:creationId xmlns:a16="http://schemas.microsoft.com/office/drawing/2014/main" id="{39E00EC8-994D-4BA4-B39F-AE23FC8FAA28}"/>
              </a:ext>
            </a:extLst>
          </p:cNvPr>
          <p:cNvSpPr txBox="1"/>
          <p:nvPr/>
        </p:nvSpPr>
        <p:spPr>
          <a:xfrm>
            <a:off x="255603" y="2960774"/>
            <a:ext cx="2086795" cy="707886"/>
          </a:xfrm>
          <a:prstGeom prst="rect">
            <a:avLst/>
          </a:prstGeom>
          <a:noFill/>
        </p:spPr>
        <p:txBody>
          <a:bodyPr wrap="square" rtlCol="0">
            <a:spAutoFit/>
          </a:bodyPr>
          <a:lstStyle/>
          <a:p>
            <a:pPr algn="ctr"/>
            <a:r>
              <a:rPr lang="en-GB" sz="2000" dirty="0"/>
              <a:t>Not skilled with technology [37]</a:t>
            </a:r>
          </a:p>
        </p:txBody>
      </p:sp>
      <p:sp>
        <p:nvSpPr>
          <p:cNvPr id="19" name="TextBox 18">
            <a:extLst>
              <a:ext uri="{FF2B5EF4-FFF2-40B4-BE49-F238E27FC236}">
                <a16:creationId xmlns:a16="http://schemas.microsoft.com/office/drawing/2014/main" id="{51A26983-1348-40C9-A2DB-7A5737235690}"/>
              </a:ext>
            </a:extLst>
          </p:cNvPr>
          <p:cNvSpPr txBox="1"/>
          <p:nvPr/>
        </p:nvSpPr>
        <p:spPr>
          <a:xfrm>
            <a:off x="1443513" y="1037451"/>
            <a:ext cx="2589908" cy="707886"/>
          </a:xfrm>
          <a:prstGeom prst="rect">
            <a:avLst/>
          </a:prstGeom>
          <a:noFill/>
        </p:spPr>
        <p:txBody>
          <a:bodyPr wrap="square" rtlCol="0">
            <a:spAutoFit/>
          </a:bodyPr>
          <a:lstStyle/>
          <a:p>
            <a:pPr algn="ctr"/>
            <a:r>
              <a:rPr lang="en-GB" sz="2000"/>
              <a:t>Prefer traditional work structures [38]</a:t>
            </a:r>
          </a:p>
        </p:txBody>
      </p:sp>
      <p:sp>
        <p:nvSpPr>
          <p:cNvPr id="20" name="TextBox 19">
            <a:extLst>
              <a:ext uri="{FF2B5EF4-FFF2-40B4-BE49-F238E27FC236}">
                <a16:creationId xmlns:a16="http://schemas.microsoft.com/office/drawing/2014/main" id="{287F96DB-7D80-44B2-8E6C-7B63B83266EE}"/>
              </a:ext>
            </a:extLst>
          </p:cNvPr>
          <p:cNvSpPr txBox="1"/>
          <p:nvPr/>
        </p:nvSpPr>
        <p:spPr>
          <a:xfrm>
            <a:off x="4321163" y="386055"/>
            <a:ext cx="2383481" cy="1015663"/>
          </a:xfrm>
          <a:prstGeom prst="rect">
            <a:avLst/>
          </a:prstGeom>
          <a:noFill/>
        </p:spPr>
        <p:txBody>
          <a:bodyPr wrap="square" rtlCol="0">
            <a:spAutoFit/>
          </a:bodyPr>
          <a:lstStyle/>
          <a:p>
            <a:pPr algn="ctr"/>
            <a:r>
              <a:rPr lang="en-GB" sz="2000" dirty="0"/>
              <a:t>Follow the rules and respect authority [39]</a:t>
            </a:r>
          </a:p>
        </p:txBody>
      </p:sp>
    </p:spTree>
    <p:extLst>
      <p:ext uri="{BB962C8B-B14F-4D97-AF65-F5344CB8AC3E}">
        <p14:creationId xmlns:p14="http://schemas.microsoft.com/office/powerpoint/2010/main" val="5002739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1+#ppt_w/2"/>
                                          </p:val>
                                        </p:tav>
                                        <p:tav tm="100000">
                                          <p:val>
                                            <p:strVal val="#ppt_x"/>
                                          </p:val>
                                        </p:tav>
                                      </p:tavLst>
                                    </p:anim>
                                    <p:anim calcmode="lin" valueType="num">
                                      <p:cBhvr additive="base">
                                        <p:cTn id="1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1+#ppt_w/2"/>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0-#ppt_w/2"/>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0-#ppt_w/2"/>
                                          </p:val>
                                        </p:tav>
                                        <p:tav tm="100000">
                                          <p:val>
                                            <p:strVal val="#ppt_x"/>
                                          </p:val>
                                        </p:tav>
                                      </p:tavLst>
                                    </p:anim>
                                    <p:anim calcmode="lin" valueType="num">
                                      <p:cBhvr additive="base">
                                        <p:cTn id="4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0-#ppt_w/2"/>
                                          </p:val>
                                        </p:tav>
                                        <p:tav tm="100000">
                                          <p:val>
                                            <p:strVal val="#ppt_x"/>
                                          </p:val>
                                        </p:tav>
                                      </p:tavLst>
                                    </p:anim>
                                    <p:anim calcmode="lin" valueType="num">
                                      <p:cBhvr additive="base">
                                        <p:cTn id="50" dur="500" fill="hold"/>
                                        <p:tgtEl>
                                          <p:spTgt spid="1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18" grpId="0"/>
      <p:bldP spid="19" grpId="0"/>
      <p:bldP spid="2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22</a:t>
            </a:fld>
            <a:endParaRPr lang="en-US" dirty="0"/>
          </a:p>
        </p:txBody>
      </p:sp>
      <p:sp>
        <p:nvSpPr>
          <p:cNvPr id="3" name="Arrow: Up 18">
            <a:extLst>
              <a:ext uri="{FF2B5EF4-FFF2-40B4-BE49-F238E27FC236}">
                <a16:creationId xmlns:a16="http://schemas.microsoft.com/office/drawing/2014/main" id="{40DCCFB2-A2C0-4AB8-A94E-FFFA9BECC212}"/>
              </a:ext>
            </a:extLst>
          </p:cNvPr>
          <p:cNvSpPr/>
          <p:nvPr/>
        </p:nvSpPr>
        <p:spPr>
          <a:xfrm>
            <a:off x="5242781" y="1421267"/>
            <a:ext cx="633011" cy="1549035"/>
          </a:xfrm>
          <a:prstGeom prst="up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4" name="Arrow: Up 16">
            <a:extLst>
              <a:ext uri="{FF2B5EF4-FFF2-40B4-BE49-F238E27FC236}">
                <a16:creationId xmlns:a16="http://schemas.microsoft.com/office/drawing/2014/main" id="{1BCD0024-F030-4AB8-8C15-8E09C9323374}"/>
              </a:ext>
            </a:extLst>
          </p:cNvPr>
          <p:cNvSpPr/>
          <p:nvPr/>
        </p:nvSpPr>
        <p:spPr>
          <a:xfrm rot="18885413">
            <a:off x="3727262" y="1415933"/>
            <a:ext cx="636105" cy="1892603"/>
          </a:xfrm>
          <a:prstGeom prst="up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5" name="Arrow: Left 14">
            <a:extLst>
              <a:ext uri="{FF2B5EF4-FFF2-40B4-BE49-F238E27FC236}">
                <a16:creationId xmlns:a16="http://schemas.microsoft.com/office/drawing/2014/main" id="{4049A5DB-221C-4AA0-B383-1F6EFF26B512}"/>
              </a:ext>
            </a:extLst>
          </p:cNvPr>
          <p:cNvSpPr/>
          <p:nvPr/>
        </p:nvSpPr>
        <p:spPr>
          <a:xfrm>
            <a:off x="2504661" y="3087757"/>
            <a:ext cx="1983785" cy="530087"/>
          </a:xfrm>
          <a:prstGeom prst="lef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6" name="Arrow: Down 12">
            <a:extLst>
              <a:ext uri="{FF2B5EF4-FFF2-40B4-BE49-F238E27FC236}">
                <a16:creationId xmlns:a16="http://schemas.microsoft.com/office/drawing/2014/main" id="{70E2596F-A8C2-4EB9-87A1-835E3E960703}"/>
              </a:ext>
            </a:extLst>
          </p:cNvPr>
          <p:cNvSpPr/>
          <p:nvPr/>
        </p:nvSpPr>
        <p:spPr>
          <a:xfrm rot="2370760">
            <a:off x="3686091" y="3319817"/>
            <a:ext cx="516835" cy="1938130"/>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7" name="Arrow: Down 10">
            <a:extLst>
              <a:ext uri="{FF2B5EF4-FFF2-40B4-BE49-F238E27FC236}">
                <a16:creationId xmlns:a16="http://schemas.microsoft.com/office/drawing/2014/main" id="{F31A0152-C322-40C1-BC31-A8BDA299A3B4}"/>
              </a:ext>
            </a:extLst>
          </p:cNvPr>
          <p:cNvSpPr/>
          <p:nvPr/>
        </p:nvSpPr>
        <p:spPr>
          <a:xfrm>
            <a:off x="5246862" y="3985965"/>
            <a:ext cx="516835" cy="1549035"/>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8" name="Arrow: Right 8">
            <a:extLst>
              <a:ext uri="{FF2B5EF4-FFF2-40B4-BE49-F238E27FC236}">
                <a16:creationId xmlns:a16="http://schemas.microsoft.com/office/drawing/2014/main" id="{9ECD37C3-8286-4DA9-A4FE-908D4DA06185}"/>
              </a:ext>
            </a:extLst>
          </p:cNvPr>
          <p:cNvSpPr/>
          <p:nvPr/>
        </p:nvSpPr>
        <p:spPr>
          <a:xfrm rot="1630746">
            <a:off x="5896718" y="4024527"/>
            <a:ext cx="2358887" cy="530087"/>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9" name="Arrow: Right 6">
            <a:extLst>
              <a:ext uri="{FF2B5EF4-FFF2-40B4-BE49-F238E27FC236}">
                <a16:creationId xmlns:a16="http://schemas.microsoft.com/office/drawing/2014/main" id="{54E86727-4A08-48B4-A856-F1F4A3FEDB87}"/>
              </a:ext>
            </a:extLst>
          </p:cNvPr>
          <p:cNvSpPr/>
          <p:nvPr/>
        </p:nvSpPr>
        <p:spPr>
          <a:xfrm>
            <a:off x="6973216" y="3087757"/>
            <a:ext cx="1775793" cy="530087"/>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0" name="Arrow: Right 4">
            <a:extLst>
              <a:ext uri="{FF2B5EF4-FFF2-40B4-BE49-F238E27FC236}">
                <a16:creationId xmlns:a16="http://schemas.microsoft.com/office/drawing/2014/main" id="{4E46916E-F685-4B45-9F0C-4068B58B2683}"/>
              </a:ext>
            </a:extLst>
          </p:cNvPr>
          <p:cNvSpPr/>
          <p:nvPr/>
        </p:nvSpPr>
        <p:spPr>
          <a:xfrm rot="18445805">
            <a:off x="6055615" y="2218995"/>
            <a:ext cx="2014331" cy="543339"/>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1" name="Slide Number Placeholder 1">
            <a:extLst>
              <a:ext uri="{FF2B5EF4-FFF2-40B4-BE49-F238E27FC236}">
                <a16:creationId xmlns:a16="http://schemas.microsoft.com/office/drawing/2014/main" id="{F28C2549-D13B-40C8-9D49-9AF590B8302D}"/>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22</a:t>
            </a:fld>
            <a:endParaRPr lang="en-US"/>
          </a:p>
        </p:txBody>
      </p:sp>
      <p:sp>
        <p:nvSpPr>
          <p:cNvPr id="12" name="Oval 11">
            <a:extLst>
              <a:ext uri="{FF2B5EF4-FFF2-40B4-BE49-F238E27FC236}">
                <a16:creationId xmlns:a16="http://schemas.microsoft.com/office/drawing/2014/main" id="{73967872-A7DF-4EC0-AE4C-3E9D7F679E46}"/>
              </a:ext>
            </a:extLst>
          </p:cNvPr>
          <p:cNvSpPr/>
          <p:nvPr/>
        </p:nvSpPr>
        <p:spPr>
          <a:xfrm>
            <a:off x="3604591" y="2435087"/>
            <a:ext cx="3816626" cy="1987826"/>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a:t>BABY BOOMER GENERATION</a:t>
            </a:r>
          </a:p>
        </p:txBody>
      </p:sp>
      <p:sp>
        <p:nvSpPr>
          <p:cNvPr id="13" name="TextBox 12">
            <a:extLst>
              <a:ext uri="{FF2B5EF4-FFF2-40B4-BE49-F238E27FC236}">
                <a16:creationId xmlns:a16="http://schemas.microsoft.com/office/drawing/2014/main" id="{B56F5311-0B59-473D-8B42-4EF097288371}"/>
              </a:ext>
            </a:extLst>
          </p:cNvPr>
          <p:cNvSpPr txBox="1"/>
          <p:nvPr/>
        </p:nvSpPr>
        <p:spPr>
          <a:xfrm>
            <a:off x="7207665" y="1142075"/>
            <a:ext cx="2599448" cy="707886"/>
          </a:xfrm>
          <a:prstGeom prst="rect">
            <a:avLst/>
          </a:prstGeom>
          <a:noFill/>
        </p:spPr>
        <p:txBody>
          <a:bodyPr wrap="square" rtlCol="0">
            <a:spAutoFit/>
          </a:bodyPr>
          <a:lstStyle/>
          <a:p>
            <a:pPr algn="ctr"/>
            <a:r>
              <a:rPr lang="en-GB" sz="2000" dirty="0"/>
              <a:t>Born between 1946-1964 [40]</a:t>
            </a:r>
          </a:p>
        </p:txBody>
      </p:sp>
      <p:sp>
        <p:nvSpPr>
          <p:cNvPr id="14" name="TextBox 13">
            <a:extLst>
              <a:ext uri="{FF2B5EF4-FFF2-40B4-BE49-F238E27FC236}">
                <a16:creationId xmlns:a16="http://schemas.microsoft.com/office/drawing/2014/main" id="{8AA0700A-2A63-450C-872E-7471BBE098F0}"/>
              </a:ext>
            </a:extLst>
          </p:cNvPr>
          <p:cNvSpPr txBox="1"/>
          <p:nvPr/>
        </p:nvSpPr>
        <p:spPr>
          <a:xfrm>
            <a:off x="8655911" y="2844968"/>
            <a:ext cx="1803305" cy="1015663"/>
          </a:xfrm>
          <a:prstGeom prst="rect">
            <a:avLst/>
          </a:prstGeom>
          <a:noFill/>
        </p:spPr>
        <p:txBody>
          <a:bodyPr wrap="square" rtlCol="0">
            <a:spAutoFit/>
          </a:bodyPr>
          <a:lstStyle/>
          <a:p>
            <a:pPr algn="ctr"/>
            <a:r>
              <a:rPr lang="en-GB" sz="2000" dirty="0"/>
              <a:t>They are independent [41]</a:t>
            </a:r>
          </a:p>
        </p:txBody>
      </p:sp>
      <p:sp>
        <p:nvSpPr>
          <p:cNvPr id="15" name="TextBox 14">
            <a:extLst>
              <a:ext uri="{FF2B5EF4-FFF2-40B4-BE49-F238E27FC236}">
                <a16:creationId xmlns:a16="http://schemas.microsoft.com/office/drawing/2014/main" id="{42752963-D799-4DD2-BBEE-C3269DC9C2F2}"/>
              </a:ext>
            </a:extLst>
          </p:cNvPr>
          <p:cNvSpPr txBox="1"/>
          <p:nvPr/>
        </p:nvSpPr>
        <p:spPr>
          <a:xfrm>
            <a:off x="7890659" y="4449418"/>
            <a:ext cx="2029604" cy="1015663"/>
          </a:xfrm>
          <a:prstGeom prst="rect">
            <a:avLst/>
          </a:prstGeom>
          <a:noFill/>
        </p:spPr>
        <p:txBody>
          <a:bodyPr wrap="square" rtlCol="0">
            <a:spAutoFit/>
          </a:bodyPr>
          <a:lstStyle/>
          <a:p>
            <a:pPr algn="ctr"/>
            <a:r>
              <a:rPr lang="en-GB" sz="2000" dirty="0"/>
              <a:t>They are competitive [41]</a:t>
            </a:r>
          </a:p>
        </p:txBody>
      </p:sp>
      <p:sp>
        <p:nvSpPr>
          <p:cNvPr id="16" name="TextBox 15">
            <a:extLst>
              <a:ext uri="{FF2B5EF4-FFF2-40B4-BE49-F238E27FC236}">
                <a16:creationId xmlns:a16="http://schemas.microsoft.com/office/drawing/2014/main" id="{8B957669-6221-494A-AF06-96B137896D00}"/>
              </a:ext>
            </a:extLst>
          </p:cNvPr>
          <p:cNvSpPr txBox="1"/>
          <p:nvPr/>
        </p:nvSpPr>
        <p:spPr>
          <a:xfrm>
            <a:off x="4240696" y="5535000"/>
            <a:ext cx="2637182" cy="1015663"/>
          </a:xfrm>
          <a:prstGeom prst="rect">
            <a:avLst/>
          </a:prstGeom>
          <a:noFill/>
        </p:spPr>
        <p:txBody>
          <a:bodyPr wrap="square" rtlCol="0">
            <a:spAutoFit/>
          </a:bodyPr>
          <a:lstStyle/>
          <a:p>
            <a:pPr algn="ctr"/>
            <a:r>
              <a:rPr lang="en-GB" sz="2000" dirty="0"/>
              <a:t>Focused on career and goal-oriented [42]</a:t>
            </a:r>
          </a:p>
        </p:txBody>
      </p:sp>
      <p:sp>
        <p:nvSpPr>
          <p:cNvPr id="17" name="TextBox 16">
            <a:extLst>
              <a:ext uri="{FF2B5EF4-FFF2-40B4-BE49-F238E27FC236}">
                <a16:creationId xmlns:a16="http://schemas.microsoft.com/office/drawing/2014/main" id="{61883972-F3FA-4684-82CA-65F25433309B}"/>
              </a:ext>
            </a:extLst>
          </p:cNvPr>
          <p:cNvSpPr txBox="1"/>
          <p:nvPr/>
        </p:nvSpPr>
        <p:spPr>
          <a:xfrm>
            <a:off x="643807" y="4693086"/>
            <a:ext cx="2960784" cy="1015663"/>
          </a:xfrm>
          <a:prstGeom prst="rect">
            <a:avLst/>
          </a:prstGeom>
          <a:noFill/>
        </p:spPr>
        <p:txBody>
          <a:bodyPr wrap="square" rtlCol="0">
            <a:spAutoFit/>
          </a:bodyPr>
          <a:lstStyle/>
          <a:p>
            <a:pPr algn="ctr"/>
            <a:r>
              <a:rPr lang="en-GB" sz="2000" dirty="0"/>
              <a:t>Use technology for work rather than for social networking [43]</a:t>
            </a:r>
          </a:p>
        </p:txBody>
      </p:sp>
      <p:sp>
        <p:nvSpPr>
          <p:cNvPr id="18" name="TextBox 17">
            <a:extLst>
              <a:ext uri="{FF2B5EF4-FFF2-40B4-BE49-F238E27FC236}">
                <a16:creationId xmlns:a16="http://schemas.microsoft.com/office/drawing/2014/main" id="{E5348E5E-AC53-4FF3-8662-BB088995E6C4}"/>
              </a:ext>
            </a:extLst>
          </p:cNvPr>
          <p:cNvSpPr txBox="1"/>
          <p:nvPr/>
        </p:nvSpPr>
        <p:spPr>
          <a:xfrm>
            <a:off x="628914" y="2998857"/>
            <a:ext cx="1983785" cy="707886"/>
          </a:xfrm>
          <a:prstGeom prst="rect">
            <a:avLst/>
          </a:prstGeom>
          <a:noFill/>
        </p:spPr>
        <p:txBody>
          <a:bodyPr wrap="square" rtlCol="0">
            <a:spAutoFit/>
          </a:bodyPr>
          <a:lstStyle/>
          <a:p>
            <a:pPr algn="ctr"/>
            <a:r>
              <a:rPr lang="en-GB" sz="2000" dirty="0"/>
              <a:t>They are adaptive [44]</a:t>
            </a:r>
          </a:p>
        </p:txBody>
      </p:sp>
      <p:sp>
        <p:nvSpPr>
          <p:cNvPr id="19" name="TextBox 18">
            <a:extLst>
              <a:ext uri="{FF2B5EF4-FFF2-40B4-BE49-F238E27FC236}">
                <a16:creationId xmlns:a16="http://schemas.microsoft.com/office/drawing/2014/main" id="{7E297E84-4A2B-4BCE-A6E5-60556CCEA23D}"/>
              </a:ext>
            </a:extLst>
          </p:cNvPr>
          <p:cNvSpPr txBox="1"/>
          <p:nvPr/>
        </p:nvSpPr>
        <p:spPr>
          <a:xfrm>
            <a:off x="1457739" y="584630"/>
            <a:ext cx="3030707" cy="1323439"/>
          </a:xfrm>
          <a:prstGeom prst="rect">
            <a:avLst/>
          </a:prstGeom>
          <a:noFill/>
        </p:spPr>
        <p:txBody>
          <a:bodyPr wrap="square" rtlCol="0">
            <a:spAutoFit/>
          </a:bodyPr>
          <a:lstStyle/>
          <a:p>
            <a:pPr algn="ctr"/>
            <a:r>
              <a:rPr lang="en-GB" sz="2000" dirty="0"/>
              <a:t>The most important aspect they look for in a job is meaningful work [45]</a:t>
            </a:r>
          </a:p>
        </p:txBody>
      </p:sp>
      <p:sp>
        <p:nvSpPr>
          <p:cNvPr id="20" name="TextBox 19">
            <a:extLst>
              <a:ext uri="{FF2B5EF4-FFF2-40B4-BE49-F238E27FC236}">
                <a16:creationId xmlns:a16="http://schemas.microsoft.com/office/drawing/2014/main" id="{7F2B79E4-5D2D-4C0C-87C0-05327504EA48}"/>
              </a:ext>
            </a:extLst>
          </p:cNvPr>
          <p:cNvSpPr txBox="1"/>
          <p:nvPr/>
        </p:nvSpPr>
        <p:spPr>
          <a:xfrm>
            <a:off x="4488446" y="370644"/>
            <a:ext cx="2389432" cy="1015663"/>
          </a:xfrm>
          <a:prstGeom prst="rect">
            <a:avLst/>
          </a:prstGeom>
          <a:noFill/>
        </p:spPr>
        <p:txBody>
          <a:bodyPr wrap="square" rtlCol="0">
            <a:spAutoFit/>
          </a:bodyPr>
          <a:lstStyle/>
          <a:p>
            <a:pPr algn="ctr"/>
            <a:r>
              <a:rPr lang="en-GB" sz="2000"/>
              <a:t>67% of them feel disengaged at work [45]</a:t>
            </a:r>
          </a:p>
        </p:txBody>
      </p:sp>
    </p:spTree>
    <p:extLst>
      <p:ext uri="{BB962C8B-B14F-4D97-AF65-F5344CB8AC3E}">
        <p14:creationId xmlns:p14="http://schemas.microsoft.com/office/powerpoint/2010/main" val="99408955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1+#ppt_w/2"/>
                                          </p:val>
                                        </p:tav>
                                        <p:tav tm="100000">
                                          <p:val>
                                            <p:strVal val="#ppt_x"/>
                                          </p:val>
                                        </p:tav>
                                      </p:tavLst>
                                    </p:anim>
                                    <p:anim calcmode="lin" valueType="num">
                                      <p:cBhvr additive="base">
                                        <p:cTn id="1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1+#ppt_w/2"/>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0-#ppt_w/2"/>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0-#ppt_w/2"/>
                                          </p:val>
                                        </p:tav>
                                        <p:tav tm="100000">
                                          <p:val>
                                            <p:strVal val="#ppt_x"/>
                                          </p:val>
                                        </p:tav>
                                      </p:tavLst>
                                    </p:anim>
                                    <p:anim calcmode="lin" valueType="num">
                                      <p:cBhvr additive="base">
                                        <p:cTn id="4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nodeType="clickEffect">
                                  <p:stCondLst>
                                    <p:cond delay="0"/>
                                  </p:stCondLst>
                                  <p:childTnLst>
                                    <p:set>
                                      <p:cBhvr>
                                        <p:cTn id="48" dur="1" fill="hold">
                                          <p:stCondLst>
                                            <p:cond delay="0"/>
                                          </p:stCondLst>
                                        </p:cTn>
                                        <p:tgtEl>
                                          <p:spTgt spid="19">
                                            <p:txEl>
                                              <p:pRg st="0" end="0"/>
                                            </p:txEl>
                                          </p:spTgt>
                                        </p:tgtEl>
                                        <p:attrNameLst>
                                          <p:attrName>style.visibility</p:attrName>
                                        </p:attrNameLst>
                                      </p:cBhvr>
                                      <p:to>
                                        <p:strVal val="visible"/>
                                      </p:to>
                                    </p:set>
                                    <p:anim calcmode="lin" valueType="num">
                                      <p:cBhvr additive="base">
                                        <p:cTn id="49" dur="500" fill="hold"/>
                                        <p:tgtEl>
                                          <p:spTgt spid="19">
                                            <p:txEl>
                                              <p:pRg st="0" end="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9">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18" grpId="0"/>
      <p:bldP spid="2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23</a:t>
            </a:fld>
            <a:endParaRPr lang="en-US" dirty="0"/>
          </a:p>
        </p:txBody>
      </p:sp>
      <p:sp>
        <p:nvSpPr>
          <p:cNvPr id="3" name="Arrow: Up 19">
            <a:extLst>
              <a:ext uri="{FF2B5EF4-FFF2-40B4-BE49-F238E27FC236}">
                <a16:creationId xmlns:a16="http://schemas.microsoft.com/office/drawing/2014/main" id="{263A52F5-2D5B-4F76-BC7B-394DAE667AFF}"/>
              </a:ext>
            </a:extLst>
          </p:cNvPr>
          <p:cNvSpPr/>
          <p:nvPr/>
        </p:nvSpPr>
        <p:spPr>
          <a:xfrm>
            <a:off x="5352806" y="1452297"/>
            <a:ext cx="509416" cy="1800314"/>
          </a:xfrm>
          <a:prstGeom prst="up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4" name="Arrow: Up 17">
            <a:extLst>
              <a:ext uri="{FF2B5EF4-FFF2-40B4-BE49-F238E27FC236}">
                <a16:creationId xmlns:a16="http://schemas.microsoft.com/office/drawing/2014/main" id="{0714D08E-AE20-44F5-B6C0-56EA709611B2}"/>
              </a:ext>
            </a:extLst>
          </p:cNvPr>
          <p:cNvSpPr/>
          <p:nvPr/>
        </p:nvSpPr>
        <p:spPr>
          <a:xfrm rot="19352058">
            <a:off x="3733575" y="1536846"/>
            <a:ext cx="556258" cy="1631216"/>
          </a:xfrm>
          <a:prstGeom prst="up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5" name="Arrow: Left 15">
            <a:extLst>
              <a:ext uri="{FF2B5EF4-FFF2-40B4-BE49-F238E27FC236}">
                <a16:creationId xmlns:a16="http://schemas.microsoft.com/office/drawing/2014/main" id="{F70BE996-C08E-4C04-9C7D-B4EF14E72486}"/>
              </a:ext>
            </a:extLst>
          </p:cNvPr>
          <p:cNvSpPr/>
          <p:nvPr/>
        </p:nvSpPr>
        <p:spPr>
          <a:xfrm>
            <a:off x="2385391" y="3156433"/>
            <a:ext cx="1877933" cy="566728"/>
          </a:xfrm>
          <a:prstGeom prst="lef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6" name="Arrow: Down 13">
            <a:extLst>
              <a:ext uri="{FF2B5EF4-FFF2-40B4-BE49-F238E27FC236}">
                <a16:creationId xmlns:a16="http://schemas.microsoft.com/office/drawing/2014/main" id="{B9E98767-AA09-4B85-B2A2-EC3613C91D81}"/>
              </a:ext>
            </a:extLst>
          </p:cNvPr>
          <p:cNvSpPr/>
          <p:nvPr/>
        </p:nvSpPr>
        <p:spPr>
          <a:xfrm rot="2686489">
            <a:off x="3478851" y="3701567"/>
            <a:ext cx="569844" cy="1532271"/>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7" name="Arrow: Down 10">
            <a:extLst>
              <a:ext uri="{FF2B5EF4-FFF2-40B4-BE49-F238E27FC236}">
                <a16:creationId xmlns:a16="http://schemas.microsoft.com/office/drawing/2014/main" id="{738DFAEE-CA87-4F2C-8C8C-80133BCED2A1}"/>
              </a:ext>
            </a:extLst>
          </p:cNvPr>
          <p:cNvSpPr/>
          <p:nvPr/>
        </p:nvSpPr>
        <p:spPr>
          <a:xfrm>
            <a:off x="5195497" y="3982177"/>
            <a:ext cx="569844" cy="1532271"/>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8" name="Arrow: Right 8">
            <a:extLst>
              <a:ext uri="{FF2B5EF4-FFF2-40B4-BE49-F238E27FC236}">
                <a16:creationId xmlns:a16="http://schemas.microsoft.com/office/drawing/2014/main" id="{8BB07B46-B8A9-49BF-B791-090B1480E40F}"/>
              </a:ext>
            </a:extLst>
          </p:cNvPr>
          <p:cNvSpPr/>
          <p:nvPr/>
        </p:nvSpPr>
        <p:spPr>
          <a:xfrm rot="1905989">
            <a:off x="6058349" y="4035009"/>
            <a:ext cx="2030166" cy="545133"/>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9" name="Arrow: Right 5">
            <a:extLst>
              <a:ext uri="{FF2B5EF4-FFF2-40B4-BE49-F238E27FC236}">
                <a16:creationId xmlns:a16="http://schemas.microsoft.com/office/drawing/2014/main" id="{142DC5AF-F188-466F-8523-D12B3093AEEB}"/>
              </a:ext>
            </a:extLst>
          </p:cNvPr>
          <p:cNvSpPr/>
          <p:nvPr/>
        </p:nvSpPr>
        <p:spPr>
          <a:xfrm>
            <a:off x="6480646" y="3145135"/>
            <a:ext cx="2030166" cy="545133"/>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10" name="Arrow: Up 3">
            <a:extLst>
              <a:ext uri="{FF2B5EF4-FFF2-40B4-BE49-F238E27FC236}">
                <a16:creationId xmlns:a16="http://schemas.microsoft.com/office/drawing/2014/main" id="{BA4B9328-BF44-49A3-92EB-F90FBAB8245E}"/>
              </a:ext>
            </a:extLst>
          </p:cNvPr>
          <p:cNvSpPr/>
          <p:nvPr/>
        </p:nvSpPr>
        <p:spPr>
          <a:xfrm rot="2301128">
            <a:off x="6683943" y="1522253"/>
            <a:ext cx="556591" cy="1855304"/>
          </a:xfrm>
          <a:prstGeom prst="up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11" name="Slide Number Placeholder 1">
            <a:extLst>
              <a:ext uri="{FF2B5EF4-FFF2-40B4-BE49-F238E27FC236}">
                <a16:creationId xmlns:a16="http://schemas.microsoft.com/office/drawing/2014/main" id="{BF8DB44F-2B72-4951-9BDD-62AD89D69EB3}"/>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23</a:t>
            </a:fld>
            <a:endParaRPr lang="en-US"/>
          </a:p>
        </p:txBody>
      </p:sp>
      <p:sp>
        <p:nvSpPr>
          <p:cNvPr id="12" name="Oval 11">
            <a:extLst>
              <a:ext uri="{FF2B5EF4-FFF2-40B4-BE49-F238E27FC236}">
                <a16:creationId xmlns:a16="http://schemas.microsoft.com/office/drawing/2014/main" id="{83637BBB-8D39-4454-B3C3-A9634022F1BD}"/>
              </a:ext>
            </a:extLst>
          </p:cNvPr>
          <p:cNvSpPr/>
          <p:nvPr/>
        </p:nvSpPr>
        <p:spPr>
          <a:xfrm>
            <a:off x="3604591" y="2435087"/>
            <a:ext cx="3816626" cy="1987826"/>
          </a:xfrm>
          <a:prstGeom prst="ellipse">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a:t>GENERATION X</a:t>
            </a:r>
          </a:p>
        </p:txBody>
      </p:sp>
      <p:sp>
        <p:nvSpPr>
          <p:cNvPr id="13" name="TextBox 12">
            <a:extLst>
              <a:ext uri="{FF2B5EF4-FFF2-40B4-BE49-F238E27FC236}">
                <a16:creationId xmlns:a16="http://schemas.microsoft.com/office/drawing/2014/main" id="{62208EB3-DC35-40DA-B308-352D74DA7A3A}"/>
              </a:ext>
            </a:extLst>
          </p:cNvPr>
          <p:cNvSpPr txBox="1"/>
          <p:nvPr/>
        </p:nvSpPr>
        <p:spPr>
          <a:xfrm>
            <a:off x="6828433" y="890815"/>
            <a:ext cx="2480740" cy="1015663"/>
          </a:xfrm>
          <a:prstGeom prst="rect">
            <a:avLst/>
          </a:prstGeom>
          <a:noFill/>
        </p:spPr>
        <p:txBody>
          <a:bodyPr wrap="square" rtlCol="0">
            <a:spAutoFit/>
          </a:bodyPr>
          <a:lstStyle/>
          <a:p>
            <a:pPr algn="ctr"/>
            <a:r>
              <a:rPr lang="en-GB" sz="2000" dirty="0"/>
              <a:t>Born between mid 1960s to mid 1970s [46]</a:t>
            </a:r>
          </a:p>
        </p:txBody>
      </p:sp>
      <p:sp>
        <p:nvSpPr>
          <p:cNvPr id="14" name="TextBox 13">
            <a:extLst>
              <a:ext uri="{FF2B5EF4-FFF2-40B4-BE49-F238E27FC236}">
                <a16:creationId xmlns:a16="http://schemas.microsoft.com/office/drawing/2014/main" id="{5F78AB07-2B16-422F-8B2B-0180EBAD5AE8}"/>
              </a:ext>
            </a:extLst>
          </p:cNvPr>
          <p:cNvSpPr txBox="1"/>
          <p:nvPr/>
        </p:nvSpPr>
        <p:spPr>
          <a:xfrm>
            <a:off x="8381523" y="2840697"/>
            <a:ext cx="2299084" cy="1015663"/>
          </a:xfrm>
          <a:prstGeom prst="rect">
            <a:avLst/>
          </a:prstGeom>
          <a:noFill/>
        </p:spPr>
        <p:txBody>
          <a:bodyPr wrap="square" rtlCol="0">
            <a:spAutoFit/>
          </a:bodyPr>
          <a:lstStyle/>
          <a:p>
            <a:pPr algn="ctr"/>
            <a:r>
              <a:rPr lang="en-GB" sz="2000" dirty="0"/>
              <a:t>Work/life balance is important to them [47]</a:t>
            </a:r>
          </a:p>
        </p:txBody>
      </p:sp>
      <p:sp>
        <p:nvSpPr>
          <p:cNvPr id="15" name="TextBox 14">
            <a:extLst>
              <a:ext uri="{FF2B5EF4-FFF2-40B4-BE49-F238E27FC236}">
                <a16:creationId xmlns:a16="http://schemas.microsoft.com/office/drawing/2014/main" id="{11AB99D0-47E7-4A1B-B275-988D32FF6D84}"/>
              </a:ext>
            </a:extLst>
          </p:cNvPr>
          <p:cNvSpPr txBox="1"/>
          <p:nvPr/>
        </p:nvSpPr>
        <p:spPr>
          <a:xfrm>
            <a:off x="7948721" y="4558748"/>
            <a:ext cx="2462321" cy="707886"/>
          </a:xfrm>
          <a:prstGeom prst="rect">
            <a:avLst/>
          </a:prstGeom>
          <a:noFill/>
        </p:spPr>
        <p:txBody>
          <a:bodyPr wrap="square" rtlCol="0">
            <a:spAutoFit/>
          </a:bodyPr>
          <a:lstStyle/>
          <a:p>
            <a:pPr algn="ctr"/>
            <a:r>
              <a:rPr lang="en-GB" sz="2000" dirty="0"/>
              <a:t>Flexible to change [47]</a:t>
            </a:r>
          </a:p>
        </p:txBody>
      </p:sp>
      <p:sp>
        <p:nvSpPr>
          <p:cNvPr id="16" name="TextBox 15">
            <a:extLst>
              <a:ext uri="{FF2B5EF4-FFF2-40B4-BE49-F238E27FC236}">
                <a16:creationId xmlns:a16="http://schemas.microsoft.com/office/drawing/2014/main" id="{085E036B-E37E-4F13-A9FE-3278FDAF1EBA}"/>
              </a:ext>
            </a:extLst>
          </p:cNvPr>
          <p:cNvSpPr txBox="1"/>
          <p:nvPr/>
        </p:nvSpPr>
        <p:spPr>
          <a:xfrm>
            <a:off x="4082314" y="5514448"/>
            <a:ext cx="2796209" cy="707886"/>
          </a:xfrm>
          <a:prstGeom prst="rect">
            <a:avLst/>
          </a:prstGeom>
          <a:noFill/>
        </p:spPr>
        <p:txBody>
          <a:bodyPr wrap="square" rtlCol="0">
            <a:spAutoFit/>
          </a:bodyPr>
          <a:lstStyle/>
          <a:p>
            <a:pPr algn="ctr"/>
            <a:r>
              <a:rPr lang="en-GB" sz="2000" dirty="0"/>
              <a:t>Favour working independently [48]</a:t>
            </a:r>
          </a:p>
        </p:txBody>
      </p:sp>
      <p:sp>
        <p:nvSpPr>
          <p:cNvPr id="17" name="TextBox 16">
            <a:extLst>
              <a:ext uri="{FF2B5EF4-FFF2-40B4-BE49-F238E27FC236}">
                <a16:creationId xmlns:a16="http://schemas.microsoft.com/office/drawing/2014/main" id="{F328B76F-FFB8-415E-858B-F6FC0359B689}"/>
              </a:ext>
            </a:extLst>
          </p:cNvPr>
          <p:cNvSpPr txBox="1"/>
          <p:nvPr/>
        </p:nvSpPr>
        <p:spPr>
          <a:xfrm>
            <a:off x="1383269" y="4873656"/>
            <a:ext cx="2097473" cy="1015663"/>
          </a:xfrm>
          <a:prstGeom prst="rect">
            <a:avLst/>
          </a:prstGeom>
          <a:noFill/>
        </p:spPr>
        <p:txBody>
          <a:bodyPr wrap="square" rtlCol="0">
            <a:spAutoFit/>
          </a:bodyPr>
          <a:lstStyle/>
          <a:p>
            <a:pPr algn="ctr"/>
            <a:r>
              <a:rPr lang="en-GB" sz="2000" dirty="0"/>
              <a:t>Comfortable with technology [49]</a:t>
            </a:r>
          </a:p>
        </p:txBody>
      </p:sp>
      <p:sp>
        <p:nvSpPr>
          <p:cNvPr id="18" name="TextBox 17">
            <a:extLst>
              <a:ext uri="{FF2B5EF4-FFF2-40B4-BE49-F238E27FC236}">
                <a16:creationId xmlns:a16="http://schemas.microsoft.com/office/drawing/2014/main" id="{40D755BE-D5A0-4C26-8FB9-EE6009181E58}"/>
              </a:ext>
            </a:extLst>
          </p:cNvPr>
          <p:cNvSpPr txBox="1"/>
          <p:nvPr/>
        </p:nvSpPr>
        <p:spPr>
          <a:xfrm>
            <a:off x="413504" y="2840696"/>
            <a:ext cx="2222476" cy="1015663"/>
          </a:xfrm>
          <a:prstGeom prst="rect">
            <a:avLst/>
          </a:prstGeom>
          <a:noFill/>
        </p:spPr>
        <p:txBody>
          <a:bodyPr wrap="square" rtlCol="0">
            <a:spAutoFit/>
          </a:bodyPr>
          <a:lstStyle/>
          <a:p>
            <a:pPr algn="ctr"/>
            <a:r>
              <a:rPr lang="en-GB" sz="2000" dirty="0"/>
              <a:t>Slower to advance in the workplace [50]</a:t>
            </a:r>
          </a:p>
        </p:txBody>
      </p:sp>
      <p:sp>
        <p:nvSpPr>
          <p:cNvPr id="19" name="TextBox 18">
            <a:extLst>
              <a:ext uri="{FF2B5EF4-FFF2-40B4-BE49-F238E27FC236}">
                <a16:creationId xmlns:a16="http://schemas.microsoft.com/office/drawing/2014/main" id="{E240E126-33C9-4A45-B025-29495E079836}"/>
              </a:ext>
            </a:extLst>
          </p:cNvPr>
          <p:cNvSpPr txBox="1"/>
          <p:nvPr/>
        </p:nvSpPr>
        <p:spPr>
          <a:xfrm>
            <a:off x="1495123" y="571985"/>
            <a:ext cx="2057982" cy="1323439"/>
          </a:xfrm>
          <a:prstGeom prst="rect">
            <a:avLst/>
          </a:prstGeom>
          <a:noFill/>
        </p:spPr>
        <p:txBody>
          <a:bodyPr wrap="square" rtlCol="0">
            <a:spAutoFit/>
          </a:bodyPr>
          <a:lstStyle/>
          <a:p>
            <a:pPr algn="ctr"/>
            <a:r>
              <a:rPr lang="en-GB" sz="2000" dirty="0"/>
              <a:t>Prefer external coaching to coaching from manager [50]</a:t>
            </a:r>
          </a:p>
        </p:txBody>
      </p:sp>
      <p:sp>
        <p:nvSpPr>
          <p:cNvPr id="20" name="TextBox 19">
            <a:extLst>
              <a:ext uri="{FF2B5EF4-FFF2-40B4-BE49-F238E27FC236}">
                <a16:creationId xmlns:a16="http://schemas.microsoft.com/office/drawing/2014/main" id="{E764337C-FDB7-4CEC-959A-B22BE4FF14DA}"/>
              </a:ext>
            </a:extLst>
          </p:cNvPr>
          <p:cNvSpPr txBox="1"/>
          <p:nvPr/>
        </p:nvSpPr>
        <p:spPr>
          <a:xfrm>
            <a:off x="4276576" y="127420"/>
            <a:ext cx="2565109" cy="1323439"/>
          </a:xfrm>
          <a:prstGeom prst="rect">
            <a:avLst/>
          </a:prstGeom>
          <a:noFill/>
        </p:spPr>
        <p:txBody>
          <a:bodyPr wrap="square" rtlCol="0">
            <a:spAutoFit/>
          </a:bodyPr>
          <a:lstStyle/>
          <a:p>
            <a:pPr algn="ctr"/>
            <a:r>
              <a:rPr lang="en-GB" sz="2000" dirty="0"/>
              <a:t>Believe promotions should be based on ability and not seniority [51] </a:t>
            </a:r>
          </a:p>
        </p:txBody>
      </p:sp>
    </p:spTree>
    <p:extLst>
      <p:ext uri="{BB962C8B-B14F-4D97-AF65-F5344CB8AC3E}">
        <p14:creationId xmlns:p14="http://schemas.microsoft.com/office/powerpoint/2010/main" val="31931439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1+#ppt_w/2"/>
                                          </p:val>
                                        </p:tav>
                                        <p:tav tm="100000">
                                          <p:val>
                                            <p:strVal val="#ppt_x"/>
                                          </p:val>
                                        </p:tav>
                                      </p:tavLst>
                                    </p:anim>
                                    <p:anim calcmode="lin" valueType="num">
                                      <p:cBhvr additive="base">
                                        <p:cTn id="1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1+#ppt_w/2"/>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6">
                                            <p:txEl>
                                              <p:pRg st="0" end="0"/>
                                            </p:txEl>
                                          </p:spTgt>
                                        </p:tgtEl>
                                        <p:attrNameLst>
                                          <p:attrName>style.visibility</p:attrName>
                                        </p:attrNameLst>
                                      </p:cBhvr>
                                      <p:to>
                                        <p:strVal val="visible"/>
                                      </p:to>
                                    </p:set>
                                    <p:anim calcmode="lin" valueType="num">
                                      <p:cBhvr additive="base">
                                        <p:cTn id="31"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0-#ppt_w/2"/>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0-#ppt_w/2"/>
                                          </p:val>
                                        </p:tav>
                                        <p:tav tm="100000">
                                          <p:val>
                                            <p:strVal val="#ppt_x"/>
                                          </p:val>
                                        </p:tav>
                                      </p:tavLst>
                                    </p:anim>
                                    <p:anim calcmode="lin" valueType="num">
                                      <p:cBhvr additive="base">
                                        <p:cTn id="4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nodeType="clickEffect">
                                  <p:stCondLst>
                                    <p:cond delay="0"/>
                                  </p:stCondLst>
                                  <p:childTnLst>
                                    <p:set>
                                      <p:cBhvr>
                                        <p:cTn id="48" dur="1" fill="hold">
                                          <p:stCondLst>
                                            <p:cond delay="0"/>
                                          </p:stCondLst>
                                        </p:cTn>
                                        <p:tgtEl>
                                          <p:spTgt spid="19">
                                            <p:txEl>
                                              <p:pRg st="0" end="0"/>
                                            </p:txEl>
                                          </p:spTgt>
                                        </p:tgtEl>
                                        <p:attrNameLst>
                                          <p:attrName>style.visibility</p:attrName>
                                        </p:attrNameLst>
                                      </p:cBhvr>
                                      <p:to>
                                        <p:strVal val="visible"/>
                                      </p:to>
                                    </p:set>
                                    <p:anim calcmode="lin" valueType="num">
                                      <p:cBhvr additive="base">
                                        <p:cTn id="49" dur="500" fill="hold"/>
                                        <p:tgtEl>
                                          <p:spTgt spid="19">
                                            <p:txEl>
                                              <p:pRg st="0" end="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9">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7" grpId="0"/>
      <p:bldP spid="18" grpId="0"/>
      <p:bldP spid="2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24</a:t>
            </a:fld>
            <a:endParaRPr lang="en-US" dirty="0"/>
          </a:p>
        </p:txBody>
      </p:sp>
      <p:sp>
        <p:nvSpPr>
          <p:cNvPr id="3" name="Arrow: Up 18">
            <a:extLst>
              <a:ext uri="{FF2B5EF4-FFF2-40B4-BE49-F238E27FC236}">
                <a16:creationId xmlns:a16="http://schemas.microsoft.com/office/drawing/2014/main" id="{D0895A90-4FAF-4DAC-B883-0C0426580BAB}"/>
              </a:ext>
            </a:extLst>
          </p:cNvPr>
          <p:cNvSpPr/>
          <p:nvPr/>
        </p:nvSpPr>
        <p:spPr>
          <a:xfrm>
            <a:off x="5184139" y="1337654"/>
            <a:ext cx="643373" cy="1708724"/>
          </a:xfrm>
          <a:prstGeom prst="up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4" name="Arrow: Left 16">
            <a:extLst>
              <a:ext uri="{FF2B5EF4-FFF2-40B4-BE49-F238E27FC236}">
                <a16:creationId xmlns:a16="http://schemas.microsoft.com/office/drawing/2014/main" id="{C5FF8535-57D9-4B92-ADE8-FD8463CA6A52}"/>
              </a:ext>
            </a:extLst>
          </p:cNvPr>
          <p:cNvSpPr/>
          <p:nvPr/>
        </p:nvSpPr>
        <p:spPr>
          <a:xfrm rot="2853479">
            <a:off x="3013105" y="2192754"/>
            <a:ext cx="1908313" cy="667403"/>
          </a:xfrm>
          <a:prstGeom prst="lef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Arrow: Left 14">
            <a:extLst>
              <a:ext uri="{FF2B5EF4-FFF2-40B4-BE49-F238E27FC236}">
                <a16:creationId xmlns:a16="http://schemas.microsoft.com/office/drawing/2014/main" id="{14514D0C-D0FE-4C6A-A76E-C8D589AD2BD8}"/>
              </a:ext>
            </a:extLst>
          </p:cNvPr>
          <p:cNvSpPr/>
          <p:nvPr/>
        </p:nvSpPr>
        <p:spPr>
          <a:xfrm>
            <a:off x="2374443" y="3130826"/>
            <a:ext cx="2040835" cy="596348"/>
          </a:xfrm>
          <a:prstGeom prst="lef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6" name="Arrow: Down 12">
            <a:extLst>
              <a:ext uri="{FF2B5EF4-FFF2-40B4-BE49-F238E27FC236}">
                <a16:creationId xmlns:a16="http://schemas.microsoft.com/office/drawing/2014/main" id="{4972C12E-A6DB-44B0-93E1-CE959E79CD35}"/>
              </a:ext>
            </a:extLst>
          </p:cNvPr>
          <p:cNvSpPr/>
          <p:nvPr/>
        </p:nvSpPr>
        <p:spPr>
          <a:xfrm rot="2448983">
            <a:off x="3327580" y="3604113"/>
            <a:ext cx="655852" cy="1565378"/>
          </a:xfrm>
          <a:prstGeom prst="down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7" name="Arrow: Down 9">
            <a:extLst>
              <a:ext uri="{FF2B5EF4-FFF2-40B4-BE49-F238E27FC236}">
                <a16:creationId xmlns:a16="http://schemas.microsoft.com/office/drawing/2014/main" id="{A79E1632-0EC7-4252-8B0D-45EDAC48E54B}"/>
              </a:ext>
            </a:extLst>
          </p:cNvPr>
          <p:cNvSpPr/>
          <p:nvPr/>
        </p:nvSpPr>
        <p:spPr>
          <a:xfrm>
            <a:off x="5184978" y="3791743"/>
            <a:ext cx="655852" cy="1708724"/>
          </a:xfrm>
          <a:prstGeom prst="down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8" name="Arrow: Right 7">
            <a:extLst>
              <a:ext uri="{FF2B5EF4-FFF2-40B4-BE49-F238E27FC236}">
                <a16:creationId xmlns:a16="http://schemas.microsoft.com/office/drawing/2014/main" id="{8124D98C-5AB7-4FD4-A155-E81D860A85F0}"/>
              </a:ext>
            </a:extLst>
          </p:cNvPr>
          <p:cNvSpPr/>
          <p:nvPr/>
        </p:nvSpPr>
        <p:spPr>
          <a:xfrm rot="2347825">
            <a:off x="6188764" y="4040956"/>
            <a:ext cx="1974573" cy="596348"/>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9" name="Arrow: Right 5">
            <a:extLst>
              <a:ext uri="{FF2B5EF4-FFF2-40B4-BE49-F238E27FC236}">
                <a16:creationId xmlns:a16="http://schemas.microsoft.com/office/drawing/2014/main" id="{3AA898CA-D610-45EE-A70D-589F54683C2A}"/>
              </a:ext>
            </a:extLst>
          </p:cNvPr>
          <p:cNvSpPr/>
          <p:nvPr/>
        </p:nvSpPr>
        <p:spPr>
          <a:xfrm>
            <a:off x="6705601" y="3130826"/>
            <a:ext cx="1881808" cy="596348"/>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10" name="Arrow: Up 3">
            <a:extLst>
              <a:ext uri="{FF2B5EF4-FFF2-40B4-BE49-F238E27FC236}">
                <a16:creationId xmlns:a16="http://schemas.microsoft.com/office/drawing/2014/main" id="{7900BB7E-28DB-496B-9919-E1C7E127BC21}"/>
              </a:ext>
            </a:extLst>
          </p:cNvPr>
          <p:cNvSpPr/>
          <p:nvPr/>
        </p:nvSpPr>
        <p:spPr>
          <a:xfrm rot="2443687">
            <a:off x="6851372" y="1567070"/>
            <a:ext cx="649357" cy="1736034"/>
          </a:xfrm>
          <a:prstGeom prst="up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11" name="Slide Number Placeholder 1">
            <a:extLst>
              <a:ext uri="{FF2B5EF4-FFF2-40B4-BE49-F238E27FC236}">
                <a16:creationId xmlns:a16="http://schemas.microsoft.com/office/drawing/2014/main" id="{282B1C25-FBD4-4182-9EB9-CE77F1484621}"/>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24</a:t>
            </a:fld>
            <a:endParaRPr lang="en-US"/>
          </a:p>
        </p:txBody>
      </p:sp>
      <p:sp>
        <p:nvSpPr>
          <p:cNvPr id="12" name="Oval 11">
            <a:extLst>
              <a:ext uri="{FF2B5EF4-FFF2-40B4-BE49-F238E27FC236}">
                <a16:creationId xmlns:a16="http://schemas.microsoft.com/office/drawing/2014/main" id="{43F524CC-FCB2-480D-BF52-9DA4EABA9147}"/>
              </a:ext>
            </a:extLst>
          </p:cNvPr>
          <p:cNvSpPr/>
          <p:nvPr/>
        </p:nvSpPr>
        <p:spPr>
          <a:xfrm>
            <a:off x="3604591" y="2435087"/>
            <a:ext cx="3816626" cy="1987826"/>
          </a:xfrm>
          <a:prstGeom prst="ellipse">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a:t>GENERATION Y</a:t>
            </a:r>
          </a:p>
        </p:txBody>
      </p:sp>
      <p:sp>
        <p:nvSpPr>
          <p:cNvPr id="13" name="TextBox 12">
            <a:extLst>
              <a:ext uri="{FF2B5EF4-FFF2-40B4-BE49-F238E27FC236}">
                <a16:creationId xmlns:a16="http://schemas.microsoft.com/office/drawing/2014/main" id="{E139D6F7-0E24-4B52-82C6-1FB10314BF0E}"/>
              </a:ext>
            </a:extLst>
          </p:cNvPr>
          <p:cNvSpPr txBox="1"/>
          <p:nvPr/>
        </p:nvSpPr>
        <p:spPr>
          <a:xfrm>
            <a:off x="7646505" y="1211505"/>
            <a:ext cx="2570922" cy="707886"/>
          </a:xfrm>
          <a:prstGeom prst="rect">
            <a:avLst/>
          </a:prstGeom>
          <a:noFill/>
        </p:spPr>
        <p:txBody>
          <a:bodyPr wrap="square" rtlCol="0">
            <a:spAutoFit/>
          </a:bodyPr>
          <a:lstStyle/>
          <a:p>
            <a:pPr algn="ctr"/>
            <a:r>
              <a:rPr lang="en-GB" sz="2000" dirty="0"/>
              <a:t>Born during 1980s to early 1990s [52]</a:t>
            </a:r>
          </a:p>
        </p:txBody>
      </p:sp>
      <p:sp>
        <p:nvSpPr>
          <p:cNvPr id="14" name="TextBox 13">
            <a:extLst>
              <a:ext uri="{FF2B5EF4-FFF2-40B4-BE49-F238E27FC236}">
                <a16:creationId xmlns:a16="http://schemas.microsoft.com/office/drawing/2014/main" id="{9D7826FE-8EB9-4811-BA4F-98907AC84662}"/>
              </a:ext>
            </a:extLst>
          </p:cNvPr>
          <p:cNvSpPr txBox="1"/>
          <p:nvPr/>
        </p:nvSpPr>
        <p:spPr>
          <a:xfrm>
            <a:off x="8362917" y="3017135"/>
            <a:ext cx="2263514" cy="707886"/>
          </a:xfrm>
          <a:prstGeom prst="rect">
            <a:avLst/>
          </a:prstGeom>
          <a:noFill/>
        </p:spPr>
        <p:txBody>
          <a:bodyPr wrap="square" rtlCol="0">
            <a:spAutoFit/>
          </a:bodyPr>
          <a:lstStyle/>
          <a:p>
            <a:pPr algn="ctr"/>
            <a:r>
              <a:rPr lang="en-GB" sz="2000" dirty="0"/>
              <a:t>They are “tech-savvy” [53]</a:t>
            </a:r>
          </a:p>
        </p:txBody>
      </p:sp>
      <p:sp>
        <p:nvSpPr>
          <p:cNvPr id="15" name="TextBox 14">
            <a:extLst>
              <a:ext uri="{FF2B5EF4-FFF2-40B4-BE49-F238E27FC236}">
                <a16:creationId xmlns:a16="http://schemas.microsoft.com/office/drawing/2014/main" id="{A0B67897-7967-4D3C-BB9A-F38B02D1E2B3}"/>
              </a:ext>
            </a:extLst>
          </p:cNvPr>
          <p:cNvSpPr txBox="1"/>
          <p:nvPr/>
        </p:nvSpPr>
        <p:spPr>
          <a:xfrm>
            <a:off x="7856401" y="4676638"/>
            <a:ext cx="1881808" cy="707886"/>
          </a:xfrm>
          <a:prstGeom prst="rect">
            <a:avLst/>
          </a:prstGeom>
          <a:noFill/>
        </p:spPr>
        <p:txBody>
          <a:bodyPr wrap="square" rtlCol="0">
            <a:spAutoFit/>
          </a:bodyPr>
          <a:lstStyle/>
          <a:p>
            <a:pPr algn="ctr"/>
            <a:r>
              <a:rPr lang="en-GB" sz="2000" dirty="0"/>
              <a:t>Work well in groups [53]</a:t>
            </a:r>
          </a:p>
        </p:txBody>
      </p:sp>
      <p:sp>
        <p:nvSpPr>
          <p:cNvPr id="16" name="TextBox 15">
            <a:extLst>
              <a:ext uri="{FF2B5EF4-FFF2-40B4-BE49-F238E27FC236}">
                <a16:creationId xmlns:a16="http://schemas.microsoft.com/office/drawing/2014/main" id="{2CD5E077-759F-4806-8E76-83F2A3D4BED5}"/>
              </a:ext>
            </a:extLst>
          </p:cNvPr>
          <p:cNvSpPr txBox="1"/>
          <p:nvPr/>
        </p:nvSpPr>
        <p:spPr>
          <a:xfrm>
            <a:off x="3889511" y="5488030"/>
            <a:ext cx="3286539" cy="1015663"/>
          </a:xfrm>
          <a:prstGeom prst="rect">
            <a:avLst/>
          </a:prstGeom>
          <a:noFill/>
        </p:spPr>
        <p:txBody>
          <a:bodyPr wrap="square" rtlCol="0">
            <a:spAutoFit/>
          </a:bodyPr>
          <a:lstStyle/>
          <a:p>
            <a:pPr algn="ctr"/>
            <a:r>
              <a:rPr lang="en-GB" sz="2000" dirty="0"/>
              <a:t>Prioritise family and need a good work/life balance [54]</a:t>
            </a:r>
          </a:p>
        </p:txBody>
      </p:sp>
      <p:sp>
        <p:nvSpPr>
          <p:cNvPr id="17" name="TextBox 16">
            <a:extLst>
              <a:ext uri="{FF2B5EF4-FFF2-40B4-BE49-F238E27FC236}">
                <a16:creationId xmlns:a16="http://schemas.microsoft.com/office/drawing/2014/main" id="{9985129E-60A9-410A-A94F-7CEDB9BCB7F2}"/>
              </a:ext>
            </a:extLst>
          </p:cNvPr>
          <p:cNvSpPr txBox="1"/>
          <p:nvPr/>
        </p:nvSpPr>
        <p:spPr>
          <a:xfrm>
            <a:off x="1515298" y="4685660"/>
            <a:ext cx="1669773" cy="1015663"/>
          </a:xfrm>
          <a:prstGeom prst="rect">
            <a:avLst/>
          </a:prstGeom>
          <a:noFill/>
        </p:spPr>
        <p:txBody>
          <a:bodyPr wrap="square" rtlCol="0">
            <a:spAutoFit/>
          </a:bodyPr>
          <a:lstStyle/>
          <a:p>
            <a:pPr algn="ctr"/>
            <a:r>
              <a:rPr lang="en-GB" sz="2000" dirty="0"/>
              <a:t>Thrive on feedback [55]</a:t>
            </a:r>
          </a:p>
        </p:txBody>
      </p:sp>
      <p:sp>
        <p:nvSpPr>
          <p:cNvPr id="18" name="TextBox 17">
            <a:extLst>
              <a:ext uri="{FF2B5EF4-FFF2-40B4-BE49-F238E27FC236}">
                <a16:creationId xmlns:a16="http://schemas.microsoft.com/office/drawing/2014/main" id="{C9E07C0A-63C1-4C5E-A480-D60BAB2337D0}"/>
              </a:ext>
            </a:extLst>
          </p:cNvPr>
          <p:cNvSpPr txBox="1"/>
          <p:nvPr/>
        </p:nvSpPr>
        <p:spPr>
          <a:xfrm>
            <a:off x="338621" y="2709266"/>
            <a:ext cx="2328445" cy="1323439"/>
          </a:xfrm>
          <a:prstGeom prst="rect">
            <a:avLst/>
          </a:prstGeom>
          <a:noFill/>
        </p:spPr>
        <p:txBody>
          <a:bodyPr wrap="square" rtlCol="0">
            <a:spAutoFit/>
          </a:bodyPr>
          <a:lstStyle/>
          <a:p>
            <a:pPr algn="ctr"/>
            <a:r>
              <a:rPr lang="en-GB" sz="2000" dirty="0"/>
              <a:t>They are ambitious and have high expectations  [55] </a:t>
            </a:r>
          </a:p>
        </p:txBody>
      </p:sp>
      <p:sp>
        <p:nvSpPr>
          <p:cNvPr id="19" name="TextBox 18">
            <a:extLst>
              <a:ext uri="{FF2B5EF4-FFF2-40B4-BE49-F238E27FC236}">
                <a16:creationId xmlns:a16="http://schemas.microsoft.com/office/drawing/2014/main" id="{AD9191C8-0389-46B0-AEA5-7B2FCE8ED56A}"/>
              </a:ext>
            </a:extLst>
          </p:cNvPr>
          <p:cNvSpPr txBox="1"/>
          <p:nvPr/>
        </p:nvSpPr>
        <p:spPr>
          <a:xfrm>
            <a:off x="1952938" y="1114013"/>
            <a:ext cx="2438400" cy="707886"/>
          </a:xfrm>
          <a:prstGeom prst="rect">
            <a:avLst/>
          </a:prstGeom>
          <a:noFill/>
        </p:spPr>
        <p:txBody>
          <a:bodyPr wrap="square" rtlCol="0">
            <a:spAutoFit/>
          </a:bodyPr>
          <a:lstStyle/>
          <a:p>
            <a:pPr algn="ctr"/>
            <a:r>
              <a:rPr lang="en-GB" sz="2000" dirty="0"/>
              <a:t>More likely to change jobs [56]</a:t>
            </a:r>
          </a:p>
        </p:txBody>
      </p:sp>
      <p:sp>
        <p:nvSpPr>
          <p:cNvPr id="20" name="TextBox 19">
            <a:extLst>
              <a:ext uri="{FF2B5EF4-FFF2-40B4-BE49-F238E27FC236}">
                <a16:creationId xmlns:a16="http://schemas.microsoft.com/office/drawing/2014/main" id="{7729802F-ABCA-4C07-B227-604954709DF3}"/>
              </a:ext>
            </a:extLst>
          </p:cNvPr>
          <p:cNvSpPr txBox="1"/>
          <p:nvPr/>
        </p:nvSpPr>
        <p:spPr>
          <a:xfrm>
            <a:off x="3985247" y="297264"/>
            <a:ext cx="3041156" cy="1015663"/>
          </a:xfrm>
          <a:prstGeom prst="rect">
            <a:avLst/>
          </a:prstGeom>
          <a:noFill/>
        </p:spPr>
        <p:txBody>
          <a:bodyPr wrap="square" rtlCol="0">
            <a:spAutoFit/>
          </a:bodyPr>
          <a:lstStyle/>
          <a:p>
            <a:pPr algn="ctr"/>
            <a:r>
              <a:rPr lang="en-GB" sz="2000" dirty="0"/>
              <a:t>Seek many challenges and variety in their job [57]</a:t>
            </a:r>
          </a:p>
        </p:txBody>
      </p:sp>
    </p:spTree>
    <p:extLst>
      <p:ext uri="{BB962C8B-B14F-4D97-AF65-F5344CB8AC3E}">
        <p14:creationId xmlns:p14="http://schemas.microsoft.com/office/powerpoint/2010/main" val="34852020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1+#ppt_w/2"/>
                                          </p:val>
                                        </p:tav>
                                        <p:tav tm="100000">
                                          <p:val>
                                            <p:strVal val="#ppt_x"/>
                                          </p:val>
                                        </p:tav>
                                      </p:tavLst>
                                    </p:anim>
                                    <p:anim calcmode="lin" valueType="num">
                                      <p:cBhvr additive="base">
                                        <p:cTn id="1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1+#ppt_w/2"/>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6">
                                            <p:txEl>
                                              <p:pRg st="0" end="0"/>
                                            </p:txEl>
                                          </p:spTgt>
                                        </p:tgtEl>
                                        <p:attrNameLst>
                                          <p:attrName>style.visibility</p:attrName>
                                        </p:attrNameLst>
                                      </p:cBhvr>
                                      <p:to>
                                        <p:strVal val="visible"/>
                                      </p:to>
                                    </p:set>
                                    <p:anim calcmode="lin" valueType="num">
                                      <p:cBhvr additive="base">
                                        <p:cTn id="31"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0-#ppt_w/2"/>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0-#ppt_w/2"/>
                                          </p:val>
                                        </p:tav>
                                        <p:tav tm="100000">
                                          <p:val>
                                            <p:strVal val="#ppt_x"/>
                                          </p:val>
                                        </p:tav>
                                      </p:tavLst>
                                    </p:anim>
                                    <p:anim calcmode="lin" valueType="num">
                                      <p:cBhvr additive="base">
                                        <p:cTn id="4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0-#ppt_w/2"/>
                                          </p:val>
                                        </p:tav>
                                        <p:tav tm="100000">
                                          <p:val>
                                            <p:strVal val="#ppt_x"/>
                                          </p:val>
                                        </p:tav>
                                      </p:tavLst>
                                    </p:anim>
                                    <p:anim calcmode="lin" valueType="num">
                                      <p:cBhvr additive="base">
                                        <p:cTn id="50" dur="500" fill="hold"/>
                                        <p:tgtEl>
                                          <p:spTgt spid="1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7" grpId="0"/>
      <p:bldP spid="18" grpId="0"/>
      <p:bldP spid="19" grpId="0"/>
      <p:bldP spid="2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25</a:t>
            </a:fld>
            <a:endParaRPr lang="en-US" dirty="0"/>
          </a:p>
        </p:txBody>
      </p:sp>
      <p:sp>
        <p:nvSpPr>
          <p:cNvPr id="3" name="Arrow: Up 19">
            <a:extLst>
              <a:ext uri="{FF2B5EF4-FFF2-40B4-BE49-F238E27FC236}">
                <a16:creationId xmlns:a16="http://schemas.microsoft.com/office/drawing/2014/main" id="{E8875D3F-FCC0-403B-AA8B-E88D783C6739}"/>
              </a:ext>
            </a:extLst>
          </p:cNvPr>
          <p:cNvSpPr/>
          <p:nvPr/>
        </p:nvSpPr>
        <p:spPr>
          <a:xfrm>
            <a:off x="5181667" y="1349767"/>
            <a:ext cx="662474" cy="1587674"/>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Arrow: Left 17">
            <a:extLst>
              <a:ext uri="{FF2B5EF4-FFF2-40B4-BE49-F238E27FC236}">
                <a16:creationId xmlns:a16="http://schemas.microsoft.com/office/drawing/2014/main" id="{99D6A173-09B9-4891-90AB-D18EBF7590EB}"/>
              </a:ext>
            </a:extLst>
          </p:cNvPr>
          <p:cNvSpPr/>
          <p:nvPr/>
        </p:nvSpPr>
        <p:spPr>
          <a:xfrm rot="2451382">
            <a:off x="2898667" y="2255707"/>
            <a:ext cx="2120347" cy="656895"/>
          </a:xfrm>
          <a:prstGeom prst="lef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5" name="Arrow: Left 13">
            <a:extLst>
              <a:ext uri="{FF2B5EF4-FFF2-40B4-BE49-F238E27FC236}">
                <a16:creationId xmlns:a16="http://schemas.microsoft.com/office/drawing/2014/main" id="{EA72FA44-7DB6-4CF1-AA65-3F4178A1759A}"/>
              </a:ext>
            </a:extLst>
          </p:cNvPr>
          <p:cNvSpPr/>
          <p:nvPr/>
        </p:nvSpPr>
        <p:spPr>
          <a:xfrm>
            <a:off x="2411896" y="3030437"/>
            <a:ext cx="2120347" cy="656895"/>
          </a:xfrm>
          <a:prstGeom prst="lef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6" name="Arrow: Down 11">
            <a:extLst>
              <a:ext uri="{FF2B5EF4-FFF2-40B4-BE49-F238E27FC236}">
                <a16:creationId xmlns:a16="http://schemas.microsoft.com/office/drawing/2014/main" id="{2E4A84EF-54E0-492D-802D-EE5446FACFE6}"/>
              </a:ext>
            </a:extLst>
          </p:cNvPr>
          <p:cNvSpPr/>
          <p:nvPr/>
        </p:nvSpPr>
        <p:spPr>
          <a:xfrm rot="2607968">
            <a:off x="3482993" y="3429000"/>
            <a:ext cx="662608" cy="1705541"/>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7" name="Arrow: Down 9">
            <a:extLst>
              <a:ext uri="{FF2B5EF4-FFF2-40B4-BE49-F238E27FC236}">
                <a16:creationId xmlns:a16="http://schemas.microsoft.com/office/drawing/2014/main" id="{6F266B06-7F56-4CE1-B77C-1307F3328B74}"/>
              </a:ext>
            </a:extLst>
          </p:cNvPr>
          <p:cNvSpPr/>
          <p:nvPr/>
        </p:nvSpPr>
        <p:spPr>
          <a:xfrm>
            <a:off x="5155096" y="3856383"/>
            <a:ext cx="662608" cy="1621277"/>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8" name="Arrow: Right 7">
            <a:extLst>
              <a:ext uri="{FF2B5EF4-FFF2-40B4-BE49-F238E27FC236}">
                <a16:creationId xmlns:a16="http://schemas.microsoft.com/office/drawing/2014/main" id="{35BF5E54-BAE2-4D36-AFC3-BEC38746D45D}"/>
              </a:ext>
            </a:extLst>
          </p:cNvPr>
          <p:cNvSpPr/>
          <p:nvPr/>
        </p:nvSpPr>
        <p:spPr>
          <a:xfrm rot="1942300">
            <a:off x="5978852" y="3938071"/>
            <a:ext cx="2005320" cy="708777"/>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9" name="Arrow: Right 5">
            <a:extLst>
              <a:ext uri="{FF2B5EF4-FFF2-40B4-BE49-F238E27FC236}">
                <a16:creationId xmlns:a16="http://schemas.microsoft.com/office/drawing/2014/main" id="{ECD429EB-2118-4D83-AE76-9BF840AC0DA3}"/>
              </a:ext>
            </a:extLst>
          </p:cNvPr>
          <p:cNvSpPr/>
          <p:nvPr/>
        </p:nvSpPr>
        <p:spPr>
          <a:xfrm>
            <a:off x="6535502" y="3147087"/>
            <a:ext cx="1767751" cy="656895"/>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0" name="Arrow: Up 3">
            <a:extLst>
              <a:ext uri="{FF2B5EF4-FFF2-40B4-BE49-F238E27FC236}">
                <a16:creationId xmlns:a16="http://schemas.microsoft.com/office/drawing/2014/main" id="{A7A24F4B-BA34-4FD6-89E7-6DEAD76324F2}"/>
              </a:ext>
            </a:extLst>
          </p:cNvPr>
          <p:cNvSpPr/>
          <p:nvPr/>
        </p:nvSpPr>
        <p:spPr>
          <a:xfrm rot="2521394">
            <a:off x="6938109" y="1761832"/>
            <a:ext cx="649357" cy="1749287"/>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1" name="Slide Number Placeholder 1">
            <a:extLst>
              <a:ext uri="{FF2B5EF4-FFF2-40B4-BE49-F238E27FC236}">
                <a16:creationId xmlns:a16="http://schemas.microsoft.com/office/drawing/2014/main" id="{2BD58931-31E3-4FB6-9FE4-FDB709CD9A6B}"/>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25</a:t>
            </a:fld>
            <a:endParaRPr lang="en-US"/>
          </a:p>
        </p:txBody>
      </p:sp>
      <p:sp>
        <p:nvSpPr>
          <p:cNvPr id="12" name="Oval 11">
            <a:extLst>
              <a:ext uri="{FF2B5EF4-FFF2-40B4-BE49-F238E27FC236}">
                <a16:creationId xmlns:a16="http://schemas.microsoft.com/office/drawing/2014/main" id="{C777E3B8-A1A4-4D01-9201-A61A08DEBADE}"/>
              </a:ext>
            </a:extLst>
          </p:cNvPr>
          <p:cNvSpPr/>
          <p:nvPr/>
        </p:nvSpPr>
        <p:spPr>
          <a:xfrm>
            <a:off x="3604591" y="2435087"/>
            <a:ext cx="3816626" cy="1987826"/>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a:t>GENERATION Z</a:t>
            </a:r>
          </a:p>
        </p:txBody>
      </p:sp>
      <p:sp>
        <p:nvSpPr>
          <p:cNvPr id="13" name="TextBox 12">
            <a:extLst>
              <a:ext uri="{FF2B5EF4-FFF2-40B4-BE49-F238E27FC236}">
                <a16:creationId xmlns:a16="http://schemas.microsoft.com/office/drawing/2014/main" id="{A765C40B-5DB2-46CE-BDDD-6B50674C28F0}"/>
              </a:ext>
            </a:extLst>
          </p:cNvPr>
          <p:cNvSpPr txBox="1"/>
          <p:nvPr/>
        </p:nvSpPr>
        <p:spPr>
          <a:xfrm>
            <a:off x="7684847" y="1127941"/>
            <a:ext cx="2386805" cy="1015663"/>
          </a:xfrm>
          <a:prstGeom prst="rect">
            <a:avLst/>
          </a:prstGeom>
          <a:noFill/>
        </p:spPr>
        <p:txBody>
          <a:bodyPr wrap="square" rtlCol="0">
            <a:spAutoFit/>
          </a:bodyPr>
          <a:lstStyle/>
          <a:p>
            <a:pPr algn="ctr"/>
            <a:r>
              <a:rPr lang="en-GB" sz="2000" dirty="0"/>
              <a:t>Born between late 1990s to early 2000s [58]</a:t>
            </a:r>
          </a:p>
        </p:txBody>
      </p:sp>
      <p:sp>
        <p:nvSpPr>
          <p:cNvPr id="14" name="TextBox 13">
            <a:extLst>
              <a:ext uri="{FF2B5EF4-FFF2-40B4-BE49-F238E27FC236}">
                <a16:creationId xmlns:a16="http://schemas.microsoft.com/office/drawing/2014/main" id="{F87603C0-C33F-47F4-BD9F-D453548EB40F}"/>
              </a:ext>
            </a:extLst>
          </p:cNvPr>
          <p:cNvSpPr txBox="1"/>
          <p:nvPr/>
        </p:nvSpPr>
        <p:spPr>
          <a:xfrm>
            <a:off x="8196410" y="2941036"/>
            <a:ext cx="2700219" cy="1015663"/>
          </a:xfrm>
          <a:prstGeom prst="rect">
            <a:avLst/>
          </a:prstGeom>
          <a:noFill/>
        </p:spPr>
        <p:txBody>
          <a:bodyPr wrap="square" rtlCol="0">
            <a:spAutoFit/>
          </a:bodyPr>
          <a:lstStyle/>
          <a:p>
            <a:pPr algn="ctr"/>
            <a:r>
              <a:rPr lang="en-GB" sz="2000" dirty="0"/>
              <a:t>Lower attention span than millennials i.e. less focused [59]</a:t>
            </a:r>
          </a:p>
        </p:txBody>
      </p:sp>
      <p:sp>
        <p:nvSpPr>
          <p:cNvPr id="15" name="TextBox 14">
            <a:extLst>
              <a:ext uri="{FF2B5EF4-FFF2-40B4-BE49-F238E27FC236}">
                <a16:creationId xmlns:a16="http://schemas.microsoft.com/office/drawing/2014/main" id="{972E9B4D-9F8F-47EE-AAB8-31B395DF30B9}"/>
              </a:ext>
            </a:extLst>
          </p:cNvPr>
          <p:cNvSpPr txBox="1"/>
          <p:nvPr/>
        </p:nvSpPr>
        <p:spPr>
          <a:xfrm>
            <a:off x="7854691" y="4475856"/>
            <a:ext cx="2700218" cy="1015663"/>
          </a:xfrm>
          <a:prstGeom prst="rect">
            <a:avLst/>
          </a:prstGeom>
          <a:noFill/>
        </p:spPr>
        <p:txBody>
          <a:bodyPr wrap="square" rtlCol="0">
            <a:spAutoFit/>
          </a:bodyPr>
          <a:lstStyle/>
          <a:p>
            <a:pPr algn="ctr"/>
            <a:r>
              <a:rPr lang="en-GB" sz="2000" dirty="0"/>
              <a:t>They are more global in their interactions and thinking [59]</a:t>
            </a:r>
          </a:p>
        </p:txBody>
      </p:sp>
      <p:sp>
        <p:nvSpPr>
          <p:cNvPr id="16" name="TextBox 15">
            <a:extLst>
              <a:ext uri="{FF2B5EF4-FFF2-40B4-BE49-F238E27FC236}">
                <a16:creationId xmlns:a16="http://schemas.microsoft.com/office/drawing/2014/main" id="{B635CCDE-8F53-413F-AAEB-AA4C34139005}"/>
              </a:ext>
            </a:extLst>
          </p:cNvPr>
          <p:cNvSpPr txBox="1"/>
          <p:nvPr/>
        </p:nvSpPr>
        <p:spPr>
          <a:xfrm>
            <a:off x="3997540" y="5533104"/>
            <a:ext cx="3030728" cy="1015663"/>
          </a:xfrm>
          <a:prstGeom prst="rect">
            <a:avLst/>
          </a:prstGeom>
          <a:noFill/>
        </p:spPr>
        <p:txBody>
          <a:bodyPr wrap="square" rtlCol="0">
            <a:spAutoFit/>
          </a:bodyPr>
          <a:lstStyle/>
          <a:p>
            <a:pPr algn="ctr"/>
            <a:r>
              <a:rPr lang="en-GB" sz="2000" dirty="0"/>
              <a:t>Technology has always been a part of their everyday lives [60]</a:t>
            </a:r>
          </a:p>
        </p:txBody>
      </p:sp>
      <p:sp>
        <p:nvSpPr>
          <p:cNvPr id="17" name="TextBox 16">
            <a:extLst>
              <a:ext uri="{FF2B5EF4-FFF2-40B4-BE49-F238E27FC236}">
                <a16:creationId xmlns:a16="http://schemas.microsoft.com/office/drawing/2014/main" id="{0545CE98-3AF4-479B-971D-10B1FA771D2E}"/>
              </a:ext>
            </a:extLst>
          </p:cNvPr>
          <p:cNvSpPr txBox="1"/>
          <p:nvPr/>
        </p:nvSpPr>
        <p:spPr>
          <a:xfrm>
            <a:off x="1079032" y="4615885"/>
            <a:ext cx="2230095" cy="1323439"/>
          </a:xfrm>
          <a:prstGeom prst="rect">
            <a:avLst/>
          </a:prstGeom>
          <a:noFill/>
        </p:spPr>
        <p:txBody>
          <a:bodyPr wrap="square" rtlCol="0">
            <a:spAutoFit/>
          </a:bodyPr>
          <a:lstStyle/>
          <a:p>
            <a:pPr algn="ctr"/>
            <a:r>
              <a:rPr lang="en-GB" sz="2000" dirty="0"/>
              <a:t>They have self-confidence and independence [61]</a:t>
            </a:r>
          </a:p>
        </p:txBody>
      </p:sp>
      <p:sp>
        <p:nvSpPr>
          <p:cNvPr id="18" name="TextBox 17">
            <a:extLst>
              <a:ext uri="{FF2B5EF4-FFF2-40B4-BE49-F238E27FC236}">
                <a16:creationId xmlns:a16="http://schemas.microsoft.com/office/drawing/2014/main" id="{196904BC-6E97-48FB-81BF-C71B4194CD70}"/>
              </a:ext>
            </a:extLst>
          </p:cNvPr>
          <p:cNvSpPr txBox="1"/>
          <p:nvPr/>
        </p:nvSpPr>
        <p:spPr>
          <a:xfrm>
            <a:off x="588170" y="2967702"/>
            <a:ext cx="1874407" cy="1015663"/>
          </a:xfrm>
          <a:prstGeom prst="rect">
            <a:avLst/>
          </a:prstGeom>
          <a:noFill/>
        </p:spPr>
        <p:txBody>
          <a:bodyPr wrap="square" rtlCol="0">
            <a:spAutoFit/>
          </a:bodyPr>
          <a:lstStyle/>
          <a:p>
            <a:pPr algn="ctr"/>
            <a:r>
              <a:rPr lang="en-GB" sz="2000" dirty="0"/>
              <a:t>Penchant for multitasking [61]</a:t>
            </a:r>
          </a:p>
        </p:txBody>
      </p:sp>
      <p:sp>
        <p:nvSpPr>
          <p:cNvPr id="19" name="TextBox 18">
            <a:extLst>
              <a:ext uri="{FF2B5EF4-FFF2-40B4-BE49-F238E27FC236}">
                <a16:creationId xmlns:a16="http://schemas.microsoft.com/office/drawing/2014/main" id="{054DF19D-10B8-4F74-84A0-45482CD556E7}"/>
              </a:ext>
            </a:extLst>
          </p:cNvPr>
          <p:cNvSpPr txBox="1"/>
          <p:nvPr/>
        </p:nvSpPr>
        <p:spPr>
          <a:xfrm>
            <a:off x="561666" y="1363008"/>
            <a:ext cx="2708729" cy="707886"/>
          </a:xfrm>
          <a:prstGeom prst="rect">
            <a:avLst/>
          </a:prstGeom>
          <a:noFill/>
        </p:spPr>
        <p:txBody>
          <a:bodyPr wrap="square" rtlCol="0">
            <a:spAutoFit/>
          </a:bodyPr>
          <a:lstStyle/>
          <a:p>
            <a:pPr algn="ctr"/>
            <a:r>
              <a:rPr lang="en-GB" sz="2000" dirty="0"/>
              <a:t>They are entrepreneurial [62]</a:t>
            </a:r>
          </a:p>
        </p:txBody>
      </p:sp>
      <p:sp>
        <p:nvSpPr>
          <p:cNvPr id="20" name="TextBox 19">
            <a:extLst>
              <a:ext uri="{FF2B5EF4-FFF2-40B4-BE49-F238E27FC236}">
                <a16:creationId xmlns:a16="http://schemas.microsoft.com/office/drawing/2014/main" id="{8676B1E6-FCD5-4422-978A-A19E6ECD638C}"/>
              </a:ext>
            </a:extLst>
          </p:cNvPr>
          <p:cNvSpPr txBox="1"/>
          <p:nvPr/>
        </p:nvSpPr>
        <p:spPr>
          <a:xfrm>
            <a:off x="4532243" y="608191"/>
            <a:ext cx="1936193" cy="707886"/>
          </a:xfrm>
          <a:prstGeom prst="rect">
            <a:avLst/>
          </a:prstGeom>
          <a:noFill/>
        </p:spPr>
        <p:txBody>
          <a:bodyPr wrap="square" rtlCol="0">
            <a:spAutoFit/>
          </a:bodyPr>
          <a:lstStyle/>
          <a:p>
            <a:pPr algn="ctr"/>
            <a:r>
              <a:rPr lang="en-GB" sz="2000" dirty="0"/>
              <a:t>“Motivated by security” [63]</a:t>
            </a:r>
          </a:p>
        </p:txBody>
      </p:sp>
    </p:spTree>
    <p:extLst>
      <p:ext uri="{BB962C8B-B14F-4D97-AF65-F5344CB8AC3E}">
        <p14:creationId xmlns:p14="http://schemas.microsoft.com/office/powerpoint/2010/main" val="37791717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1+#ppt_w/2"/>
                                          </p:val>
                                        </p:tav>
                                        <p:tav tm="100000">
                                          <p:val>
                                            <p:strVal val="#ppt_x"/>
                                          </p:val>
                                        </p:tav>
                                      </p:tavLst>
                                    </p:anim>
                                    <p:anim calcmode="lin" valueType="num">
                                      <p:cBhvr additive="base">
                                        <p:cTn id="1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1+#ppt_w/2"/>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0-#ppt_w/2"/>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8">
                                            <p:txEl>
                                              <p:pRg st="0" end="0"/>
                                            </p:txEl>
                                          </p:spTgt>
                                        </p:tgtEl>
                                        <p:attrNameLst>
                                          <p:attrName>style.visibility</p:attrName>
                                        </p:attrNameLst>
                                      </p:cBhvr>
                                      <p:to>
                                        <p:strVal val="visible"/>
                                      </p:to>
                                    </p:set>
                                    <p:anim calcmode="lin" valueType="num">
                                      <p:cBhvr additive="base">
                                        <p:cTn id="43" dur="500" fill="hold"/>
                                        <p:tgtEl>
                                          <p:spTgt spid="18">
                                            <p:txEl>
                                              <p:pRg st="0" end="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nodeType="clickEffect">
                                  <p:stCondLst>
                                    <p:cond delay="0"/>
                                  </p:stCondLst>
                                  <p:childTnLst>
                                    <p:set>
                                      <p:cBhvr>
                                        <p:cTn id="48" dur="1" fill="hold">
                                          <p:stCondLst>
                                            <p:cond delay="0"/>
                                          </p:stCondLst>
                                        </p:cTn>
                                        <p:tgtEl>
                                          <p:spTgt spid="19">
                                            <p:txEl>
                                              <p:pRg st="0" end="0"/>
                                            </p:txEl>
                                          </p:spTgt>
                                        </p:tgtEl>
                                        <p:attrNameLst>
                                          <p:attrName>style.visibility</p:attrName>
                                        </p:attrNameLst>
                                      </p:cBhvr>
                                      <p:to>
                                        <p:strVal val="visible"/>
                                      </p:to>
                                    </p:set>
                                    <p:anim calcmode="lin" valueType="num">
                                      <p:cBhvr additive="base">
                                        <p:cTn id="49" dur="500" fill="hold"/>
                                        <p:tgtEl>
                                          <p:spTgt spid="19">
                                            <p:txEl>
                                              <p:pRg st="0" end="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9">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2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26</a:t>
            </a:fld>
            <a:endParaRPr lang="en-US" dirty="0"/>
          </a:p>
        </p:txBody>
      </p:sp>
      <p:sp>
        <p:nvSpPr>
          <p:cNvPr id="3" name="Title 1">
            <a:extLst>
              <a:ext uri="{FF2B5EF4-FFF2-40B4-BE49-F238E27FC236}">
                <a16:creationId xmlns:a16="http://schemas.microsoft.com/office/drawing/2014/main" id="{EDCB20C6-3C7A-4F67-B160-3030BA10E0B4}"/>
              </a:ext>
            </a:extLst>
          </p:cNvPr>
          <p:cNvSpPr txBox="1">
            <a:spLocks/>
          </p:cNvSpPr>
          <p:nvPr/>
        </p:nvSpPr>
        <p:spPr>
          <a:xfrm>
            <a:off x="1414272" y="1016923"/>
            <a:ext cx="9692640" cy="703811"/>
          </a:xfrm>
          <a:prstGeom prst="rect">
            <a:avLst/>
          </a:prstGeom>
        </p:spPr>
        <p:txBody>
          <a:bodyPr>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sz="4000" dirty="0" smtClean="0"/>
              <a:t>How to manage different generations</a:t>
            </a:r>
            <a:endParaRPr lang="en-GB" sz="4000" dirty="0"/>
          </a:p>
        </p:txBody>
      </p:sp>
      <p:sp>
        <p:nvSpPr>
          <p:cNvPr id="4" name="Content Placeholder 2">
            <a:extLst>
              <a:ext uri="{FF2B5EF4-FFF2-40B4-BE49-F238E27FC236}">
                <a16:creationId xmlns:a16="http://schemas.microsoft.com/office/drawing/2014/main" id="{3BE8FFDD-47ED-4737-B349-8CC82FD28164}"/>
              </a:ext>
            </a:extLst>
          </p:cNvPr>
          <p:cNvSpPr txBox="1">
            <a:spLocks/>
          </p:cNvSpPr>
          <p:nvPr/>
        </p:nvSpPr>
        <p:spPr>
          <a:xfrm>
            <a:off x="1414272" y="1981200"/>
            <a:ext cx="8595360" cy="4351337"/>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Embrace all generation differences and learn to understand how age factors into their personality [64]</a:t>
            </a:r>
          </a:p>
          <a:p>
            <a:pPr>
              <a:buFont typeface="Wingdings" panose="05000000000000000000" pitchFamily="2" charset="2"/>
              <a:buChar char="v"/>
            </a:pPr>
            <a:r>
              <a:rPr lang="en-GB" sz="2400" dirty="0" smtClean="0"/>
              <a:t> Make sure everyone has the knowledge and skills with the latest technology [64]</a:t>
            </a:r>
          </a:p>
          <a:p>
            <a:pPr>
              <a:buFont typeface="Wingdings" panose="05000000000000000000" pitchFamily="2" charset="2"/>
              <a:buChar char="v"/>
            </a:pPr>
            <a:r>
              <a:rPr lang="en-GB" sz="2400" dirty="0" smtClean="0"/>
              <a:t> Allow all generations a chance to lead projects so they can share their expertise [65] </a:t>
            </a:r>
          </a:p>
          <a:p>
            <a:pPr>
              <a:buFont typeface="Wingdings" panose="05000000000000000000" pitchFamily="2" charset="2"/>
              <a:buChar char="v"/>
            </a:pPr>
            <a:r>
              <a:rPr lang="en-GB" sz="2400" dirty="0" smtClean="0"/>
              <a:t> Use suitable communication methods for each generation [66]</a:t>
            </a:r>
          </a:p>
          <a:p>
            <a:pPr>
              <a:buFont typeface="Wingdings" panose="05000000000000000000" pitchFamily="2" charset="2"/>
              <a:buChar char="v"/>
            </a:pPr>
            <a:r>
              <a:rPr lang="en-GB" sz="2400" dirty="0" smtClean="0"/>
              <a:t> Always check your own preconceptions towards different generations and fight against them [67]</a:t>
            </a:r>
            <a:endParaRPr lang="en-GB" sz="2400" dirty="0"/>
          </a:p>
        </p:txBody>
      </p:sp>
    </p:spTree>
    <p:extLst>
      <p:ext uri="{BB962C8B-B14F-4D97-AF65-F5344CB8AC3E}">
        <p14:creationId xmlns:p14="http://schemas.microsoft.com/office/powerpoint/2010/main" val="400912918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p:cTn id="35"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4">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 calcmode="lin" valueType="num">
                                      <p:cBhvr>
                                        <p:cTn id="42"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27</a:t>
            </a:fld>
            <a:endParaRPr lang="en-US" dirty="0"/>
          </a:p>
        </p:txBody>
      </p:sp>
      <p:sp>
        <p:nvSpPr>
          <p:cNvPr id="3" name="Title 1">
            <a:extLst>
              <a:ext uri="{FF2B5EF4-FFF2-40B4-BE49-F238E27FC236}">
                <a16:creationId xmlns:a16="http://schemas.microsoft.com/office/drawing/2014/main" id="{C39DA0AA-0AD0-4EC9-A8C2-2A385F67D07E}"/>
              </a:ext>
            </a:extLst>
          </p:cNvPr>
          <p:cNvSpPr txBox="1">
            <a:spLocks/>
          </p:cNvSpPr>
          <p:nvPr/>
        </p:nvSpPr>
        <p:spPr>
          <a:xfrm>
            <a:off x="1297893" y="975360"/>
            <a:ext cx="9692640" cy="803564"/>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Impact of globalisation on business</a:t>
            </a:r>
            <a:endParaRPr lang="en-GB" dirty="0"/>
          </a:p>
        </p:txBody>
      </p:sp>
      <p:sp>
        <p:nvSpPr>
          <p:cNvPr id="4" name="Content Placeholder 2">
            <a:extLst>
              <a:ext uri="{FF2B5EF4-FFF2-40B4-BE49-F238E27FC236}">
                <a16:creationId xmlns:a16="http://schemas.microsoft.com/office/drawing/2014/main" id="{9BC4A72D-ABA2-46FC-BD96-B1278AB2E898}"/>
              </a:ext>
            </a:extLst>
          </p:cNvPr>
          <p:cNvSpPr txBox="1">
            <a:spLocks/>
          </p:cNvSpPr>
          <p:nvPr/>
        </p:nvSpPr>
        <p:spPr>
          <a:xfrm>
            <a:off x="1414272" y="19812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Globalisation is when jobs, products, information and technology are spread worldwide across national borders [68]</a:t>
            </a:r>
          </a:p>
          <a:p>
            <a:pPr>
              <a:buFont typeface="Wingdings" panose="05000000000000000000" pitchFamily="2" charset="2"/>
              <a:buChar char="v"/>
            </a:pPr>
            <a:r>
              <a:rPr lang="en-GB" sz="2400" dirty="0" smtClean="0"/>
              <a:t> More competition due to businesses entering markets they have not been in before [69]</a:t>
            </a:r>
          </a:p>
          <a:p>
            <a:pPr>
              <a:buFont typeface="Wingdings" panose="05000000000000000000" pitchFamily="2" charset="2"/>
              <a:buChar char="v"/>
            </a:pPr>
            <a:r>
              <a:rPr lang="en-GB" sz="2400" dirty="0" smtClean="0"/>
              <a:t> Increased cultural diversity in the workplace [70] </a:t>
            </a:r>
          </a:p>
          <a:p>
            <a:pPr>
              <a:buFont typeface="Wingdings" panose="05000000000000000000" pitchFamily="2" charset="2"/>
              <a:buChar char="v"/>
            </a:pPr>
            <a:r>
              <a:rPr lang="en-GB" sz="2400" dirty="0" smtClean="0"/>
              <a:t> Need for employee diversity training to avoid discrimination in the workplace [70]</a:t>
            </a:r>
            <a:endParaRPr lang="en-GB" sz="2400" dirty="0"/>
          </a:p>
        </p:txBody>
      </p:sp>
    </p:spTree>
    <p:extLst>
      <p:ext uri="{BB962C8B-B14F-4D97-AF65-F5344CB8AC3E}">
        <p14:creationId xmlns:p14="http://schemas.microsoft.com/office/powerpoint/2010/main" val="21671594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 calcmode="lin" valueType="num">
                                      <p:cBhvr additive="base">
                                        <p:cTn id="32"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28</a:t>
            </a:fld>
            <a:endParaRPr lang="en-US" dirty="0"/>
          </a:p>
        </p:txBody>
      </p:sp>
      <p:sp>
        <p:nvSpPr>
          <p:cNvPr id="3" name="Title 1">
            <a:extLst>
              <a:ext uri="{FF2B5EF4-FFF2-40B4-BE49-F238E27FC236}">
                <a16:creationId xmlns:a16="http://schemas.microsoft.com/office/drawing/2014/main" id="{36F68A08-7E64-4C55-BA09-9565E5B4F945}"/>
              </a:ext>
            </a:extLst>
          </p:cNvPr>
          <p:cNvSpPr txBox="1">
            <a:spLocks/>
          </p:cNvSpPr>
          <p:nvPr/>
        </p:nvSpPr>
        <p:spPr>
          <a:xfrm>
            <a:off x="1414272" y="518160"/>
            <a:ext cx="9692640" cy="1325562"/>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How to manage diversity in the workplace</a:t>
            </a:r>
            <a:endParaRPr lang="en-GB" dirty="0"/>
          </a:p>
        </p:txBody>
      </p:sp>
      <p:sp>
        <p:nvSpPr>
          <p:cNvPr id="4" name="Content Placeholder 2">
            <a:extLst>
              <a:ext uri="{FF2B5EF4-FFF2-40B4-BE49-F238E27FC236}">
                <a16:creationId xmlns:a16="http://schemas.microsoft.com/office/drawing/2014/main" id="{C7AD880B-F56F-4786-AE0A-9B5FEDC0CEFE}"/>
              </a:ext>
            </a:extLst>
          </p:cNvPr>
          <p:cNvSpPr txBox="1">
            <a:spLocks/>
          </p:cNvSpPr>
          <p:nvPr/>
        </p:nvSpPr>
        <p:spPr>
          <a:xfrm>
            <a:off x="1414272" y="1981200"/>
            <a:ext cx="8595360" cy="4663440"/>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Workplace diversity is creating an environment that is inclusive and that embraces each individual’s strengths and accepts their differences [71]</a:t>
            </a:r>
          </a:p>
          <a:p>
            <a:pPr>
              <a:buFont typeface="Wingdings" panose="05000000000000000000" pitchFamily="2" charset="2"/>
              <a:buChar char="v"/>
            </a:pPr>
            <a:r>
              <a:rPr lang="en-GB" sz="2400" dirty="0" smtClean="0"/>
              <a:t> Diversity management is the practice of supporting individual characteristics and numerous lifestyles in a distinct group [72]</a:t>
            </a:r>
          </a:p>
          <a:p>
            <a:pPr>
              <a:buFont typeface="Wingdings" panose="05000000000000000000" pitchFamily="2" charset="2"/>
              <a:buChar char="v"/>
            </a:pPr>
            <a:r>
              <a:rPr lang="en-GB" sz="2400" dirty="0" smtClean="0"/>
              <a:t> Some activities that HRM/HRD can do to manage diversity is to efficiently communicate with employees regardless of cultural or language barriers, not make assumptions based on backgrounds, “encourage employees to work in diverse groups” and set rules for all employees, including disciplinary action for discrimination [73]</a:t>
            </a:r>
            <a:endParaRPr lang="en-GB" sz="2400" dirty="0"/>
          </a:p>
        </p:txBody>
      </p:sp>
    </p:spTree>
    <p:extLst>
      <p:ext uri="{BB962C8B-B14F-4D97-AF65-F5344CB8AC3E}">
        <p14:creationId xmlns:p14="http://schemas.microsoft.com/office/powerpoint/2010/main" val="21119644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277600" y="6168195"/>
            <a:ext cx="914400" cy="593725"/>
          </a:xfrm>
        </p:spPr>
        <p:txBody>
          <a:bodyPr>
            <a:normAutofit lnSpcReduction="10000"/>
          </a:bodyPr>
          <a:lstStyle/>
          <a:p>
            <a:fld id="{4FAB73BC-B049-4115-A692-8D63A059BFB8}" type="slidenum">
              <a:rPr lang="en-US" smtClean="0"/>
              <a:t>29</a:t>
            </a:fld>
            <a:endParaRPr lang="en-US" dirty="0"/>
          </a:p>
        </p:txBody>
      </p:sp>
      <p:sp>
        <p:nvSpPr>
          <p:cNvPr id="3" name="Title 1">
            <a:extLst>
              <a:ext uri="{FF2B5EF4-FFF2-40B4-BE49-F238E27FC236}">
                <a16:creationId xmlns:a16="http://schemas.microsoft.com/office/drawing/2014/main" id="{FC4F13EB-14F6-443D-B706-FDC051AE0FC4}"/>
              </a:ext>
            </a:extLst>
          </p:cNvPr>
          <p:cNvSpPr txBox="1">
            <a:spLocks/>
          </p:cNvSpPr>
          <p:nvPr/>
        </p:nvSpPr>
        <p:spPr>
          <a:xfrm>
            <a:off x="1414272" y="697742"/>
            <a:ext cx="9692640" cy="1325562"/>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What is an inclusive workplace culture?</a:t>
            </a:r>
            <a:endParaRPr lang="en-GB" dirty="0"/>
          </a:p>
        </p:txBody>
      </p:sp>
      <p:sp>
        <p:nvSpPr>
          <p:cNvPr id="4" name="Content Placeholder 2">
            <a:extLst>
              <a:ext uri="{FF2B5EF4-FFF2-40B4-BE49-F238E27FC236}">
                <a16:creationId xmlns:a16="http://schemas.microsoft.com/office/drawing/2014/main" id="{055A3A16-3D8E-4775-8B6F-44E6AA812D29}"/>
              </a:ext>
            </a:extLst>
          </p:cNvPr>
          <p:cNvSpPr txBox="1">
            <a:spLocks/>
          </p:cNvSpPr>
          <p:nvPr/>
        </p:nvSpPr>
        <p:spPr>
          <a:xfrm>
            <a:off x="1414272" y="2113721"/>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An inclusive culture is one where differences are seen as positive and disability is not a barrier to a positive experience [74]</a:t>
            </a:r>
          </a:p>
          <a:p>
            <a:pPr>
              <a:buFont typeface="Wingdings" panose="05000000000000000000" pitchFamily="2" charset="2"/>
              <a:buChar char="v"/>
            </a:pPr>
            <a:r>
              <a:rPr lang="en-GB" sz="2400" dirty="0" smtClean="0"/>
              <a:t> It does not simply involve the presence of workers with disabilities but rather an environment which is built on practices and policies which involve representation, receptivity and fairness [74]</a:t>
            </a:r>
            <a:endParaRPr lang="en-GB" sz="2400" dirty="0"/>
          </a:p>
        </p:txBody>
      </p:sp>
    </p:spTree>
    <p:extLst>
      <p:ext uri="{BB962C8B-B14F-4D97-AF65-F5344CB8AC3E}">
        <p14:creationId xmlns:p14="http://schemas.microsoft.com/office/powerpoint/2010/main" val="37446297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30</a:t>
            </a:fld>
            <a:endParaRPr lang="en-US" dirty="0"/>
          </a:p>
        </p:txBody>
      </p:sp>
      <p:sp>
        <p:nvSpPr>
          <p:cNvPr id="3" name="Title 1">
            <a:extLst>
              <a:ext uri="{FF2B5EF4-FFF2-40B4-BE49-F238E27FC236}">
                <a16:creationId xmlns:a16="http://schemas.microsoft.com/office/drawing/2014/main" id="{BF06EAA4-6559-4B1D-90D2-81FDF24697F9}"/>
              </a:ext>
            </a:extLst>
          </p:cNvPr>
          <p:cNvSpPr txBox="1">
            <a:spLocks/>
          </p:cNvSpPr>
          <p:nvPr/>
        </p:nvSpPr>
        <p:spPr>
          <a:xfrm>
            <a:off x="1414271" y="676102"/>
            <a:ext cx="9763937" cy="1325562"/>
          </a:xfrm>
          <a:prstGeom prst="rect">
            <a:avLst/>
          </a:prstGeom>
        </p:spPr>
        <p:txBody>
          <a:bodyPr>
            <a:norm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sz="4000" dirty="0" smtClean="0"/>
              <a:t>How to create an inclusive workplace culture?</a:t>
            </a:r>
            <a:endParaRPr lang="en-GB" sz="4000" dirty="0"/>
          </a:p>
        </p:txBody>
      </p:sp>
      <p:sp>
        <p:nvSpPr>
          <p:cNvPr id="4" name="Content Placeholder 2">
            <a:extLst>
              <a:ext uri="{FF2B5EF4-FFF2-40B4-BE49-F238E27FC236}">
                <a16:creationId xmlns:a16="http://schemas.microsoft.com/office/drawing/2014/main" id="{3FCB6D20-F311-4832-B642-71B7C72DE69A}"/>
              </a:ext>
            </a:extLst>
          </p:cNvPr>
          <p:cNvSpPr txBox="1">
            <a:spLocks/>
          </p:cNvSpPr>
          <p:nvPr/>
        </p:nvSpPr>
        <p:spPr>
          <a:xfrm>
            <a:off x="1414271" y="2073965"/>
            <a:ext cx="8595360" cy="4351337"/>
          </a:xfrm>
          <a:prstGeom prst="rect">
            <a:avLst/>
          </a:prstGeom>
        </p:spPr>
        <p:txBody>
          <a:bodyPr>
            <a:normAutofit fontScale="925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Begin at the top of the organisation and ensure that the leaders want to build a diverse culture so then it is simple to spread that outlook throughout the organisation [75]</a:t>
            </a:r>
          </a:p>
          <a:p>
            <a:pPr>
              <a:buFont typeface="Wingdings" panose="05000000000000000000" pitchFamily="2" charset="2"/>
              <a:buChar char="v"/>
            </a:pPr>
            <a:r>
              <a:rPr lang="en-GB" sz="2400" dirty="0" smtClean="0"/>
              <a:t> Allow all members of different groups equal access to leadership opportunities and decision making so employees feel included in the organisations critical processes [76]</a:t>
            </a:r>
          </a:p>
          <a:p>
            <a:pPr>
              <a:buFont typeface="Wingdings" panose="05000000000000000000" pitchFamily="2" charset="2"/>
              <a:buChar char="v"/>
            </a:pPr>
            <a:r>
              <a:rPr lang="en-GB" sz="2400" dirty="0" smtClean="0"/>
              <a:t> Create safe spaces for employees e.g. unisex bathrooms [77] and rooms where employees can share their thoughts in confidence [78]</a:t>
            </a:r>
          </a:p>
          <a:p>
            <a:pPr>
              <a:buFont typeface="Wingdings" panose="05000000000000000000" pitchFamily="2" charset="2"/>
              <a:buChar char="v"/>
            </a:pPr>
            <a:r>
              <a:rPr lang="en-GB" sz="2400" dirty="0" smtClean="0"/>
              <a:t> Openly talk about your strategies on equality and inclusion so job candidates from diverse groups are interested in applying [79]</a:t>
            </a:r>
            <a:endParaRPr lang="en-GB" sz="2400" dirty="0"/>
          </a:p>
        </p:txBody>
      </p:sp>
    </p:spTree>
    <p:extLst>
      <p:ext uri="{BB962C8B-B14F-4D97-AF65-F5344CB8AC3E}">
        <p14:creationId xmlns:p14="http://schemas.microsoft.com/office/powerpoint/2010/main" val="13128641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p:cTn id="35"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31</a:t>
            </a:fld>
            <a:endParaRPr lang="en-US" dirty="0"/>
          </a:p>
        </p:txBody>
      </p:sp>
      <p:sp>
        <p:nvSpPr>
          <p:cNvPr id="3" name="Title 1">
            <a:extLst>
              <a:ext uri="{FF2B5EF4-FFF2-40B4-BE49-F238E27FC236}">
                <a16:creationId xmlns:a16="http://schemas.microsoft.com/office/drawing/2014/main" id="{DECFE4C4-87A5-4130-AB42-D5D29B0D664F}"/>
              </a:ext>
            </a:extLst>
          </p:cNvPr>
          <p:cNvSpPr txBox="1">
            <a:spLocks/>
          </p:cNvSpPr>
          <p:nvPr/>
        </p:nvSpPr>
        <p:spPr>
          <a:xfrm>
            <a:off x="1414272" y="676102"/>
            <a:ext cx="9692640" cy="861753"/>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Benefits of a diverse workplace</a:t>
            </a:r>
            <a:endParaRPr lang="en-GB" dirty="0"/>
          </a:p>
        </p:txBody>
      </p:sp>
      <p:sp>
        <p:nvSpPr>
          <p:cNvPr id="4" name="Content Placeholder 2">
            <a:extLst>
              <a:ext uri="{FF2B5EF4-FFF2-40B4-BE49-F238E27FC236}">
                <a16:creationId xmlns:a16="http://schemas.microsoft.com/office/drawing/2014/main" id="{2B2A8325-B72E-44C5-821E-3662ED51844E}"/>
              </a:ext>
            </a:extLst>
          </p:cNvPr>
          <p:cNvSpPr txBox="1">
            <a:spLocks/>
          </p:cNvSpPr>
          <p:nvPr/>
        </p:nvSpPr>
        <p:spPr>
          <a:xfrm>
            <a:off x="1414272" y="1598815"/>
            <a:ext cx="8595360" cy="4663440"/>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700" dirty="0" smtClean="0"/>
              <a:t> “Increase in productivity” [80]</a:t>
            </a:r>
          </a:p>
          <a:p>
            <a:pPr>
              <a:buFont typeface="Wingdings" panose="05000000000000000000" pitchFamily="2" charset="2"/>
              <a:buChar char="v"/>
            </a:pPr>
            <a:r>
              <a:rPr lang="en-GB" sz="2700" dirty="0" smtClean="0"/>
              <a:t> Rise in creativity [80]</a:t>
            </a:r>
          </a:p>
          <a:p>
            <a:pPr>
              <a:buFont typeface="Wingdings" panose="05000000000000000000" pitchFamily="2" charset="2"/>
              <a:buChar char="v"/>
            </a:pPr>
            <a:r>
              <a:rPr lang="en-GB" sz="2700" dirty="0" smtClean="0"/>
              <a:t> Language skills can help organisations to globalise their business overseas [81]</a:t>
            </a:r>
          </a:p>
          <a:p>
            <a:pPr>
              <a:buFont typeface="Wingdings" panose="05000000000000000000" pitchFamily="2" charset="2"/>
              <a:buChar char="v"/>
            </a:pPr>
            <a:r>
              <a:rPr lang="en-GB" sz="2700" dirty="0" smtClean="0"/>
              <a:t> Improve customer service [82]</a:t>
            </a:r>
          </a:p>
          <a:p>
            <a:pPr>
              <a:buFont typeface="Wingdings" panose="05000000000000000000" pitchFamily="2" charset="2"/>
              <a:buChar char="v"/>
            </a:pPr>
            <a:r>
              <a:rPr lang="en-GB" sz="2700" dirty="0" smtClean="0"/>
              <a:t> Allows employees to grow personally and professionally as they learn about other cultures and their perspectives [83]</a:t>
            </a:r>
          </a:p>
          <a:p>
            <a:pPr>
              <a:buFont typeface="Wingdings" panose="05000000000000000000" pitchFamily="2" charset="2"/>
              <a:buChar char="v"/>
            </a:pPr>
            <a:endParaRPr lang="en-GB" sz="2400" dirty="0"/>
          </a:p>
        </p:txBody>
      </p:sp>
    </p:spTree>
    <p:extLst>
      <p:ext uri="{BB962C8B-B14F-4D97-AF65-F5344CB8AC3E}">
        <p14:creationId xmlns:p14="http://schemas.microsoft.com/office/powerpoint/2010/main" val="323246403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 calcmode="lin" valueType="num">
                                      <p:cBhvr additive="base">
                                        <p:cTn id="32"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4">
                                            <p:txEl>
                                              <p:pRg st="4" end="4"/>
                                            </p:txEl>
                                          </p:spTgt>
                                        </p:tgtEl>
                                        <p:attrNameLst>
                                          <p:attrName>style.visibility</p:attrName>
                                        </p:attrNameLst>
                                      </p:cBhvr>
                                      <p:to>
                                        <p:strVal val="visible"/>
                                      </p:to>
                                    </p:set>
                                    <p:anim calcmode="lin" valueType="num">
                                      <p:cBhvr additive="base">
                                        <p:cTn id="38"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32</a:t>
            </a:fld>
            <a:endParaRPr lang="en-US" dirty="0"/>
          </a:p>
        </p:txBody>
      </p:sp>
      <p:sp>
        <p:nvSpPr>
          <p:cNvPr id="3" name="Title 1">
            <a:extLst>
              <a:ext uri="{FF2B5EF4-FFF2-40B4-BE49-F238E27FC236}">
                <a16:creationId xmlns:a16="http://schemas.microsoft.com/office/drawing/2014/main" id="{B37D402D-1346-4490-A8D3-02C6A29237B8}"/>
              </a:ext>
            </a:extLst>
          </p:cNvPr>
          <p:cNvSpPr txBox="1">
            <a:spLocks/>
          </p:cNvSpPr>
          <p:nvPr/>
        </p:nvSpPr>
        <p:spPr>
          <a:xfrm>
            <a:off x="1261872" y="365760"/>
            <a:ext cx="9692640" cy="1325562"/>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b="1" dirty="0" smtClean="0"/>
              <a:t>3. How HRM/HRD Initiatives are being Supported by Technology</a:t>
            </a:r>
            <a:endParaRPr lang="en-GB" b="1" dirty="0"/>
          </a:p>
        </p:txBody>
      </p:sp>
      <p:sp>
        <p:nvSpPr>
          <p:cNvPr id="5" name="Slide Number Placeholder 3">
            <a:extLst>
              <a:ext uri="{FF2B5EF4-FFF2-40B4-BE49-F238E27FC236}">
                <a16:creationId xmlns:a16="http://schemas.microsoft.com/office/drawing/2014/main" id="{D4155B6C-AC38-4733-A02F-15E7B7E69DD5}"/>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32</a:t>
            </a:fld>
            <a:endParaRPr lang="en-US"/>
          </a:p>
        </p:txBody>
      </p:sp>
      <p:sp>
        <p:nvSpPr>
          <p:cNvPr id="7" name="Slide Number Placeholder 1"/>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32</a:t>
            </a:fld>
            <a:endParaRPr lang="en-US" dirty="0"/>
          </a:p>
        </p:txBody>
      </p:sp>
      <p:pic>
        <p:nvPicPr>
          <p:cNvPr id="8" name="Picture 2" descr="Image result for airbnb"/>
          <p:cNvPicPr>
            <a:picLocks noChangeAspect="1" noChangeArrowheads="1"/>
          </p:cNvPicPr>
          <p:nvPr/>
        </p:nvPicPr>
        <p:blipFill rotWithShape="1">
          <a:blip r:embed="rId2">
            <a:extLst>
              <a:ext uri="{28A0092B-C50C-407E-A947-70E740481C1C}">
                <a14:useLocalDpi xmlns:a14="http://schemas.microsoft.com/office/drawing/2010/main" val="0"/>
              </a:ext>
            </a:extLst>
          </a:blip>
          <a:srcRect l="19371" r="17321"/>
          <a:stretch/>
        </p:blipFill>
        <p:spPr bwMode="auto">
          <a:xfrm>
            <a:off x="1261872" y="1779003"/>
            <a:ext cx="4189615" cy="330712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Image result for airsor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4607" y="3184409"/>
            <a:ext cx="4048579" cy="283400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59161" y="5173810"/>
            <a:ext cx="595035" cy="369332"/>
          </a:xfrm>
          <a:prstGeom prst="rect">
            <a:avLst/>
          </a:prstGeom>
          <a:noFill/>
        </p:spPr>
        <p:txBody>
          <a:bodyPr wrap="none" rtlCol="0">
            <a:spAutoFit/>
          </a:bodyPr>
          <a:lstStyle/>
          <a:p>
            <a:r>
              <a:rPr lang="en-GB" dirty="0" smtClean="0"/>
              <a:t>[84]</a:t>
            </a:r>
            <a:endParaRPr lang="en-GB" dirty="0"/>
          </a:p>
        </p:txBody>
      </p:sp>
      <p:sp>
        <p:nvSpPr>
          <p:cNvPr id="12" name="TextBox 11"/>
          <p:cNvSpPr txBox="1"/>
          <p:nvPr/>
        </p:nvSpPr>
        <p:spPr>
          <a:xfrm>
            <a:off x="7742817" y="6055821"/>
            <a:ext cx="595035" cy="369332"/>
          </a:xfrm>
          <a:prstGeom prst="rect">
            <a:avLst/>
          </a:prstGeom>
          <a:noFill/>
        </p:spPr>
        <p:txBody>
          <a:bodyPr wrap="none" rtlCol="0">
            <a:spAutoFit/>
          </a:bodyPr>
          <a:lstStyle/>
          <a:p>
            <a:r>
              <a:rPr lang="en-GB" dirty="0" smtClean="0"/>
              <a:t>[84]</a:t>
            </a:r>
            <a:endParaRPr lang="en-GB" dirty="0"/>
          </a:p>
        </p:txBody>
      </p:sp>
      <p:sp>
        <p:nvSpPr>
          <p:cNvPr id="13" name="TextBox 12"/>
          <p:cNvSpPr txBox="1"/>
          <p:nvPr/>
        </p:nvSpPr>
        <p:spPr>
          <a:xfrm>
            <a:off x="5776666" y="1883867"/>
            <a:ext cx="4344459" cy="369332"/>
          </a:xfrm>
          <a:prstGeom prst="rect">
            <a:avLst/>
          </a:prstGeom>
          <a:noFill/>
        </p:spPr>
        <p:txBody>
          <a:bodyPr wrap="none" rtlCol="0">
            <a:spAutoFit/>
          </a:bodyPr>
          <a:lstStyle/>
          <a:p>
            <a:r>
              <a:rPr lang="en-GB" dirty="0" smtClean="0"/>
              <a:t>Case Studies for HRM/HRD Initiatives</a:t>
            </a:r>
            <a:endParaRPr lang="en-GB" dirty="0"/>
          </a:p>
        </p:txBody>
      </p:sp>
    </p:spTree>
    <p:extLst>
      <p:ext uri="{BB962C8B-B14F-4D97-AF65-F5344CB8AC3E}">
        <p14:creationId xmlns:p14="http://schemas.microsoft.com/office/powerpoint/2010/main" val="33812798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animEffect transition="in" filter="fade">
                                      <p:cBhvr>
                                        <p:cTn id="21" dur="500"/>
                                        <p:tgtEl>
                                          <p:spTgt spid="8"/>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p:cTn id="24" dur="500" fill="hold"/>
                                        <p:tgtEl>
                                          <p:spTgt spid="11"/>
                                        </p:tgtEl>
                                        <p:attrNameLst>
                                          <p:attrName>ppt_w</p:attrName>
                                        </p:attrNameLst>
                                      </p:cBhvr>
                                      <p:tavLst>
                                        <p:tav tm="0">
                                          <p:val>
                                            <p:fltVal val="0"/>
                                          </p:val>
                                        </p:tav>
                                        <p:tav tm="100000">
                                          <p:val>
                                            <p:strVal val="#ppt_w"/>
                                          </p:val>
                                        </p:tav>
                                      </p:tavLst>
                                    </p:anim>
                                    <p:anim calcmode="lin" valueType="num">
                                      <p:cBhvr>
                                        <p:cTn id="25" dur="500" fill="hold"/>
                                        <p:tgtEl>
                                          <p:spTgt spid="11"/>
                                        </p:tgtEl>
                                        <p:attrNameLst>
                                          <p:attrName>ppt_h</p:attrName>
                                        </p:attrNameLst>
                                      </p:cBhvr>
                                      <p:tavLst>
                                        <p:tav tm="0">
                                          <p:val>
                                            <p:fltVal val="0"/>
                                          </p:val>
                                        </p:tav>
                                        <p:tav tm="100000">
                                          <p:val>
                                            <p:strVal val="#ppt_h"/>
                                          </p:val>
                                        </p:tav>
                                      </p:tavLst>
                                    </p:anim>
                                    <p:animEffect transition="in" filter="fade">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1+#ppt_w/2"/>
                                          </p:val>
                                        </p:tav>
                                        <p:tav tm="100000">
                                          <p:val>
                                            <p:strVal val="#ppt_x"/>
                                          </p:val>
                                        </p:tav>
                                      </p:tavLst>
                                    </p:anim>
                                    <p:anim calcmode="lin" valueType="num">
                                      <p:cBhvr additive="base">
                                        <p:cTn id="32" dur="500" fill="hold"/>
                                        <p:tgtEl>
                                          <p:spTgt spid="10"/>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1+#ppt_w/2"/>
                                          </p:val>
                                        </p:tav>
                                        <p:tav tm="100000">
                                          <p:val>
                                            <p:strVal val="#ppt_x"/>
                                          </p:val>
                                        </p:tav>
                                      </p:tavLst>
                                    </p:anim>
                                    <p:anim calcmode="lin" valueType="num">
                                      <p:cBhvr additive="base">
                                        <p:cTn id="36"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2" grpId="0"/>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33</a:t>
            </a:fld>
            <a:endParaRPr lang="en-US" dirty="0"/>
          </a:p>
        </p:txBody>
      </p:sp>
      <p:pic>
        <p:nvPicPr>
          <p:cNvPr id="3074" name="Picture 2" descr="Image result for softworks"/>
          <p:cNvPicPr>
            <a:picLocks noChangeAspect="1" noChangeArrowheads="1"/>
          </p:cNvPicPr>
          <p:nvPr/>
        </p:nvPicPr>
        <p:blipFill rotWithShape="1">
          <a:blip r:embed="rId2">
            <a:extLst>
              <a:ext uri="{28A0092B-C50C-407E-A947-70E740481C1C}">
                <a14:useLocalDpi xmlns:a14="http://schemas.microsoft.com/office/drawing/2010/main" val="0"/>
              </a:ext>
            </a:extLst>
          </a:blip>
          <a:srcRect l="8860" t="10864" r="10516"/>
          <a:stretch/>
        </p:blipFill>
        <p:spPr bwMode="auto">
          <a:xfrm>
            <a:off x="829532" y="798932"/>
            <a:ext cx="4538749" cy="267441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801390" y="3125586"/>
            <a:ext cx="595035" cy="369332"/>
          </a:xfrm>
          <a:prstGeom prst="rect">
            <a:avLst/>
          </a:prstGeom>
          <a:noFill/>
        </p:spPr>
        <p:txBody>
          <a:bodyPr wrap="none" rtlCol="0">
            <a:spAutoFit/>
          </a:bodyPr>
          <a:lstStyle/>
          <a:p>
            <a:r>
              <a:rPr lang="en-GB" dirty="0" smtClean="0"/>
              <a:t>[85]</a:t>
            </a:r>
            <a:endParaRPr lang="en-GB" dirty="0"/>
          </a:p>
        </p:txBody>
      </p:sp>
      <p:pic>
        <p:nvPicPr>
          <p:cNvPr id="3078" name="Picture 6" descr="Image result for hm passport office"/>
          <p:cNvPicPr>
            <a:picLocks noChangeAspect="1" noChangeArrowheads="1"/>
          </p:cNvPicPr>
          <p:nvPr/>
        </p:nvPicPr>
        <p:blipFill rotWithShape="1">
          <a:blip r:embed="rId3">
            <a:extLst>
              <a:ext uri="{28A0092B-C50C-407E-A947-70E740481C1C}">
                <a14:useLocalDpi xmlns:a14="http://schemas.microsoft.com/office/drawing/2010/main" val="0"/>
              </a:ext>
            </a:extLst>
          </a:blip>
          <a:srcRect t="16790" b="12634"/>
          <a:stretch/>
        </p:blipFill>
        <p:spPr bwMode="auto">
          <a:xfrm>
            <a:off x="5683539" y="889461"/>
            <a:ext cx="3733800" cy="263513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7349230" y="3626135"/>
            <a:ext cx="3227222" cy="929239"/>
          </a:xfrm>
          <a:prstGeom prst="rect">
            <a:avLst/>
          </a:prstGeom>
        </p:spPr>
      </p:pic>
      <p:sp>
        <p:nvSpPr>
          <p:cNvPr id="8" name="TextBox 7"/>
          <p:cNvSpPr txBox="1"/>
          <p:nvPr/>
        </p:nvSpPr>
        <p:spPr>
          <a:xfrm>
            <a:off x="3615357" y="284694"/>
            <a:ext cx="4344459" cy="369332"/>
          </a:xfrm>
          <a:prstGeom prst="rect">
            <a:avLst/>
          </a:prstGeom>
          <a:noFill/>
        </p:spPr>
        <p:txBody>
          <a:bodyPr wrap="none" rtlCol="0">
            <a:spAutoFit/>
          </a:bodyPr>
          <a:lstStyle/>
          <a:p>
            <a:r>
              <a:rPr lang="en-GB" dirty="0" smtClean="0"/>
              <a:t>Case Studies for HRM/HRD Initiatives</a:t>
            </a:r>
            <a:endParaRPr lang="en-GB" dirty="0"/>
          </a:p>
        </p:txBody>
      </p:sp>
      <p:sp>
        <p:nvSpPr>
          <p:cNvPr id="10" name="TextBox 9"/>
          <p:cNvSpPr txBox="1"/>
          <p:nvPr/>
        </p:nvSpPr>
        <p:spPr>
          <a:xfrm>
            <a:off x="6742402" y="3575365"/>
            <a:ext cx="595035" cy="369332"/>
          </a:xfrm>
          <a:prstGeom prst="rect">
            <a:avLst/>
          </a:prstGeom>
          <a:noFill/>
        </p:spPr>
        <p:txBody>
          <a:bodyPr wrap="none" rtlCol="0">
            <a:spAutoFit/>
          </a:bodyPr>
          <a:lstStyle/>
          <a:p>
            <a:r>
              <a:rPr lang="en-GB" dirty="0" smtClean="0"/>
              <a:t>[86]</a:t>
            </a:r>
            <a:endParaRPr lang="en-GB" dirty="0"/>
          </a:p>
        </p:txBody>
      </p:sp>
      <p:sp>
        <p:nvSpPr>
          <p:cNvPr id="11" name="TextBox 10"/>
          <p:cNvSpPr txBox="1"/>
          <p:nvPr/>
        </p:nvSpPr>
        <p:spPr>
          <a:xfrm>
            <a:off x="10526575" y="4201528"/>
            <a:ext cx="595035" cy="369332"/>
          </a:xfrm>
          <a:prstGeom prst="rect">
            <a:avLst/>
          </a:prstGeom>
          <a:noFill/>
        </p:spPr>
        <p:txBody>
          <a:bodyPr wrap="none" rtlCol="0">
            <a:spAutoFit/>
          </a:bodyPr>
          <a:lstStyle/>
          <a:p>
            <a:r>
              <a:rPr lang="en-GB" dirty="0" smtClean="0"/>
              <a:t>[86]</a:t>
            </a:r>
            <a:endParaRPr lang="en-GB" dirty="0"/>
          </a:p>
        </p:txBody>
      </p:sp>
      <p:pic>
        <p:nvPicPr>
          <p:cNvPr id="3082" name="Picture 10" descr="Image result for rom a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1181" y="3760031"/>
            <a:ext cx="2857500" cy="19050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080" name="Picture 8" descr="https://cdn0.capterra-static.com/logos/150/2121666-1524582637.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90616" y="4500153"/>
            <a:ext cx="1698163" cy="169816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3595581" y="5665031"/>
            <a:ext cx="595035" cy="369332"/>
          </a:xfrm>
          <a:prstGeom prst="rect">
            <a:avLst/>
          </a:prstGeom>
          <a:noFill/>
        </p:spPr>
        <p:txBody>
          <a:bodyPr wrap="none" rtlCol="0">
            <a:spAutoFit/>
          </a:bodyPr>
          <a:lstStyle/>
          <a:p>
            <a:r>
              <a:rPr lang="en-GB" dirty="0" smtClean="0"/>
              <a:t>[87]</a:t>
            </a:r>
            <a:endParaRPr lang="en-GB" dirty="0"/>
          </a:p>
        </p:txBody>
      </p:sp>
      <p:sp>
        <p:nvSpPr>
          <p:cNvPr id="15" name="TextBox 14"/>
          <p:cNvSpPr txBox="1"/>
          <p:nvPr/>
        </p:nvSpPr>
        <p:spPr>
          <a:xfrm>
            <a:off x="5293744" y="6198316"/>
            <a:ext cx="595035" cy="369332"/>
          </a:xfrm>
          <a:prstGeom prst="rect">
            <a:avLst/>
          </a:prstGeom>
          <a:noFill/>
        </p:spPr>
        <p:txBody>
          <a:bodyPr wrap="none" rtlCol="0">
            <a:spAutoFit/>
          </a:bodyPr>
          <a:lstStyle/>
          <a:p>
            <a:r>
              <a:rPr lang="en-GB" dirty="0" smtClean="0"/>
              <a:t>[87]</a:t>
            </a:r>
            <a:endParaRPr lang="en-GB" dirty="0"/>
          </a:p>
        </p:txBody>
      </p:sp>
    </p:spTree>
    <p:extLst>
      <p:ext uri="{BB962C8B-B14F-4D97-AF65-F5344CB8AC3E}">
        <p14:creationId xmlns:p14="http://schemas.microsoft.com/office/powerpoint/2010/main" val="57460649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074"/>
                                        </p:tgtEl>
                                        <p:attrNameLst>
                                          <p:attrName>style.visibility</p:attrName>
                                        </p:attrNameLst>
                                      </p:cBhvr>
                                      <p:to>
                                        <p:strVal val="visible"/>
                                      </p:to>
                                    </p:set>
                                    <p:animEffect transition="in" filter="fade">
                                      <p:cBhvr>
                                        <p:cTn id="14" dur="1000"/>
                                        <p:tgtEl>
                                          <p:spTgt spid="3074"/>
                                        </p:tgtEl>
                                      </p:cBhvr>
                                    </p:animEffect>
                                    <p:anim calcmode="lin" valueType="num">
                                      <p:cBhvr>
                                        <p:cTn id="15" dur="1000" fill="hold"/>
                                        <p:tgtEl>
                                          <p:spTgt spid="3074"/>
                                        </p:tgtEl>
                                        <p:attrNameLst>
                                          <p:attrName>ppt_x</p:attrName>
                                        </p:attrNameLst>
                                      </p:cBhvr>
                                      <p:tavLst>
                                        <p:tav tm="0">
                                          <p:val>
                                            <p:strVal val="#ppt_x"/>
                                          </p:val>
                                        </p:tav>
                                        <p:tav tm="100000">
                                          <p:val>
                                            <p:strVal val="#ppt_x"/>
                                          </p:val>
                                        </p:tav>
                                      </p:tavLst>
                                    </p:anim>
                                    <p:anim calcmode="lin" valueType="num">
                                      <p:cBhvr>
                                        <p:cTn id="16" dur="1000" fill="hold"/>
                                        <p:tgtEl>
                                          <p:spTgt spid="3074"/>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078"/>
                                        </p:tgtEl>
                                        <p:attrNameLst>
                                          <p:attrName>style.visibility</p:attrName>
                                        </p:attrNameLst>
                                      </p:cBhvr>
                                      <p:to>
                                        <p:strVal val="visible"/>
                                      </p:to>
                                    </p:set>
                                    <p:animEffect transition="in" filter="fade">
                                      <p:cBhvr>
                                        <p:cTn id="26" dur="500"/>
                                        <p:tgtEl>
                                          <p:spTgt spid="3078"/>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wipe(down)">
                                      <p:cBhvr>
                                        <p:cTn id="34" dur="500"/>
                                        <p:tgtEl>
                                          <p:spTgt spid="4"/>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down)">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082"/>
                                        </p:tgtEl>
                                        <p:attrNameLst>
                                          <p:attrName>style.visibility</p:attrName>
                                        </p:attrNameLst>
                                      </p:cBhvr>
                                      <p:to>
                                        <p:strVal val="visible"/>
                                      </p:to>
                                    </p:set>
                                    <p:animEffect transition="in" filter="fade">
                                      <p:cBhvr>
                                        <p:cTn id="42" dur="1000"/>
                                        <p:tgtEl>
                                          <p:spTgt spid="3082"/>
                                        </p:tgtEl>
                                      </p:cBhvr>
                                    </p:animEffect>
                                    <p:anim calcmode="lin" valueType="num">
                                      <p:cBhvr>
                                        <p:cTn id="43" dur="1000" fill="hold"/>
                                        <p:tgtEl>
                                          <p:spTgt spid="3082"/>
                                        </p:tgtEl>
                                        <p:attrNameLst>
                                          <p:attrName>ppt_x</p:attrName>
                                        </p:attrNameLst>
                                      </p:cBhvr>
                                      <p:tavLst>
                                        <p:tav tm="0">
                                          <p:val>
                                            <p:strVal val="#ppt_x"/>
                                          </p:val>
                                        </p:tav>
                                        <p:tav tm="100000">
                                          <p:val>
                                            <p:strVal val="#ppt_x"/>
                                          </p:val>
                                        </p:tav>
                                      </p:tavLst>
                                    </p:anim>
                                    <p:anim calcmode="lin" valueType="num">
                                      <p:cBhvr>
                                        <p:cTn id="44" dur="1000" fill="hold"/>
                                        <p:tgtEl>
                                          <p:spTgt spid="308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1000"/>
                                        <p:tgtEl>
                                          <p:spTgt spid="14"/>
                                        </p:tgtEl>
                                      </p:cBhvr>
                                    </p:animEffect>
                                    <p:anim calcmode="lin" valueType="num">
                                      <p:cBhvr>
                                        <p:cTn id="48" dur="1000" fill="hold"/>
                                        <p:tgtEl>
                                          <p:spTgt spid="14"/>
                                        </p:tgtEl>
                                        <p:attrNameLst>
                                          <p:attrName>ppt_x</p:attrName>
                                        </p:attrNameLst>
                                      </p:cBhvr>
                                      <p:tavLst>
                                        <p:tav tm="0">
                                          <p:val>
                                            <p:strVal val="#ppt_x"/>
                                          </p:val>
                                        </p:tav>
                                        <p:tav tm="100000">
                                          <p:val>
                                            <p:strVal val="#ppt_x"/>
                                          </p:val>
                                        </p:tav>
                                      </p:tavLst>
                                    </p:anim>
                                    <p:anim calcmode="lin" valueType="num">
                                      <p:cBhvr>
                                        <p:cTn id="4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nodeType="clickEffect">
                                  <p:stCondLst>
                                    <p:cond delay="0"/>
                                  </p:stCondLst>
                                  <p:childTnLst>
                                    <p:set>
                                      <p:cBhvr>
                                        <p:cTn id="53" dur="1" fill="hold">
                                          <p:stCondLst>
                                            <p:cond delay="0"/>
                                          </p:stCondLst>
                                        </p:cTn>
                                        <p:tgtEl>
                                          <p:spTgt spid="3080"/>
                                        </p:tgtEl>
                                        <p:attrNameLst>
                                          <p:attrName>style.visibility</p:attrName>
                                        </p:attrNameLst>
                                      </p:cBhvr>
                                      <p:to>
                                        <p:strVal val="visible"/>
                                      </p:to>
                                    </p:set>
                                    <p:anim calcmode="lin" valueType="num">
                                      <p:cBhvr>
                                        <p:cTn id="54" dur="500" fill="hold"/>
                                        <p:tgtEl>
                                          <p:spTgt spid="3080"/>
                                        </p:tgtEl>
                                        <p:attrNameLst>
                                          <p:attrName>ppt_w</p:attrName>
                                        </p:attrNameLst>
                                      </p:cBhvr>
                                      <p:tavLst>
                                        <p:tav tm="0">
                                          <p:val>
                                            <p:fltVal val="0"/>
                                          </p:val>
                                        </p:tav>
                                        <p:tav tm="100000">
                                          <p:val>
                                            <p:strVal val="#ppt_w"/>
                                          </p:val>
                                        </p:tav>
                                      </p:tavLst>
                                    </p:anim>
                                    <p:anim calcmode="lin" valueType="num">
                                      <p:cBhvr>
                                        <p:cTn id="55" dur="500" fill="hold"/>
                                        <p:tgtEl>
                                          <p:spTgt spid="3080"/>
                                        </p:tgtEl>
                                        <p:attrNameLst>
                                          <p:attrName>ppt_h</p:attrName>
                                        </p:attrNameLst>
                                      </p:cBhvr>
                                      <p:tavLst>
                                        <p:tav tm="0">
                                          <p:val>
                                            <p:fltVal val="0"/>
                                          </p:val>
                                        </p:tav>
                                        <p:tav tm="100000">
                                          <p:val>
                                            <p:strVal val="#ppt_h"/>
                                          </p:val>
                                        </p:tav>
                                      </p:tavLst>
                                    </p:anim>
                                    <p:animEffect transition="in" filter="fade">
                                      <p:cBhvr>
                                        <p:cTn id="56" dur="500"/>
                                        <p:tgtEl>
                                          <p:spTgt spid="3080"/>
                                        </p:tgtEl>
                                      </p:cBhvr>
                                    </p:animEffect>
                                  </p:childTnLst>
                                </p:cTn>
                              </p:par>
                              <p:par>
                                <p:cTn id="57" presetID="53" presetClass="entr" presetSubtype="16" fill="hold" grpId="0" nodeType="withEffect">
                                  <p:stCondLst>
                                    <p:cond delay="0"/>
                                  </p:stCondLst>
                                  <p:childTnLst>
                                    <p:set>
                                      <p:cBhvr>
                                        <p:cTn id="58" dur="1" fill="hold">
                                          <p:stCondLst>
                                            <p:cond delay="0"/>
                                          </p:stCondLst>
                                        </p:cTn>
                                        <p:tgtEl>
                                          <p:spTgt spid="15"/>
                                        </p:tgtEl>
                                        <p:attrNameLst>
                                          <p:attrName>style.visibility</p:attrName>
                                        </p:attrNameLst>
                                      </p:cBhvr>
                                      <p:to>
                                        <p:strVal val="visible"/>
                                      </p:to>
                                    </p:set>
                                    <p:anim calcmode="lin" valueType="num">
                                      <p:cBhvr>
                                        <p:cTn id="59" dur="500" fill="hold"/>
                                        <p:tgtEl>
                                          <p:spTgt spid="15"/>
                                        </p:tgtEl>
                                        <p:attrNameLst>
                                          <p:attrName>ppt_w</p:attrName>
                                        </p:attrNameLst>
                                      </p:cBhvr>
                                      <p:tavLst>
                                        <p:tav tm="0">
                                          <p:val>
                                            <p:fltVal val="0"/>
                                          </p:val>
                                        </p:tav>
                                        <p:tav tm="100000">
                                          <p:val>
                                            <p:strVal val="#ppt_w"/>
                                          </p:val>
                                        </p:tav>
                                      </p:tavLst>
                                    </p:anim>
                                    <p:anim calcmode="lin" valueType="num">
                                      <p:cBhvr>
                                        <p:cTn id="60" dur="500" fill="hold"/>
                                        <p:tgtEl>
                                          <p:spTgt spid="15"/>
                                        </p:tgtEl>
                                        <p:attrNameLst>
                                          <p:attrName>ppt_h</p:attrName>
                                        </p:attrNameLst>
                                      </p:cBhvr>
                                      <p:tavLst>
                                        <p:tav tm="0">
                                          <p:val>
                                            <p:fltVal val="0"/>
                                          </p:val>
                                        </p:tav>
                                        <p:tav tm="100000">
                                          <p:val>
                                            <p:strVal val="#ppt_h"/>
                                          </p:val>
                                        </p:tav>
                                      </p:tavLst>
                                    </p:anim>
                                    <p:animEffect transition="in" filter="fade">
                                      <p:cBhvr>
                                        <p:cTn id="6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0" grpId="0"/>
      <p:bldP spid="11" grpId="0"/>
      <p:bldP spid="14" grpId="0"/>
      <p:bldP spid="1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0" name="Picture 10" descr="Image result for edu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0975" y="2105755"/>
            <a:ext cx="3118314" cy="31183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34</a:t>
            </a:fld>
            <a:endParaRPr lang="en-US" dirty="0"/>
          </a:p>
        </p:txBody>
      </p:sp>
      <p:pic>
        <p:nvPicPr>
          <p:cNvPr id="5122" name="Picture 2" descr="Image result for dbs bank singapo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96" y="1145770"/>
            <a:ext cx="4574367" cy="29507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615357" y="284694"/>
            <a:ext cx="4344459" cy="369332"/>
          </a:xfrm>
          <a:prstGeom prst="rect">
            <a:avLst/>
          </a:prstGeom>
          <a:noFill/>
        </p:spPr>
        <p:txBody>
          <a:bodyPr wrap="none" rtlCol="0">
            <a:spAutoFit/>
          </a:bodyPr>
          <a:lstStyle/>
          <a:p>
            <a:r>
              <a:rPr lang="en-GB" dirty="0" smtClean="0"/>
              <a:t>Case Studies for HRM/HRD Initiatives</a:t>
            </a:r>
            <a:endParaRPr lang="en-GB" dirty="0"/>
          </a:p>
        </p:txBody>
      </p:sp>
      <p:pic>
        <p:nvPicPr>
          <p:cNvPr id="5126" name="Picture 6" descr="Image result for impress.a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61814" y="3233650"/>
            <a:ext cx="2277687" cy="227768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766779" y="4096519"/>
            <a:ext cx="595035" cy="369332"/>
          </a:xfrm>
          <a:prstGeom prst="rect">
            <a:avLst/>
          </a:prstGeom>
          <a:noFill/>
        </p:spPr>
        <p:txBody>
          <a:bodyPr wrap="none" rtlCol="0">
            <a:spAutoFit/>
          </a:bodyPr>
          <a:lstStyle/>
          <a:p>
            <a:r>
              <a:rPr lang="en-GB" dirty="0" smtClean="0"/>
              <a:t>[88]</a:t>
            </a:r>
            <a:endParaRPr lang="en-GB" dirty="0"/>
          </a:p>
        </p:txBody>
      </p:sp>
      <p:sp>
        <p:nvSpPr>
          <p:cNvPr id="8" name="TextBox 7"/>
          <p:cNvSpPr txBox="1"/>
          <p:nvPr/>
        </p:nvSpPr>
        <p:spPr>
          <a:xfrm>
            <a:off x="6122052" y="5511337"/>
            <a:ext cx="595035" cy="369332"/>
          </a:xfrm>
          <a:prstGeom prst="rect">
            <a:avLst/>
          </a:prstGeom>
          <a:noFill/>
        </p:spPr>
        <p:txBody>
          <a:bodyPr wrap="none" rtlCol="0">
            <a:spAutoFit/>
          </a:bodyPr>
          <a:lstStyle/>
          <a:p>
            <a:r>
              <a:rPr lang="en-GB" dirty="0" smtClean="0"/>
              <a:t>[88]</a:t>
            </a:r>
            <a:endParaRPr lang="en-GB" dirty="0"/>
          </a:p>
        </p:txBody>
      </p:sp>
      <p:pic>
        <p:nvPicPr>
          <p:cNvPr id="5128" name="Picture 8" descr="Image result for greenlight plane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4502" y="1333578"/>
            <a:ext cx="4501913" cy="122051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7504736" y="2524541"/>
            <a:ext cx="595035" cy="369332"/>
          </a:xfrm>
          <a:prstGeom prst="rect">
            <a:avLst/>
          </a:prstGeom>
          <a:noFill/>
        </p:spPr>
        <p:txBody>
          <a:bodyPr wrap="none" rtlCol="0">
            <a:spAutoFit/>
          </a:bodyPr>
          <a:lstStyle/>
          <a:p>
            <a:r>
              <a:rPr lang="en-GB" dirty="0" smtClean="0"/>
              <a:t>[89]</a:t>
            </a:r>
            <a:endParaRPr lang="en-GB" dirty="0"/>
          </a:p>
        </p:txBody>
      </p:sp>
      <p:sp>
        <p:nvSpPr>
          <p:cNvPr id="12" name="TextBox 11"/>
          <p:cNvSpPr txBox="1"/>
          <p:nvPr/>
        </p:nvSpPr>
        <p:spPr>
          <a:xfrm>
            <a:off x="7959816" y="5221100"/>
            <a:ext cx="595035" cy="369332"/>
          </a:xfrm>
          <a:prstGeom prst="rect">
            <a:avLst/>
          </a:prstGeom>
          <a:noFill/>
        </p:spPr>
        <p:txBody>
          <a:bodyPr wrap="none" rtlCol="0">
            <a:spAutoFit/>
          </a:bodyPr>
          <a:lstStyle/>
          <a:p>
            <a:r>
              <a:rPr lang="en-GB" dirty="0" smtClean="0"/>
              <a:t>[89]</a:t>
            </a:r>
            <a:endParaRPr lang="en-GB" dirty="0"/>
          </a:p>
        </p:txBody>
      </p:sp>
    </p:spTree>
    <p:extLst>
      <p:ext uri="{BB962C8B-B14F-4D97-AF65-F5344CB8AC3E}">
        <p14:creationId xmlns:p14="http://schemas.microsoft.com/office/powerpoint/2010/main" val="42247209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22"/>
                                        </p:tgtEl>
                                        <p:attrNameLst>
                                          <p:attrName>style.visibility</p:attrName>
                                        </p:attrNameLst>
                                      </p:cBhvr>
                                      <p:to>
                                        <p:strVal val="visible"/>
                                      </p:to>
                                    </p:set>
                                    <p:animEffect transition="in" filter="fade">
                                      <p:cBhvr>
                                        <p:cTn id="14" dur="1000"/>
                                        <p:tgtEl>
                                          <p:spTgt spid="5122"/>
                                        </p:tgtEl>
                                      </p:cBhvr>
                                    </p:animEffect>
                                    <p:anim calcmode="lin" valueType="num">
                                      <p:cBhvr>
                                        <p:cTn id="15" dur="1000" fill="hold"/>
                                        <p:tgtEl>
                                          <p:spTgt spid="5122"/>
                                        </p:tgtEl>
                                        <p:attrNameLst>
                                          <p:attrName>ppt_x</p:attrName>
                                        </p:attrNameLst>
                                      </p:cBhvr>
                                      <p:tavLst>
                                        <p:tav tm="0">
                                          <p:val>
                                            <p:strVal val="#ppt_x"/>
                                          </p:val>
                                        </p:tav>
                                        <p:tav tm="100000">
                                          <p:val>
                                            <p:strVal val="#ppt_x"/>
                                          </p:val>
                                        </p:tav>
                                      </p:tavLst>
                                    </p:anim>
                                    <p:anim calcmode="lin" valueType="num">
                                      <p:cBhvr>
                                        <p:cTn id="16" dur="1000" fill="hold"/>
                                        <p:tgtEl>
                                          <p:spTgt spid="5122"/>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5126"/>
                                        </p:tgtEl>
                                        <p:attrNameLst>
                                          <p:attrName>style.visibility</p:attrName>
                                        </p:attrNameLst>
                                      </p:cBhvr>
                                      <p:to>
                                        <p:strVal val="visible"/>
                                      </p:to>
                                    </p:set>
                                    <p:anim calcmode="lin" valueType="num">
                                      <p:cBhvr>
                                        <p:cTn id="26" dur="1000" fill="hold"/>
                                        <p:tgtEl>
                                          <p:spTgt spid="5126"/>
                                        </p:tgtEl>
                                        <p:attrNameLst>
                                          <p:attrName>ppt_w</p:attrName>
                                        </p:attrNameLst>
                                      </p:cBhvr>
                                      <p:tavLst>
                                        <p:tav tm="0">
                                          <p:val>
                                            <p:fltVal val="0"/>
                                          </p:val>
                                        </p:tav>
                                        <p:tav tm="100000">
                                          <p:val>
                                            <p:strVal val="#ppt_w"/>
                                          </p:val>
                                        </p:tav>
                                      </p:tavLst>
                                    </p:anim>
                                    <p:anim calcmode="lin" valueType="num">
                                      <p:cBhvr>
                                        <p:cTn id="27" dur="1000" fill="hold"/>
                                        <p:tgtEl>
                                          <p:spTgt spid="5126"/>
                                        </p:tgtEl>
                                        <p:attrNameLst>
                                          <p:attrName>ppt_h</p:attrName>
                                        </p:attrNameLst>
                                      </p:cBhvr>
                                      <p:tavLst>
                                        <p:tav tm="0">
                                          <p:val>
                                            <p:fltVal val="0"/>
                                          </p:val>
                                        </p:tav>
                                        <p:tav tm="100000">
                                          <p:val>
                                            <p:strVal val="#ppt_h"/>
                                          </p:val>
                                        </p:tav>
                                      </p:tavLst>
                                    </p:anim>
                                    <p:anim calcmode="lin" valueType="num">
                                      <p:cBhvr>
                                        <p:cTn id="28" dur="1000" fill="hold"/>
                                        <p:tgtEl>
                                          <p:spTgt spid="5126"/>
                                        </p:tgtEl>
                                        <p:attrNameLst>
                                          <p:attrName>style.rotation</p:attrName>
                                        </p:attrNameLst>
                                      </p:cBhvr>
                                      <p:tavLst>
                                        <p:tav tm="0">
                                          <p:val>
                                            <p:fltVal val="90"/>
                                          </p:val>
                                        </p:tav>
                                        <p:tav tm="100000">
                                          <p:val>
                                            <p:fltVal val="0"/>
                                          </p:val>
                                        </p:tav>
                                      </p:tavLst>
                                    </p:anim>
                                    <p:animEffect transition="in" filter="fade">
                                      <p:cBhvr>
                                        <p:cTn id="29" dur="1000"/>
                                        <p:tgtEl>
                                          <p:spTgt spid="5126"/>
                                        </p:tgtEl>
                                      </p:cBhvr>
                                    </p:animEffect>
                                  </p:childTnLst>
                                </p:cTn>
                              </p:par>
                              <p:par>
                                <p:cTn id="30" presetID="31"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p:cTn id="32" dur="1000" fill="hold"/>
                                        <p:tgtEl>
                                          <p:spTgt spid="8"/>
                                        </p:tgtEl>
                                        <p:attrNameLst>
                                          <p:attrName>ppt_w</p:attrName>
                                        </p:attrNameLst>
                                      </p:cBhvr>
                                      <p:tavLst>
                                        <p:tav tm="0">
                                          <p:val>
                                            <p:fltVal val="0"/>
                                          </p:val>
                                        </p:tav>
                                        <p:tav tm="100000">
                                          <p:val>
                                            <p:strVal val="#ppt_w"/>
                                          </p:val>
                                        </p:tav>
                                      </p:tavLst>
                                    </p:anim>
                                    <p:anim calcmode="lin" valueType="num">
                                      <p:cBhvr>
                                        <p:cTn id="33" dur="1000" fill="hold"/>
                                        <p:tgtEl>
                                          <p:spTgt spid="8"/>
                                        </p:tgtEl>
                                        <p:attrNameLst>
                                          <p:attrName>ppt_h</p:attrName>
                                        </p:attrNameLst>
                                      </p:cBhvr>
                                      <p:tavLst>
                                        <p:tav tm="0">
                                          <p:val>
                                            <p:fltVal val="0"/>
                                          </p:val>
                                        </p:tav>
                                        <p:tav tm="100000">
                                          <p:val>
                                            <p:strVal val="#ppt_h"/>
                                          </p:val>
                                        </p:tav>
                                      </p:tavLst>
                                    </p:anim>
                                    <p:anim calcmode="lin" valueType="num">
                                      <p:cBhvr>
                                        <p:cTn id="34" dur="1000" fill="hold"/>
                                        <p:tgtEl>
                                          <p:spTgt spid="8"/>
                                        </p:tgtEl>
                                        <p:attrNameLst>
                                          <p:attrName>style.rotation</p:attrName>
                                        </p:attrNameLst>
                                      </p:cBhvr>
                                      <p:tavLst>
                                        <p:tav tm="0">
                                          <p:val>
                                            <p:fltVal val="90"/>
                                          </p:val>
                                        </p:tav>
                                        <p:tav tm="100000">
                                          <p:val>
                                            <p:fltVal val="0"/>
                                          </p:val>
                                        </p:tav>
                                      </p:tavLst>
                                    </p:anim>
                                    <p:animEffect transition="in" filter="fade">
                                      <p:cBhvr>
                                        <p:cTn id="35" dur="10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26" presetClass="entr" presetSubtype="0" fill="hold" nodeType="clickEffect">
                                  <p:stCondLst>
                                    <p:cond delay="0"/>
                                  </p:stCondLst>
                                  <p:childTnLst>
                                    <p:set>
                                      <p:cBhvr>
                                        <p:cTn id="39" dur="1" fill="hold">
                                          <p:stCondLst>
                                            <p:cond delay="0"/>
                                          </p:stCondLst>
                                        </p:cTn>
                                        <p:tgtEl>
                                          <p:spTgt spid="5128"/>
                                        </p:tgtEl>
                                        <p:attrNameLst>
                                          <p:attrName>style.visibility</p:attrName>
                                        </p:attrNameLst>
                                      </p:cBhvr>
                                      <p:to>
                                        <p:strVal val="visible"/>
                                      </p:to>
                                    </p:set>
                                    <p:animEffect transition="in" filter="wipe(down)">
                                      <p:cBhvr>
                                        <p:cTn id="40" dur="580">
                                          <p:stCondLst>
                                            <p:cond delay="0"/>
                                          </p:stCondLst>
                                        </p:cTn>
                                        <p:tgtEl>
                                          <p:spTgt spid="5128"/>
                                        </p:tgtEl>
                                      </p:cBhvr>
                                    </p:animEffect>
                                    <p:anim calcmode="lin" valueType="num">
                                      <p:cBhvr>
                                        <p:cTn id="41" dur="1822" tmFilter="0,0; 0.14,0.36; 0.43,0.73; 0.71,0.91; 1.0,1.0">
                                          <p:stCondLst>
                                            <p:cond delay="0"/>
                                          </p:stCondLst>
                                        </p:cTn>
                                        <p:tgtEl>
                                          <p:spTgt spid="5128"/>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5128"/>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5128"/>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5128"/>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5128"/>
                                        </p:tgtEl>
                                        <p:attrNameLst>
                                          <p:attrName>ppt_y</p:attrName>
                                        </p:attrNameLst>
                                      </p:cBhvr>
                                      <p:tavLst>
                                        <p:tav tm="0" fmla="#ppt_y-sin(pi*$)/81">
                                          <p:val>
                                            <p:fltVal val="0"/>
                                          </p:val>
                                        </p:tav>
                                        <p:tav tm="100000">
                                          <p:val>
                                            <p:fltVal val="1"/>
                                          </p:val>
                                        </p:tav>
                                      </p:tavLst>
                                    </p:anim>
                                    <p:animScale>
                                      <p:cBhvr>
                                        <p:cTn id="46" dur="26">
                                          <p:stCondLst>
                                            <p:cond delay="650"/>
                                          </p:stCondLst>
                                        </p:cTn>
                                        <p:tgtEl>
                                          <p:spTgt spid="5128"/>
                                        </p:tgtEl>
                                      </p:cBhvr>
                                      <p:to x="100000" y="60000"/>
                                    </p:animScale>
                                    <p:animScale>
                                      <p:cBhvr>
                                        <p:cTn id="47" dur="166" decel="50000">
                                          <p:stCondLst>
                                            <p:cond delay="676"/>
                                          </p:stCondLst>
                                        </p:cTn>
                                        <p:tgtEl>
                                          <p:spTgt spid="5128"/>
                                        </p:tgtEl>
                                      </p:cBhvr>
                                      <p:to x="100000" y="100000"/>
                                    </p:animScale>
                                    <p:animScale>
                                      <p:cBhvr>
                                        <p:cTn id="48" dur="26">
                                          <p:stCondLst>
                                            <p:cond delay="1312"/>
                                          </p:stCondLst>
                                        </p:cTn>
                                        <p:tgtEl>
                                          <p:spTgt spid="5128"/>
                                        </p:tgtEl>
                                      </p:cBhvr>
                                      <p:to x="100000" y="80000"/>
                                    </p:animScale>
                                    <p:animScale>
                                      <p:cBhvr>
                                        <p:cTn id="49" dur="166" decel="50000">
                                          <p:stCondLst>
                                            <p:cond delay="1338"/>
                                          </p:stCondLst>
                                        </p:cTn>
                                        <p:tgtEl>
                                          <p:spTgt spid="5128"/>
                                        </p:tgtEl>
                                      </p:cBhvr>
                                      <p:to x="100000" y="100000"/>
                                    </p:animScale>
                                    <p:animScale>
                                      <p:cBhvr>
                                        <p:cTn id="50" dur="26">
                                          <p:stCondLst>
                                            <p:cond delay="1642"/>
                                          </p:stCondLst>
                                        </p:cTn>
                                        <p:tgtEl>
                                          <p:spTgt spid="5128"/>
                                        </p:tgtEl>
                                      </p:cBhvr>
                                      <p:to x="100000" y="90000"/>
                                    </p:animScale>
                                    <p:animScale>
                                      <p:cBhvr>
                                        <p:cTn id="51" dur="166" decel="50000">
                                          <p:stCondLst>
                                            <p:cond delay="1668"/>
                                          </p:stCondLst>
                                        </p:cTn>
                                        <p:tgtEl>
                                          <p:spTgt spid="5128"/>
                                        </p:tgtEl>
                                      </p:cBhvr>
                                      <p:to x="100000" y="100000"/>
                                    </p:animScale>
                                    <p:animScale>
                                      <p:cBhvr>
                                        <p:cTn id="52" dur="26">
                                          <p:stCondLst>
                                            <p:cond delay="1808"/>
                                          </p:stCondLst>
                                        </p:cTn>
                                        <p:tgtEl>
                                          <p:spTgt spid="5128"/>
                                        </p:tgtEl>
                                      </p:cBhvr>
                                      <p:to x="100000" y="95000"/>
                                    </p:animScale>
                                    <p:animScale>
                                      <p:cBhvr>
                                        <p:cTn id="53" dur="166" decel="50000">
                                          <p:stCondLst>
                                            <p:cond delay="1834"/>
                                          </p:stCondLst>
                                        </p:cTn>
                                        <p:tgtEl>
                                          <p:spTgt spid="5128"/>
                                        </p:tgtEl>
                                      </p:cBhvr>
                                      <p:to x="100000" y="100000"/>
                                    </p:animScale>
                                  </p:childTnLst>
                                </p:cTn>
                              </p:par>
                              <p:par>
                                <p:cTn id="54" presetID="26" presetClass="entr" presetSubtype="0" fill="hold" grpId="0" nodeType="with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wipe(down)">
                                      <p:cBhvr>
                                        <p:cTn id="56" dur="580">
                                          <p:stCondLst>
                                            <p:cond delay="0"/>
                                          </p:stCondLst>
                                        </p:cTn>
                                        <p:tgtEl>
                                          <p:spTgt spid="11"/>
                                        </p:tgtEl>
                                      </p:cBhvr>
                                    </p:animEffect>
                                    <p:anim calcmode="lin" valueType="num">
                                      <p:cBhvr>
                                        <p:cTn id="57"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2" dur="26">
                                          <p:stCondLst>
                                            <p:cond delay="650"/>
                                          </p:stCondLst>
                                        </p:cTn>
                                        <p:tgtEl>
                                          <p:spTgt spid="11"/>
                                        </p:tgtEl>
                                      </p:cBhvr>
                                      <p:to x="100000" y="60000"/>
                                    </p:animScale>
                                    <p:animScale>
                                      <p:cBhvr>
                                        <p:cTn id="63" dur="166" decel="50000">
                                          <p:stCondLst>
                                            <p:cond delay="676"/>
                                          </p:stCondLst>
                                        </p:cTn>
                                        <p:tgtEl>
                                          <p:spTgt spid="11"/>
                                        </p:tgtEl>
                                      </p:cBhvr>
                                      <p:to x="100000" y="100000"/>
                                    </p:animScale>
                                    <p:animScale>
                                      <p:cBhvr>
                                        <p:cTn id="64" dur="26">
                                          <p:stCondLst>
                                            <p:cond delay="1312"/>
                                          </p:stCondLst>
                                        </p:cTn>
                                        <p:tgtEl>
                                          <p:spTgt spid="11"/>
                                        </p:tgtEl>
                                      </p:cBhvr>
                                      <p:to x="100000" y="80000"/>
                                    </p:animScale>
                                    <p:animScale>
                                      <p:cBhvr>
                                        <p:cTn id="65" dur="166" decel="50000">
                                          <p:stCondLst>
                                            <p:cond delay="1338"/>
                                          </p:stCondLst>
                                        </p:cTn>
                                        <p:tgtEl>
                                          <p:spTgt spid="11"/>
                                        </p:tgtEl>
                                      </p:cBhvr>
                                      <p:to x="100000" y="100000"/>
                                    </p:animScale>
                                    <p:animScale>
                                      <p:cBhvr>
                                        <p:cTn id="66" dur="26">
                                          <p:stCondLst>
                                            <p:cond delay="1642"/>
                                          </p:stCondLst>
                                        </p:cTn>
                                        <p:tgtEl>
                                          <p:spTgt spid="11"/>
                                        </p:tgtEl>
                                      </p:cBhvr>
                                      <p:to x="100000" y="90000"/>
                                    </p:animScale>
                                    <p:animScale>
                                      <p:cBhvr>
                                        <p:cTn id="67" dur="166" decel="50000">
                                          <p:stCondLst>
                                            <p:cond delay="1668"/>
                                          </p:stCondLst>
                                        </p:cTn>
                                        <p:tgtEl>
                                          <p:spTgt spid="11"/>
                                        </p:tgtEl>
                                      </p:cBhvr>
                                      <p:to x="100000" y="100000"/>
                                    </p:animScale>
                                    <p:animScale>
                                      <p:cBhvr>
                                        <p:cTn id="68" dur="26">
                                          <p:stCondLst>
                                            <p:cond delay="1808"/>
                                          </p:stCondLst>
                                        </p:cTn>
                                        <p:tgtEl>
                                          <p:spTgt spid="11"/>
                                        </p:tgtEl>
                                      </p:cBhvr>
                                      <p:to x="100000" y="95000"/>
                                    </p:animScale>
                                    <p:animScale>
                                      <p:cBhvr>
                                        <p:cTn id="69" dur="166" decel="50000">
                                          <p:stCondLst>
                                            <p:cond delay="1834"/>
                                          </p:stCondLst>
                                        </p:cTn>
                                        <p:tgtEl>
                                          <p:spTgt spid="11"/>
                                        </p:tgtEl>
                                      </p:cBhvr>
                                      <p:to x="100000" y="100000"/>
                                    </p:animScale>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nodeType="clickEffect">
                                  <p:stCondLst>
                                    <p:cond delay="0"/>
                                  </p:stCondLst>
                                  <p:childTnLst>
                                    <p:set>
                                      <p:cBhvr>
                                        <p:cTn id="73" dur="1" fill="hold">
                                          <p:stCondLst>
                                            <p:cond delay="0"/>
                                          </p:stCondLst>
                                        </p:cTn>
                                        <p:tgtEl>
                                          <p:spTgt spid="5130"/>
                                        </p:tgtEl>
                                        <p:attrNameLst>
                                          <p:attrName>style.visibility</p:attrName>
                                        </p:attrNameLst>
                                      </p:cBhvr>
                                      <p:to>
                                        <p:strVal val="visible"/>
                                      </p:to>
                                    </p:set>
                                    <p:animEffect transition="in" filter="fade">
                                      <p:cBhvr>
                                        <p:cTn id="74" dur="1000"/>
                                        <p:tgtEl>
                                          <p:spTgt spid="5130"/>
                                        </p:tgtEl>
                                      </p:cBhvr>
                                    </p:animEffect>
                                    <p:anim calcmode="lin" valueType="num">
                                      <p:cBhvr>
                                        <p:cTn id="75" dur="1000" fill="hold"/>
                                        <p:tgtEl>
                                          <p:spTgt spid="5130"/>
                                        </p:tgtEl>
                                        <p:attrNameLst>
                                          <p:attrName>ppt_x</p:attrName>
                                        </p:attrNameLst>
                                      </p:cBhvr>
                                      <p:tavLst>
                                        <p:tav tm="0">
                                          <p:val>
                                            <p:strVal val="#ppt_x"/>
                                          </p:val>
                                        </p:tav>
                                        <p:tav tm="100000">
                                          <p:val>
                                            <p:strVal val="#ppt_x"/>
                                          </p:val>
                                        </p:tav>
                                      </p:tavLst>
                                    </p:anim>
                                    <p:anim calcmode="lin" valueType="num">
                                      <p:cBhvr>
                                        <p:cTn id="76" dur="1000" fill="hold"/>
                                        <p:tgtEl>
                                          <p:spTgt spid="5130"/>
                                        </p:tgtEl>
                                        <p:attrNameLst>
                                          <p:attrName>ppt_y</p:attrName>
                                        </p:attrNameLst>
                                      </p:cBhvr>
                                      <p:tavLst>
                                        <p:tav tm="0">
                                          <p:val>
                                            <p:strVal val="#ppt_y+.1"/>
                                          </p:val>
                                        </p:tav>
                                        <p:tav tm="100000">
                                          <p:val>
                                            <p:strVal val="#ppt_y"/>
                                          </p:val>
                                        </p:tav>
                                      </p:tavLst>
                                    </p:anim>
                                  </p:childTnLst>
                                </p:cTn>
                              </p:par>
                              <p:par>
                                <p:cTn id="77" presetID="42" presetClass="entr" presetSubtype="0" fill="hold" grpId="0" nodeType="withEffect">
                                  <p:stCondLst>
                                    <p:cond delay="0"/>
                                  </p:stCondLst>
                                  <p:childTnLst>
                                    <p:set>
                                      <p:cBhvr>
                                        <p:cTn id="78" dur="1" fill="hold">
                                          <p:stCondLst>
                                            <p:cond delay="0"/>
                                          </p:stCondLst>
                                        </p:cTn>
                                        <p:tgtEl>
                                          <p:spTgt spid="12"/>
                                        </p:tgtEl>
                                        <p:attrNameLst>
                                          <p:attrName>style.visibility</p:attrName>
                                        </p:attrNameLst>
                                      </p:cBhvr>
                                      <p:to>
                                        <p:strVal val="visible"/>
                                      </p:to>
                                    </p:set>
                                    <p:animEffect transition="in" filter="fade">
                                      <p:cBhvr>
                                        <p:cTn id="79" dur="1000"/>
                                        <p:tgtEl>
                                          <p:spTgt spid="12"/>
                                        </p:tgtEl>
                                      </p:cBhvr>
                                    </p:animEffect>
                                    <p:anim calcmode="lin" valueType="num">
                                      <p:cBhvr>
                                        <p:cTn id="80" dur="1000" fill="hold"/>
                                        <p:tgtEl>
                                          <p:spTgt spid="12"/>
                                        </p:tgtEl>
                                        <p:attrNameLst>
                                          <p:attrName>ppt_x</p:attrName>
                                        </p:attrNameLst>
                                      </p:cBhvr>
                                      <p:tavLst>
                                        <p:tav tm="0">
                                          <p:val>
                                            <p:strVal val="#ppt_x"/>
                                          </p:val>
                                        </p:tav>
                                        <p:tav tm="100000">
                                          <p:val>
                                            <p:strVal val="#ppt_x"/>
                                          </p:val>
                                        </p:tav>
                                      </p:tavLst>
                                    </p:anim>
                                    <p:anim calcmode="lin" valueType="num">
                                      <p:cBhvr>
                                        <p:cTn id="8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P spid="11" grpId="0"/>
      <p:bldP spid="1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35</a:t>
            </a:fld>
            <a:endParaRPr lang="en-US" dirty="0"/>
          </a:p>
        </p:txBody>
      </p:sp>
      <p:pic>
        <p:nvPicPr>
          <p:cNvPr id="3" name="Picture 2">
            <a:extLst>
              <a:ext uri="{FF2B5EF4-FFF2-40B4-BE49-F238E27FC236}">
                <a16:creationId xmlns:a16="http://schemas.microsoft.com/office/drawing/2014/main" id="{A38CDC87-FB52-404E-8CBF-33F830431DA9}"/>
              </a:ext>
            </a:extLst>
          </p:cNvPr>
          <p:cNvPicPr>
            <a:picLocks noChangeAspect="1"/>
          </p:cNvPicPr>
          <p:nvPr/>
        </p:nvPicPr>
        <p:blipFill>
          <a:blip r:embed="rId2"/>
          <a:stretch>
            <a:fillRect/>
          </a:stretch>
        </p:blipFill>
        <p:spPr>
          <a:xfrm>
            <a:off x="2585023" y="1883995"/>
            <a:ext cx="6545724" cy="4288205"/>
          </a:xfrm>
          <a:prstGeom prst="rect">
            <a:avLst/>
          </a:prstGeom>
        </p:spPr>
      </p:pic>
      <p:sp>
        <p:nvSpPr>
          <p:cNvPr id="4" name="Title 1">
            <a:extLst>
              <a:ext uri="{FF2B5EF4-FFF2-40B4-BE49-F238E27FC236}">
                <a16:creationId xmlns:a16="http://schemas.microsoft.com/office/drawing/2014/main" id="{AB837D21-88C8-4AD8-B1B8-C5F2CAFC0E98}"/>
              </a:ext>
            </a:extLst>
          </p:cNvPr>
          <p:cNvSpPr txBox="1">
            <a:spLocks/>
          </p:cNvSpPr>
          <p:nvPr/>
        </p:nvSpPr>
        <p:spPr>
          <a:xfrm>
            <a:off x="1178744" y="594034"/>
            <a:ext cx="9692640" cy="916713"/>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b="1" dirty="0" smtClean="0"/>
              <a:t>4. Prototype Application Design  </a:t>
            </a:r>
            <a:endParaRPr lang="en-GB" b="1" dirty="0"/>
          </a:p>
        </p:txBody>
      </p:sp>
      <p:sp>
        <p:nvSpPr>
          <p:cNvPr id="5" name="Slide Number Placeholder 3">
            <a:extLst>
              <a:ext uri="{FF2B5EF4-FFF2-40B4-BE49-F238E27FC236}">
                <a16:creationId xmlns:a16="http://schemas.microsoft.com/office/drawing/2014/main" id="{2BA5AEAA-74B7-41F0-8203-2765CAAF5560}"/>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35</a:t>
            </a:fld>
            <a:endParaRPr lang="en-US"/>
          </a:p>
        </p:txBody>
      </p:sp>
      <p:cxnSp>
        <p:nvCxnSpPr>
          <p:cNvPr id="6" name="Straight Arrow Connector 5">
            <a:extLst>
              <a:ext uri="{FF2B5EF4-FFF2-40B4-BE49-F238E27FC236}">
                <a16:creationId xmlns:a16="http://schemas.microsoft.com/office/drawing/2014/main" id="{336B5768-CC47-4429-A311-A6C4040B44C3}"/>
              </a:ext>
            </a:extLst>
          </p:cNvPr>
          <p:cNvCxnSpPr/>
          <p:nvPr/>
        </p:nvCxnSpPr>
        <p:spPr>
          <a:xfrm flipV="1">
            <a:off x="1825089" y="2305878"/>
            <a:ext cx="1630017" cy="1007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ACF66EA-0EEA-4C35-9168-091081CA6586}"/>
              </a:ext>
            </a:extLst>
          </p:cNvPr>
          <p:cNvSpPr txBox="1"/>
          <p:nvPr/>
        </p:nvSpPr>
        <p:spPr>
          <a:xfrm>
            <a:off x="546255" y="3313043"/>
            <a:ext cx="2093843" cy="923330"/>
          </a:xfrm>
          <a:prstGeom prst="rect">
            <a:avLst/>
          </a:prstGeom>
          <a:noFill/>
        </p:spPr>
        <p:txBody>
          <a:bodyPr wrap="square" rtlCol="0">
            <a:spAutoFit/>
          </a:bodyPr>
          <a:lstStyle/>
          <a:p>
            <a:pPr algn="ctr"/>
            <a:r>
              <a:rPr lang="en-GB" dirty="0"/>
              <a:t>Menu buttons leading to web pages</a:t>
            </a:r>
          </a:p>
        </p:txBody>
      </p:sp>
      <p:cxnSp>
        <p:nvCxnSpPr>
          <p:cNvPr id="8" name="Straight Arrow Connector 7">
            <a:extLst>
              <a:ext uri="{FF2B5EF4-FFF2-40B4-BE49-F238E27FC236}">
                <a16:creationId xmlns:a16="http://schemas.microsoft.com/office/drawing/2014/main" id="{3165FFBE-F296-4686-8A22-E8599238425E}"/>
              </a:ext>
            </a:extLst>
          </p:cNvPr>
          <p:cNvCxnSpPr>
            <a:cxnSpLocks/>
          </p:cNvCxnSpPr>
          <p:nvPr/>
        </p:nvCxnSpPr>
        <p:spPr>
          <a:xfrm flipH="1">
            <a:off x="8494643" y="3657600"/>
            <a:ext cx="127220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422927E-96BE-4886-95B6-794F9869EF84}"/>
              </a:ext>
            </a:extLst>
          </p:cNvPr>
          <p:cNvSpPr txBox="1"/>
          <p:nvPr/>
        </p:nvSpPr>
        <p:spPr>
          <a:xfrm>
            <a:off x="9199871" y="3313043"/>
            <a:ext cx="1472979" cy="646331"/>
          </a:xfrm>
          <a:prstGeom prst="rect">
            <a:avLst/>
          </a:prstGeom>
          <a:noFill/>
        </p:spPr>
        <p:txBody>
          <a:bodyPr wrap="square" rtlCol="0">
            <a:spAutoFit/>
          </a:bodyPr>
          <a:lstStyle/>
          <a:p>
            <a:pPr algn="ctr"/>
            <a:r>
              <a:rPr lang="en-GB" dirty="0"/>
              <a:t>Appropriate image</a:t>
            </a:r>
          </a:p>
        </p:txBody>
      </p:sp>
      <p:cxnSp>
        <p:nvCxnSpPr>
          <p:cNvPr id="10" name="Straight Arrow Connector 9">
            <a:extLst>
              <a:ext uri="{FF2B5EF4-FFF2-40B4-BE49-F238E27FC236}">
                <a16:creationId xmlns:a16="http://schemas.microsoft.com/office/drawing/2014/main" id="{54C9CA2C-5C1E-4266-89FF-A461D179F2E0}"/>
              </a:ext>
            </a:extLst>
          </p:cNvPr>
          <p:cNvCxnSpPr>
            <a:cxnSpLocks/>
          </p:cNvCxnSpPr>
          <p:nvPr/>
        </p:nvCxnSpPr>
        <p:spPr>
          <a:xfrm flipH="1" flipV="1">
            <a:off x="8861367" y="5536276"/>
            <a:ext cx="1064511" cy="876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5355904-C34F-4C1B-B2C2-56402ABC2B50}"/>
              </a:ext>
            </a:extLst>
          </p:cNvPr>
          <p:cNvSpPr txBox="1"/>
          <p:nvPr/>
        </p:nvSpPr>
        <p:spPr>
          <a:xfrm>
            <a:off x="9207409" y="5302071"/>
            <a:ext cx="1472979" cy="923330"/>
          </a:xfrm>
          <a:prstGeom prst="rect">
            <a:avLst/>
          </a:prstGeom>
          <a:noFill/>
        </p:spPr>
        <p:txBody>
          <a:bodyPr wrap="square" rtlCol="0">
            <a:spAutoFit/>
          </a:bodyPr>
          <a:lstStyle/>
          <a:p>
            <a:pPr algn="ctr"/>
            <a:r>
              <a:rPr lang="en-GB" dirty="0"/>
              <a:t>Text describing the website</a:t>
            </a:r>
          </a:p>
        </p:txBody>
      </p:sp>
    </p:spTree>
    <p:extLst>
      <p:ext uri="{BB962C8B-B14F-4D97-AF65-F5344CB8AC3E}">
        <p14:creationId xmlns:p14="http://schemas.microsoft.com/office/powerpoint/2010/main" val="25036747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1000"/>
                                        <p:tgtEl>
                                          <p:spTgt spid="8"/>
                                        </p:tgtEl>
                                      </p:cBhvr>
                                    </p:animEffect>
                                    <p:anim calcmode="lin" valueType="num">
                                      <p:cBhvr>
                                        <p:cTn id="38" dur="1000" fill="hold"/>
                                        <p:tgtEl>
                                          <p:spTgt spid="8"/>
                                        </p:tgtEl>
                                        <p:attrNameLst>
                                          <p:attrName>ppt_x</p:attrName>
                                        </p:attrNameLst>
                                      </p:cBhvr>
                                      <p:tavLst>
                                        <p:tav tm="0">
                                          <p:val>
                                            <p:strVal val="#ppt_x"/>
                                          </p:val>
                                        </p:tav>
                                        <p:tav tm="100000">
                                          <p:val>
                                            <p:strVal val="#ppt_x"/>
                                          </p:val>
                                        </p:tav>
                                      </p:tavLst>
                                    </p:anim>
                                    <p:anim calcmode="lin" valueType="num">
                                      <p:cBhvr>
                                        <p:cTn id="3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500"/>
                                        <p:tgtEl>
                                          <p:spTgt spid="11"/>
                                        </p:tgtEl>
                                      </p:cBhvr>
                                    </p:animEffect>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36</a:t>
            </a:fld>
            <a:endParaRPr lang="en-US" dirty="0"/>
          </a:p>
        </p:txBody>
      </p:sp>
      <p:sp>
        <p:nvSpPr>
          <p:cNvPr id="3" name="Slide Number Placeholder 3">
            <a:extLst>
              <a:ext uri="{FF2B5EF4-FFF2-40B4-BE49-F238E27FC236}">
                <a16:creationId xmlns:a16="http://schemas.microsoft.com/office/drawing/2014/main" id="{AA7B7C11-656F-41F7-9D88-B4DDD73F6A2B}"/>
              </a:ext>
            </a:extLst>
          </p:cNvPr>
          <p:cNvSpPr txBox="1">
            <a:spLocks/>
          </p:cNvSpPr>
          <p:nvPr/>
        </p:nvSpPr>
        <p:spPr>
          <a:xfrm>
            <a:off x="11292840" y="6172200"/>
            <a:ext cx="914400" cy="593725"/>
          </a:xfrm>
          <a:prstGeom prst="rect">
            <a:avLst/>
          </a:prstGeom>
        </p:spPr>
        <p:txBody>
          <a:bodyPr vert="horz" lIns="45720" tIns="45720" rIns="45720" bIns="45720" rtlCol="0" anchor="ctr">
            <a:normAutofit lnSpcReduction="10000"/>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36</a:t>
            </a:fld>
            <a:endParaRPr lang="en-US"/>
          </a:p>
        </p:txBody>
      </p:sp>
      <p:pic>
        <p:nvPicPr>
          <p:cNvPr id="4" name="Picture 3">
            <a:extLst>
              <a:ext uri="{FF2B5EF4-FFF2-40B4-BE49-F238E27FC236}">
                <a16:creationId xmlns:a16="http://schemas.microsoft.com/office/drawing/2014/main" id="{22A18680-B482-4000-AD0E-47A3185F12DC}"/>
              </a:ext>
            </a:extLst>
          </p:cNvPr>
          <p:cNvPicPr>
            <a:picLocks noChangeAspect="1"/>
          </p:cNvPicPr>
          <p:nvPr/>
        </p:nvPicPr>
        <p:blipFill>
          <a:blip r:embed="rId2"/>
          <a:stretch>
            <a:fillRect/>
          </a:stretch>
        </p:blipFill>
        <p:spPr>
          <a:xfrm>
            <a:off x="1823937" y="966949"/>
            <a:ext cx="7965611" cy="5205251"/>
          </a:xfrm>
          <a:prstGeom prst="rect">
            <a:avLst/>
          </a:prstGeom>
        </p:spPr>
      </p:pic>
      <p:cxnSp>
        <p:nvCxnSpPr>
          <p:cNvPr id="5" name="Straight Arrow Connector 4">
            <a:extLst>
              <a:ext uri="{FF2B5EF4-FFF2-40B4-BE49-F238E27FC236}">
                <a16:creationId xmlns:a16="http://schemas.microsoft.com/office/drawing/2014/main" id="{590F7BE6-42BB-478A-AA93-DDDFCC13BCB4}"/>
              </a:ext>
            </a:extLst>
          </p:cNvPr>
          <p:cNvCxnSpPr/>
          <p:nvPr/>
        </p:nvCxnSpPr>
        <p:spPr>
          <a:xfrm>
            <a:off x="2539553" y="556591"/>
            <a:ext cx="2120348" cy="13384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3100067-0E3F-4DC0-A03B-49C27233F92C}"/>
              </a:ext>
            </a:extLst>
          </p:cNvPr>
          <p:cNvSpPr txBox="1"/>
          <p:nvPr/>
        </p:nvSpPr>
        <p:spPr>
          <a:xfrm>
            <a:off x="1360112" y="233425"/>
            <a:ext cx="1457739" cy="646331"/>
          </a:xfrm>
          <a:prstGeom prst="rect">
            <a:avLst/>
          </a:prstGeom>
          <a:noFill/>
        </p:spPr>
        <p:txBody>
          <a:bodyPr wrap="square" rtlCol="0">
            <a:spAutoFit/>
          </a:bodyPr>
          <a:lstStyle/>
          <a:p>
            <a:pPr algn="ctr"/>
            <a:r>
              <a:rPr lang="en-GB" dirty="0"/>
              <a:t>Flexible Working</a:t>
            </a:r>
          </a:p>
        </p:txBody>
      </p:sp>
      <p:cxnSp>
        <p:nvCxnSpPr>
          <p:cNvPr id="7" name="Straight Arrow Connector 6">
            <a:extLst>
              <a:ext uri="{FF2B5EF4-FFF2-40B4-BE49-F238E27FC236}">
                <a16:creationId xmlns:a16="http://schemas.microsoft.com/office/drawing/2014/main" id="{F1CAFDF8-12B3-432D-A480-0875BC6FCB42}"/>
              </a:ext>
            </a:extLst>
          </p:cNvPr>
          <p:cNvCxnSpPr>
            <a:cxnSpLocks/>
          </p:cNvCxnSpPr>
          <p:nvPr/>
        </p:nvCxnSpPr>
        <p:spPr>
          <a:xfrm>
            <a:off x="1638405" y="3429000"/>
            <a:ext cx="1179446" cy="1490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9FE1A88-1E42-4F94-B233-F0D068124871}"/>
              </a:ext>
            </a:extLst>
          </p:cNvPr>
          <p:cNvSpPr txBox="1"/>
          <p:nvPr/>
        </p:nvSpPr>
        <p:spPr>
          <a:xfrm>
            <a:off x="180666" y="3200242"/>
            <a:ext cx="1457739" cy="369332"/>
          </a:xfrm>
          <a:prstGeom prst="rect">
            <a:avLst/>
          </a:prstGeom>
          <a:noFill/>
        </p:spPr>
        <p:txBody>
          <a:bodyPr wrap="square" rtlCol="0">
            <a:spAutoFit/>
          </a:bodyPr>
          <a:lstStyle/>
          <a:p>
            <a:pPr algn="ctr"/>
            <a:r>
              <a:rPr lang="en-GB" dirty="0"/>
              <a:t>Timesheets</a:t>
            </a:r>
          </a:p>
        </p:txBody>
      </p:sp>
      <p:cxnSp>
        <p:nvCxnSpPr>
          <p:cNvPr id="9" name="Straight Arrow Connector 8">
            <a:extLst>
              <a:ext uri="{FF2B5EF4-FFF2-40B4-BE49-F238E27FC236}">
                <a16:creationId xmlns:a16="http://schemas.microsoft.com/office/drawing/2014/main" id="{1CCA8AEA-B712-42D6-B8F3-7960DD99E7AB}"/>
              </a:ext>
            </a:extLst>
          </p:cNvPr>
          <p:cNvCxnSpPr/>
          <p:nvPr/>
        </p:nvCxnSpPr>
        <p:spPr>
          <a:xfrm flipV="1">
            <a:off x="909535" y="4823791"/>
            <a:ext cx="1431235" cy="1020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A47E552-172E-4B91-ADA4-6F533A352021}"/>
              </a:ext>
            </a:extLst>
          </p:cNvPr>
          <p:cNvSpPr txBox="1"/>
          <p:nvPr/>
        </p:nvSpPr>
        <p:spPr>
          <a:xfrm>
            <a:off x="41517" y="5842595"/>
            <a:ext cx="1736036" cy="923330"/>
          </a:xfrm>
          <a:prstGeom prst="rect">
            <a:avLst/>
          </a:prstGeom>
          <a:noFill/>
        </p:spPr>
        <p:txBody>
          <a:bodyPr wrap="square" rtlCol="0">
            <a:spAutoFit/>
          </a:bodyPr>
          <a:lstStyle/>
          <a:p>
            <a:pPr algn="ctr"/>
            <a:r>
              <a:rPr lang="en-GB" dirty="0"/>
              <a:t>Description of timesheet feature</a:t>
            </a:r>
          </a:p>
        </p:txBody>
      </p:sp>
      <p:cxnSp>
        <p:nvCxnSpPr>
          <p:cNvPr id="11" name="Straight Arrow Connector 10">
            <a:extLst>
              <a:ext uri="{FF2B5EF4-FFF2-40B4-BE49-F238E27FC236}">
                <a16:creationId xmlns:a16="http://schemas.microsoft.com/office/drawing/2014/main" id="{21F4BD5C-333D-46E9-B02A-3CCD729459F7}"/>
              </a:ext>
            </a:extLst>
          </p:cNvPr>
          <p:cNvCxnSpPr/>
          <p:nvPr/>
        </p:nvCxnSpPr>
        <p:spPr>
          <a:xfrm flipH="1" flipV="1">
            <a:off x="3846570" y="5576816"/>
            <a:ext cx="76410" cy="6406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39D76A5A-BE9B-422F-8727-DF4E387F5202}"/>
              </a:ext>
            </a:extLst>
          </p:cNvPr>
          <p:cNvSpPr txBox="1"/>
          <p:nvPr/>
        </p:nvSpPr>
        <p:spPr>
          <a:xfrm>
            <a:off x="2601965" y="6211669"/>
            <a:ext cx="2332383" cy="646331"/>
          </a:xfrm>
          <a:prstGeom prst="rect">
            <a:avLst/>
          </a:prstGeom>
          <a:noFill/>
        </p:spPr>
        <p:txBody>
          <a:bodyPr wrap="square" rtlCol="0">
            <a:spAutoFit/>
          </a:bodyPr>
          <a:lstStyle/>
          <a:p>
            <a:pPr algn="ctr"/>
            <a:r>
              <a:rPr lang="en-GB" dirty="0"/>
              <a:t>Log in button to view timesheet</a:t>
            </a:r>
          </a:p>
        </p:txBody>
      </p:sp>
      <p:cxnSp>
        <p:nvCxnSpPr>
          <p:cNvPr id="13" name="Straight Arrow Connector 12">
            <a:extLst>
              <a:ext uri="{FF2B5EF4-FFF2-40B4-BE49-F238E27FC236}">
                <a16:creationId xmlns:a16="http://schemas.microsoft.com/office/drawing/2014/main" id="{9BA5213A-470E-4BF1-8AC4-6382C9CF5057}"/>
              </a:ext>
            </a:extLst>
          </p:cNvPr>
          <p:cNvCxnSpPr/>
          <p:nvPr/>
        </p:nvCxnSpPr>
        <p:spPr>
          <a:xfrm flipH="1">
            <a:off x="6410120" y="675861"/>
            <a:ext cx="1602581" cy="29022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2E8F744-5E0D-4E6F-A07C-4B8472C2334A}"/>
              </a:ext>
            </a:extLst>
          </p:cNvPr>
          <p:cNvSpPr txBox="1"/>
          <p:nvPr/>
        </p:nvSpPr>
        <p:spPr>
          <a:xfrm>
            <a:off x="7404034" y="358443"/>
            <a:ext cx="1974574" cy="369332"/>
          </a:xfrm>
          <a:prstGeom prst="rect">
            <a:avLst/>
          </a:prstGeom>
          <a:noFill/>
        </p:spPr>
        <p:txBody>
          <a:bodyPr wrap="square" rtlCol="0">
            <a:spAutoFit/>
          </a:bodyPr>
          <a:lstStyle/>
          <a:p>
            <a:pPr algn="ctr"/>
            <a:r>
              <a:rPr lang="en-GB" dirty="0"/>
              <a:t>Book time off </a:t>
            </a:r>
          </a:p>
        </p:txBody>
      </p:sp>
      <p:cxnSp>
        <p:nvCxnSpPr>
          <p:cNvPr id="15" name="Straight Arrow Connector 14">
            <a:extLst>
              <a:ext uri="{FF2B5EF4-FFF2-40B4-BE49-F238E27FC236}">
                <a16:creationId xmlns:a16="http://schemas.microsoft.com/office/drawing/2014/main" id="{0BBCD84E-6AED-41D7-9B6B-994DEB06CD5E}"/>
              </a:ext>
            </a:extLst>
          </p:cNvPr>
          <p:cNvCxnSpPr>
            <a:cxnSpLocks/>
          </p:cNvCxnSpPr>
          <p:nvPr/>
        </p:nvCxnSpPr>
        <p:spPr>
          <a:xfrm>
            <a:off x="5111406" y="727775"/>
            <a:ext cx="805" cy="29797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BF95C19-DC29-485C-AE1C-31FDBD98E2A2}"/>
              </a:ext>
            </a:extLst>
          </p:cNvPr>
          <p:cNvSpPr txBox="1"/>
          <p:nvPr/>
        </p:nvSpPr>
        <p:spPr>
          <a:xfrm>
            <a:off x="4177129" y="61709"/>
            <a:ext cx="1974574" cy="646331"/>
          </a:xfrm>
          <a:prstGeom prst="rect">
            <a:avLst/>
          </a:prstGeom>
          <a:noFill/>
        </p:spPr>
        <p:txBody>
          <a:bodyPr wrap="square" rtlCol="0">
            <a:spAutoFit/>
          </a:bodyPr>
          <a:lstStyle/>
          <a:p>
            <a:pPr algn="ctr"/>
            <a:r>
              <a:rPr lang="en-GB" dirty="0"/>
              <a:t>Description of time off feature</a:t>
            </a:r>
          </a:p>
        </p:txBody>
      </p:sp>
      <p:cxnSp>
        <p:nvCxnSpPr>
          <p:cNvPr id="17" name="Straight Arrow Connector 16">
            <a:extLst>
              <a:ext uri="{FF2B5EF4-FFF2-40B4-BE49-F238E27FC236}">
                <a16:creationId xmlns:a16="http://schemas.microsoft.com/office/drawing/2014/main" id="{7B4E8EC3-EA42-459E-8D38-21F754FC0E44}"/>
              </a:ext>
            </a:extLst>
          </p:cNvPr>
          <p:cNvCxnSpPr>
            <a:cxnSpLocks/>
          </p:cNvCxnSpPr>
          <p:nvPr/>
        </p:nvCxnSpPr>
        <p:spPr>
          <a:xfrm flipH="1" flipV="1">
            <a:off x="6410120" y="5499653"/>
            <a:ext cx="409885" cy="8046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EE1DAAF-B504-439C-A485-531F7F5740B5}"/>
              </a:ext>
            </a:extLst>
          </p:cNvPr>
          <p:cNvSpPr txBox="1"/>
          <p:nvPr/>
        </p:nvSpPr>
        <p:spPr>
          <a:xfrm>
            <a:off x="5112211" y="6173087"/>
            <a:ext cx="2232991" cy="646331"/>
          </a:xfrm>
          <a:prstGeom prst="rect">
            <a:avLst/>
          </a:prstGeom>
          <a:noFill/>
        </p:spPr>
        <p:txBody>
          <a:bodyPr wrap="square" rtlCol="0">
            <a:spAutoFit/>
          </a:bodyPr>
          <a:lstStyle/>
          <a:p>
            <a:pPr algn="ctr"/>
            <a:r>
              <a:rPr lang="en-GB" dirty="0"/>
              <a:t>Log in button to book time off</a:t>
            </a:r>
          </a:p>
        </p:txBody>
      </p:sp>
      <p:cxnSp>
        <p:nvCxnSpPr>
          <p:cNvPr id="19" name="Straight Arrow Connector 18">
            <a:extLst>
              <a:ext uri="{FF2B5EF4-FFF2-40B4-BE49-F238E27FC236}">
                <a16:creationId xmlns:a16="http://schemas.microsoft.com/office/drawing/2014/main" id="{730FB97F-0B99-4F04-B561-7997E0F10690}"/>
              </a:ext>
            </a:extLst>
          </p:cNvPr>
          <p:cNvCxnSpPr>
            <a:cxnSpLocks/>
          </p:cNvCxnSpPr>
          <p:nvPr/>
        </p:nvCxnSpPr>
        <p:spPr>
          <a:xfrm flipH="1">
            <a:off x="8980111" y="2915478"/>
            <a:ext cx="994969" cy="6626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B263DCB-32AE-4E1C-983C-8F123BF4847A}"/>
              </a:ext>
            </a:extLst>
          </p:cNvPr>
          <p:cNvSpPr txBox="1"/>
          <p:nvPr/>
        </p:nvSpPr>
        <p:spPr>
          <a:xfrm>
            <a:off x="9606549" y="2492395"/>
            <a:ext cx="1220194" cy="830997"/>
          </a:xfrm>
          <a:prstGeom prst="rect">
            <a:avLst/>
          </a:prstGeom>
          <a:noFill/>
        </p:spPr>
        <p:txBody>
          <a:bodyPr wrap="square" rtlCol="0" anchor="t">
            <a:spAutoFit/>
          </a:bodyPr>
          <a:lstStyle/>
          <a:p>
            <a:pPr algn="ctr"/>
            <a:r>
              <a:rPr lang="en-GB" sz="1600" dirty="0"/>
              <a:t>Offsite task tracker</a:t>
            </a:r>
          </a:p>
        </p:txBody>
      </p:sp>
      <p:cxnSp>
        <p:nvCxnSpPr>
          <p:cNvPr id="21" name="Straight Arrow Connector 20">
            <a:extLst>
              <a:ext uri="{FF2B5EF4-FFF2-40B4-BE49-F238E27FC236}">
                <a16:creationId xmlns:a16="http://schemas.microsoft.com/office/drawing/2014/main" id="{A0E0B679-5580-4533-9277-A2C9A0F31420}"/>
              </a:ext>
            </a:extLst>
          </p:cNvPr>
          <p:cNvCxnSpPr>
            <a:cxnSpLocks/>
          </p:cNvCxnSpPr>
          <p:nvPr/>
        </p:nvCxnSpPr>
        <p:spPr>
          <a:xfrm flipH="1">
            <a:off x="9477596" y="4293704"/>
            <a:ext cx="7482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1B01575A-2ABB-47A2-877D-0B8045DF63B6}"/>
              </a:ext>
            </a:extLst>
          </p:cNvPr>
          <p:cNvSpPr txBox="1"/>
          <p:nvPr/>
        </p:nvSpPr>
        <p:spPr>
          <a:xfrm>
            <a:off x="9789548" y="4001170"/>
            <a:ext cx="1154293" cy="307777"/>
          </a:xfrm>
          <a:prstGeom prst="rect">
            <a:avLst/>
          </a:prstGeom>
          <a:noFill/>
        </p:spPr>
        <p:txBody>
          <a:bodyPr wrap="square" rtlCol="0" anchor="t">
            <a:spAutoFit/>
          </a:bodyPr>
          <a:lstStyle/>
          <a:p>
            <a:pPr algn="ctr"/>
            <a:r>
              <a:rPr lang="en-GB" sz="1400" dirty="0">
                <a:ea typeface="+mn-lt"/>
                <a:cs typeface="+mn-lt"/>
              </a:rPr>
              <a:t>Description</a:t>
            </a:r>
            <a:endParaRPr lang="en-GB" sz="1400" dirty="0"/>
          </a:p>
        </p:txBody>
      </p:sp>
      <p:cxnSp>
        <p:nvCxnSpPr>
          <p:cNvPr id="23" name="Straight Arrow Connector 22">
            <a:extLst>
              <a:ext uri="{FF2B5EF4-FFF2-40B4-BE49-F238E27FC236}">
                <a16:creationId xmlns:a16="http://schemas.microsoft.com/office/drawing/2014/main" id="{099C71D5-C70C-42FC-8375-A9F9786B7CD6}"/>
              </a:ext>
            </a:extLst>
          </p:cNvPr>
          <p:cNvCxnSpPr>
            <a:cxnSpLocks/>
          </p:cNvCxnSpPr>
          <p:nvPr/>
        </p:nvCxnSpPr>
        <p:spPr>
          <a:xfrm flipH="1" flipV="1">
            <a:off x="8980111" y="5499652"/>
            <a:ext cx="33550" cy="7169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D697C8BE-DA12-4968-A7F3-4CC42A047839}"/>
              </a:ext>
            </a:extLst>
          </p:cNvPr>
          <p:cNvSpPr txBox="1"/>
          <p:nvPr/>
        </p:nvSpPr>
        <p:spPr>
          <a:xfrm>
            <a:off x="7209025" y="6178931"/>
            <a:ext cx="3000966" cy="646331"/>
          </a:xfrm>
          <a:prstGeom prst="rect">
            <a:avLst/>
          </a:prstGeom>
          <a:noFill/>
        </p:spPr>
        <p:txBody>
          <a:bodyPr wrap="square" rtlCol="0" anchor="t">
            <a:spAutoFit/>
          </a:bodyPr>
          <a:lstStyle/>
          <a:p>
            <a:pPr algn="ctr"/>
            <a:r>
              <a:rPr lang="en-GB" dirty="0"/>
              <a:t>Log in button to set/track offsite tasks</a:t>
            </a:r>
            <a:endParaRPr lang="en-US" dirty="0"/>
          </a:p>
        </p:txBody>
      </p:sp>
      <p:sp>
        <p:nvSpPr>
          <p:cNvPr id="25" name="TextBox 24">
            <a:extLst>
              <a:ext uri="{FF2B5EF4-FFF2-40B4-BE49-F238E27FC236}">
                <a16:creationId xmlns:a16="http://schemas.microsoft.com/office/drawing/2014/main" id="{774D67C3-AA9A-4350-80BB-077DEDA3B06D}"/>
              </a:ext>
            </a:extLst>
          </p:cNvPr>
          <p:cNvSpPr txBox="1"/>
          <p:nvPr/>
        </p:nvSpPr>
        <p:spPr>
          <a:xfrm>
            <a:off x="9789547" y="4184435"/>
            <a:ext cx="1154293" cy="307777"/>
          </a:xfrm>
          <a:prstGeom prst="rect">
            <a:avLst/>
          </a:prstGeom>
          <a:noFill/>
        </p:spPr>
        <p:txBody>
          <a:bodyPr wrap="square" rtlCol="0" anchor="t">
            <a:spAutoFit/>
          </a:bodyPr>
          <a:lstStyle/>
          <a:p>
            <a:pPr algn="ctr"/>
            <a:endParaRPr lang="en-GB" sz="1400"/>
          </a:p>
        </p:txBody>
      </p:sp>
      <p:sp>
        <p:nvSpPr>
          <p:cNvPr id="26" name="TextBox 25">
            <a:extLst>
              <a:ext uri="{FF2B5EF4-FFF2-40B4-BE49-F238E27FC236}">
                <a16:creationId xmlns:a16="http://schemas.microsoft.com/office/drawing/2014/main" id="{2A4AD9CA-B538-4114-9588-F14415F12B71}"/>
              </a:ext>
            </a:extLst>
          </p:cNvPr>
          <p:cNvSpPr txBox="1"/>
          <p:nvPr/>
        </p:nvSpPr>
        <p:spPr>
          <a:xfrm>
            <a:off x="9722029" y="4232664"/>
            <a:ext cx="1154293" cy="307777"/>
          </a:xfrm>
          <a:prstGeom prst="rect">
            <a:avLst/>
          </a:prstGeom>
          <a:noFill/>
        </p:spPr>
        <p:txBody>
          <a:bodyPr wrap="square" rtlCol="0" anchor="t">
            <a:spAutoFit/>
          </a:bodyPr>
          <a:lstStyle/>
          <a:p>
            <a:pPr algn="ctr"/>
            <a:r>
              <a:rPr lang="en-GB" sz="1400">
                <a:ea typeface="+mn-lt"/>
                <a:cs typeface="+mn-lt"/>
              </a:rPr>
              <a:t>of offsite</a:t>
            </a:r>
            <a:endParaRPr lang="en-GB" sz="1400"/>
          </a:p>
        </p:txBody>
      </p:sp>
      <p:sp>
        <p:nvSpPr>
          <p:cNvPr id="27" name="TextBox 26">
            <a:extLst>
              <a:ext uri="{FF2B5EF4-FFF2-40B4-BE49-F238E27FC236}">
                <a16:creationId xmlns:a16="http://schemas.microsoft.com/office/drawing/2014/main" id="{CB7E8D0A-AB65-465A-8DDA-5B241FD9B6D5}"/>
              </a:ext>
            </a:extLst>
          </p:cNvPr>
          <p:cNvSpPr txBox="1"/>
          <p:nvPr/>
        </p:nvSpPr>
        <p:spPr>
          <a:xfrm>
            <a:off x="9760611" y="4444866"/>
            <a:ext cx="1308622" cy="307777"/>
          </a:xfrm>
          <a:prstGeom prst="rect">
            <a:avLst/>
          </a:prstGeom>
          <a:noFill/>
        </p:spPr>
        <p:txBody>
          <a:bodyPr wrap="square" rtlCol="0" anchor="t">
            <a:spAutoFit/>
          </a:bodyPr>
          <a:lstStyle/>
          <a:p>
            <a:pPr algn="ctr"/>
            <a:r>
              <a:rPr lang="en-GB" sz="1400"/>
              <a:t>task tracker</a:t>
            </a:r>
          </a:p>
        </p:txBody>
      </p:sp>
    </p:spTree>
    <p:extLst>
      <p:ext uri="{BB962C8B-B14F-4D97-AF65-F5344CB8AC3E}">
        <p14:creationId xmlns:p14="http://schemas.microsoft.com/office/powerpoint/2010/main" val="39123241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1000"/>
                                        <p:tgtEl>
                                          <p:spTgt spid="7"/>
                                        </p:tgtEl>
                                      </p:cBhvr>
                                    </p:animEffect>
                                    <p:anim calcmode="lin" valueType="num">
                                      <p:cBhvr>
                                        <p:cTn id="31" dur="1000" fill="hold"/>
                                        <p:tgtEl>
                                          <p:spTgt spid="7"/>
                                        </p:tgtEl>
                                        <p:attrNameLst>
                                          <p:attrName>ppt_x</p:attrName>
                                        </p:attrNameLst>
                                      </p:cBhvr>
                                      <p:tavLst>
                                        <p:tav tm="0">
                                          <p:val>
                                            <p:strVal val="#ppt_x"/>
                                          </p:val>
                                        </p:tav>
                                        <p:tav tm="100000">
                                          <p:val>
                                            <p:strVal val="#ppt_x"/>
                                          </p:val>
                                        </p:tav>
                                      </p:tavLst>
                                    </p:anim>
                                    <p:anim calcmode="lin" valueType="num">
                                      <p:cBhvr>
                                        <p:cTn id="3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fade">
                                      <p:cBhvr>
                                        <p:cTn id="37" dur="500"/>
                                        <p:tgtEl>
                                          <p:spTgt spid="1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fade">
                                      <p:cBhvr>
                                        <p:cTn id="49" dur="500"/>
                                        <p:tgtEl>
                                          <p:spTgt spid="12"/>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fade">
                                      <p:cBhvr>
                                        <p:cTn id="54" dur="1000"/>
                                        <p:tgtEl>
                                          <p:spTgt spid="11"/>
                                        </p:tgtEl>
                                      </p:cBhvr>
                                    </p:animEffect>
                                    <p:anim calcmode="lin" valueType="num">
                                      <p:cBhvr>
                                        <p:cTn id="55" dur="1000" fill="hold"/>
                                        <p:tgtEl>
                                          <p:spTgt spid="11"/>
                                        </p:tgtEl>
                                        <p:attrNameLst>
                                          <p:attrName>ppt_x</p:attrName>
                                        </p:attrNameLst>
                                      </p:cBhvr>
                                      <p:tavLst>
                                        <p:tav tm="0">
                                          <p:val>
                                            <p:strVal val="#ppt_x"/>
                                          </p:val>
                                        </p:tav>
                                        <p:tav tm="100000">
                                          <p:val>
                                            <p:strVal val="#ppt_x"/>
                                          </p:val>
                                        </p:tav>
                                      </p:tavLst>
                                    </p:anim>
                                    <p:anim calcmode="lin" valueType="num">
                                      <p:cBhvr>
                                        <p:cTn id="5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fade">
                                      <p:cBhvr>
                                        <p:cTn id="61" dur="500"/>
                                        <p:tgtEl>
                                          <p:spTgt spid="14"/>
                                        </p:tgtEl>
                                      </p:cBhvr>
                                    </p:animEffect>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13"/>
                                        </p:tgtEl>
                                        <p:attrNameLst>
                                          <p:attrName>style.visibility</p:attrName>
                                        </p:attrNameLst>
                                      </p:cBhvr>
                                      <p:to>
                                        <p:strVal val="visible"/>
                                      </p:to>
                                    </p:set>
                                    <p:animEffect transition="in" filter="fade">
                                      <p:cBhvr>
                                        <p:cTn id="66" dur="1000"/>
                                        <p:tgtEl>
                                          <p:spTgt spid="13"/>
                                        </p:tgtEl>
                                      </p:cBhvr>
                                    </p:animEffect>
                                    <p:anim calcmode="lin" valueType="num">
                                      <p:cBhvr>
                                        <p:cTn id="67" dur="1000" fill="hold"/>
                                        <p:tgtEl>
                                          <p:spTgt spid="13"/>
                                        </p:tgtEl>
                                        <p:attrNameLst>
                                          <p:attrName>ppt_x</p:attrName>
                                        </p:attrNameLst>
                                      </p:cBhvr>
                                      <p:tavLst>
                                        <p:tav tm="0">
                                          <p:val>
                                            <p:strVal val="#ppt_x"/>
                                          </p:val>
                                        </p:tav>
                                        <p:tav tm="100000">
                                          <p:val>
                                            <p:strVal val="#ppt_x"/>
                                          </p:val>
                                        </p:tav>
                                      </p:tavLst>
                                    </p:anim>
                                    <p:anim calcmode="lin" valueType="num">
                                      <p:cBhvr>
                                        <p:cTn id="6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fade">
                                      <p:cBhvr>
                                        <p:cTn id="73" dur="500"/>
                                        <p:tgtEl>
                                          <p:spTgt spid="16"/>
                                        </p:tgtEl>
                                      </p:cBhvr>
                                    </p:animEffect>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15"/>
                                        </p:tgtEl>
                                        <p:attrNameLst>
                                          <p:attrName>style.visibility</p:attrName>
                                        </p:attrNameLst>
                                      </p:cBhvr>
                                      <p:to>
                                        <p:strVal val="visible"/>
                                      </p:to>
                                    </p:set>
                                    <p:animEffect transition="in" filter="fade">
                                      <p:cBhvr>
                                        <p:cTn id="78" dur="1000"/>
                                        <p:tgtEl>
                                          <p:spTgt spid="15"/>
                                        </p:tgtEl>
                                      </p:cBhvr>
                                    </p:animEffect>
                                    <p:anim calcmode="lin" valueType="num">
                                      <p:cBhvr>
                                        <p:cTn id="79" dur="1000" fill="hold"/>
                                        <p:tgtEl>
                                          <p:spTgt spid="15"/>
                                        </p:tgtEl>
                                        <p:attrNameLst>
                                          <p:attrName>ppt_x</p:attrName>
                                        </p:attrNameLst>
                                      </p:cBhvr>
                                      <p:tavLst>
                                        <p:tav tm="0">
                                          <p:val>
                                            <p:strVal val="#ppt_x"/>
                                          </p:val>
                                        </p:tav>
                                        <p:tav tm="100000">
                                          <p:val>
                                            <p:strVal val="#ppt_x"/>
                                          </p:val>
                                        </p:tav>
                                      </p:tavLst>
                                    </p:anim>
                                    <p:anim calcmode="lin" valueType="num">
                                      <p:cBhvr>
                                        <p:cTn id="8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18"/>
                                        </p:tgtEl>
                                        <p:attrNameLst>
                                          <p:attrName>style.visibility</p:attrName>
                                        </p:attrNameLst>
                                      </p:cBhvr>
                                      <p:to>
                                        <p:strVal val="visible"/>
                                      </p:to>
                                    </p:set>
                                    <p:animEffect transition="in" filter="fade">
                                      <p:cBhvr>
                                        <p:cTn id="85" dur="500"/>
                                        <p:tgtEl>
                                          <p:spTgt spid="18"/>
                                        </p:tgtEl>
                                      </p:cBhvr>
                                    </p:animEffect>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nodeType="clickEffect">
                                  <p:stCondLst>
                                    <p:cond delay="0"/>
                                  </p:stCondLst>
                                  <p:childTnLst>
                                    <p:set>
                                      <p:cBhvr>
                                        <p:cTn id="89" dur="1" fill="hold">
                                          <p:stCondLst>
                                            <p:cond delay="0"/>
                                          </p:stCondLst>
                                        </p:cTn>
                                        <p:tgtEl>
                                          <p:spTgt spid="17"/>
                                        </p:tgtEl>
                                        <p:attrNameLst>
                                          <p:attrName>style.visibility</p:attrName>
                                        </p:attrNameLst>
                                      </p:cBhvr>
                                      <p:to>
                                        <p:strVal val="visible"/>
                                      </p:to>
                                    </p:set>
                                    <p:animEffect transition="in" filter="fade">
                                      <p:cBhvr>
                                        <p:cTn id="90" dur="1000"/>
                                        <p:tgtEl>
                                          <p:spTgt spid="17"/>
                                        </p:tgtEl>
                                      </p:cBhvr>
                                    </p:animEffect>
                                    <p:anim calcmode="lin" valueType="num">
                                      <p:cBhvr>
                                        <p:cTn id="91" dur="1000" fill="hold"/>
                                        <p:tgtEl>
                                          <p:spTgt spid="17"/>
                                        </p:tgtEl>
                                        <p:attrNameLst>
                                          <p:attrName>ppt_x</p:attrName>
                                        </p:attrNameLst>
                                      </p:cBhvr>
                                      <p:tavLst>
                                        <p:tav tm="0">
                                          <p:val>
                                            <p:strVal val="#ppt_x"/>
                                          </p:val>
                                        </p:tav>
                                        <p:tav tm="100000">
                                          <p:val>
                                            <p:strVal val="#ppt_x"/>
                                          </p:val>
                                        </p:tav>
                                      </p:tavLst>
                                    </p:anim>
                                    <p:anim calcmode="lin" valueType="num">
                                      <p:cBhvr>
                                        <p:cTn id="9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0"/>
                                        </p:tgtEl>
                                        <p:attrNameLst>
                                          <p:attrName>style.visibility</p:attrName>
                                        </p:attrNameLst>
                                      </p:cBhvr>
                                      <p:to>
                                        <p:strVal val="visible"/>
                                      </p:to>
                                    </p:set>
                                    <p:animEffect transition="in" filter="fade">
                                      <p:cBhvr>
                                        <p:cTn id="97" dur="500"/>
                                        <p:tgtEl>
                                          <p:spTgt spid="20"/>
                                        </p:tgtEl>
                                      </p:cBhvr>
                                    </p:animEffect>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19"/>
                                        </p:tgtEl>
                                        <p:attrNameLst>
                                          <p:attrName>style.visibility</p:attrName>
                                        </p:attrNameLst>
                                      </p:cBhvr>
                                      <p:to>
                                        <p:strVal val="visible"/>
                                      </p:to>
                                    </p:set>
                                    <p:animEffect transition="in" filter="fade">
                                      <p:cBhvr>
                                        <p:cTn id="102" dur="1000"/>
                                        <p:tgtEl>
                                          <p:spTgt spid="19"/>
                                        </p:tgtEl>
                                      </p:cBhvr>
                                    </p:animEffect>
                                    <p:anim calcmode="lin" valueType="num">
                                      <p:cBhvr>
                                        <p:cTn id="103" dur="1000" fill="hold"/>
                                        <p:tgtEl>
                                          <p:spTgt spid="19"/>
                                        </p:tgtEl>
                                        <p:attrNameLst>
                                          <p:attrName>ppt_x</p:attrName>
                                        </p:attrNameLst>
                                      </p:cBhvr>
                                      <p:tavLst>
                                        <p:tav tm="0">
                                          <p:val>
                                            <p:strVal val="#ppt_x"/>
                                          </p:val>
                                        </p:tav>
                                        <p:tav tm="100000">
                                          <p:val>
                                            <p:strVal val="#ppt_x"/>
                                          </p:val>
                                        </p:tav>
                                      </p:tavLst>
                                    </p:anim>
                                    <p:anim calcmode="lin" valueType="num">
                                      <p:cBhvr>
                                        <p:cTn id="104"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10" presetClass="entr" presetSubtype="0" fill="hold" grpId="0" nodeType="clickEffect">
                                  <p:stCondLst>
                                    <p:cond delay="0"/>
                                  </p:stCondLst>
                                  <p:childTnLst>
                                    <p:set>
                                      <p:cBhvr>
                                        <p:cTn id="108" dur="1" fill="hold">
                                          <p:stCondLst>
                                            <p:cond delay="0"/>
                                          </p:stCondLst>
                                        </p:cTn>
                                        <p:tgtEl>
                                          <p:spTgt spid="22"/>
                                        </p:tgtEl>
                                        <p:attrNameLst>
                                          <p:attrName>style.visibility</p:attrName>
                                        </p:attrNameLst>
                                      </p:cBhvr>
                                      <p:to>
                                        <p:strVal val="visible"/>
                                      </p:to>
                                    </p:set>
                                    <p:animEffect transition="in" filter="fade">
                                      <p:cBhvr>
                                        <p:cTn id="109" dur="500"/>
                                        <p:tgtEl>
                                          <p:spTgt spid="22"/>
                                        </p:tgtEl>
                                      </p:cBhvr>
                                    </p:animEffect>
                                  </p:childTnLst>
                                </p:cTn>
                              </p:par>
                              <p:par>
                                <p:cTn id="110" presetID="10" presetClass="entr" presetSubtype="0" fill="hold" grpId="0" nodeType="withEffect" nodePh="1">
                                  <p:stCondLst>
                                    <p:cond delay="0"/>
                                  </p:stCondLst>
                                  <p:endCondLst>
                                    <p:cond evt="begin" delay="0">
                                      <p:tn val="110"/>
                                    </p:cond>
                                  </p:endCondLst>
                                  <p:childTnLst>
                                    <p:set>
                                      <p:cBhvr>
                                        <p:cTn id="111" dur="1" fill="hold">
                                          <p:stCondLst>
                                            <p:cond delay="0"/>
                                          </p:stCondLst>
                                        </p:cTn>
                                        <p:tgtEl>
                                          <p:spTgt spid="25"/>
                                        </p:tgtEl>
                                        <p:attrNameLst>
                                          <p:attrName>style.visibility</p:attrName>
                                        </p:attrNameLst>
                                      </p:cBhvr>
                                      <p:to>
                                        <p:strVal val="visible"/>
                                      </p:to>
                                    </p:set>
                                    <p:animEffect transition="in" filter="fade">
                                      <p:cBhvr>
                                        <p:cTn id="112" dur="500"/>
                                        <p:tgtEl>
                                          <p:spTgt spid="25"/>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26"/>
                                        </p:tgtEl>
                                        <p:attrNameLst>
                                          <p:attrName>style.visibility</p:attrName>
                                        </p:attrNameLst>
                                      </p:cBhvr>
                                      <p:to>
                                        <p:strVal val="visible"/>
                                      </p:to>
                                    </p:set>
                                    <p:animEffect transition="in" filter="fade">
                                      <p:cBhvr>
                                        <p:cTn id="115" dur="500"/>
                                        <p:tgtEl>
                                          <p:spTgt spid="26"/>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27"/>
                                        </p:tgtEl>
                                        <p:attrNameLst>
                                          <p:attrName>style.visibility</p:attrName>
                                        </p:attrNameLst>
                                      </p:cBhvr>
                                      <p:to>
                                        <p:strVal val="visible"/>
                                      </p:to>
                                    </p:set>
                                    <p:animEffect transition="in" filter="fade">
                                      <p:cBhvr>
                                        <p:cTn id="118" dur="500"/>
                                        <p:tgtEl>
                                          <p:spTgt spid="27"/>
                                        </p:tgtEl>
                                      </p:cBhvr>
                                    </p:animEffect>
                                  </p:childTnLst>
                                </p:cTn>
                              </p:par>
                            </p:childTnLst>
                          </p:cTn>
                        </p:par>
                      </p:childTnLst>
                    </p:cTn>
                  </p:par>
                  <p:par>
                    <p:cTn id="119" fill="hold">
                      <p:stCondLst>
                        <p:cond delay="indefinite"/>
                      </p:stCondLst>
                      <p:childTnLst>
                        <p:par>
                          <p:cTn id="120" fill="hold">
                            <p:stCondLst>
                              <p:cond delay="0"/>
                            </p:stCondLst>
                            <p:childTnLst>
                              <p:par>
                                <p:cTn id="121" presetID="42" presetClass="entr" presetSubtype="0" fill="hold" nodeType="clickEffect">
                                  <p:stCondLst>
                                    <p:cond delay="0"/>
                                  </p:stCondLst>
                                  <p:childTnLst>
                                    <p:set>
                                      <p:cBhvr>
                                        <p:cTn id="122" dur="1" fill="hold">
                                          <p:stCondLst>
                                            <p:cond delay="0"/>
                                          </p:stCondLst>
                                        </p:cTn>
                                        <p:tgtEl>
                                          <p:spTgt spid="21"/>
                                        </p:tgtEl>
                                        <p:attrNameLst>
                                          <p:attrName>style.visibility</p:attrName>
                                        </p:attrNameLst>
                                      </p:cBhvr>
                                      <p:to>
                                        <p:strVal val="visible"/>
                                      </p:to>
                                    </p:set>
                                    <p:animEffect transition="in" filter="fade">
                                      <p:cBhvr>
                                        <p:cTn id="123" dur="1000"/>
                                        <p:tgtEl>
                                          <p:spTgt spid="21"/>
                                        </p:tgtEl>
                                      </p:cBhvr>
                                    </p:animEffect>
                                    <p:anim calcmode="lin" valueType="num">
                                      <p:cBhvr>
                                        <p:cTn id="124" dur="1000" fill="hold"/>
                                        <p:tgtEl>
                                          <p:spTgt spid="21"/>
                                        </p:tgtEl>
                                        <p:attrNameLst>
                                          <p:attrName>ppt_x</p:attrName>
                                        </p:attrNameLst>
                                      </p:cBhvr>
                                      <p:tavLst>
                                        <p:tav tm="0">
                                          <p:val>
                                            <p:strVal val="#ppt_x"/>
                                          </p:val>
                                        </p:tav>
                                        <p:tav tm="100000">
                                          <p:val>
                                            <p:strVal val="#ppt_x"/>
                                          </p:val>
                                        </p:tav>
                                      </p:tavLst>
                                    </p:anim>
                                    <p:anim calcmode="lin" valueType="num">
                                      <p:cBhvr>
                                        <p:cTn id="125"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26" fill="hold">
                      <p:stCondLst>
                        <p:cond delay="indefinite"/>
                      </p:stCondLst>
                      <p:childTnLst>
                        <p:par>
                          <p:cTn id="127" fill="hold">
                            <p:stCondLst>
                              <p:cond delay="0"/>
                            </p:stCondLst>
                            <p:childTnLst>
                              <p:par>
                                <p:cTn id="128" presetID="10" presetClass="entr" presetSubtype="0" fill="hold" grpId="0" nodeType="clickEffect">
                                  <p:stCondLst>
                                    <p:cond delay="0"/>
                                  </p:stCondLst>
                                  <p:childTnLst>
                                    <p:set>
                                      <p:cBhvr>
                                        <p:cTn id="129" dur="1" fill="hold">
                                          <p:stCondLst>
                                            <p:cond delay="0"/>
                                          </p:stCondLst>
                                        </p:cTn>
                                        <p:tgtEl>
                                          <p:spTgt spid="24"/>
                                        </p:tgtEl>
                                        <p:attrNameLst>
                                          <p:attrName>style.visibility</p:attrName>
                                        </p:attrNameLst>
                                      </p:cBhvr>
                                      <p:to>
                                        <p:strVal val="visible"/>
                                      </p:to>
                                    </p:set>
                                    <p:animEffect transition="in" filter="fade">
                                      <p:cBhvr>
                                        <p:cTn id="130" dur="500"/>
                                        <p:tgtEl>
                                          <p:spTgt spid="24"/>
                                        </p:tgtEl>
                                      </p:cBhvr>
                                    </p:animEffect>
                                  </p:childTnLst>
                                </p:cTn>
                              </p:par>
                            </p:childTnLst>
                          </p:cTn>
                        </p:par>
                      </p:childTnLst>
                    </p:cTn>
                  </p:par>
                  <p:par>
                    <p:cTn id="131" fill="hold">
                      <p:stCondLst>
                        <p:cond delay="indefinite"/>
                      </p:stCondLst>
                      <p:childTnLst>
                        <p:par>
                          <p:cTn id="132" fill="hold">
                            <p:stCondLst>
                              <p:cond delay="0"/>
                            </p:stCondLst>
                            <p:childTnLst>
                              <p:par>
                                <p:cTn id="133" presetID="42" presetClass="entr" presetSubtype="0" fill="hold" nodeType="clickEffect">
                                  <p:stCondLst>
                                    <p:cond delay="0"/>
                                  </p:stCondLst>
                                  <p:childTnLst>
                                    <p:set>
                                      <p:cBhvr>
                                        <p:cTn id="134" dur="1" fill="hold">
                                          <p:stCondLst>
                                            <p:cond delay="0"/>
                                          </p:stCondLst>
                                        </p:cTn>
                                        <p:tgtEl>
                                          <p:spTgt spid="23"/>
                                        </p:tgtEl>
                                        <p:attrNameLst>
                                          <p:attrName>style.visibility</p:attrName>
                                        </p:attrNameLst>
                                      </p:cBhvr>
                                      <p:to>
                                        <p:strVal val="visible"/>
                                      </p:to>
                                    </p:set>
                                    <p:animEffect transition="in" filter="fade">
                                      <p:cBhvr>
                                        <p:cTn id="135" dur="1000"/>
                                        <p:tgtEl>
                                          <p:spTgt spid="23"/>
                                        </p:tgtEl>
                                      </p:cBhvr>
                                    </p:animEffect>
                                    <p:anim calcmode="lin" valueType="num">
                                      <p:cBhvr>
                                        <p:cTn id="136" dur="1000" fill="hold"/>
                                        <p:tgtEl>
                                          <p:spTgt spid="23"/>
                                        </p:tgtEl>
                                        <p:attrNameLst>
                                          <p:attrName>ppt_x</p:attrName>
                                        </p:attrNameLst>
                                      </p:cBhvr>
                                      <p:tavLst>
                                        <p:tav tm="0">
                                          <p:val>
                                            <p:strVal val="#ppt_x"/>
                                          </p:val>
                                        </p:tav>
                                        <p:tav tm="100000">
                                          <p:val>
                                            <p:strVal val="#ppt_x"/>
                                          </p:val>
                                        </p:tav>
                                      </p:tavLst>
                                    </p:anim>
                                    <p:anim calcmode="lin" valueType="num">
                                      <p:cBhvr>
                                        <p:cTn id="13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2" grpId="0"/>
      <p:bldP spid="14" grpId="0"/>
      <p:bldP spid="16" grpId="0"/>
      <p:bldP spid="18" grpId="0"/>
      <p:bldP spid="20" grpId="0"/>
      <p:bldP spid="22" grpId="0"/>
      <p:bldP spid="24" grpId="0"/>
      <p:bldP spid="25" grpId="0"/>
      <p:bldP spid="26" grpId="0"/>
      <p:bldP spid="2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37</a:t>
            </a:fld>
            <a:endParaRPr lang="en-US" dirty="0"/>
          </a:p>
        </p:txBody>
      </p:sp>
      <p:pic>
        <p:nvPicPr>
          <p:cNvPr id="48" name="Picture 47">
            <a:extLst>
              <a:ext uri="{FF2B5EF4-FFF2-40B4-BE49-F238E27FC236}">
                <a16:creationId xmlns:a16="http://schemas.microsoft.com/office/drawing/2014/main" id="{A9B56769-60A5-4C16-B645-84144CA55795}"/>
              </a:ext>
            </a:extLst>
          </p:cNvPr>
          <p:cNvPicPr>
            <a:picLocks noChangeAspect="1"/>
          </p:cNvPicPr>
          <p:nvPr/>
        </p:nvPicPr>
        <p:blipFill>
          <a:blip r:embed="rId2"/>
          <a:stretch>
            <a:fillRect/>
          </a:stretch>
        </p:blipFill>
        <p:spPr>
          <a:xfrm>
            <a:off x="1468261" y="643466"/>
            <a:ext cx="8505447" cy="5571067"/>
          </a:xfrm>
          <a:prstGeom prst="rect">
            <a:avLst/>
          </a:prstGeom>
        </p:spPr>
      </p:pic>
      <p:cxnSp>
        <p:nvCxnSpPr>
          <p:cNvPr id="49" name="Straight Arrow Connector 48">
            <a:extLst>
              <a:ext uri="{FF2B5EF4-FFF2-40B4-BE49-F238E27FC236}">
                <a16:creationId xmlns:a16="http://schemas.microsoft.com/office/drawing/2014/main" id="{874C30C2-5D2D-46CB-862A-9EB7673A4597}"/>
              </a:ext>
            </a:extLst>
          </p:cNvPr>
          <p:cNvCxnSpPr/>
          <p:nvPr/>
        </p:nvCxnSpPr>
        <p:spPr>
          <a:xfrm>
            <a:off x="1298714" y="1855304"/>
            <a:ext cx="3313043" cy="19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B1D25262-E4EB-4819-AF1A-4A49E08E189E}"/>
              </a:ext>
            </a:extLst>
          </p:cNvPr>
          <p:cNvSpPr txBox="1"/>
          <p:nvPr/>
        </p:nvSpPr>
        <p:spPr>
          <a:xfrm>
            <a:off x="190835" y="1599657"/>
            <a:ext cx="1438615" cy="584775"/>
          </a:xfrm>
          <a:prstGeom prst="rect">
            <a:avLst/>
          </a:prstGeom>
          <a:noFill/>
        </p:spPr>
        <p:txBody>
          <a:bodyPr wrap="square" rtlCol="0" anchor="t">
            <a:spAutoFit/>
          </a:bodyPr>
          <a:lstStyle/>
          <a:p>
            <a:pPr algn="ctr"/>
            <a:r>
              <a:rPr lang="en-GB" sz="1600" dirty="0"/>
              <a:t>People Analytics</a:t>
            </a:r>
          </a:p>
        </p:txBody>
      </p:sp>
      <p:cxnSp>
        <p:nvCxnSpPr>
          <p:cNvPr id="51" name="Straight Arrow Connector 50">
            <a:extLst>
              <a:ext uri="{FF2B5EF4-FFF2-40B4-BE49-F238E27FC236}">
                <a16:creationId xmlns:a16="http://schemas.microsoft.com/office/drawing/2014/main" id="{01FA60D3-CB6A-45B5-9036-A71D22DFB84C}"/>
              </a:ext>
            </a:extLst>
          </p:cNvPr>
          <p:cNvCxnSpPr/>
          <p:nvPr/>
        </p:nvCxnSpPr>
        <p:spPr>
          <a:xfrm flipV="1">
            <a:off x="1298714" y="2782956"/>
            <a:ext cx="1311965" cy="1855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7301F89C-3D4D-45F2-AF6E-7FB5F79CD35B}"/>
              </a:ext>
            </a:extLst>
          </p:cNvPr>
          <p:cNvSpPr txBox="1"/>
          <p:nvPr/>
        </p:nvSpPr>
        <p:spPr>
          <a:xfrm>
            <a:off x="219771" y="2619593"/>
            <a:ext cx="1245704" cy="646331"/>
          </a:xfrm>
          <a:prstGeom prst="rect">
            <a:avLst/>
          </a:prstGeom>
          <a:noFill/>
        </p:spPr>
        <p:txBody>
          <a:bodyPr wrap="square" rtlCol="0">
            <a:spAutoFit/>
          </a:bodyPr>
          <a:lstStyle/>
          <a:p>
            <a:pPr algn="ctr"/>
            <a:r>
              <a:rPr lang="en-GB" dirty="0"/>
              <a:t>Employee survey</a:t>
            </a:r>
          </a:p>
        </p:txBody>
      </p:sp>
      <p:cxnSp>
        <p:nvCxnSpPr>
          <p:cNvPr id="53" name="Straight Arrow Connector 52">
            <a:extLst>
              <a:ext uri="{FF2B5EF4-FFF2-40B4-BE49-F238E27FC236}">
                <a16:creationId xmlns:a16="http://schemas.microsoft.com/office/drawing/2014/main" id="{8A99D361-BDA0-43E0-87B5-C2BE409DAD9C}"/>
              </a:ext>
            </a:extLst>
          </p:cNvPr>
          <p:cNvCxnSpPr/>
          <p:nvPr/>
        </p:nvCxnSpPr>
        <p:spPr>
          <a:xfrm flipV="1">
            <a:off x="1205948" y="4373217"/>
            <a:ext cx="1404731" cy="942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3B0388D5-C4EC-40FF-AB05-13C1878D2490}"/>
              </a:ext>
            </a:extLst>
          </p:cNvPr>
          <p:cNvSpPr txBox="1"/>
          <p:nvPr/>
        </p:nvSpPr>
        <p:spPr>
          <a:xfrm>
            <a:off x="0" y="3867331"/>
            <a:ext cx="1579226" cy="1200329"/>
          </a:xfrm>
          <a:prstGeom prst="rect">
            <a:avLst/>
          </a:prstGeom>
          <a:noFill/>
        </p:spPr>
        <p:txBody>
          <a:bodyPr wrap="square" rtlCol="0">
            <a:spAutoFit/>
          </a:bodyPr>
          <a:lstStyle/>
          <a:p>
            <a:pPr algn="ctr"/>
            <a:r>
              <a:rPr lang="en-GB" dirty="0"/>
              <a:t>Placeholder to show preview of the survey</a:t>
            </a:r>
          </a:p>
        </p:txBody>
      </p:sp>
      <p:cxnSp>
        <p:nvCxnSpPr>
          <p:cNvPr id="55" name="Straight Arrow Connector 54">
            <a:extLst>
              <a:ext uri="{FF2B5EF4-FFF2-40B4-BE49-F238E27FC236}">
                <a16:creationId xmlns:a16="http://schemas.microsoft.com/office/drawing/2014/main" id="{71F110C0-D6D9-405A-A058-B3E0A03B0D61}"/>
              </a:ext>
            </a:extLst>
          </p:cNvPr>
          <p:cNvCxnSpPr>
            <a:cxnSpLocks/>
          </p:cNvCxnSpPr>
          <p:nvPr/>
        </p:nvCxnSpPr>
        <p:spPr>
          <a:xfrm flipH="1">
            <a:off x="8553524" y="2533680"/>
            <a:ext cx="506255" cy="2975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7E72F61E-0D23-40BE-89B5-299671E21B04}"/>
              </a:ext>
            </a:extLst>
          </p:cNvPr>
          <p:cNvSpPr txBox="1"/>
          <p:nvPr/>
        </p:nvSpPr>
        <p:spPr>
          <a:xfrm>
            <a:off x="7965326" y="1960173"/>
            <a:ext cx="2141482" cy="584775"/>
          </a:xfrm>
          <a:prstGeom prst="rect">
            <a:avLst/>
          </a:prstGeom>
          <a:noFill/>
        </p:spPr>
        <p:txBody>
          <a:bodyPr wrap="square" rtlCol="0" anchor="t">
            <a:spAutoFit/>
          </a:bodyPr>
          <a:lstStyle/>
          <a:p>
            <a:pPr algn="ctr"/>
            <a:r>
              <a:rPr lang="en-GB" sz="1600" dirty="0"/>
              <a:t>Employee survey results</a:t>
            </a:r>
          </a:p>
        </p:txBody>
      </p:sp>
      <p:sp>
        <p:nvSpPr>
          <p:cNvPr id="57" name="TextBox 56">
            <a:extLst>
              <a:ext uri="{FF2B5EF4-FFF2-40B4-BE49-F238E27FC236}">
                <a16:creationId xmlns:a16="http://schemas.microsoft.com/office/drawing/2014/main" id="{7A7A1E1D-14F9-47F4-86A1-914F8BCB7706}"/>
              </a:ext>
            </a:extLst>
          </p:cNvPr>
          <p:cNvSpPr txBox="1"/>
          <p:nvPr/>
        </p:nvSpPr>
        <p:spPr>
          <a:xfrm>
            <a:off x="6319639" y="5576976"/>
            <a:ext cx="2873731" cy="523220"/>
          </a:xfrm>
          <a:prstGeom prst="rect">
            <a:avLst/>
          </a:prstGeom>
          <a:noFill/>
        </p:spPr>
        <p:txBody>
          <a:bodyPr wrap="square" rtlCol="0" anchor="t">
            <a:spAutoFit/>
          </a:bodyPr>
          <a:lstStyle/>
          <a:p>
            <a:pPr algn="ctr"/>
            <a:r>
              <a:rPr lang="en-GB" sz="1400" dirty="0"/>
              <a:t>Placeholder to show preview of survey results</a:t>
            </a:r>
          </a:p>
        </p:txBody>
      </p:sp>
      <p:cxnSp>
        <p:nvCxnSpPr>
          <p:cNvPr id="58" name="Straight Arrow Connector 57">
            <a:extLst>
              <a:ext uri="{FF2B5EF4-FFF2-40B4-BE49-F238E27FC236}">
                <a16:creationId xmlns:a16="http://schemas.microsoft.com/office/drawing/2014/main" id="{6D16C374-2B54-41A1-8934-0B3CE25F7DCF}"/>
              </a:ext>
            </a:extLst>
          </p:cNvPr>
          <p:cNvCxnSpPr/>
          <p:nvPr/>
        </p:nvCxnSpPr>
        <p:spPr>
          <a:xfrm flipV="1">
            <a:off x="7133863" y="4918273"/>
            <a:ext cx="354956" cy="6288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77813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8"/>
                                        </p:tgtEl>
                                        <p:attrNameLst>
                                          <p:attrName>style.visibility</p:attrName>
                                        </p:attrNameLst>
                                      </p:cBhvr>
                                      <p:to>
                                        <p:strVal val="visible"/>
                                      </p:to>
                                    </p:set>
                                    <p:anim calcmode="lin" valueType="num">
                                      <p:cBhvr additive="base">
                                        <p:cTn id="7" dur="500" fill="hold"/>
                                        <p:tgtEl>
                                          <p:spTgt spid="48"/>
                                        </p:tgtEl>
                                        <p:attrNameLst>
                                          <p:attrName>ppt_x</p:attrName>
                                        </p:attrNameLst>
                                      </p:cBhvr>
                                      <p:tavLst>
                                        <p:tav tm="0">
                                          <p:val>
                                            <p:strVal val="#ppt_x"/>
                                          </p:val>
                                        </p:tav>
                                        <p:tav tm="100000">
                                          <p:val>
                                            <p:strVal val="#ppt_x"/>
                                          </p:val>
                                        </p:tav>
                                      </p:tavLst>
                                    </p:anim>
                                    <p:anim calcmode="lin" valueType="num">
                                      <p:cBhvr additive="base">
                                        <p:cTn id="8"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fade">
                                      <p:cBhvr>
                                        <p:cTn id="13" dur="500"/>
                                        <p:tgtEl>
                                          <p:spTgt spid="50"/>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9"/>
                                        </p:tgtEl>
                                        <p:attrNameLst>
                                          <p:attrName>style.visibility</p:attrName>
                                        </p:attrNameLst>
                                      </p:cBhvr>
                                      <p:to>
                                        <p:strVal val="visible"/>
                                      </p:to>
                                    </p:set>
                                    <p:animEffect transition="in" filter="fade">
                                      <p:cBhvr>
                                        <p:cTn id="18" dur="1000"/>
                                        <p:tgtEl>
                                          <p:spTgt spid="49"/>
                                        </p:tgtEl>
                                      </p:cBhvr>
                                    </p:animEffect>
                                    <p:anim calcmode="lin" valueType="num">
                                      <p:cBhvr>
                                        <p:cTn id="19" dur="1000" fill="hold"/>
                                        <p:tgtEl>
                                          <p:spTgt spid="49"/>
                                        </p:tgtEl>
                                        <p:attrNameLst>
                                          <p:attrName>ppt_x</p:attrName>
                                        </p:attrNameLst>
                                      </p:cBhvr>
                                      <p:tavLst>
                                        <p:tav tm="0">
                                          <p:val>
                                            <p:strVal val="#ppt_x"/>
                                          </p:val>
                                        </p:tav>
                                        <p:tav tm="100000">
                                          <p:val>
                                            <p:strVal val="#ppt_x"/>
                                          </p:val>
                                        </p:tav>
                                      </p:tavLst>
                                    </p:anim>
                                    <p:anim calcmode="lin" valueType="num">
                                      <p:cBhvr>
                                        <p:cTn id="20"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2"/>
                                        </p:tgtEl>
                                        <p:attrNameLst>
                                          <p:attrName>style.visibility</p:attrName>
                                        </p:attrNameLst>
                                      </p:cBhvr>
                                      <p:to>
                                        <p:strVal val="visible"/>
                                      </p:to>
                                    </p:set>
                                    <p:animEffect transition="in" filter="fade">
                                      <p:cBhvr>
                                        <p:cTn id="25" dur="500"/>
                                        <p:tgtEl>
                                          <p:spTgt spid="52"/>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51"/>
                                        </p:tgtEl>
                                        <p:attrNameLst>
                                          <p:attrName>style.visibility</p:attrName>
                                        </p:attrNameLst>
                                      </p:cBhvr>
                                      <p:to>
                                        <p:strVal val="visible"/>
                                      </p:to>
                                    </p:set>
                                    <p:animEffect transition="in" filter="fade">
                                      <p:cBhvr>
                                        <p:cTn id="30" dur="1000"/>
                                        <p:tgtEl>
                                          <p:spTgt spid="51"/>
                                        </p:tgtEl>
                                      </p:cBhvr>
                                    </p:animEffect>
                                    <p:anim calcmode="lin" valueType="num">
                                      <p:cBhvr>
                                        <p:cTn id="31" dur="1000" fill="hold"/>
                                        <p:tgtEl>
                                          <p:spTgt spid="51"/>
                                        </p:tgtEl>
                                        <p:attrNameLst>
                                          <p:attrName>ppt_x</p:attrName>
                                        </p:attrNameLst>
                                      </p:cBhvr>
                                      <p:tavLst>
                                        <p:tav tm="0">
                                          <p:val>
                                            <p:strVal val="#ppt_x"/>
                                          </p:val>
                                        </p:tav>
                                        <p:tav tm="100000">
                                          <p:val>
                                            <p:strVal val="#ppt_x"/>
                                          </p:val>
                                        </p:tav>
                                      </p:tavLst>
                                    </p:anim>
                                    <p:anim calcmode="lin" valueType="num">
                                      <p:cBhvr>
                                        <p:cTn id="32"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4"/>
                                        </p:tgtEl>
                                        <p:attrNameLst>
                                          <p:attrName>style.visibility</p:attrName>
                                        </p:attrNameLst>
                                      </p:cBhvr>
                                      <p:to>
                                        <p:strVal val="visible"/>
                                      </p:to>
                                    </p:set>
                                    <p:animEffect transition="in" filter="fade">
                                      <p:cBhvr>
                                        <p:cTn id="37" dur="500"/>
                                        <p:tgtEl>
                                          <p:spTgt spid="54"/>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3"/>
                                        </p:tgtEl>
                                        <p:attrNameLst>
                                          <p:attrName>style.visibility</p:attrName>
                                        </p:attrNameLst>
                                      </p:cBhvr>
                                      <p:to>
                                        <p:strVal val="visible"/>
                                      </p:to>
                                    </p:set>
                                    <p:animEffect transition="in" filter="fade">
                                      <p:cBhvr>
                                        <p:cTn id="42" dur="1000"/>
                                        <p:tgtEl>
                                          <p:spTgt spid="53"/>
                                        </p:tgtEl>
                                      </p:cBhvr>
                                    </p:animEffect>
                                    <p:anim calcmode="lin" valueType="num">
                                      <p:cBhvr>
                                        <p:cTn id="43" dur="1000" fill="hold"/>
                                        <p:tgtEl>
                                          <p:spTgt spid="53"/>
                                        </p:tgtEl>
                                        <p:attrNameLst>
                                          <p:attrName>ppt_x</p:attrName>
                                        </p:attrNameLst>
                                      </p:cBhvr>
                                      <p:tavLst>
                                        <p:tav tm="0">
                                          <p:val>
                                            <p:strVal val="#ppt_x"/>
                                          </p:val>
                                        </p:tav>
                                        <p:tav tm="100000">
                                          <p:val>
                                            <p:strVal val="#ppt_x"/>
                                          </p:val>
                                        </p:tav>
                                      </p:tavLst>
                                    </p:anim>
                                    <p:anim calcmode="lin" valueType="num">
                                      <p:cBhvr>
                                        <p:cTn id="44"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6"/>
                                        </p:tgtEl>
                                        <p:attrNameLst>
                                          <p:attrName>style.visibility</p:attrName>
                                        </p:attrNameLst>
                                      </p:cBhvr>
                                      <p:to>
                                        <p:strVal val="visible"/>
                                      </p:to>
                                    </p:set>
                                    <p:animEffect transition="in" filter="fade">
                                      <p:cBhvr>
                                        <p:cTn id="49" dur="500"/>
                                        <p:tgtEl>
                                          <p:spTgt spid="56"/>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55"/>
                                        </p:tgtEl>
                                        <p:attrNameLst>
                                          <p:attrName>style.visibility</p:attrName>
                                        </p:attrNameLst>
                                      </p:cBhvr>
                                      <p:to>
                                        <p:strVal val="visible"/>
                                      </p:to>
                                    </p:set>
                                    <p:animEffect transition="in" filter="fade">
                                      <p:cBhvr>
                                        <p:cTn id="54" dur="1000"/>
                                        <p:tgtEl>
                                          <p:spTgt spid="55"/>
                                        </p:tgtEl>
                                      </p:cBhvr>
                                    </p:animEffect>
                                    <p:anim calcmode="lin" valueType="num">
                                      <p:cBhvr>
                                        <p:cTn id="55" dur="1000" fill="hold"/>
                                        <p:tgtEl>
                                          <p:spTgt spid="55"/>
                                        </p:tgtEl>
                                        <p:attrNameLst>
                                          <p:attrName>ppt_x</p:attrName>
                                        </p:attrNameLst>
                                      </p:cBhvr>
                                      <p:tavLst>
                                        <p:tav tm="0">
                                          <p:val>
                                            <p:strVal val="#ppt_x"/>
                                          </p:val>
                                        </p:tav>
                                        <p:tav tm="100000">
                                          <p:val>
                                            <p:strVal val="#ppt_x"/>
                                          </p:val>
                                        </p:tav>
                                      </p:tavLst>
                                    </p:anim>
                                    <p:anim calcmode="lin" valueType="num">
                                      <p:cBhvr>
                                        <p:cTn id="56" dur="1000" fill="hold"/>
                                        <p:tgtEl>
                                          <p:spTgt spid="55"/>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57"/>
                                        </p:tgtEl>
                                        <p:attrNameLst>
                                          <p:attrName>style.visibility</p:attrName>
                                        </p:attrNameLst>
                                      </p:cBhvr>
                                      <p:to>
                                        <p:strVal val="visible"/>
                                      </p:to>
                                    </p:set>
                                    <p:animEffect transition="in" filter="fade">
                                      <p:cBhvr>
                                        <p:cTn id="61" dur="500"/>
                                        <p:tgtEl>
                                          <p:spTgt spid="57"/>
                                        </p:tgtEl>
                                      </p:cBhvr>
                                    </p:animEffect>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58"/>
                                        </p:tgtEl>
                                        <p:attrNameLst>
                                          <p:attrName>style.visibility</p:attrName>
                                        </p:attrNameLst>
                                      </p:cBhvr>
                                      <p:to>
                                        <p:strVal val="visible"/>
                                      </p:to>
                                    </p:set>
                                    <p:animEffect transition="in" filter="fade">
                                      <p:cBhvr>
                                        <p:cTn id="66" dur="1000"/>
                                        <p:tgtEl>
                                          <p:spTgt spid="58"/>
                                        </p:tgtEl>
                                      </p:cBhvr>
                                    </p:animEffect>
                                    <p:anim calcmode="lin" valueType="num">
                                      <p:cBhvr>
                                        <p:cTn id="67" dur="1000" fill="hold"/>
                                        <p:tgtEl>
                                          <p:spTgt spid="58"/>
                                        </p:tgtEl>
                                        <p:attrNameLst>
                                          <p:attrName>ppt_x</p:attrName>
                                        </p:attrNameLst>
                                      </p:cBhvr>
                                      <p:tavLst>
                                        <p:tav tm="0">
                                          <p:val>
                                            <p:strVal val="#ppt_x"/>
                                          </p:val>
                                        </p:tav>
                                        <p:tav tm="100000">
                                          <p:val>
                                            <p:strVal val="#ppt_x"/>
                                          </p:val>
                                        </p:tav>
                                      </p:tavLst>
                                    </p:anim>
                                    <p:anim calcmode="lin" valueType="num">
                                      <p:cBhvr>
                                        <p:cTn id="68" dur="1000" fill="hold"/>
                                        <p:tgtEl>
                                          <p:spTgt spid="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2" grpId="0"/>
      <p:bldP spid="54" grpId="0"/>
      <p:bldP spid="56" grpId="0"/>
      <p:bldP spid="5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38</a:t>
            </a:fld>
            <a:endParaRPr lang="en-US" dirty="0"/>
          </a:p>
        </p:txBody>
      </p:sp>
      <p:sp>
        <p:nvSpPr>
          <p:cNvPr id="3" name="Rectangle 2">
            <a:extLst>
              <a:ext uri="{FF2B5EF4-FFF2-40B4-BE49-F238E27FC236}">
                <a16:creationId xmlns:a16="http://schemas.microsoft.com/office/drawing/2014/main" id="{0E99ED6D-365F-4CAE-942F-ECA78F74BD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45AB6C91-4E40-4FA5-8932-F7366447BCBA}"/>
              </a:ext>
            </a:extLst>
          </p:cNvPr>
          <p:cNvPicPr>
            <a:picLocks noChangeAspect="1"/>
          </p:cNvPicPr>
          <p:nvPr/>
        </p:nvPicPr>
        <p:blipFill>
          <a:blip r:embed="rId2"/>
          <a:stretch>
            <a:fillRect/>
          </a:stretch>
        </p:blipFill>
        <p:spPr>
          <a:xfrm>
            <a:off x="1302678" y="595238"/>
            <a:ext cx="8475282" cy="5571067"/>
          </a:xfrm>
          <a:prstGeom prst="rect">
            <a:avLst/>
          </a:prstGeom>
        </p:spPr>
      </p:pic>
      <p:sp>
        <p:nvSpPr>
          <p:cNvPr id="5" name="Slide Number Placeholder 3">
            <a:extLst>
              <a:ext uri="{FF2B5EF4-FFF2-40B4-BE49-F238E27FC236}">
                <a16:creationId xmlns:a16="http://schemas.microsoft.com/office/drawing/2014/main" id="{7377F067-2FA4-4CF2-8C7A-01695C11163F}"/>
              </a:ext>
            </a:extLst>
          </p:cNvPr>
          <p:cNvSpPr txBox="1">
            <a:spLocks/>
          </p:cNvSpPr>
          <p:nvPr/>
        </p:nvSpPr>
        <p:spPr>
          <a:xfrm>
            <a:off x="11292840" y="6172200"/>
            <a:ext cx="914400" cy="593725"/>
          </a:xfrm>
          <a:prstGeom prst="rect">
            <a:avLst/>
          </a:prstGeom>
        </p:spPr>
        <p:txBody>
          <a:bodyPr vert="horz" lIns="45720" tIns="45720" rIns="45720" bIns="45720" rtlCol="0" anchor="ctr">
            <a:normAutofit/>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90000"/>
              </a:lnSpc>
              <a:spcAft>
                <a:spcPts val="600"/>
              </a:spcAft>
            </a:pPr>
            <a:fld id="{4FAB73BC-B049-4115-A692-8D63A059BFB8}" type="slidenum">
              <a:rPr lang="en-US" smtClean="0"/>
              <a:pPr>
                <a:lnSpc>
                  <a:spcPct val="90000"/>
                </a:lnSpc>
                <a:spcAft>
                  <a:spcPts val="600"/>
                </a:spcAft>
              </a:pPr>
              <a:t>38</a:t>
            </a:fld>
            <a:endParaRPr lang="en-US"/>
          </a:p>
        </p:txBody>
      </p:sp>
      <p:cxnSp>
        <p:nvCxnSpPr>
          <p:cNvPr id="7" name="Straight Arrow Connector 6">
            <a:extLst>
              <a:ext uri="{FF2B5EF4-FFF2-40B4-BE49-F238E27FC236}">
                <a16:creationId xmlns:a16="http://schemas.microsoft.com/office/drawing/2014/main" id="{D0145239-02B3-4A6A-B850-2144E55F8C88}"/>
              </a:ext>
            </a:extLst>
          </p:cNvPr>
          <p:cNvCxnSpPr>
            <a:cxnSpLocks/>
          </p:cNvCxnSpPr>
          <p:nvPr/>
        </p:nvCxnSpPr>
        <p:spPr>
          <a:xfrm>
            <a:off x="2597426" y="556591"/>
            <a:ext cx="2120348" cy="14842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6DC86E7-B6D6-4B4D-99AD-6A4C283815E9}"/>
              </a:ext>
            </a:extLst>
          </p:cNvPr>
          <p:cNvSpPr txBox="1"/>
          <p:nvPr/>
        </p:nvSpPr>
        <p:spPr>
          <a:xfrm>
            <a:off x="1417985" y="233425"/>
            <a:ext cx="2342515" cy="369332"/>
          </a:xfrm>
          <a:prstGeom prst="rect">
            <a:avLst/>
          </a:prstGeom>
          <a:noFill/>
        </p:spPr>
        <p:txBody>
          <a:bodyPr wrap="square" rtlCol="0">
            <a:spAutoFit/>
          </a:bodyPr>
          <a:lstStyle/>
          <a:p>
            <a:pPr algn="ctr"/>
            <a:r>
              <a:rPr lang="en-GB" dirty="0"/>
              <a:t>Diversity Training</a:t>
            </a:r>
          </a:p>
        </p:txBody>
      </p:sp>
      <p:sp>
        <p:nvSpPr>
          <p:cNvPr id="9" name="TextBox 8">
            <a:extLst>
              <a:ext uri="{FF2B5EF4-FFF2-40B4-BE49-F238E27FC236}">
                <a16:creationId xmlns:a16="http://schemas.microsoft.com/office/drawing/2014/main" id="{5EA90F3A-A614-44D4-9761-7C931F3B517F}"/>
              </a:ext>
            </a:extLst>
          </p:cNvPr>
          <p:cNvSpPr txBox="1"/>
          <p:nvPr/>
        </p:nvSpPr>
        <p:spPr>
          <a:xfrm>
            <a:off x="49939" y="2931924"/>
            <a:ext cx="1457739" cy="923330"/>
          </a:xfrm>
          <a:prstGeom prst="rect">
            <a:avLst/>
          </a:prstGeom>
          <a:noFill/>
        </p:spPr>
        <p:txBody>
          <a:bodyPr wrap="square" rtlCol="0">
            <a:spAutoFit/>
          </a:bodyPr>
          <a:lstStyle/>
          <a:p>
            <a:pPr algn="ctr"/>
            <a:r>
              <a:rPr lang="en-GB" dirty="0"/>
              <a:t>Cultural diversity training</a:t>
            </a:r>
          </a:p>
        </p:txBody>
      </p:sp>
      <p:cxnSp>
        <p:nvCxnSpPr>
          <p:cNvPr id="10" name="Straight Arrow Connector 9">
            <a:extLst>
              <a:ext uri="{FF2B5EF4-FFF2-40B4-BE49-F238E27FC236}">
                <a16:creationId xmlns:a16="http://schemas.microsoft.com/office/drawing/2014/main" id="{A1B8630B-5ECC-487B-A151-C4912E22C575}"/>
              </a:ext>
            </a:extLst>
          </p:cNvPr>
          <p:cNvCxnSpPr>
            <a:cxnSpLocks/>
          </p:cNvCxnSpPr>
          <p:nvPr/>
        </p:nvCxnSpPr>
        <p:spPr>
          <a:xfrm flipV="1">
            <a:off x="1417985" y="5234610"/>
            <a:ext cx="604996" cy="5053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A823B2B-C3DB-4E9B-B4A1-2C93849A261F}"/>
              </a:ext>
            </a:extLst>
          </p:cNvPr>
          <p:cNvSpPr txBox="1"/>
          <p:nvPr/>
        </p:nvSpPr>
        <p:spPr>
          <a:xfrm>
            <a:off x="-71942" y="5499505"/>
            <a:ext cx="1583086" cy="1200329"/>
          </a:xfrm>
          <a:prstGeom prst="rect">
            <a:avLst/>
          </a:prstGeom>
          <a:noFill/>
        </p:spPr>
        <p:txBody>
          <a:bodyPr wrap="square" rtlCol="0">
            <a:spAutoFit/>
          </a:bodyPr>
          <a:lstStyle/>
          <a:p>
            <a:pPr algn="ctr"/>
            <a:r>
              <a:rPr lang="en-GB" dirty="0"/>
              <a:t>Description of cultural diversity training</a:t>
            </a:r>
          </a:p>
        </p:txBody>
      </p:sp>
      <p:sp>
        <p:nvSpPr>
          <p:cNvPr id="12" name="TextBox 11">
            <a:extLst>
              <a:ext uri="{FF2B5EF4-FFF2-40B4-BE49-F238E27FC236}">
                <a16:creationId xmlns:a16="http://schemas.microsoft.com/office/drawing/2014/main" id="{774BEE18-4841-43E7-94B5-70EC12271DC7}"/>
              </a:ext>
            </a:extLst>
          </p:cNvPr>
          <p:cNvSpPr txBox="1"/>
          <p:nvPr/>
        </p:nvSpPr>
        <p:spPr>
          <a:xfrm>
            <a:off x="2264370" y="6173087"/>
            <a:ext cx="2332383" cy="646331"/>
          </a:xfrm>
          <a:prstGeom prst="rect">
            <a:avLst/>
          </a:prstGeom>
          <a:noFill/>
        </p:spPr>
        <p:txBody>
          <a:bodyPr wrap="square" rtlCol="0">
            <a:spAutoFit/>
          </a:bodyPr>
          <a:lstStyle/>
          <a:p>
            <a:pPr algn="ctr"/>
            <a:r>
              <a:rPr lang="en-GB" dirty="0"/>
              <a:t>Log in button to view training to do</a:t>
            </a:r>
          </a:p>
        </p:txBody>
      </p:sp>
      <p:cxnSp>
        <p:nvCxnSpPr>
          <p:cNvPr id="13" name="Straight Arrow Connector 12">
            <a:extLst>
              <a:ext uri="{FF2B5EF4-FFF2-40B4-BE49-F238E27FC236}">
                <a16:creationId xmlns:a16="http://schemas.microsoft.com/office/drawing/2014/main" id="{E9403F83-7654-4704-B5E3-0891BDB42CFD}"/>
              </a:ext>
            </a:extLst>
          </p:cNvPr>
          <p:cNvCxnSpPr/>
          <p:nvPr/>
        </p:nvCxnSpPr>
        <p:spPr>
          <a:xfrm flipH="1">
            <a:off x="6467993" y="675861"/>
            <a:ext cx="1602581" cy="29022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E13C1B3-8A18-42FE-9557-61F0B5AB7A99}"/>
              </a:ext>
            </a:extLst>
          </p:cNvPr>
          <p:cNvSpPr txBox="1"/>
          <p:nvPr/>
        </p:nvSpPr>
        <p:spPr>
          <a:xfrm>
            <a:off x="7420218" y="74760"/>
            <a:ext cx="2571046" cy="646331"/>
          </a:xfrm>
          <a:prstGeom prst="rect">
            <a:avLst/>
          </a:prstGeom>
          <a:noFill/>
        </p:spPr>
        <p:txBody>
          <a:bodyPr wrap="square" rtlCol="0">
            <a:spAutoFit/>
          </a:bodyPr>
          <a:lstStyle/>
          <a:p>
            <a:pPr algn="ctr"/>
            <a:r>
              <a:rPr lang="en-GB" dirty="0"/>
              <a:t>Description of age diversity training</a:t>
            </a:r>
          </a:p>
        </p:txBody>
      </p:sp>
      <p:cxnSp>
        <p:nvCxnSpPr>
          <p:cNvPr id="15" name="Straight Arrow Connector 14">
            <a:extLst>
              <a:ext uri="{FF2B5EF4-FFF2-40B4-BE49-F238E27FC236}">
                <a16:creationId xmlns:a16="http://schemas.microsoft.com/office/drawing/2014/main" id="{C0687DE1-5B0C-4897-B2AC-D61694F5BB2B}"/>
              </a:ext>
            </a:extLst>
          </p:cNvPr>
          <p:cNvCxnSpPr>
            <a:cxnSpLocks/>
          </p:cNvCxnSpPr>
          <p:nvPr/>
        </p:nvCxnSpPr>
        <p:spPr>
          <a:xfrm>
            <a:off x="5169279" y="727775"/>
            <a:ext cx="132522" cy="28110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C911EAA-4B29-4C18-AECF-71BC7116D7AB}"/>
              </a:ext>
            </a:extLst>
          </p:cNvPr>
          <p:cNvSpPr txBox="1"/>
          <p:nvPr/>
        </p:nvSpPr>
        <p:spPr>
          <a:xfrm>
            <a:off x="4235002" y="61709"/>
            <a:ext cx="1974574" cy="646331"/>
          </a:xfrm>
          <a:prstGeom prst="rect">
            <a:avLst/>
          </a:prstGeom>
          <a:noFill/>
        </p:spPr>
        <p:txBody>
          <a:bodyPr wrap="square" rtlCol="0">
            <a:spAutoFit/>
          </a:bodyPr>
          <a:lstStyle/>
          <a:p>
            <a:pPr algn="ctr"/>
            <a:r>
              <a:rPr lang="en-GB" dirty="0"/>
              <a:t>Age diversity training</a:t>
            </a:r>
          </a:p>
        </p:txBody>
      </p:sp>
      <p:cxnSp>
        <p:nvCxnSpPr>
          <p:cNvPr id="17" name="Straight Arrow Connector 16">
            <a:extLst>
              <a:ext uri="{FF2B5EF4-FFF2-40B4-BE49-F238E27FC236}">
                <a16:creationId xmlns:a16="http://schemas.microsoft.com/office/drawing/2014/main" id="{D8B40908-A140-4031-8C08-C90E68C86654}"/>
              </a:ext>
            </a:extLst>
          </p:cNvPr>
          <p:cNvCxnSpPr>
            <a:cxnSpLocks/>
          </p:cNvCxnSpPr>
          <p:nvPr/>
        </p:nvCxnSpPr>
        <p:spPr>
          <a:xfrm flipH="1" flipV="1">
            <a:off x="6055247" y="5612883"/>
            <a:ext cx="89569" cy="6142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74851B53-9078-44CD-89B7-B3D115DA3EEB}"/>
              </a:ext>
            </a:extLst>
          </p:cNvPr>
          <p:cNvSpPr txBox="1"/>
          <p:nvPr/>
        </p:nvSpPr>
        <p:spPr>
          <a:xfrm>
            <a:off x="4803553" y="6163441"/>
            <a:ext cx="2232991" cy="646331"/>
          </a:xfrm>
          <a:prstGeom prst="rect">
            <a:avLst/>
          </a:prstGeom>
          <a:noFill/>
        </p:spPr>
        <p:txBody>
          <a:bodyPr wrap="square" rtlCol="0">
            <a:spAutoFit/>
          </a:bodyPr>
          <a:lstStyle/>
          <a:p>
            <a:pPr algn="ctr"/>
            <a:r>
              <a:rPr lang="en-GB" dirty="0"/>
              <a:t>Log in button to view training to do</a:t>
            </a:r>
          </a:p>
        </p:txBody>
      </p:sp>
      <p:cxnSp>
        <p:nvCxnSpPr>
          <p:cNvPr id="19" name="Straight Arrow Connector 18">
            <a:extLst>
              <a:ext uri="{FF2B5EF4-FFF2-40B4-BE49-F238E27FC236}">
                <a16:creationId xmlns:a16="http://schemas.microsoft.com/office/drawing/2014/main" id="{A6942A4A-D82E-4035-AA87-328261EBE5A4}"/>
              </a:ext>
            </a:extLst>
          </p:cNvPr>
          <p:cNvCxnSpPr>
            <a:cxnSpLocks/>
          </p:cNvCxnSpPr>
          <p:nvPr/>
        </p:nvCxnSpPr>
        <p:spPr>
          <a:xfrm flipH="1">
            <a:off x="9037984" y="2973351"/>
            <a:ext cx="126868" cy="614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897E35AB-798C-45BA-A587-89CB3FE1194D}"/>
              </a:ext>
            </a:extLst>
          </p:cNvPr>
          <p:cNvSpPr txBox="1"/>
          <p:nvPr/>
        </p:nvSpPr>
        <p:spPr>
          <a:xfrm>
            <a:off x="8562317" y="2394684"/>
            <a:ext cx="1220194" cy="523220"/>
          </a:xfrm>
          <a:prstGeom prst="rect">
            <a:avLst/>
          </a:prstGeom>
          <a:noFill/>
        </p:spPr>
        <p:txBody>
          <a:bodyPr wrap="square" rtlCol="0" anchor="t">
            <a:spAutoFit/>
          </a:bodyPr>
          <a:lstStyle/>
          <a:p>
            <a:pPr algn="ctr"/>
            <a:r>
              <a:rPr lang="en-GB" sz="1400" dirty="0"/>
              <a:t>Disability training</a:t>
            </a:r>
          </a:p>
        </p:txBody>
      </p:sp>
      <p:cxnSp>
        <p:nvCxnSpPr>
          <p:cNvPr id="21" name="Straight Arrow Connector 20">
            <a:extLst>
              <a:ext uri="{FF2B5EF4-FFF2-40B4-BE49-F238E27FC236}">
                <a16:creationId xmlns:a16="http://schemas.microsoft.com/office/drawing/2014/main" id="{92DFE707-D6AC-4D55-ABED-252C1E1B2C06}"/>
              </a:ext>
            </a:extLst>
          </p:cNvPr>
          <p:cNvCxnSpPr>
            <a:cxnSpLocks/>
          </p:cNvCxnSpPr>
          <p:nvPr/>
        </p:nvCxnSpPr>
        <p:spPr>
          <a:xfrm flipH="1">
            <a:off x="9254255" y="4293704"/>
            <a:ext cx="10475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F8A85DFB-BE35-491C-8FE4-CF0CB11982CC}"/>
              </a:ext>
            </a:extLst>
          </p:cNvPr>
          <p:cNvSpPr txBox="1"/>
          <p:nvPr/>
        </p:nvSpPr>
        <p:spPr>
          <a:xfrm>
            <a:off x="9631967" y="4024000"/>
            <a:ext cx="1656322" cy="738664"/>
          </a:xfrm>
          <a:prstGeom prst="rect">
            <a:avLst/>
          </a:prstGeom>
          <a:noFill/>
        </p:spPr>
        <p:txBody>
          <a:bodyPr wrap="square" rtlCol="0" anchor="t">
            <a:spAutoFit/>
          </a:bodyPr>
          <a:lstStyle/>
          <a:p>
            <a:pPr algn="ctr"/>
            <a:r>
              <a:rPr lang="en-GB" sz="1400" dirty="0"/>
              <a:t>Description of disability training</a:t>
            </a:r>
            <a:endParaRPr lang="en-US" dirty="0"/>
          </a:p>
        </p:txBody>
      </p:sp>
      <p:cxnSp>
        <p:nvCxnSpPr>
          <p:cNvPr id="23" name="Straight Arrow Connector 22">
            <a:extLst>
              <a:ext uri="{FF2B5EF4-FFF2-40B4-BE49-F238E27FC236}">
                <a16:creationId xmlns:a16="http://schemas.microsoft.com/office/drawing/2014/main" id="{A9CA953A-4E67-4D87-AF73-F0C4FE5AB820}"/>
              </a:ext>
            </a:extLst>
          </p:cNvPr>
          <p:cNvCxnSpPr>
            <a:cxnSpLocks/>
          </p:cNvCxnSpPr>
          <p:nvPr/>
        </p:nvCxnSpPr>
        <p:spPr>
          <a:xfrm flipH="1" flipV="1">
            <a:off x="8601293" y="5572797"/>
            <a:ext cx="190174" cy="673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E7BBC70E-4D82-4A2E-9D06-330A50FD40A2}"/>
              </a:ext>
            </a:extLst>
          </p:cNvPr>
          <p:cNvSpPr txBox="1"/>
          <p:nvPr/>
        </p:nvSpPr>
        <p:spPr>
          <a:xfrm>
            <a:off x="7074586" y="6169312"/>
            <a:ext cx="2670491" cy="646331"/>
          </a:xfrm>
          <a:prstGeom prst="rect">
            <a:avLst/>
          </a:prstGeom>
          <a:noFill/>
        </p:spPr>
        <p:txBody>
          <a:bodyPr wrap="square" rtlCol="0">
            <a:spAutoFit/>
          </a:bodyPr>
          <a:lstStyle/>
          <a:p>
            <a:pPr algn="ctr"/>
            <a:r>
              <a:rPr lang="en-GB" dirty="0"/>
              <a:t>Log in button to view training to do</a:t>
            </a:r>
          </a:p>
        </p:txBody>
      </p:sp>
      <p:cxnSp>
        <p:nvCxnSpPr>
          <p:cNvPr id="25" name="Straight Arrow Connector 24">
            <a:extLst>
              <a:ext uri="{FF2B5EF4-FFF2-40B4-BE49-F238E27FC236}">
                <a16:creationId xmlns:a16="http://schemas.microsoft.com/office/drawing/2014/main" id="{F1336295-A570-4513-9989-770E6D116B18}"/>
              </a:ext>
            </a:extLst>
          </p:cNvPr>
          <p:cNvCxnSpPr/>
          <p:nvPr/>
        </p:nvCxnSpPr>
        <p:spPr>
          <a:xfrm flipV="1">
            <a:off x="3227408" y="5641691"/>
            <a:ext cx="65588" cy="5613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1417985" y="3538842"/>
            <a:ext cx="1179441" cy="759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18568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fade">
                                      <p:cBhvr>
                                        <p:cTn id="30" dur="1000"/>
                                        <p:tgtEl>
                                          <p:spTgt spid="27"/>
                                        </p:tgtEl>
                                      </p:cBhvr>
                                    </p:animEffect>
                                    <p:anim calcmode="lin" valueType="num">
                                      <p:cBhvr>
                                        <p:cTn id="31" dur="1000" fill="hold"/>
                                        <p:tgtEl>
                                          <p:spTgt spid="27"/>
                                        </p:tgtEl>
                                        <p:attrNameLst>
                                          <p:attrName>ppt_x</p:attrName>
                                        </p:attrNameLst>
                                      </p:cBhvr>
                                      <p:tavLst>
                                        <p:tav tm="0">
                                          <p:val>
                                            <p:strVal val="#ppt_x"/>
                                          </p:val>
                                        </p:tav>
                                        <p:tav tm="100000">
                                          <p:val>
                                            <p:strVal val="#ppt_x"/>
                                          </p:val>
                                        </p:tav>
                                      </p:tavLst>
                                    </p:anim>
                                    <p:anim calcmode="lin" valueType="num">
                                      <p:cBhvr>
                                        <p:cTn id="32"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2">
                                            <p:txEl>
                                              <p:pRg st="0" end="0"/>
                                            </p:txEl>
                                          </p:spTgt>
                                        </p:tgtEl>
                                        <p:attrNameLst>
                                          <p:attrName>style.visibility</p:attrName>
                                        </p:attrNameLst>
                                      </p:cBhvr>
                                      <p:to>
                                        <p:strVal val="visible"/>
                                      </p:to>
                                    </p:set>
                                    <p:animEffect transition="in" filter="fade">
                                      <p:cBhvr>
                                        <p:cTn id="49" dur="500"/>
                                        <p:tgtEl>
                                          <p:spTgt spid="12">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fade">
                                      <p:cBhvr>
                                        <p:cTn id="54" dur="1000"/>
                                        <p:tgtEl>
                                          <p:spTgt spid="25"/>
                                        </p:tgtEl>
                                      </p:cBhvr>
                                    </p:animEffect>
                                    <p:anim calcmode="lin" valueType="num">
                                      <p:cBhvr>
                                        <p:cTn id="55" dur="1000" fill="hold"/>
                                        <p:tgtEl>
                                          <p:spTgt spid="25"/>
                                        </p:tgtEl>
                                        <p:attrNameLst>
                                          <p:attrName>ppt_x</p:attrName>
                                        </p:attrNameLst>
                                      </p:cBhvr>
                                      <p:tavLst>
                                        <p:tav tm="0">
                                          <p:val>
                                            <p:strVal val="#ppt_x"/>
                                          </p:val>
                                        </p:tav>
                                        <p:tav tm="100000">
                                          <p:val>
                                            <p:strVal val="#ppt_x"/>
                                          </p:val>
                                        </p:tav>
                                      </p:tavLst>
                                    </p:anim>
                                    <p:anim calcmode="lin" valueType="num">
                                      <p:cBhvr>
                                        <p:cTn id="56"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fade">
                                      <p:cBhvr>
                                        <p:cTn id="61" dur="500"/>
                                        <p:tgtEl>
                                          <p:spTgt spid="16"/>
                                        </p:tgtEl>
                                      </p:cBhvr>
                                    </p:animEffect>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15"/>
                                        </p:tgtEl>
                                        <p:attrNameLst>
                                          <p:attrName>style.visibility</p:attrName>
                                        </p:attrNameLst>
                                      </p:cBhvr>
                                      <p:to>
                                        <p:strVal val="visible"/>
                                      </p:to>
                                    </p:set>
                                    <p:animEffect transition="in" filter="fade">
                                      <p:cBhvr>
                                        <p:cTn id="66" dur="1000"/>
                                        <p:tgtEl>
                                          <p:spTgt spid="15"/>
                                        </p:tgtEl>
                                      </p:cBhvr>
                                    </p:animEffect>
                                    <p:anim calcmode="lin" valueType="num">
                                      <p:cBhvr>
                                        <p:cTn id="67" dur="1000" fill="hold"/>
                                        <p:tgtEl>
                                          <p:spTgt spid="15"/>
                                        </p:tgtEl>
                                        <p:attrNameLst>
                                          <p:attrName>ppt_x</p:attrName>
                                        </p:attrNameLst>
                                      </p:cBhvr>
                                      <p:tavLst>
                                        <p:tav tm="0">
                                          <p:val>
                                            <p:strVal val="#ppt_x"/>
                                          </p:val>
                                        </p:tav>
                                        <p:tav tm="100000">
                                          <p:val>
                                            <p:strVal val="#ppt_x"/>
                                          </p:val>
                                        </p:tav>
                                      </p:tavLst>
                                    </p:anim>
                                    <p:anim calcmode="lin" valueType="num">
                                      <p:cBhvr>
                                        <p:cTn id="6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4"/>
                                        </p:tgtEl>
                                        <p:attrNameLst>
                                          <p:attrName>style.visibility</p:attrName>
                                        </p:attrNameLst>
                                      </p:cBhvr>
                                      <p:to>
                                        <p:strVal val="visible"/>
                                      </p:to>
                                    </p:set>
                                    <p:animEffect transition="in" filter="fade">
                                      <p:cBhvr>
                                        <p:cTn id="73" dur="500"/>
                                        <p:tgtEl>
                                          <p:spTgt spid="14"/>
                                        </p:tgtEl>
                                      </p:cBhvr>
                                    </p:animEffect>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13"/>
                                        </p:tgtEl>
                                        <p:attrNameLst>
                                          <p:attrName>style.visibility</p:attrName>
                                        </p:attrNameLst>
                                      </p:cBhvr>
                                      <p:to>
                                        <p:strVal val="visible"/>
                                      </p:to>
                                    </p:set>
                                    <p:animEffect transition="in" filter="fade">
                                      <p:cBhvr>
                                        <p:cTn id="78" dur="1000"/>
                                        <p:tgtEl>
                                          <p:spTgt spid="13"/>
                                        </p:tgtEl>
                                      </p:cBhvr>
                                    </p:animEffect>
                                    <p:anim calcmode="lin" valueType="num">
                                      <p:cBhvr>
                                        <p:cTn id="79" dur="1000" fill="hold"/>
                                        <p:tgtEl>
                                          <p:spTgt spid="13"/>
                                        </p:tgtEl>
                                        <p:attrNameLst>
                                          <p:attrName>ppt_x</p:attrName>
                                        </p:attrNameLst>
                                      </p:cBhvr>
                                      <p:tavLst>
                                        <p:tav tm="0">
                                          <p:val>
                                            <p:strVal val="#ppt_x"/>
                                          </p:val>
                                        </p:tav>
                                        <p:tav tm="100000">
                                          <p:val>
                                            <p:strVal val="#ppt_x"/>
                                          </p:val>
                                        </p:tav>
                                      </p:tavLst>
                                    </p:anim>
                                    <p:anim calcmode="lin" valueType="num">
                                      <p:cBhvr>
                                        <p:cTn id="8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nodeType="clickEffect">
                                  <p:stCondLst>
                                    <p:cond delay="0"/>
                                  </p:stCondLst>
                                  <p:childTnLst>
                                    <p:set>
                                      <p:cBhvr>
                                        <p:cTn id="84" dur="1" fill="hold">
                                          <p:stCondLst>
                                            <p:cond delay="0"/>
                                          </p:stCondLst>
                                        </p:cTn>
                                        <p:tgtEl>
                                          <p:spTgt spid="18">
                                            <p:txEl>
                                              <p:pRg st="0" end="0"/>
                                            </p:txEl>
                                          </p:spTgt>
                                        </p:tgtEl>
                                        <p:attrNameLst>
                                          <p:attrName>style.visibility</p:attrName>
                                        </p:attrNameLst>
                                      </p:cBhvr>
                                      <p:to>
                                        <p:strVal val="visible"/>
                                      </p:to>
                                    </p:set>
                                    <p:animEffect transition="in" filter="fade">
                                      <p:cBhvr>
                                        <p:cTn id="85" dur="500"/>
                                        <p:tgtEl>
                                          <p:spTgt spid="18">
                                            <p:txEl>
                                              <p:pRg st="0" end="0"/>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nodeType="clickEffect">
                                  <p:stCondLst>
                                    <p:cond delay="0"/>
                                  </p:stCondLst>
                                  <p:childTnLst>
                                    <p:set>
                                      <p:cBhvr>
                                        <p:cTn id="89" dur="1" fill="hold">
                                          <p:stCondLst>
                                            <p:cond delay="0"/>
                                          </p:stCondLst>
                                        </p:cTn>
                                        <p:tgtEl>
                                          <p:spTgt spid="17"/>
                                        </p:tgtEl>
                                        <p:attrNameLst>
                                          <p:attrName>style.visibility</p:attrName>
                                        </p:attrNameLst>
                                      </p:cBhvr>
                                      <p:to>
                                        <p:strVal val="visible"/>
                                      </p:to>
                                    </p:set>
                                    <p:animEffect transition="in" filter="fade">
                                      <p:cBhvr>
                                        <p:cTn id="90" dur="1000"/>
                                        <p:tgtEl>
                                          <p:spTgt spid="17"/>
                                        </p:tgtEl>
                                      </p:cBhvr>
                                    </p:animEffect>
                                    <p:anim calcmode="lin" valueType="num">
                                      <p:cBhvr>
                                        <p:cTn id="91" dur="1000" fill="hold"/>
                                        <p:tgtEl>
                                          <p:spTgt spid="17"/>
                                        </p:tgtEl>
                                        <p:attrNameLst>
                                          <p:attrName>ppt_x</p:attrName>
                                        </p:attrNameLst>
                                      </p:cBhvr>
                                      <p:tavLst>
                                        <p:tav tm="0">
                                          <p:val>
                                            <p:strVal val="#ppt_x"/>
                                          </p:val>
                                        </p:tav>
                                        <p:tav tm="100000">
                                          <p:val>
                                            <p:strVal val="#ppt_x"/>
                                          </p:val>
                                        </p:tav>
                                      </p:tavLst>
                                    </p:anim>
                                    <p:anim calcmode="lin" valueType="num">
                                      <p:cBhvr>
                                        <p:cTn id="9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20">
                                            <p:txEl>
                                              <p:pRg st="0" end="0"/>
                                            </p:txEl>
                                          </p:spTgt>
                                        </p:tgtEl>
                                        <p:attrNameLst>
                                          <p:attrName>style.visibility</p:attrName>
                                        </p:attrNameLst>
                                      </p:cBhvr>
                                      <p:to>
                                        <p:strVal val="visible"/>
                                      </p:to>
                                    </p:set>
                                    <p:animEffect transition="in" filter="fade">
                                      <p:cBhvr>
                                        <p:cTn id="97" dur="500"/>
                                        <p:tgtEl>
                                          <p:spTgt spid="20">
                                            <p:txEl>
                                              <p:pRg st="0" end="0"/>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19"/>
                                        </p:tgtEl>
                                        <p:attrNameLst>
                                          <p:attrName>style.visibility</p:attrName>
                                        </p:attrNameLst>
                                      </p:cBhvr>
                                      <p:to>
                                        <p:strVal val="visible"/>
                                      </p:to>
                                    </p:set>
                                    <p:animEffect transition="in" filter="fade">
                                      <p:cBhvr>
                                        <p:cTn id="102" dur="1000"/>
                                        <p:tgtEl>
                                          <p:spTgt spid="19"/>
                                        </p:tgtEl>
                                      </p:cBhvr>
                                    </p:animEffect>
                                    <p:anim calcmode="lin" valueType="num">
                                      <p:cBhvr>
                                        <p:cTn id="103" dur="1000" fill="hold"/>
                                        <p:tgtEl>
                                          <p:spTgt spid="19"/>
                                        </p:tgtEl>
                                        <p:attrNameLst>
                                          <p:attrName>ppt_x</p:attrName>
                                        </p:attrNameLst>
                                      </p:cBhvr>
                                      <p:tavLst>
                                        <p:tav tm="0">
                                          <p:val>
                                            <p:strVal val="#ppt_x"/>
                                          </p:val>
                                        </p:tav>
                                        <p:tav tm="100000">
                                          <p:val>
                                            <p:strVal val="#ppt_x"/>
                                          </p:val>
                                        </p:tav>
                                      </p:tavLst>
                                    </p:anim>
                                    <p:anim calcmode="lin" valueType="num">
                                      <p:cBhvr>
                                        <p:cTn id="104"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10" presetClass="entr" presetSubtype="0" fill="hold" grpId="0" nodeType="clickEffect">
                                  <p:stCondLst>
                                    <p:cond delay="0"/>
                                  </p:stCondLst>
                                  <p:childTnLst>
                                    <p:set>
                                      <p:cBhvr>
                                        <p:cTn id="108" dur="1" fill="hold">
                                          <p:stCondLst>
                                            <p:cond delay="0"/>
                                          </p:stCondLst>
                                        </p:cTn>
                                        <p:tgtEl>
                                          <p:spTgt spid="22"/>
                                        </p:tgtEl>
                                        <p:attrNameLst>
                                          <p:attrName>style.visibility</p:attrName>
                                        </p:attrNameLst>
                                      </p:cBhvr>
                                      <p:to>
                                        <p:strVal val="visible"/>
                                      </p:to>
                                    </p:set>
                                    <p:animEffect transition="in" filter="fade">
                                      <p:cBhvr>
                                        <p:cTn id="109" dur="500"/>
                                        <p:tgtEl>
                                          <p:spTgt spid="22"/>
                                        </p:tgtEl>
                                      </p:cBhvr>
                                    </p:animEffect>
                                  </p:childTnLst>
                                </p:cTn>
                              </p:par>
                            </p:childTnLst>
                          </p:cTn>
                        </p:par>
                      </p:childTnLst>
                    </p:cTn>
                  </p:par>
                  <p:par>
                    <p:cTn id="110" fill="hold">
                      <p:stCondLst>
                        <p:cond delay="indefinite"/>
                      </p:stCondLst>
                      <p:childTnLst>
                        <p:par>
                          <p:cTn id="111" fill="hold">
                            <p:stCondLst>
                              <p:cond delay="0"/>
                            </p:stCondLst>
                            <p:childTnLst>
                              <p:par>
                                <p:cTn id="112" presetID="42" presetClass="entr" presetSubtype="0" fill="hold" nodeType="clickEffect">
                                  <p:stCondLst>
                                    <p:cond delay="0"/>
                                  </p:stCondLst>
                                  <p:childTnLst>
                                    <p:set>
                                      <p:cBhvr>
                                        <p:cTn id="113" dur="1" fill="hold">
                                          <p:stCondLst>
                                            <p:cond delay="0"/>
                                          </p:stCondLst>
                                        </p:cTn>
                                        <p:tgtEl>
                                          <p:spTgt spid="21"/>
                                        </p:tgtEl>
                                        <p:attrNameLst>
                                          <p:attrName>style.visibility</p:attrName>
                                        </p:attrNameLst>
                                      </p:cBhvr>
                                      <p:to>
                                        <p:strVal val="visible"/>
                                      </p:to>
                                    </p:set>
                                    <p:animEffect transition="in" filter="fade">
                                      <p:cBhvr>
                                        <p:cTn id="114" dur="1000"/>
                                        <p:tgtEl>
                                          <p:spTgt spid="21"/>
                                        </p:tgtEl>
                                      </p:cBhvr>
                                    </p:animEffect>
                                    <p:anim calcmode="lin" valueType="num">
                                      <p:cBhvr>
                                        <p:cTn id="115" dur="1000" fill="hold"/>
                                        <p:tgtEl>
                                          <p:spTgt spid="21"/>
                                        </p:tgtEl>
                                        <p:attrNameLst>
                                          <p:attrName>ppt_x</p:attrName>
                                        </p:attrNameLst>
                                      </p:cBhvr>
                                      <p:tavLst>
                                        <p:tav tm="0">
                                          <p:val>
                                            <p:strVal val="#ppt_x"/>
                                          </p:val>
                                        </p:tav>
                                        <p:tav tm="100000">
                                          <p:val>
                                            <p:strVal val="#ppt_x"/>
                                          </p:val>
                                        </p:tav>
                                      </p:tavLst>
                                    </p:anim>
                                    <p:anim calcmode="lin" valueType="num">
                                      <p:cBhvr>
                                        <p:cTn id="11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10" presetClass="entr" presetSubtype="0" fill="hold" grpId="0" nodeType="clickEffect">
                                  <p:stCondLst>
                                    <p:cond delay="0"/>
                                  </p:stCondLst>
                                  <p:childTnLst>
                                    <p:set>
                                      <p:cBhvr>
                                        <p:cTn id="120" dur="1" fill="hold">
                                          <p:stCondLst>
                                            <p:cond delay="0"/>
                                          </p:stCondLst>
                                        </p:cTn>
                                        <p:tgtEl>
                                          <p:spTgt spid="24"/>
                                        </p:tgtEl>
                                        <p:attrNameLst>
                                          <p:attrName>style.visibility</p:attrName>
                                        </p:attrNameLst>
                                      </p:cBhvr>
                                      <p:to>
                                        <p:strVal val="visible"/>
                                      </p:to>
                                    </p:set>
                                    <p:animEffect transition="in" filter="fade">
                                      <p:cBhvr>
                                        <p:cTn id="121" dur="500"/>
                                        <p:tgtEl>
                                          <p:spTgt spid="24"/>
                                        </p:tgtEl>
                                      </p:cBhvr>
                                    </p:animEffect>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nodeType="clickEffect">
                                  <p:stCondLst>
                                    <p:cond delay="0"/>
                                  </p:stCondLst>
                                  <p:childTnLst>
                                    <p:set>
                                      <p:cBhvr>
                                        <p:cTn id="125" dur="1" fill="hold">
                                          <p:stCondLst>
                                            <p:cond delay="0"/>
                                          </p:stCondLst>
                                        </p:cTn>
                                        <p:tgtEl>
                                          <p:spTgt spid="23"/>
                                        </p:tgtEl>
                                        <p:attrNameLst>
                                          <p:attrName>style.visibility</p:attrName>
                                        </p:attrNameLst>
                                      </p:cBhvr>
                                      <p:to>
                                        <p:strVal val="visible"/>
                                      </p:to>
                                    </p:set>
                                    <p:animEffect transition="in" filter="fade">
                                      <p:cBhvr>
                                        <p:cTn id="126" dur="1000"/>
                                        <p:tgtEl>
                                          <p:spTgt spid="23"/>
                                        </p:tgtEl>
                                      </p:cBhvr>
                                    </p:animEffect>
                                    <p:anim calcmode="lin" valueType="num">
                                      <p:cBhvr>
                                        <p:cTn id="127" dur="1000" fill="hold"/>
                                        <p:tgtEl>
                                          <p:spTgt spid="23"/>
                                        </p:tgtEl>
                                        <p:attrNameLst>
                                          <p:attrName>ppt_x</p:attrName>
                                        </p:attrNameLst>
                                      </p:cBhvr>
                                      <p:tavLst>
                                        <p:tav tm="0">
                                          <p:val>
                                            <p:strVal val="#ppt_x"/>
                                          </p:val>
                                        </p:tav>
                                        <p:tav tm="100000">
                                          <p:val>
                                            <p:strVal val="#ppt_x"/>
                                          </p:val>
                                        </p:tav>
                                      </p:tavLst>
                                    </p:anim>
                                    <p:anim calcmode="lin" valueType="num">
                                      <p:cBhvr>
                                        <p:cTn id="128"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14" grpId="0"/>
      <p:bldP spid="16" grpId="0"/>
      <p:bldP spid="22" grpId="0"/>
      <p:bldP spid="2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39</a:t>
            </a:fld>
            <a:endParaRPr lang="en-US" dirty="0"/>
          </a:p>
        </p:txBody>
      </p:sp>
      <p:pic>
        <p:nvPicPr>
          <p:cNvPr id="3" name="Picture 2">
            <a:extLst>
              <a:ext uri="{FF2B5EF4-FFF2-40B4-BE49-F238E27FC236}">
                <a16:creationId xmlns:a16="http://schemas.microsoft.com/office/drawing/2014/main" id="{C1E4218C-918B-4C1B-9DD3-3BFA9DD0D44B}"/>
              </a:ext>
            </a:extLst>
          </p:cNvPr>
          <p:cNvPicPr>
            <a:picLocks noChangeAspect="1"/>
          </p:cNvPicPr>
          <p:nvPr/>
        </p:nvPicPr>
        <p:blipFill>
          <a:blip r:embed="rId2"/>
          <a:stretch>
            <a:fillRect/>
          </a:stretch>
        </p:blipFill>
        <p:spPr>
          <a:xfrm>
            <a:off x="1390437" y="643467"/>
            <a:ext cx="8454094" cy="5571067"/>
          </a:xfrm>
          <a:prstGeom prst="rect">
            <a:avLst/>
          </a:prstGeom>
        </p:spPr>
      </p:pic>
      <p:sp>
        <p:nvSpPr>
          <p:cNvPr id="4" name="Slide Number Placeholder 1">
            <a:extLst>
              <a:ext uri="{FF2B5EF4-FFF2-40B4-BE49-F238E27FC236}">
                <a16:creationId xmlns:a16="http://schemas.microsoft.com/office/drawing/2014/main" id="{087D0CBE-B1D0-49A8-A6E2-8806CBA4FA90}"/>
              </a:ext>
            </a:extLst>
          </p:cNvPr>
          <p:cNvSpPr txBox="1">
            <a:spLocks/>
          </p:cNvSpPr>
          <p:nvPr/>
        </p:nvSpPr>
        <p:spPr>
          <a:xfrm>
            <a:off x="11292840" y="6172200"/>
            <a:ext cx="914400" cy="593725"/>
          </a:xfrm>
          <a:prstGeom prst="rect">
            <a:avLst/>
          </a:prstGeom>
        </p:spPr>
        <p:txBody>
          <a:bodyPr vert="horz" lIns="45720" tIns="45720" rIns="45720" bIns="45720" rtlCol="0" anchor="ctr">
            <a:normAutofit/>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90000"/>
              </a:lnSpc>
              <a:spcAft>
                <a:spcPts val="600"/>
              </a:spcAft>
            </a:pPr>
            <a:fld id="{4FAB73BC-B049-4115-A692-8D63A059BFB8}" type="slidenum">
              <a:rPr lang="en-US" smtClean="0"/>
              <a:pPr>
                <a:lnSpc>
                  <a:spcPct val="90000"/>
                </a:lnSpc>
                <a:spcAft>
                  <a:spcPts val="600"/>
                </a:spcAft>
              </a:pPr>
              <a:t>39</a:t>
            </a:fld>
            <a:endParaRPr lang="en-US"/>
          </a:p>
        </p:txBody>
      </p:sp>
      <p:sp>
        <p:nvSpPr>
          <p:cNvPr id="5" name="Rectangle 4">
            <a:extLst>
              <a:ext uri="{FF2B5EF4-FFF2-40B4-BE49-F238E27FC236}">
                <a16:creationId xmlns:a16="http://schemas.microsoft.com/office/drawing/2014/main" id="{FE27104F-5E06-4DD2-AB8D-6C5738F7CA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3">
            <a:extLst>
              <a:ext uri="{FF2B5EF4-FFF2-40B4-BE49-F238E27FC236}">
                <a16:creationId xmlns:a16="http://schemas.microsoft.com/office/drawing/2014/main" id="{B4BB07EA-6B35-4B98-A61E-8A1D7CE86C6C}"/>
              </a:ext>
            </a:extLst>
          </p:cNvPr>
          <p:cNvSpPr txBox="1">
            <a:spLocks/>
          </p:cNvSpPr>
          <p:nvPr/>
        </p:nvSpPr>
        <p:spPr>
          <a:xfrm>
            <a:off x="11292840" y="6172200"/>
            <a:ext cx="914400" cy="593725"/>
          </a:xfrm>
          <a:prstGeom prst="rect">
            <a:avLst/>
          </a:prstGeom>
        </p:spPr>
        <p:txBody>
          <a:bodyPr vert="horz" lIns="45720" tIns="45720" rIns="45720" bIns="45720" rtlCol="0" anchor="ctr">
            <a:normAutofit/>
          </a:bodyPr>
          <a:lstStyle>
            <a:defPPr>
              <a:defRPr lang="en-US"/>
            </a:defPPr>
            <a:lvl1pPr marL="0" algn="ctr" defTabSz="457200" rtl="0" eaLnBrk="1" latinLnBrk="0" hangingPunct="1">
              <a:defRPr sz="3600" kern="1200">
                <a:solidFill>
                  <a:schemeClr val="tx2">
                    <a:lumMod val="60000"/>
                    <a:lumOff val="4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90000"/>
              </a:lnSpc>
              <a:spcAft>
                <a:spcPts val="600"/>
              </a:spcAft>
            </a:pPr>
            <a:fld id="{4FAB73BC-B049-4115-A692-8D63A059BFB8}" type="slidenum">
              <a:rPr lang="en-US" smtClean="0"/>
              <a:pPr>
                <a:lnSpc>
                  <a:spcPct val="90000"/>
                </a:lnSpc>
                <a:spcAft>
                  <a:spcPts val="600"/>
                </a:spcAft>
              </a:pPr>
              <a:t>39</a:t>
            </a:fld>
            <a:endParaRPr lang="en-US"/>
          </a:p>
        </p:txBody>
      </p:sp>
      <p:cxnSp>
        <p:nvCxnSpPr>
          <p:cNvPr id="8" name="Straight Arrow Connector 7">
            <a:extLst>
              <a:ext uri="{FF2B5EF4-FFF2-40B4-BE49-F238E27FC236}">
                <a16:creationId xmlns:a16="http://schemas.microsoft.com/office/drawing/2014/main" id="{8A167301-3701-4FE9-8CB8-0AE4259D4C65}"/>
              </a:ext>
            </a:extLst>
          </p:cNvPr>
          <p:cNvCxnSpPr>
            <a:cxnSpLocks/>
          </p:cNvCxnSpPr>
          <p:nvPr/>
        </p:nvCxnSpPr>
        <p:spPr>
          <a:xfrm>
            <a:off x="2597426" y="556591"/>
            <a:ext cx="2027583" cy="13782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E75AB46-AD6E-4902-9F54-F3D9AA5FBD1D}"/>
              </a:ext>
            </a:extLst>
          </p:cNvPr>
          <p:cNvSpPr txBox="1"/>
          <p:nvPr/>
        </p:nvSpPr>
        <p:spPr>
          <a:xfrm>
            <a:off x="1417985" y="233425"/>
            <a:ext cx="2342515" cy="369332"/>
          </a:xfrm>
          <a:prstGeom prst="rect">
            <a:avLst/>
          </a:prstGeom>
          <a:noFill/>
        </p:spPr>
        <p:txBody>
          <a:bodyPr wrap="square" rtlCol="0">
            <a:spAutoFit/>
          </a:bodyPr>
          <a:lstStyle/>
          <a:p>
            <a:pPr algn="ctr"/>
            <a:r>
              <a:rPr lang="en-GB" dirty="0"/>
              <a:t>Wellbeing at Work</a:t>
            </a:r>
          </a:p>
        </p:txBody>
      </p:sp>
      <p:cxnSp>
        <p:nvCxnSpPr>
          <p:cNvPr id="10" name="Straight Arrow Connector 9">
            <a:extLst>
              <a:ext uri="{FF2B5EF4-FFF2-40B4-BE49-F238E27FC236}">
                <a16:creationId xmlns:a16="http://schemas.microsoft.com/office/drawing/2014/main" id="{4C872127-E6A4-4647-85EA-4F958722922E}"/>
              </a:ext>
            </a:extLst>
          </p:cNvPr>
          <p:cNvCxnSpPr>
            <a:cxnSpLocks/>
          </p:cNvCxnSpPr>
          <p:nvPr/>
        </p:nvCxnSpPr>
        <p:spPr>
          <a:xfrm>
            <a:off x="1408779" y="3429000"/>
            <a:ext cx="1277526" cy="2196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86AC658-15CC-4D09-A2E3-015BBE5CA939}"/>
              </a:ext>
            </a:extLst>
          </p:cNvPr>
          <p:cNvSpPr txBox="1"/>
          <p:nvPr/>
        </p:nvSpPr>
        <p:spPr>
          <a:xfrm>
            <a:off x="10892" y="2904375"/>
            <a:ext cx="1457739" cy="923330"/>
          </a:xfrm>
          <a:prstGeom prst="rect">
            <a:avLst/>
          </a:prstGeom>
          <a:noFill/>
        </p:spPr>
        <p:txBody>
          <a:bodyPr wrap="square" rtlCol="0">
            <a:spAutoFit/>
          </a:bodyPr>
          <a:lstStyle/>
          <a:p>
            <a:pPr algn="ctr"/>
            <a:r>
              <a:rPr lang="en-GB" dirty="0"/>
              <a:t>Sexual harassment training</a:t>
            </a:r>
          </a:p>
        </p:txBody>
      </p:sp>
      <p:cxnSp>
        <p:nvCxnSpPr>
          <p:cNvPr id="12" name="Straight Arrow Connector 11">
            <a:extLst>
              <a:ext uri="{FF2B5EF4-FFF2-40B4-BE49-F238E27FC236}">
                <a16:creationId xmlns:a16="http://schemas.microsoft.com/office/drawing/2014/main" id="{6D46005A-6552-4E28-95AD-252873A55D1A}"/>
              </a:ext>
            </a:extLst>
          </p:cNvPr>
          <p:cNvCxnSpPr>
            <a:cxnSpLocks/>
          </p:cNvCxnSpPr>
          <p:nvPr/>
        </p:nvCxnSpPr>
        <p:spPr>
          <a:xfrm flipV="1">
            <a:off x="1482954" y="5234610"/>
            <a:ext cx="540027" cy="3975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8BE3F47-FCD9-49CD-B155-592883542EE0}"/>
              </a:ext>
            </a:extLst>
          </p:cNvPr>
          <p:cNvSpPr txBox="1"/>
          <p:nvPr/>
        </p:nvSpPr>
        <p:spPr>
          <a:xfrm>
            <a:off x="10892" y="5429207"/>
            <a:ext cx="1583086" cy="1200329"/>
          </a:xfrm>
          <a:prstGeom prst="rect">
            <a:avLst/>
          </a:prstGeom>
          <a:noFill/>
        </p:spPr>
        <p:txBody>
          <a:bodyPr wrap="square" rtlCol="0">
            <a:spAutoFit/>
          </a:bodyPr>
          <a:lstStyle/>
          <a:p>
            <a:pPr algn="ctr"/>
            <a:r>
              <a:rPr lang="en-GB" dirty="0"/>
              <a:t>Description of sexual harassment training</a:t>
            </a:r>
          </a:p>
        </p:txBody>
      </p:sp>
      <p:sp>
        <p:nvSpPr>
          <p:cNvPr id="15" name="TextBox 14">
            <a:extLst>
              <a:ext uri="{FF2B5EF4-FFF2-40B4-BE49-F238E27FC236}">
                <a16:creationId xmlns:a16="http://schemas.microsoft.com/office/drawing/2014/main" id="{1CD642F4-5C5D-4C12-9B51-6F4BDFE8E7A3}"/>
              </a:ext>
            </a:extLst>
          </p:cNvPr>
          <p:cNvSpPr txBox="1"/>
          <p:nvPr/>
        </p:nvSpPr>
        <p:spPr>
          <a:xfrm>
            <a:off x="1724049" y="6210612"/>
            <a:ext cx="2332383" cy="646331"/>
          </a:xfrm>
          <a:prstGeom prst="rect">
            <a:avLst/>
          </a:prstGeom>
          <a:noFill/>
        </p:spPr>
        <p:txBody>
          <a:bodyPr wrap="square" rtlCol="0">
            <a:spAutoFit/>
          </a:bodyPr>
          <a:lstStyle/>
          <a:p>
            <a:pPr algn="ctr"/>
            <a:r>
              <a:rPr lang="en-GB" dirty="0"/>
              <a:t>Log in button to view training to do</a:t>
            </a:r>
          </a:p>
        </p:txBody>
      </p:sp>
      <p:cxnSp>
        <p:nvCxnSpPr>
          <p:cNvPr id="16" name="Straight Arrow Connector 15">
            <a:extLst>
              <a:ext uri="{FF2B5EF4-FFF2-40B4-BE49-F238E27FC236}">
                <a16:creationId xmlns:a16="http://schemas.microsoft.com/office/drawing/2014/main" id="{6218B618-9C04-4DD3-8CA3-43210F537994}"/>
              </a:ext>
            </a:extLst>
          </p:cNvPr>
          <p:cNvCxnSpPr>
            <a:cxnSpLocks/>
          </p:cNvCxnSpPr>
          <p:nvPr/>
        </p:nvCxnSpPr>
        <p:spPr>
          <a:xfrm flipH="1">
            <a:off x="6612835" y="675861"/>
            <a:ext cx="1457740" cy="31518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ECE84DB-3882-4769-A311-B8C79587C9A5}"/>
              </a:ext>
            </a:extLst>
          </p:cNvPr>
          <p:cNvSpPr txBox="1"/>
          <p:nvPr/>
        </p:nvSpPr>
        <p:spPr>
          <a:xfrm>
            <a:off x="7198167" y="81444"/>
            <a:ext cx="2571046" cy="646331"/>
          </a:xfrm>
          <a:prstGeom prst="rect">
            <a:avLst/>
          </a:prstGeom>
          <a:noFill/>
        </p:spPr>
        <p:txBody>
          <a:bodyPr wrap="square" rtlCol="0">
            <a:spAutoFit/>
          </a:bodyPr>
          <a:lstStyle/>
          <a:p>
            <a:pPr algn="ctr"/>
            <a:r>
              <a:rPr lang="en-GB" dirty="0"/>
              <a:t>Description of mindfulness programs</a:t>
            </a:r>
          </a:p>
        </p:txBody>
      </p:sp>
      <p:cxnSp>
        <p:nvCxnSpPr>
          <p:cNvPr id="18" name="Straight Arrow Connector 17">
            <a:extLst>
              <a:ext uri="{FF2B5EF4-FFF2-40B4-BE49-F238E27FC236}">
                <a16:creationId xmlns:a16="http://schemas.microsoft.com/office/drawing/2014/main" id="{69D60681-4BD0-4EA6-AA53-46337FA73D4A}"/>
              </a:ext>
            </a:extLst>
          </p:cNvPr>
          <p:cNvCxnSpPr>
            <a:cxnSpLocks/>
          </p:cNvCxnSpPr>
          <p:nvPr/>
        </p:nvCxnSpPr>
        <p:spPr>
          <a:xfrm>
            <a:off x="5169279" y="727775"/>
            <a:ext cx="409887" cy="2850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F6E122B-C044-4BDA-A4D9-2199ACDFD778}"/>
              </a:ext>
            </a:extLst>
          </p:cNvPr>
          <p:cNvSpPr txBox="1"/>
          <p:nvPr/>
        </p:nvSpPr>
        <p:spPr>
          <a:xfrm>
            <a:off x="4235002" y="61709"/>
            <a:ext cx="1974574" cy="646331"/>
          </a:xfrm>
          <a:prstGeom prst="rect">
            <a:avLst/>
          </a:prstGeom>
          <a:noFill/>
        </p:spPr>
        <p:txBody>
          <a:bodyPr wrap="square" rtlCol="0">
            <a:spAutoFit/>
          </a:bodyPr>
          <a:lstStyle/>
          <a:p>
            <a:pPr algn="ctr"/>
            <a:r>
              <a:rPr lang="en-GB" dirty="0"/>
              <a:t>Mindfulness programs</a:t>
            </a:r>
          </a:p>
        </p:txBody>
      </p:sp>
      <p:cxnSp>
        <p:nvCxnSpPr>
          <p:cNvPr id="20" name="Straight Arrow Connector 19">
            <a:extLst>
              <a:ext uri="{FF2B5EF4-FFF2-40B4-BE49-F238E27FC236}">
                <a16:creationId xmlns:a16="http://schemas.microsoft.com/office/drawing/2014/main" id="{CC23581A-1554-480C-864E-F154FD75B23C}"/>
              </a:ext>
            </a:extLst>
          </p:cNvPr>
          <p:cNvCxnSpPr>
            <a:cxnSpLocks/>
          </p:cNvCxnSpPr>
          <p:nvPr/>
        </p:nvCxnSpPr>
        <p:spPr>
          <a:xfrm flipH="1" flipV="1">
            <a:off x="6209576" y="5632174"/>
            <a:ext cx="668303" cy="6720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FB0489CD-7445-40FA-B8B9-71D7B92242F2}"/>
              </a:ext>
            </a:extLst>
          </p:cNvPr>
          <p:cNvSpPr txBox="1"/>
          <p:nvPr/>
        </p:nvSpPr>
        <p:spPr>
          <a:xfrm>
            <a:off x="5227957" y="6211669"/>
            <a:ext cx="2571046" cy="646331"/>
          </a:xfrm>
          <a:prstGeom prst="rect">
            <a:avLst/>
          </a:prstGeom>
          <a:noFill/>
        </p:spPr>
        <p:txBody>
          <a:bodyPr wrap="square" rtlCol="0">
            <a:spAutoFit/>
          </a:bodyPr>
          <a:lstStyle/>
          <a:p>
            <a:pPr algn="ctr"/>
            <a:r>
              <a:rPr lang="en-GB" dirty="0"/>
              <a:t>Log in button to view mindfulness training</a:t>
            </a:r>
          </a:p>
        </p:txBody>
      </p:sp>
      <p:cxnSp>
        <p:nvCxnSpPr>
          <p:cNvPr id="22" name="Straight Arrow Connector 21">
            <a:extLst>
              <a:ext uri="{FF2B5EF4-FFF2-40B4-BE49-F238E27FC236}">
                <a16:creationId xmlns:a16="http://schemas.microsoft.com/office/drawing/2014/main" id="{B870EA03-7BDE-4ED3-B5B3-BF02D0C1AC1A}"/>
              </a:ext>
            </a:extLst>
          </p:cNvPr>
          <p:cNvCxnSpPr>
            <a:cxnSpLocks/>
          </p:cNvCxnSpPr>
          <p:nvPr/>
        </p:nvCxnSpPr>
        <p:spPr>
          <a:xfrm flipH="1">
            <a:off x="8767908" y="2693631"/>
            <a:ext cx="628438" cy="10773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B422E86-C415-4D84-B621-C7E24C4CA946}"/>
              </a:ext>
            </a:extLst>
          </p:cNvPr>
          <p:cNvSpPr txBox="1"/>
          <p:nvPr/>
        </p:nvSpPr>
        <p:spPr>
          <a:xfrm>
            <a:off x="8764988" y="2023674"/>
            <a:ext cx="1220194" cy="646331"/>
          </a:xfrm>
          <a:prstGeom prst="rect">
            <a:avLst/>
          </a:prstGeom>
          <a:noFill/>
        </p:spPr>
        <p:txBody>
          <a:bodyPr wrap="square" rtlCol="0">
            <a:spAutoFit/>
          </a:bodyPr>
          <a:lstStyle/>
          <a:p>
            <a:pPr algn="ctr"/>
            <a:r>
              <a:rPr lang="en-GB" dirty="0"/>
              <a:t>Safe space</a:t>
            </a:r>
          </a:p>
        </p:txBody>
      </p:sp>
      <p:cxnSp>
        <p:nvCxnSpPr>
          <p:cNvPr id="24" name="Straight Arrow Connector 23">
            <a:extLst>
              <a:ext uri="{FF2B5EF4-FFF2-40B4-BE49-F238E27FC236}">
                <a16:creationId xmlns:a16="http://schemas.microsoft.com/office/drawing/2014/main" id="{907AF996-D2F2-4D3F-A056-4B1C10D7C29D}"/>
              </a:ext>
            </a:extLst>
          </p:cNvPr>
          <p:cNvCxnSpPr>
            <a:cxnSpLocks/>
          </p:cNvCxnSpPr>
          <p:nvPr/>
        </p:nvCxnSpPr>
        <p:spPr>
          <a:xfrm flipH="1" flipV="1">
            <a:off x="9535469" y="4274413"/>
            <a:ext cx="372041" cy="2990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68093965-087C-4A2F-A68D-18D6B4864AC3}"/>
              </a:ext>
            </a:extLst>
          </p:cNvPr>
          <p:cNvSpPr txBox="1"/>
          <p:nvPr/>
        </p:nvSpPr>
        <p:spPr>
          <a:xfrm>
            <a:off x="9769231" y="4539812"/>
            <a:ext cx="1382958" cy="584775"/>
          </a:xfrm>
          <a:prstGeom prst="rect">
            <a:avLst/>
          </a:prstGeom>
          <a:noFill/>
        </p:spPr>
        <p:txBody>
          <a:bodyPr wrap="square" rtlCol="0" anchor="t">
            <a:spAutoFit/>
          </a:bodyPr>
          <a:lstStyle/>
          <a:p>
            <a:r>
              <a:rPr lang="en-GB" sz="1600" dirty="0"/>
              <a:t>Description of safe space</a:t>
            </a:r>
            <a:endParaRPr lang="en-US" sz="1600" dirty="0"/>
          </a:p>
        </p:txBody>
      </p:sp>
      <p:cxnSp>
        <p:nvCxnSpPr>
          <p:cNvPr id="26" name="Straight Arrow Connector 25">
            <a:extLst>
              <a:ext uri="{FF2B5EF4-FFF2-40B4-BE49-F238E27FC236}">
                <a16:creationId xmlns:a16="http://schemas.microsoft.com/office/drawing/2014/main" id="{F604405A-366B-4383-A4CE-C15F47565FE1}"/>
              </a:ext>
            </a:extLst>
          </p:cNvPr>
          <p:cNvCxnSpPr>
            <a:cxnSpLocks/>
          </p:cNvCxnSpPr>
          <p:nvPr/>
        </p:nvCxnSpPr>
        <p:spPr>
          <a:xfrm flipH="1" flipV="1">
            <a:off x="8922238" y="5623103"/>
            <a:ext cx="686693" cy="5605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85E5B356-934D-41A7-B815-11F3FBD42DBC}"/>
              </a:ext>
            </a:extLst>
          </p:cNvPr>
          <p:cNvSpPr txBox="1"/>
          <p:nvPr/>
        </p:nvSpPr>
        <p:spPr>
          <a:xfrm>
            <a:off x="7947352" y="6174812"/>
            <a:ext cx="2198777" cy="646331"/>
          </a:xfrm>
          <a:prstGeom prst="rect">
            <a:avLst/>
          </a:prstGeom>
          <a:noFill/>
        </p:spPr>
        <p:txBody>
          <a:bodyPr wrap="square" rtlCol="0">
            <a:spAutoFit/>
          </a:bodyPr>
          <a:lstStyle/>
          <a:p>
            <a:pPr algn="ctr"/>
            <a:r>
              <a:rPr lang="en-GB" dirty="0"/>
              <a:t>Log in button to view safe space</a:t>
            </a:r>
          </a:p>
        </p:txBody>
      </p:sp>
      <p:cxnSp>
        <p:nvCxnSpPr>
          <p:cNvPr id="28" name="Straight Arrow Connector 27">
            <a:extLst>
              <a:ext uri="{FF2B5EF4-FFF2-40B4-BE49-F238E27FC236}">
                <a16:creationId xmlns:a16="http://schemas.microsoft.com/office/drawing/2014/main" id="{CD8673D3-10D3-47E4-A3A8-D1260EF53D59}"/>
              </a:ext>
            </a:extLst>
          </p:cNvPr>
          <p:cNvCxnSpPr/>
          <p:nvPr/>
        </p:nvCxnSpPr>
        <p:spPr>
          <a:xfrm flipH="1" flipV="1">
            <a:off x="2666035" y="5670628"/>
            <a:ext cx="1929" cy="5999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12137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1000"/>
                                        <p:tgtEl>
                                          <p:spTgt spid="10"/>
                                        </p:tgtEl>
                                      </p:cBhvr>
                                    </p:animEffect>
                                    <p:anim calcmode="lin" valueType="num">
                                      <p:cBhvr>
                                        <p:cTn id="31" dur="1000" fill="hold"/>
                                        <p:tgtEl>
                                          <p:spTgt spid="10"/>
                                        </p:tgtEl>
                                        <p:attrNameLst>
                                          <p:attrName>ppt_x</p:attrName>
                                        </p:attrNameLst>
                                      </p:cBhvr>
                                      <p:tavLst>
                                        <p:tav tm="0">
                                          <p:val>
                                            <p:strVal val="#ppt_x"/>
                                          </p:val>
                                        </p:tav>
                                        <p:tav tm="100000">
                                          <p:val>
                                            <p:strVal val="#ppt_x"/>
                                          </p:val>
                                        </p:tav>
                                      </p:tavLst>
                                    </p:anim>
                                    <p:anim calcmode="lin" valueType="num">
                                      <p:cBhvr>
                                        <p:cTn id="32"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500"/>
                                        <p:tgtEl>
                                          <p:spTgt spid="15"/>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28"/>
                                        </p:tgtEl>
                                        <p:attrNameLst>
                                          <p:attrName>style.visibility</p:attrName>
                                        </p:attrNameLst>
                                      </p:cBhvr>
                                      <p:to>
                                        <p:strVal val="visible"/>
                                      </p:to>
                                    </p:set>
                                    <p:animEffect transition="in" filter="fade">
                                      <p:cBhvr>
                                        <p:cTn id="54" dur="1000"/>
                                        <p:tgtEl>
                                          <p:spTgt spid="28"/>
                                        </p:tgtEl>
                                      </p:cBhvr>
                                    </p:animEffect>
                                    <p:anim calcmode="lin" valueType="num">
                                      <p:cBhvr>
                                        <p:cTn id="55" dur="1000" fill="hold"/>
                                        <p:tgtEl>
                                          <p:spTgt spid="28"/>
                                        </p:tgtEl>
                                        <p:attrNameLst>
                                          <p:attrName>ppt_x</p:attrName>
                                        </p:attrNameLst>
                                      </p:cBhvr>
                                      <p:tavLst>
                                        <p:tav tm="0">
                                          <p:val>
                                            <p:strVal val="#ppt_x"/>
                                          </p:val>
                                        </p:tav>
                                        <p:tav tm="100000">
                                          <p:val>
                                            <p:strVal val="#ppt_x"/>
                                          </p:val>
                                        </p:tav>
                                      </p:tavLst>
                                    </p:anim>
                                    <p:anim calcmode="lin" valueType="num">
                                      <p:cBhvr>
                                        <p:cTn id="56"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fade">
                                      <p:cBhvr>
                                        <p:cTn id="61" dur="500"/>
                                        <p:tgtEl>
                                          <p:spTgt spid="19"/>
                                        </p:tgtEl>
                                      </p:cBhvr>
                                    </p:animEffect>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1000"/>
                                        <p:tgtEl>
                                          <p:spTgt spid="18"/>
                                        </p:tgtEl>
                                      </p:cBhvr>
                                    </p:animEffect>
                                    <p:anim calcmode="lin" valueType="num">
                                      <p:cBhvr>
                                        <p:cTn id="67" dur="1000" fill="hold"/>
                                        <p:tgtEl>
                                          <p:spTgt spid="18"/>
                                        </p:tgtEl>
                                        <p:attrNameLst>
                                          <p:attrName>ppt_x</p:attrName>
                                        </p:attrNameLst>
                                      </p:cBhvr>
                                      <p:tavLst>
                                        <p:tav tm="0">
                                          <p:val>
                                            <p:strVal val="#ppt_x"/>
                                          </p:val>
                                        </p:tav>
                                        <p:tav tm="100000">
                                          <p:val>
                                            <p:strVal val="#ppt_x"/>
                                          </p:val>
                                        </p:tav>
                                      </p:tavLst>
                                    </p:anim>
                                    <p:anim calcmode="lin" valueType="num">
                                      <p:cBhvr>
                                        <p:cTn id="6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7"/>
                                        </p:tgtEl>
                                        <p:attrNameLst>
                                          <p:attrName>style.visibility</p:attrName>
                                        </p:attrNameLst>
                                      </p:cBhvr>
                                      <p:to>
                                        <p:strVal val="visible"/>
                                      </p:to>
                                    </p:set>
                                    <p:animEffect transition="in" filter="fade">
                                      <p:cBhvr>
                                        <p:cTn id="73" dur="500"/>
                                        <p:tgtEl>
                                          <p:spTgt spid="17"/>
                                        </p:tgtEl>
                                      </p:cBhvr>
                                    </p:animEffect>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16"/>
                                        </p:tgtEl>
                                        <p:attrNameLst>
                                          <p:attrName>style.visibility</p:attrName>
                                        </p:attrNameLst>
                                      </p:cBhvr>
                                      <p:to>
                                        <p:strVal val="visible"/>
                                      </p:to>
                                    </p:set>
                                    <p:animEffect transition="in" filter="fade">
                                      <p:cBhvr>
                                        <p:cTn id="78" dur="1000"/>
                                        <p:tgtEl>
                                          <p:spTgt spid="16"/>
                                        </p:tgtEl>
                                      </p:cBhvr>
                                    </p:animEffect>
                                    <p:anim calcmode="lin" valueType="num">
                                      <p:cBhvr>
                                        <p:cTn id="79" dur="1000" fill="hold"/>
                                        <p:tgtEl>
                                          <p:spTgt spid="16"/>
                                        </p:tgtEl>
                                        <p:attrNameLst>
                                          <p:attrName>ppt_x</p:attrName>
                                        </p:attrNameLst>
                                      </p:cBhvr>
                                      <p:tavLst>
                                        <p:tav tm="0">
                                          <p:val>
                                            <p:strVal val="#ppt_x"/>
                                          </p:val>
                                        </p:tav>
                                        <p:tav tm="100000">
                                          <p:val>
                                            <p:strVal val="#ppt_x"/>
                                          </p:val>
                                        </p:tav>
                                      </p:tavLst>
                                    </p:anim>
                                    <p:anim calcmode="lin" valueType="num">
                                      <p:cBhvr>
                                        <p:cTn id="8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1"/>
                                        </p:tgtEl>
                                        <p:attrNameLst>
                                          <p:attrName>style.visibility</p:attrName>
                                        </p:attrNameLst>
                                      </p:cBhvr>
                                      <p:to>
                                        <p:strVal val="visible"/>
                                      </p:to>
                                    </p:set>
                                    <p:animEffect transition="in" filter="fade">
                                      <p:cBhvr>
                                        <p:cTn id="85" dur="500"/>
                                        <p:tgtEl>
                                          <p:spTgt spid="21"/>
                                        </p:tgtEl>
                                      </p:cBhvr>
                                    </p:animEffect>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nodeType="clickEffect">
                                  <p:stCondLst>
                                    <p:cond delay="0"/>
                                  </p:stCondLst>
                                  <p:childTnLst>
                                    <p:set>
                                      <p:cBhvr>
                                        <p:cTn id="89" dur="1" fill="hold">
                                          <p:stCondLst>
                                            <p:cond delay="0"/>
                                          </p:stCondLst>
                                        </p:cTn>
                                        <p:tgtEl>
                                          <p:spTgt spid="20"/>
                                        </p:tgtEl>
                                        <p:attrNameLst>
                                          <p:attrName>style.visibility</p:attrName>
                                        </p:attrNameLst>
                                      </p:cBhvr>
                                      <p:to>
                                        <p:strVal val="visible"/>
                                      </p:to>
                                    </p:set>
                                    <p:animEffect transition="in" filter="fade">
                                      <p:cBhvr>
                                        <p:cTn id="90" dur="1000"/>
                                        <p:tgtEl>
                                          <p:spTgt spid="20"/>
                                        </p:tgtEl>
                                      </p:cBhvr>
                                    </p:animEffect>
                                    <p:anim calcmode="lin" valueType="num">
                                      <p:cBhvr>
                                        <p:cTn id="91" dur="1000" fill="hold"/>
                                        <p:tgtEl>
                                          <p:spTgt spid="20"/>
                                        </p:tgtEl>
                                        <p:attrNameLst>
                                          <p:attrName>ppt_x</p:attrName>
                                        </p:attrNameLst>
                                      </p:cBhvr>
                                      <p:tavLst>
                                        <p:tav tm="0">
                                          <p:val>
                                            <p:strVal val="#ppt_x"/>
                                          </p:val>
                                        </p:tav>
                                        <p:tav tm="100000">
                                          <p:val>
                                            <p:strVal val="#ppt_x"/>
                                          </p:val>
                                        </p:tav>
                                      </p:tavLst>
                                    </p:anim>
                                    <p:anim calcmode="lin" valueType="num">
                                      <p:cBhvr>
                                        <p:cTn id="92"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3"/>
                                        </p:tgtEl>
                                        <p:attrNameLst>
                                          <p:attrName>style.visibility</p:attrName>
                                        </p:attrNameLst>
                                      </p:cBhvr>
                                      <p:to>
                                        <p:strVal val="visible"/>
                                      </p:to>
                                    </p:set>
                                    <p:animEffect transition="in" filter="fade">
                                      <p:cBhvr>
                                        <p:cTn id="97" dur="500"/>
                                        <p:tgtEl>
                                          <p:spTgt spid="23"/>
                                        </p:tgtEl>
                                      </p:cBhvr>
                                    </p:animEffect>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22"/>
                                        </p:tgtEl>
                                        <p:attrNameLst>
                                          <p:attrName>style.visibility</p:attrName>
                                        </p:attrNameLst>
                                      </p:cBhvr>
                                      <p:to>
                                        <p:strVal val="visible"/>
                                      </p:to>
                                    </p:set>
                                    <p:animEffect transition="in" filter="fade">
                                      <p:cBhvr>
                                        <p:cTn id="102" dur="1000"/>
                                        <p:tgtEl>
                                          <p:spTgt spid="22"/>
                                        </p:tgtEl>
                                      </p:cBhvr>
                                    </p:animEffect>
                                    <p:anim calcmode="lin" valueType="num">
                                      <p:cBhvr>
                                        <p:cTn id="103" dur="1000" fill="hold"/>
                                        <p:tgtEl>
                                          <p:spTgt spid="22"/>
                                        </p:tgtEl>
                                        <p:attrNameLst>
                                          <p:attrName>ppt_x</p:attrName>
                                        </p:attrNameLst>
                                      </p:cBhvr>
                                      <p:tavLst>
                                        <p:tav tm="0">
                                          <p:val>
                                            <p:strVal val="#ppt_x"/>
                                          </p:val>
                                        </p:tav>
                                        <p:tav tm="100000">
                                          <p:val>
                                            <p:strVal val="#ppt_x"/>
                                          </p:val>
                                        </p:tav>
                                      </p:tavLst>
                                    </p:anim>
                                    <p:anim calcmode="lin" valueType="num">
                                      <p:cBhvr>
                                        <p:cTn id="10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10" presetClass="entr" presetSubtype="0" fill="hold" grpId="0" nodeType="clickEffect">
                                  <p:stCondLst>
                                    <p:cond delay="0"/>
                                  </p:stCondLst>
                                  <p:childTnLst>
                                    <p:set>
                                      <p:cBhvr>
                                        <p:cTn id="108" dur="1" fill="hold">
                                          <p:stCondLst>
                                            <p:cond delay="0"/>
                                          </p:stCondLst>
                                        </p:cTn>
                                        <p:tgtEl>
                                          <p:spTgt spid="25"/>
                                        </p:tgtEl>
                                        <p:attrNameLst>
                                          <p:attrName>style.visibility</p:attrName>
                                        </p:attrNameLst>
                                      </p:cBhvr>
                                      <p:to>
                                        <p:strVal val="visible"/>
                                      </p:to>
                                    </p:set>
                                    <p:animEffect transition="in" filter="fade">
                                      <p:cBhvr>
                                        <p:cTn id="109" dur="500"/>
                                        <p:tgtEl>
                                          <p:spTgt spid="25"/>
                                        </p:tgtEl>
                                      </p:cBhvr>
                                    </p:animEffect>
                                  </p:childTnLst>
                                </p:cTn>
                              </p:par>
                            </p:childTnLst>
                          </p:cTn>
                        </p:par>
                      </p:childTnLst>
                    </p:cTn>
                  </p:par>
                  <p:par>
                    <p:cTn id="110" fill="hold">
                      <p:stCondLst>
                        <p:cond delay="indefinite"/>
                      </p:stCondLst>
                      <p:childTnLst>
                        <p:par>
                          <p:cTn id="111" fill="hold">
                            <p:stCondLst>
                              <p:cond delay="0"/>
                            </p:stCondLst>
                            <p:childTnLst>
                              <p:par>
                                <p:cTn id="112" presetID="42" presetClass="entr" presetSubtype="0" fill="hold" nodeType="clickEffect">
                                  <p:stCondLst>
                                    <p:cond delay="0"/>
                                  </p:stCondLst>
                                  <p:childTnLst>
                                    <p:set>
                                      <p:cBhvr>
                                        <p:cTn id="113" dur="1" fill="hold">
                                          <p:stCondLst>
                                            <p:cond delay="0"/>
                                          </p:stCondLst>
                                        </p:cTn>
                                        <p:tgtEl>
                                          <p:spTgt spid="24"/>
                                        </p:tgtEl>
                                        <p:attrNameLst>
                                          <p:attrName>style.visibility</p:attrName>
                                        </p:attrNameLst>
                                      </p:cBhvr>
                                      <p:to>
                                        <p:strVal val="visible"/>
                                      </p:to>
                                    </p:set>
                                    <p:animEffect transition="in" filter="fade">
                                      <p:cBhvr>
                                        <p:cTn id="114" dur="1000"/>
                                        <p:tgtEl>
                                          <p:spTgt spid="24"/>
                                        </p:tgtEl>
                                      </p:cBhvr>
                                    </p:animEffect>
                                    <p:anim calcmode="lin" valueType="num">
                                      <p:cBhvr>
                                        <p:cTn id="115" dur="1000" fill="hold"/>
                                        <p:tgtEl>
                                          <p:spTgt spid="24"/>
                                        </p:tgtEl>
                                        <p:attrNameLst>
                                          <p:attrName>ppt_x</p:attrName>
                                        </p:attrNameLst>
                                      </p:cBhvr>
                                      <p:tavLst>
                                        <p:tav tm="0">
                                          <p:val>
                                            <p:strVal val="#ppt_x"/>
                                          </p:val>
                                        </p:tav>
                                        <p:tav tm="100000">
                                          <p:val>
                                            <p:strVal val="#ppt_x"/>
                                          </p:val>
                                        </p:tav>
                                      </p:tavLst>
                                    </p:anim>
                                    <p:anim calcmode="lin" valueType="num">
                                      <p:cBhvr>
                                        <p:cTn id="11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10" presetClass="entr" presetSubtype="0" fill="hold" grpId="0" nodeType="clickEffect">
                                  <p:stCondLst>
                                    <p:cond delay="0"/>
                                  </p:stCondLst>
                                  <p:childTnLst>
                                    <p:set>
                                      <p:cBhvr>
                                        <p:cTn id="120" dur="1" fill="hold">
                                          <p:stCondLst>
                                            <p:cond delay="0"/>
                                          </p:stCondLst>
                                        </p:cTn>
                                        <p:tgtEl>
                                          <p:spTgt spid="27"/>
                                        </p:tgtEl>
                                        <p:attrNameLst>
                                          <p:attrName>style.visibility</p:attrName>
                                        </p:attrNameLst>
                                      </p:cBhvr>
                                      <p:to>
                                        <p:strVal val="visible"/>
                                      </p:to>
                                    </p:set>
                                    <p:animEffect transition="in" filter="fade">
                                      <p:cBhvr>
                                        <p:cTn id="121" dur="500"/>
                                        <p:tgtEl>
                                          <p:spTgt spid="27"/>
                                        </p:tgtEl>
                                      </p:cBhvr>
                                    </p:animEffect>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nodeType="clickEffect">
                                  <p:stCondLst>
                                    <p:cond delay="0"/>
                                  </p:stCondLst>
                                  <p:childTnLst>
                                    <p:set>
                                      <p:cBhvr>
                                        <p:cTn id="125" dur="1" fill="hold">
                                          <p:stCondLst>
                                            <p:cond delay="0"/>
                                          </p:stCondLst>
                                        </p:cTn>
                                        <p:tgtEl>
                                          <p:spTgt spid="26"/>
                                        </p:tgtEl>
                                        <p:attrNameLst>
                                          <p:attrName>style.visibility</p:attrName>
                                        </p:attrNameLst>
                                      </p:cBhvr>
                                      <p:to>
                                        <p:strVal val="visible"/>
                                      </p:to>
                                    </p:set>
                                    <p:animEffect transition="in" filter="fade">
                                      <p:cBhvr>
                                        <p:cTn id="126" dur="1000"/>
                                        <p:tgtEl>
                                          <p:spTgt spid="26"/>
                                        </p:tgtEl>
                                      </p:cBhvr>
                                    </p:animEffect>
                                    <p:anim calcmode="lin" valueType="num">
                                      <p:cBhvr>
                                        <p:cTn id="127" dur="1000" fill="hold"/>
                                        <p:tgtEl>
                                          <p:spTgt spid="26"/>
                                        </p:tgtEl>
                                        <p:attrNameLst>
                                          <p:attrName>ppt_x</p:attrName>
                                        </p:attrNameLst>
                                      </p:cBhvr>
                                      <p:tavLst>
                                        <p:tav tm="0">
                                          <p:val>
                                            <p:strVal val="#ppt_x"/>
                                          </p:val>
                                        </p:tav>
                                        <p:tav tm="100000">
                                          <p:val>
                                            <p:strVal val="#ppt_x"/>
                                          </p:val>
                                        </p:tav>
                                      </p:tavLst>
                                    </p:anim>
                                    <p:anim calcmode="lin" valueType="num">
                                      <p:cBhvr>
                                        <p:cTn id="128"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7" grpId="0"/>
      <p:bldP spid="19" grpId="0"/>
      <p:bldP spid="21" grpId="0"/>
      <p:bldP spid="23" grpId="0"/>
      <p:bldP spid="25" grpId="0"/>
      <p:bldP spid="2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40</a:t>
            </a:fld>
            <a:endParaRPr lang="en-US" dirty="0"/>
          </a:p>
        </p:txBody>
      </p:sp>
      <p:pic>
        <p:nvPicPr>
          <p:cNvPr id="3" name="Picture 2">
            <a:extLst>
              <a:ext uri="{FF2B5EF4-FFF2-40B4-BE49-F238E27FC236}">
                <a16:creationId xmlns:a16="http://schemas.microsoft.com/office/drawing/2014/main" id="{8CE84E39-8664-4A4D-80DE-E0A7EA108538}"/>
              </a:ext>
            </a:extLst>
          </p:cNvPr>
          <p:cNvPicPr>
            <a:picLocks noChangeAspect="1"/>
          </p:cNvPicPr>
          <p:nvPr/>
        </p:nvPicPr>
        <p:blipFill>
          <a:blip r:embed="rId2"/>
          <a:stretch>
            <a:fillRect/>
          </a:stretch>
        </p:blipFill>
        <p:spPr>
          <a:xfrm>
            <a:off x="1418834" y="662517"/>
            <a:ext cx="8467288" cy="5561024"/>
          </a:xfrm>
          <a:prstGeom prst="rect">
            <a:avLst/>
          </a:prstGeom>
        </p:spPr>
      </p:pic>
      <p:cxnSp>
        <p:nvCxnSpPr>
          <p:cNvPr id="5" name="Straight Arrow Connector 4">
            <a:extLst>
              <a:ext uri="{FF2B5EF4-FFF2-40B4-BE49-F238E27FC236}">
                <a16:creationId xmlns:a16="http://schemas.microsoft.com/office/drawing/2014/main" id="{D928841A-3814-4211-BBA6-84BF7FDC8AFE}"/>
              </a:ext>
            </a:extLst>
          </p:cNvPr>
          <p:cNvCxnSpPr/>
          <p:nvPr/>
        </p:nvCxnSpPr>
        <p:spPr>
          <a:xfrm>
            <a:off x="1166191" y="1643270"/>
            <a:ext cx="3313044" cy="5698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BF0B55-EF21-42F7-BE4E-FDF59067492B}"/>
              </a:ext>
            </a:extLst>
          </p:cNvPr>
          <p:cNvSpPr txBox="1"/>
          <p:nvPr/>
        </p:nvSpPr>
        <p:spPr>
          <a:xfrm>
            <a:off x="339083" y="1320104"/>
            <a:ext cx="1073426" cy="646331"/>
          </a:xfrm>
          <a:prstGeom prst="rect">
            <a:avLst/>
          </a:prstGeom>
          <a:noFill/>
        </p:spPr>
        <p:txBody>
          <a:bodyPr wrap="square" rtlCol="0">
            <a:spAutoFit/>
          </a:bodyPr>
          <a:lstStyle/>
          <a:p>
            <a:pPr algn="ctr"/>
            <a:r>
              <a:rPr lang="en-GB" dirty="0"/>
              <a:t>Online training</a:t>
            </a:r>
          </a:p>
        </p:txBody>
      </p:sp>
      <p:sp>
        <p:nvSpPr>
          <p:cNvPr id="7" name="TextBox 6">
            <a:extLst>
              <a:ext uri="{FF2B5EF4-FFF2-40B4-BE49-F238E27FC236}">
                <a16:creationId xmlns:a16="http://schemas.microsoft.com/office/drawing/2014/main" id="{75589A68-64B9-4C02-87E9-BD223F105C03}"/>
              </a:ext>
            </a:extLst>
          </p:cNvPr>
          <p:cNvSpPr txBox="1"/>
          <p:nvPr/>
        </p:nvSpPr>
        <p:spPr>
          <a:xfrm>
            <a:off x="364908" y="2739839"/>
            <a:ext cx="1073426" cy="923330"/>
          </a:xfrm>
          <a:prstGeom prst="rect">
            <a:avLst/>
          </a:prstGeom>
          <a:noFill/>
        </p:spPr>
        <p:txBody>
          <a:bodyPr wrap="square" rtlCol="0">
            <a:spAutoFit/>
          </a:bodyPr>
          <a:lstStyle/>
          <a:p>
            <a:pPr algn="ctr"/>
            <a:r>
              <a:rPr lang="en-GB" dirty="0" smtClean="0"/>
              <a:t>Task </a:t>
            </a:r>
            <a:r>
              <a:rPr lang="en-GB" dirty="0"/>
              <a:t>training video</a:t>
            </a:r>
          </a:p>
        </p:txBody>
      </p:sp>
      <p:cxnSp>
        <p:nvCxnSpPr>
          <p:cNvPr id="8" name="Straight Arrow Connector 7">
            <a:extLst>
              <a:ext uri="{FF2B5EF4-FFF2-40B4-BE49-F238E27FC236}">
                <a16:creationId xmlns:a16="http://schemas.microsoft.com/office/drawing/2014/main" id="{62ADCD19-ECAF-40C7-BAD7-2CE15B2A01CF}"/>
              </a:ext>
            </a:extLst>
          </p:cNvPr>
          <p:cNvCxnSpPr>
            <a:cxnSpLocks/>
          </p:cNvCxnSpPr>
          <p:nvPr/>
        </p:nvCxnSpPr>
        <p:spPr>
          <a:xfrm>
            <a:off x="1294579" y="2395500"/>
            <a:ext cx="1104064" cy="4343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42C144A-9B4D-42D0-851D-34572D58A8D9}"/>
              </a:ext>
            </a:extLst>
          </p:cNvPr>
          <p:cNvSpPr txBox="1"/>
          <p:nvPr/>
        </p:nvSpPr>
        <p:spPr>
          <a:xfrm>
            <a:off x="483483" y="2243353"/>
            <a:ext cx="1073426" cy="369332"/>
          </a:xfrm>
          <a:prstGeom prst="rect">
            <a:avLst/>
          </a:prstGeom>
          <a:noFill/>
        </p:spPr>
        <p:txBody>
          <a:bodyPr wrap="square" rtlCol="0">
            <a:spAutoFit/>
          </a:bodyPr>
          <a:lstStyle/>
          <a:p>
            <a:r>
              <a:rPr lang="en-GB" dirty="0"/>
              <a:t>Task #</a:t>
            </a:r>
          </a:p>
        </p:txBody>
      </p:sp>
      <p:cxnSp>
        <p:nvCxnSpPr>
          <p:cNvPr id="10" name="Straight Arrow Connector 9">
            <a:extLst>
              <a:ext uri="{FF2B5EF4-FFF2-40B4-BE49-F238E27FC236}">
                <a16:creationId xmlns:a16="http://schemas.microsoft.com/office/drawing/2014/main" id="{FFF65455-7E67-4785-B4EA-4F9AAACC3E25}"/>
              </a:ext>
            </a:extLst>
          </p:cNvPr>
          <p:cNvCxnSpPr>
            <a:cxnSpLocks/>
          </p:cNvCxnSpPr>
          <p:nvPr/>
        </p:nvCxnSpPr>
        <p:spPr>
          <a:xfrm flipV="1">
            <a:off x="1166191" y="5168348"/>
            <a:ext cx="680420" cy="3313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E21A42E-D609-4E62-A6ED-902C657EB0DF}"/>
              </a:ext>
            </a:extLst>
          </p:cNvPr>
          <p:cNvSpPr txBox="1"/>
          <p:nvPr/>
        </p:nvSpPr>
        <p:spPr>
          <a:xfrm>
            <a:off x="270059" y="5037987"/>
            <a:ext cx="1302989" cy="923330"/>
          </a:xfrm>
          <a:prstGeom prst="rect">
            <a:avLst/>
          </a:prstGeom>
          <a:noFill/>
        </p:spPr>
        <p:txBody>
          <a:bodyPr wrap="square" rtlCol="0">
            <a:spAutoFit/>
          </a:bodyPr>
          <a:lstStyle/>
          <a:p>
            <a:pPr algn="ctr"/>
            <a:r>
              <a:rPr lang="en-GB" dirty="0"/>
              <a:t>Checkbox if completed</a:t>
            </a:r>
          </a:p>
        </p:txBody>
      </p:sp>
      <p:cxnSp>
        <p:nvCxnSpPr>
          <p:cNvPr id="12" name="Straight Arrow Connector 11">
            <a:extLst>
              <a:ext uri="{FF2B5EF4-FFF2-40B4-BE49-F238E27FC236}">
                <a16:creationId xmlns:a16="http://schemas.microsoft.com/office/drawing/2014/main" id="{88546760-F2F7-420E-B0DF-5FA84E05DAA3}"/>
              </a:ext>
            </a:extLst>
          </p:cNvPr>
          <p:cNvCxnSpPr>
            <a:cxnSpLocks/>
          </p:cNvCxnSpPr>
          <p:nvPr/>
        </p:nvCxnSpPr>
        <p:spPr>
          <a:xfrm flipH="1">
            <a:off x="6599583" y="503583"/>
            <a:ext cx="1855304" cy="2925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F4A8137-BD35-42D2-9641-634A7CEACE42}"/>
              </a:ext>
            </a:extLst>
          </p:cNvPr>
          <p:cNvSpPr txBox="1"/>
          <p:nvPr/>
        </p:nvSpPr>
        <p:spPr>
          <a:xfrm>
            <a:off x="7795355" y="224829"/>
            <a:ext cx="2642168" cy="523220"/>
          </a:xfrm>
          <a:prstGeom prst="rect">
            <a:avLst/>
          </a:prstGeom>
          <a:noFill/>
        </p:spPr>
        <p:txBody>
          <a:bodyPr wrap="square" rtlCol="0" anchor="t">
            <a:spAutoFit/>
          </a:bodyPr>
          <a:lstStyle/>
          <a:p>
            <a:pPr algn="ctr"/>
            <a:r>
              <a:rPr lang="en-GB" sz="1400"/>
              <a:t>Questions/game based on training video </a:t>
            </a:r>
          </a:p>
        </p:txBody>
      </p:sp>
      <p:cxnSp>
        <p:nvCxnSpPr>
          <p:cNvPr id="14" name="Straight Arrow Connector 13">
            <a:extLst>
              <a:ext uri="{FF2B5EF4-FFF2-40B4-BE49-F238E27FC236}">
                <a16:creationId xmlns:a16="http://schemas.microsoft.com/office/drawing/2014/main" id="{ECC53377-D988-43B7-B28C-BB662F56B769}"/>
              </a:ext>
            </a:extLst>
          </p:cNvPr>
          <p:cNvCxnSpPr>
            <a:cxnSpLocks/>
          </p:cNvCxnSpPr>
          <p:nvPr/>
        </p:nvCxnSpPr>
        <p:spPr>
          <a:xfrm flipH="1" flipV="1">
            <a:off x="8600662" y="4094923"/>
            <a:ext cx="1409714" cy="2782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2B1B6195-1479-4A19-8CAE-CFD48E91CF56}"/>
              </a:ext>
            </a:extLst>
          </p:cNvPr>
          <p:cNvSpPr txBox="1"/>
          <p:nvPr/>
        </p:nvSpPr>
        <p:spPr>
          <a:xfrm>
            <a:off x="10010376" y="3975652"/>
            <a:ext cx="1282464" cy="1062335"/>
          </a:xfrm>
          <a:prstGeom prst="rect">
            <a:avLst/>
          </a:prstGeom>
          <a:noFill/>
        </p:spPr>
        <p:txBody>
          <a:bodyPr wrap="square" rtlCol="0">
            <a:spAutoFit/>
          </a:bodyPr>
          <a:lstStyle/>
          <a:p>
            <a:endParaRPr lang="en-GB"/>
          </a:p>
        </p:txBody>
      </p:sp>
      <p:sp>
        <p:nvSpPr>
          <p:cNvPr id="16" name="TextBox 15">
            <a:extLst>
              <a:ext uri="{FF2B5EF4-FFF2-40B4-BE49-F238E27FC236}">
                <a16:creationId xmlns:a16="http://schemas.microsoft.com/office/drawing/2014/main" id="{97B5FAA2-4C4E-4C47-B247-13D278F317C4}"/>
              </a:ext>
            </a:extLst>
          </p:cNvPr>
          <p:cNvSpPr txBox="1"/>
          <p:nvPr/>
        </p:nvSpPr>
        <p:spPr>
          <a:xfrm>
            <a:off x="9768193" y="4047624"/>
            <a:ext cx="1051734" cy="738664"/>
          </a:xfrm>
          <a:prstGeom prst="rect">
            <a:avLst/>
          </a:prstGeom>
          <a:noFill/>
        </p:spPr>
        <p:txBody>
          <a:bodyPr wrap="square" rtlCol="0" anchor="t">
            <a:spAutoFit/>
          </a:bodyPr>
          <a:lstStyle/>
          <a:p>
            <a:pPr algn="ctr"/>
            <a:r>
              <a:rPr lang="en-GB" sz="1400" dirty="0"/>
              <a:t>Feedback to employee</a:t>
            </a:r>
          </a:p>
        </p:txBody>
      </p:sp>
      <p:cxnSp>
        <p:nvCxnSpPr>
          <p:cNvPr id="17" name="Straight Arrow Connector 16">
            <a:extLst>
              <a:ext uri="{FF2B5EF4-FFF2-40B4-BE49-F238E27FC236}">
                <a16:creationId xmlns:a16="http://schemas.microsoft.com/office/drawing/2014/main" id="{D524D193-0430-4119-8750-BA196DCB9617}"/>
              </a:ext>
            </a:extLst>
          </p:cNvPr>
          <p:cNvCxnSpPr>
            <a:cxnSpLocks/>
          </p:cNvCxnSpPr>
          <p:nvPr/>
        </p:nvCxnSpPr>
        <p:spPr>
          <a:xfrm flipH="1" flipV="1">
            <a:off x="6427305" y="5961318"/>
            <a:ext cx="782729" cy="4211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EEA2239-BC4B-455C-8F46-86FFB7591BD8}"/>
              </a:ext>
            </a:extLst>
          </p:cNvPr>
          <p:cNvSpPr txBox="1"/>
          <p:nvPr/>
        </p:nvSpPr>
        <p:spPr>
          <a:xfrm>
            <a:off x="6882058" y="6099325"/>
            <a:ext cx="1417983" cy="646331"/>
          </a:xfrm>
          <a:prstGeom prst="rect">
            <a:avLst/>
          </a:prstGeom>
          <a:noFill/>
        </p:spPr>
        <p:txBody>
          <a:bodyPr wrap="square" rtlCol="0">
            <a:spAutoFit/>
          </a:bodyPr>
          <a:lstStyle/>
          <a:p>
            <a:pPr algn="ctr"/>
            <a:r>
              <a:rPr lang="en-GB" dirty="0"/>
              <a:t>Goes to next task</a:t>
            </a:r>
          </a:p>
        </p:txBody>
      </p:sp>
      <p:cxnSp>
        <p:nvCxnSpPr>
          <p:cNvPr id="20" name="Straight Arrow Connector 19"/>
          <p:cNvCxnSpPr/>
          <p:nvPr/>
        </p:nvCxnSpPr>
        <p:spPr>
          <a:xfrm>
            <a:off x="1412509" y="3341716"/>
            <a:ext cx="798676" cy="3214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flipV="1">
            <a:off x="9202189" y="5852160"/>
            <a:ext cx="1091871" cy="1091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10175924" y="5638151"/>
            <a:ext cx="1252318" cy="646331"/>
          </a:xfrm>
          <a:prstGeom prst="rect">
            <a:avLst/>
          </a:prstGeom>
          <a:noFill/>
        </p:spPr>
        <p:txBody>
          <a:bodyPr wrap="square" rtlCol="0">
            <a:spAutoFit/>
          </a:bodyPr>
          <a:lstStyle/>
          <a:p>
            <a:r>
              <a:rPr lang="en-GB" dirty="0" smtClean="0"/>
              <a:t>Logout button</a:t>
            </a:r>
            <a:endParaRPr lang="en-GB" dirty="0"/>
          </a:p>
        </p:txBody>
      </p:sp>
    </p:spTree>
    <p:extLst>
      <p:ext uri="{BB962C8B-B14F-4D97-AF65-F5344CB8AC3E}">
        <p14:creationId xmlns:p14="http://schemas.microsoft.com/office/powerpoint/2010/main" val="935280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000"/>
                                        <p:tgtEl>
                                          <p:spTgt spid="8"/>
                                        </p:tgtEl>
                                      </p:cBhvr>
                                    </p:animEffect>
                                    <p:anim calcmode="lin" valueType="num">
                                      <p:cBhvr>
                                        <p:cTn id="31" dur="1000" fill="hold"/>
                                        <p:tgtEl>
                                          <p:spTgt spid="8"/>
                                        </p:tgtEl>
                                        <p:attrNameLst>
                                          <p:attrName>ppt_x</p:attrName>
                                        </p:attrNameLst>
                                      </p:cBhvr>
                                      <p:tavLst>
                                        <p:tav tm="0">
                                          <p:val>
                                            <p:strVal val="#ppt_x"/>
                                          </p:val>
                                        </p:tav>
                                        <p:tav tm="100000">
                                          <p:val>
                                            <p:strVal val="#ppt_x"/>
                                          </p:val>
                                        </p:tav>
                                      </p:tavLst>
                                    </p:anim>
                                    <p:anim calcmode="lin" valueType="num">
                                      <p:cBhvr>
                                        <p:cTn id="3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1000"/>
                                        <p:tgtEl>
                                          <p:spTgt spid="20"/>
                                        </p:tgtEl>
                                      </p:cBhvr>
                                    </p:animEffect>
                                    <p:anim calcmode="lin" valueType="num">
                                      <p:cBhvr>
                                        <p:cTn id="43" dur="1000" fill="hold"/>
                                        <p:tgtEl>
                                          <p:spTgt spid="20"/>
                                        </p:tgtEl>
                                        <p:attrNameLst>
                                          <p:attrName>ppt_x</p:attrName>
                                        </p:attrNameLst>
                                      </p:cBhvr>
                                      <p:tavLst>
                                        <p:tav tm="0">
                                          <p:val>
                                            <p:strVal val="#ppt_x"/>
                                          </p:val>
                                        </p:tav>
                                        <p:tav tm="100000">
                                          <p:val>
                                            <p:strVal val="#ppt_x"/>
                                          </p:val>
                                        </p:tav>
                                      </p:tavLst>
                                    </p:anim>
                                    <p:anim calcmode="lin" valueType="num">
                                      <p:cBhvr>
                                        <p:cTn id="4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fade">
                                      <p:cBhvr>
                                        <p:cTn id="49" dur="500"/>
                                        <p:tgtEl>
                                          <p:spTgt spid="13"/>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fade">
                                      <p:cBhvr>
                                        <p:cTn id="54" dur="1000"/>
                                        <p:tgtEl>
                                          <p:spTgt spid="12"/>
                                        </p:tgtEl>
                                      </p:cBhvr>
                                    </p:animEffect>
                                    <p:anim calcmode="lin" valueType="num">
                                      <p:cBhvr>
                                        <p:cTn id="55" dur="1000" fill="hold"/>
                                        <p:tgtEl>
                                          <p:spTgt spid="12"/>
                                        </p:tgtEl>
                                        <p:attrNameLst>
                                          <p:attrName>ppt_x</p:attrName>
                                        </p:attrNameLst>
                                      </p:cBhvr>
                                      <p:tavLst>
                                        <p:tav tm="0">
                                          <p:val>
                                            <p:strVal val="#ppt_x"/>
                                          </p:val>
                                        </p:tav>
                                        <p:tav tm="100000">
                                          <p:val>
                                            <p:strVal val="#ppt_x"/>
                                          </p:val>
                                        </p:tav>
                                      </p:tavLst>
                                    </p:anim>
                                    <p:anim calcmode="lin" valueType="num">
                                      <p:cBhvr>
                                        <p:cTn id="5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16">
                                            <p:txEl>
                                              <p:pRg st="0" end="0"/>
                                            </p:txEl>
                                          </p:spTgt>
                                        </p:tgtEl>
                                        <p:attrNameLst>
                                          <p:attrName>style.visibility</p:attrName>
                                        </p:attrNameLst>
                                      </p:cBhvr>
                                      <p:to>
                                        <p:strVal val="visible"/>
                                      </p:to>
                                    </p:set>
                                    <p:animEffect transition="in" filter="fade">
                                      <p:cBhvr>
                                        <p:cTn id="61" dur="500"/>
                                        <p:tgtEl>
                                          <p:spTgt spid="16">
                                            <p:txEl>
                                              <p:pRg st="0" end="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14"/>
                                        </p:tgtEl>
                                        <p:attrNameLst>
                                          <p:attrName>style.visibility</p:attrName>
                                        </p:attrNameLst>
                                      </p:cBhvr>
                                      <p:to>
                                        <p:strVal val="visible"/>
                                      </p:to>
                                    </p:set>
                                    <p:animEffect transition="in" filter="fade">
                                      <p:cBhvr>
                                        <p:cTn id="66" dur="1000"/>
                                        <p:tgtEl>
                                          <p:spTgt spid="14"/>
                                        </p:tgtEl>
                                      </p:cBhvr>
                                    </p:animEffect>
                                    <p:anim calcmode="lin" valueType="num">
                                      <p:cBhvr>
                                        <p:cTn id="67" dur="1000" fill="hold"/>
                                        <p:tgtEl>
                                          <p:spTgt spid="14"/>
                                        </p:tgtEl>
                                        <p:attrNameLst>
                                          <p:attrName>ppt_x</p:attrName>
                                        </p:attrNameLst>
                                      </p:cBhvr>
                                      <p:tavLst>
                                        <p:tav tm="0">
                                          <p:val>
                                            <p:strVal val="#ppt_x"/>
                                          </p:val>
                                        </p:tav>
                                        <p:tav tm="100000">
                                          <p:val>
                                            <p:strVal val="#ppt_x"/>
                                          </p:val>
                                        </p:tav>
                                      </p:tavLst>
                                    </p:anim>
                                    <p:anim calcmode="lin" valueType="num">
                                      <p:cBhvr>
                                        <p:cTn id="6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1"/>
                                        </p:tgtEl>
                                        <p:attrNameLst>
                                          <p:attrName>style.visibility</p:attrName>
                                        </p:attrNameLst>
                                      </p:cBhvr>
                                      <p:to>
                                        <p:strVal val="visible"/>
                                      </p:to>
                                    </p:set>
                                    <p:animEffect transition="in" filter="fade">
                                      <p:cBhvr>
                                        <p:cTn id="73" dur="500"/>
                                        <p:tgtEl>
                                          <p:spTgt spid="11"/>
                                        </p:tgtEl>
                                      </p:cBhvr>
                                    </p:animEffect>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10"/>
                                        </p:tgtEl>
                                        <p:attrNameLst>
                                          <p:attrName>style.visibility</p:attrName>
                                        </p:attrNameLst>
                                      </p:cBhvr>
                                      <p:to>
                                        <p:strVal val="visible"/>
                                      </p:to>
                                    </p:set>
                                    <p:animEffect transition="in" filter="fade">
                                      <p:cBhvr>
                                        <p:cTn id="78" dur="1000"/>
                                        <p:tgtEl>
                                          <p:spTgt spid="10"/>
                                        </p:tgtEl>
                                      </p:cBhvr>
                                    </p:animEffect>
                                    <p:anim calcmode="lin" valueType="num">
                                      <p:cBhvr>
                                        <p:cTn id="79" dur="1000" fill="hold"/>
                                        <p:tgtEl>
                                          <p:spTgt spid="10"/>
                                        </p:tgtEl>
                                        <p:attrNameLst>
                                          <p:attrName>ppt_x</p:attrName>
                                        </p:attrNameLst>
                                      </p:cBhvr>
                                      <p:tavLst>
                                        <p:tav tm="0">
                                          <p:val>
                                            <p:strVal val="#ppt_x"/>
                                          </p:val>
                                        </p:tav>
                                        <p:tav tm="100000">
                                          <p:val>
                                            <p:strVal val="#ppt_x"/>
                                          </p:val>
                                        </p:tav>
                                      </p:tavLst>
                                    </p:anim>
                                    <p:anim calcmode="lin" valueType="num">
                                      <p:cBhvr>
                                        <p:cTn id="8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18"/>
                                        </p:tgtEl>
                                        <p:attrNameLst>
                                          <p:attrName>style.visibility</p:attrName>
                                        </p:attrNameLst>
                                      </p:cBhvr>
                                      <p:to>
                                        <p:strVal val="visible"/>
                                      </p:to>
                                    </p:set>
                                    <p:animEffect transition="in" filter="fade">
                                      <p:cBhvr>
                                        <p:cTn id="85" dur="500"/>
                                        <p:tgtEl>
                                          <p:spTgt spid="18"/>
                                        </p:tgtEl>
                                      </p:cBhvr>
                                    </p:animEffect>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nodeType="clickEffect">
                                  <p:stCondLst>
                                    <p:cond delay="0"/>
                                  </p:stCondLst>
                                  <p:childTnLst>
                                    <p:set>
                                      <p:cBhvr>
                                        <p:cTn id="89" dur="1" fill="hold">
                                          <p:stCondLst>
                                            <p:cond delay="0"/>
                                          </p:stCondLst>
                                        </p:cTn>
                                        <p:tgtEl>
                                          <p:spTgt spid="17"/>
                                        </p:tgtEl>
                                        <p:attrNameLst>
                                          <p:attrName>style.visibility</p:attrName>
                                        </p:attrNameLst>
                                      </p:cBhvr>
                                      <p:to>
                                        <p:strVal val="visible"/>
                                      </p:to>
                                    </p:set>
                                    <p:animEffect transition="in" filter="fade">
                                      <p:cBhvr>
                                        <p:cTn id="90" dur="1000"/>
                                        <p:tgtEl>
                                          <p:spTgt spid="17"/>
                                        </p:tgtEl>
                                      </p:cBhvr>
                                    </p:animEffect>
                                    <p:anim calcmode="lin" valueType="num">
                                      <p:cBhvr>
                                        <p:cTn id="91" dur="1000" fill="hold"/>
                                        <p:tgtEl>
                                          <p:spTgt spid="17"/>
                                        </p:tgtEl>
                                        <p:attrNameLst>
                                          <p:attrName>ppt_x</p:attrName>
                                        </p:attrNameLst>
                                      </p:cBhvr>
                                      <p:tavLst>
                                        <p:tav tm="0">
                                          <p:val>
                                            <p:strVal val="#ppt_x"/>
                                          </p:val>
                                        </p:tav>
                                        <p:tav tm="100000">
                                          <p:val>
                                            <p:strVal val="#ppt_x"/>
                                          </p:val>
                                        </p:tav>
                                      </p:tavLst>
                                    </p:anim>
                                    <p:anim calcmode="lin" valueType="num">
                                      <p:cBhvr>
                                        <p:cTn id="9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1" grpId="0"/>
      <p:bldP spid="13" grpId="0"/>
      <p:bldP spid="1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41</a:t>
            </a:fld>
            <a:endParaRPr lang="en-US" dirty="0"/>
          </a:p>
        </p:txBody>
      </p:sp>
      <p:sp>
        <p:nvSpPr>
          <p:cNvPr id="3" name="Title 1">
            <a:extLst>
              <a:ext uri="{FF2B5EF4-FFF2-40B4-BE49-F238E27FC236}">
                <a16:creationId xmlns:a16="http://schemas.microsoft.com/office/drawing/2014/main" id="{65325191-7F41-4AA3-BBC3-0EA2AE7AEA7E}"/>
              </a:ext>
            </a:extLst>
          </p:cNvPr>
          <p:cNvSpPr txBox="1">
            <a:spLocks/>
          </p:cNvSpPr>
          <p:nvPr/>
        </p:nvSpPr>
        <p:spPr>
          <a:xfrm>
            <a:off x="1414272" y="518160"/>
            <a:ext cx="9692640" cy="1325562"/>
          </a:xfrm>
          <a:prstGeom prst="rect">
            <a:avLst/>
          </a:prstGeom>
        </p:spPr>
        <p:txBody>
          <a:bodyPr>
            <a:noAutofit/>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sz="3600" b="1" dirty="0" smtClean="0"/>
              <a:t>5. </a:t>
            </a:r>
            <a:r>
              <a:rPr lang="en-US" sz="3600" b="1" dirty="0" smtClean="0"/>
              <a:t>Impact on </a:t>
            </a:r>
            <a:r>
              <a:rPr lang="en-GB" sz="3600" b="1" dirty="0" smtClean="0"/>
              <a:t>job satisfaction, employee engagement and job performance</a:t>
            </a:r>
            <a:endParaRPr lang="en-GB" sz="3600" b="1" dirty="0"/>
          </a:p>
        </p:txBody>
      </p:sp>
      <p:sp>
        <p:nvSpPr>
          <p:cNvPr id="4" name="Content Placeholder 2">
            <a:extLst>
              <a:ext uri="{FF2B5EF4-FFF2-40B4-BE49-F238E27FC236}">
                <a16:creationId xmlns:a16="http://schemas.microsoft.com/office/drawing/2014/main" id="{DC98690A-A322-4991-86E6-204CB6FFB4CC}"/>
              </a:ext>
            </a:extLst>
          </p:cNvPr>
          <p:cNvSpPr txBox="1">
            <a:spLocks/>
          </p:cNvSpPr>
          <p:nvPr/>
        </p:nvSpPr>
        <p:spPr>
          <a:xfrm>
            <a:off x="1414272" y="19812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Job satisfaction is feeling satisfied in your work [90] and knowing it is worth doing [91]</a:t>
            </a:r>
          </a:p>
          <a:p>
            <a:pPr>
              <a:buFont typeface="Wingdings" panose="05000000000000000000" pitchFamily="2" charset="2"/>
              <a:buChar char="v"/>
            </a:pPr>
            <a:r>
              <a:rPr lang="en-GB" sz="2400" dirty="0" smtClean="0"/>
              <a:t> My web application offers recognition for when a person has completed a part of their training and the wide array of training including diversity training, gives the employee a chance to develop their skills which the PRIDE system says will increase job satisfaction [92]</a:t>
            </a:r>
          </a:p>
          <a:p>
            <a:pPr>
              <a:buFont typeface="Wingdings" panose="05000000000000000000" pitchFamily="2" charset="2"/>
              <a:buChar char="v"/>
            </a:pPr>
            <a:r>
              <a:rPr lang="en-GB" sz="2400" dirty="0" smtClean="0"/>
              <a:t> Frequent communication will also increase job satisfaction [93] which my application offers through employee surveys and a safe space </a:t>
            </a:r>
            <a:endParaRPr lang="en-GB" sz="2400" dirty="0"/>
          </a:p>
        </p:txBody>
      </p:sp>
    </p:spTree>
    <p:extLst>
      <p:ext uri="{BB962C8B-B14F-4D97-AF65-F5344CB8AC3E}">
        <p14:creationId xmlns:p14="http://schemas.microsoft.com/office/powerpoint/2010/main" val="7019401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42</a:t>
            </a:fld>
            <a:endParaRPr lang="en-US" dirty="0"/>
          </a:p>
        </p:txBody>
      </p:sp>
      <p:sp>
        <p:nvSpPr>
          <p:cNvPr id="3" name="Title 1">
            <a:extLst>
              <a:ext uri="{FF2B5EF4-FFF2-40B4-BE49-F238E27FC236}">
                <a16:creationId xmlns:a16="http://schemas.microsoft.com/office/drawing/2014/main" id="{B9D9DBA7-BA62-4616-928C-8D1D48FAC26B}"/>
              </a:ext>
            </a:extLst>
          </p:cNvPr>
          <p:cNvSpPr txBox="1">
            <a:spLocks/>
          </p:cNvSpPr>
          <p:nvPr/>
        </p:nvSpPr>
        <p:spPr>
          <a:xfrm>
            <a:off x="1414272" y="1000298"/>
            <a:ext cx="9692640" cy="845127"/>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Employee Engagement</a:t>
            </a:r>
            <a:endParaRPr lang="en-GB" dirty="0"/>
          </a:p>
        </p:txBody>
      </p:sp>
      <p:sp>
        <p:nvSpPr>
          <p:cNvPr id="4" name="Content Placeholder 2">
            <a:extLst>
              <a:ext uri="{FF2B5EF4-FFF2-40B4-BE49-F238E27FC236}">
                <a16:creationId xmlns:a16="http://schemas.microsoft.com/office/drawing/2014/main" id="{AC2F1245-46E2-43DB-B68A-E23F9DBC34D8}"/>
              </a:ext>
            </a:extLst>
          </p:cNvPr>
          <p:cNvSpPr txBox="1">
            <a:spLocks/>
          </p:cNvSpPr>
          <p:nvPr/>
        </p:nvSpPr>
        <p:spPr>
          <a:xfrm>
            <a:off x="1414272" y="1981200"/>
            <a:ext cx="8595360" cy="4351337"/>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Employee engagement is the emotional connection an employee feels to their work [94]</a:t>
            </a:r>
          </a:p>
          <a:p>
            <a:pPr>
              <a:buFont typeface="Wingdings" panose="05000000000000000000" pitchFamily="2" charset="2"/>
              <a:buChar char="v"/>
            </a:pPr>
            <a:r>
              <a:rPr lang="en-GB" sz="2400" dirty="0" smtClean="0"/>
              <a:t> Surveys in my application allow for easy access to employee feedback which will allow managers to act on the feedback promptly </a:t>
            </a:r>
          </a:p>
          <a:p>
            <a:pPr>
              <a:buFont typeface="Wingdings" panose="05000000000000000000" pitchFamily="2" charset="2"/>
              <a:buChar char="v"/>
            </a:pPr>
            <a:r>
              <a:rPr lang="en-GB" sz="2400" dirty="0" smtClean="0"/>
              <a:t> Wellbeing in the workplace can seriously affect employee engagement [95] </a:t>
            </a:r>
          </a:p>
          <a:p>
            <a:pPr>
              <a:buFont typeface="Wingdings" panose="05000000000000000000" pitchFamily="2" charset="2"/>
              <a:buChar char="v"/>
            </a:pPr>
            <a:r>
              <a:rPr lang="en-GB" sz="2400" dirty="0" smtClean="0"/>
              <a:t> The mindfulness programs, sexual harassment and safe space to discuss issues in my web application can help employees feel safe and feel better connected to their workplace</a:t>
            </a:r>
            <a:endParaRPr lang="en-GB" sz="2400" dirty="0"/>
          </a:p>
        </p:txBody>
      </p:sp>
    </p:spTree>
    <p:extLst>
      <p:ext uri="{BB962C8B-B14F-4D97-AF65-F5344CB8AC3E}">
        <p14:creationId xmlns:p14="http://schemas.microsoft.com/office/powerpoint/2010/main" val="1191404019"/>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p:cTn id="35"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43</a:t>
            </a:fld>
            <a:endParaRPr lang="en-US" dirty="0"/>
          </a:p>
        </p:txBody>
      </p:sp>
      <p:sp>
        <p:nvSpPr>
          <p:cNvPr id="3" name="Title 1">
            <a:extLst>
              <a:ext uri="{FF2B5EF4-FFF2-40B4-BE49-F238E27FC236}">
                <a16:creationId xmlns:a16="http://schemas.microsoft.com/office/drawing/2014/main" id="{D0F191AB-BD8B-4700-A369-5422A481F4DA}"/>
              </a:ext>
            </a:extLst>
          </p:cNvPr>
          <p:cNvSpPr txBox="1">
            <a:spLocks/>
          </p:cNvSpPr>
          <p:nvPr/>
        </p:nvSpPr>
        <p:spPr>
          <a:xfrm>
            <a:off x="1414272" y="1075113"/>
            <a:ext cx="9692640" cy="786938"/>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dirty="0" smtClean="0"/>
              <a:t>Job Performance</a:t>
            </a:r>
            <a:endParaRPr lang="en-GB" dirty="0"/>
          </a:p>
        </p:txBody>
      </p:sp>
      <p:sp>
        <p:nvSpPr>
          <p:cNvPr id="4" name="Content Placeholder 2">
            <a:extLst>
              <a:ext uri="{FF2B5EF4-FFF2-40B4-BE49-F238E27FC236}">
                <a16:creationId xmlns:a16="http://schemas.microsoft.com/office/drawing/2014/main" id="{9A15742D-35E3-4D91-86C1-95B65716AD09}"/>
              </a:ext>
            </a:extLst>
          </p:cNvPr>
          <p:cNvSpPr txBox="1">
            <a:spLocks/>
          </p:cNvSpPr>
          <p:nvPr/>
        </p:nvSpPr>
        <p:spPr>
          <a:xfrm>
            <a:off x="1414272" y="1981200"/>
            <a:ext cx="8595360" cy="4351337"/>
          </a:xfrm>
          <a:prstGeom prst="rect">
            <a:avLst/>
          </a:prstGeom>
        </p:spPr>
        <p:txBody>
          <a:bodyPr vert="horz" lIns="91440" tIns="45720" rIns="91440" bIns="45720" rtlCol="0" anchor="t">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Job performance is how well an employee does their job [96]</a:t>
            </a:r>
          </a:p>
          <a:p>
            <a:pPr>
              <a:buFont typeface="Wingdings" panose="05000000000000000000" pitchFamily="2" charset="2"/>
              <a:buChar char="v"/>
            </a:pPr>
            <a:r>
              <a:rPr lang="en-GB" sz="2400" dirty="0" smtClean="0"/>
              <a:t> It is important for an employee to continue to develop their skills which is available with online training on my application</a:t>
            </a:r>
          </a:p>
          <a:p>
            <a:pPr>
              <a:buFont typeface="Wingdings" panose="05000000000000000000" pitchFamily="2" charset="2"/>
              <a:buChar char="v"/>
            </a:pPr>
            <a:r>
              <a:rPr lang="en-GB" sz="2400" dirty="0" smtClean="0"/>
              <a:t>Flexible working enabled with an offsite task tracker on my application will also ensure the employee is getting the best outcome from their job</a:t>
            </a:r>
          </a:p>
          <a:p>
            <a:pPr>
              <a:buFont typeface="Wingdings" panose="05000000000000000000" pitchFamily="2" charset="2"/>
              <a:buChar char="v"/>
            </a:pPr>
            <a:endParaRPr lang="en-GB" sz="2400" dirty="0" smtClean="0"/>
          </a:p>
          <a:p>
            <a:pPr>
              <a:buFont typeface="Wingdings" panose="05000000000000000000" pitchFamily="2" charset="2"/>
              <a:buChar char="v"/>
            </a:pPr>
            <a:endParaRPr lang="en-GB" sz="2400" dirty="0" smtClean="0"/>
          </a:p>
          <a:p>
            <a:pPr>
              <a:buFont typeface="Wingdings" panose="05000000000000000000" pitchFamily="2" charset="2"/>
              <a:buChar char="v"/>
            </a:pPr>
            <a:endParaRPr lang="en-GB" sz="2400" dirty="0"/>
          </a:p>
        </p:txBody>
      </p:sp>
    </p:spTree>
    <p:extLst>
      <p:ext uri="{BB962C8B-B14F-4D97-AF65-F5344CB8AC3E}">
        <p14:creationId xmlns:p14="http://schemas.microsoft.com/office/powerpoint/2010/main" val="11687424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 calcmode="lin" valueType="num">
                                      <p:cBhvr additive="base">
                                        <p:cTn id="26"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lnSpcReduction="10000"/>
          </a:bodyPr>
          <a:lstStyle/>
          <a:p>
            <a:fld id="{4FAB73BC-B049-4115-A692-8D63A059BFB8}" type="slidenum">
              <a:rPr lang="en-US" smtClean="0"/>
              <a:t>44</a:t>
            </a:fld>
            <a:endParaRPr lang="en-US" dirty="0"/>
          </a:p>
        </p:txBody>
      </p:sp>
      <p:sp>
        <p:nvSpPr>
          <p:cNvPr id="3" name="Title 1">
            <a:extLst>
              <a:ext uri="{FF2B5EF4-FFF2-40B4-BE49-F238E27FC236}">
                <a16:creationId xmlns:a16="http://schemas.microsoft.com/office/drawing/2014/main" id="{C327A5BA-D5E5-42C4-AB5C-38D8DF14B9B3}"/>
              </a:ext>
            </a:extLst>
          </p:cNvPr>
          <p:cNvSpPr txBox="1">
            <a:spLocks/>
          </p:cNvSpPr>
          <p:nvPr/>
        </p:nvSpPr>
        <p:spPr>
          <a:xfrm>
            <a:off x="1414272" y="1083426"/>
            <a:ext cx="9692640" cy="753687"/>
          </a:xfrm>
          <a:prstGeom prst="rect">
            <a:avLst/>
          </a:prstGeom>
        </p:spPr>
        <p:txBody>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GB" b="1" dirty="0" smtClean="0"/>
              <a:t>6. Conclusion</a:t>
            </a:r>
            <a:endParaRPr lang="en-GB" b="1" dirty="0"/>
          </a:p>
        </p:txBody>
      </p:sp>
      <p:sp>
        <p:nvSpPr>
          <p:cNvPr id="4" name="Content Placeholder 2">
            <a:extLst>
              <a:ext uri="{FF2B5EF4-FFF2-40B4-BE49-F238E27FC236}">
                <a16:creationId xmlns:a16="http://schemas.microsoft.com/office/drawing/2014/main" id="{6329F286-FDC1-4648-ACC5-21425AE1BF5B}"/>
              </a:ext>
            </a:extLst>
          </p:cNvPr>
          <p:cNvSpPr txBox="1">
            <a:spLocks/>
          </p:cNvSpPr>
          <p:nvPr/>
        </p:nvSpPr>
        <p:spPr>
          <a:xfrm>
            <a:off x="1414272" y="1981200"/>
            <a:ext cx="8595360" cy="4351337"/>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buFont typeface="Wingdings" panose="05000000000000000000" pitchFamily="2" charset="2"/>
              <a:buChar char="v"/>
            </a:pPr>
            <a:r>
              <a:rPr lang="en-GB" sz="2400" dirty="0" smtClean="0"/>
              <a:t> In conclusion I believe the best HRM/HRD solutions are integrated and provide a seamless platform for all aspects needed by the employee and employer</a:t>
            </a:r>
          </a:p>
          <a:p>
            <a:pPr>
              <a:buFont typeface="Wingdings" panose="05000000000000000000" pitchFamily="2" charset="2"/>
              <a:buChar char="v"/>
            </a:pPr>
            <a:r>
              <a:rPr lang="en-GB" sz="2400" dirty="0" smtClean="0"/>
              <a:t> Training of all aspects should be communicative and provide feedback </a:t>
            </a:r>
          </a:p>
          <a:p>
            <a:pPr>
              <a:buFont typeface="Wingdings" panose="05000000000000000000" pitchFamily="2" charset="2"/>
              <a:buChar char="v"/>
            </a:pPr>
            <a:r>
              <a:rPr lang="en-GB" sz="2400" dirty="0" smtClean="0"/>
              <a:t> Employee engagement and job satisfaction need to be considered so the organisation can maintain a happy, engaged workforce</a:t>
            </a:r>
          </a:p>
          <a:p>
            <a:pPr>
              <a:buFont typeface="Wingdings" panose="05000000000000000000" pitchFamily="2" charset="2"/>
              <a:buChar char="v"/>
            </a:pPr>
            <a:r>
              <a:rPr lang="en-GB" sz="2400" dirty="0" smtClean="0"/>
              <a:t> By focusing on these aspects, job performance will improve</a:t>
            </a:r>
          </a:p>
          <a:p>
            <a:pPr marL="0" indent="0">
              <a:buFont typeface="Arial" pitchFamily="34" charset="0"/>
              <a:buNone/>
            </a:pPr>
            <a:endParaRPr lang="en-GB" sz="2400" dirty="0"/>
          </a:p>
        </p:txBody>
      </p:sp>
    </p:spTree>
    <p:extLst>
      <p:ext uri="{BB962C8B-B14F-4D97-AF65-F5344CB8AC3E}">
        <p14:creationId xmlns:p14="http://schemas.microsoft.com/office/powerpoint/2010/main" val="39192886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p:cTn id="35"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F1B9-5ED2-446B-B301-04ACD9FD733C}"/>
              </a:ext>
            </a:extLst>
          </p:cNvPr>
          <p:cNvSpPr>
            <a:spLocks noGrp="1"/>
          </p:cNvSpPr>
          <p:nvPr>
            <p:ph type="title"/>
          </p:nvPr>
        </p:nvSpPr>
        <p:spPr/>
        <p:txBody>
          <a:bodyPr/>
          <a:lstStyle/>
          <a:p>
            <a:r>
              <a:rPr lang="en-GB" b="1"/>
              <a:t>7. References</a:t>
            </a:r>
          </a:p>
        </p:txBody>
      </p:sp>
      <p:sp>
        <p:nvSpPr>
          <p:cNvPr id="3" name="Content Placeholder 2">
            <a:extLst>
              <a:ext uri="{FF2B5EF4-FFF2-40B4-BE49-F238E27FC236}">
                <a16:creationId xmlns:a16="http://schemas.microsoft.com/office/drawing/2014/main" id="{0849420F-AC04-4E57-B634-141F42A8625A}"/>
              </a:ext>
            </a:extLst>
          </p:cNvPr>
          <p:cNvSpPr>
            <a:spLocks noGrp="1"/>
          </p:cNvSpPr>
          <p:nvPr>
            <p:ph idx="1"/>
          </p:nvPr>
        </p:nvSpPr>
        <p:spPr>
          <a:xfrm>
            <a:off x="1261872" y="1828800"/>
            <a:ext cx="8595360" cy="4663440"/>
          </a:xfrm>
        </p:spPr>
        <p:txBody>
          <a:bodyPr>
            <a:normAutofit/>
          </a:bodyPr>
          <a:lstStyle/>
          <a:p>
            <a:pPr marL="0" indent="0">
              <a:buNone/>
            </a:pPr>
            <a:r>
              <a:rPr lang="en-GB"/>
              <a:t>[1] </a:t>
            </a:r>
            <a:r>
              <a:rPr lang="en-US"/>
              <a:t>Business Dictionary, "organizational behavior," [Online]. Available: http://www.businessdictionary.com/definition/organizational-behavior.html. [Accessed 9 April 2019].</a:t>
            </a:r>
          </a:p>
          <a:p>
            <a:pPr marL="0" indent="0">
              <a:buNone/>
            </a:pPr>
            <a:r>
              <a:rPr lang="en-US"/>
              <a:t>[2] C. Kopp, "Organizational Behavior Definition," Investopedia, 17 January 2019. [Online]. Available: https://www.investopedia.com/terms/o/organizational-behavior.asp. [Accessed 9 April 2019].</a:t>
            </a:r>
          </a:p>
          <a:p>
            <a:pPr marL="0" indent="0">
              <a:buNone/>
            </a:pPr>
            <a:r>
              <a:rPr lang="en-US"/>
              <a:t>[3] R. Tanner, "Motivation – Applying Maslow’s Hierarchy of Needs Theory," Management is a Journey, 6 April 2019. [Online]. Available: https://managementisajourney.com/motivation-applying-maslows-hierarchy-of-needs-theory/. [Accessed 9 April 2019].</a:t>
            </a:r>
          </a:p>
          <a:p>
            <a:pPr marL="0" indent="0">
              <a:buNone/>
            </a:pPr>
            <a:r>
              <a:rPr lang="en-US"/>
              <a:t>[4] J. Ori, "The Hierarchy of Needs for Employees," Chron, [Online]. Available: https://smallbusiness.chron.com/hierarchy-needs-employees-20121.html. [Accessed 9 April 2019].</a:t>
            </a:r>
          </a:p>
          <a:p>
            <a:endParaRPr lang="en-GB"/>
          </a:p>
        </p:txBody>
      </p:sp>
      <p:sp>
        <p:nvSpPr>
          <p:cNvPr id="4" name="Slide Number Placeholder 3">
            <a:extLst>
              <a:ext uri="{FF2B5EF4-FFF2-40B4-BE49-F238E27FC236}">
                <a16:creationId xmlns:a16="http://schemas.microsoft.com/office/drawing/2014/main" id="{F3B2D659-E081-4977-9664-4A68DC311BB7}"/>
              </a:ext>
            </a:extLst>
          </p:cNvPr>
          <p:cNvSpPr>
            <a:spLocks noGrp="1"/>
          </p:cNvSpPr>
          <p:nvPr>
            <p:ph type="sldNum" sz="quarter" idx="12"/>
          </p:nvPr>
        </p:nvSpPr>
        <p:spPr/>
        <p:txBody>
          <a:bodyPr>
            <a:normAutofit lnSpcReduction="10000"/>
          </a:bodyPr>
          <a:lstStyle/>
          <a:p>
            <a:fld id="{4FAB73BC-B049-4115-A692-8D63A059BFB8}" type="slidenum">
              <a:rPr lang="en-US" smtClean="0"/>
              <a:pPr/>
              <a:t>45</a:t>
            </a:fld>
            <a:endParaRPr lang="en-US"/>
          </a:p>
        </p:txBody>
      </p:sp>
    </p:spTree>
    <p:extLst>
      <p:ext uri="{BB962C8B-B14F-4D97-AF65-F5344CB8AC3E}">
        <p14:creationId xmlns:p14="http://schemas.microsoft.com/office/powerpoint/2010/main" val="35434473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D90F45-0F8C-453D-AEC8-8EFA322D2AC7}"/>
              </a:ext>
            </a:extLst>
          </p:cNvPr>
          <p:cNvSpPr>
            <a:spLocks noGrp="1"/>
          </p:cNvSpPr>
          <p:nvPr>
            <p:ph idx="1"/>
          </p:nvPr>
        </p:nvSpPr>
        <p:spPr>
          <a:xfrm>
            <a:off x="1261871" y="715617"/>
            <a:ext cx="8902545" cy="5738191"/>
          </a:xfrm>
        </p:spPr>
        <p:txBody>
          <a:bodyPr>
            <a:normAutofit lnSpcReduction="10000"/>
          </a:bodyPr>
          <a:lstStyle/>
          <a:p>
            <a:pPr marL="0" indent="0">
              <a:buNone/>
            </a:pPr>
            <a:r>
              <a:rPr lang="en-US"/>
              <a:t>[5] B. Senior and S. </a:t>
            </a:r>
            <a:r>
              <a:rPr lang="en-US" err="1"/>
              <a:t>Swailes</a:t>
            </a:r>
            <a:r>
              <a:rPr lang="en-US"/>
              <a:t>, "The Informal organization," in </a:t>
            </a:r>
            <a:r>
              <a:rPr lang="en-US" i="1"/>
              <a:t>Organizational Change</a:t>
            </a:r>
            <a:r>
              <a:rPr lang="en-US"/>
              <a:t>, Harlow, Financial Times Prentice Hall, 2010, p. 128.</a:t>
            </a:r>
          </a:p>
          <a:p>
            <a:pPr marL="0" indent="0">
              <a:buNone/>
            </a:pPr>
            <a:r>
              <a:rPr lang="en-GB"/>
              <a:t>[6] S. M. </a:t>
            </a:r>
            <a:r>
              <a:rPr lang="en-GB" err="1"/>
              <a:t>Heithfield</a:t>
            </a:r>
            <a:r>
              <a:rPr lang="en-GB"/>
              <a:t>, "What Is Human Resource Management?," The Balance Careers, 30 October 2018. [Online]. Available: https://www.thebalancecareers.com/what-is-human-resource-management-1918143. [Accessed 9 April 2019].</a:t>
            </a:r>
          </a:p>
          <a:p>
            <a:pPr marL="0" indent="0">
              <a:buNone/>
            </a:pPr>
            <a:r>
              <a:rPr lang="en-GB"/>
              <a:t>[7] Business Dictionary, "human resource management (HRM)," [Online]. Available: http://www.businessdictionary.com/definition/human-resource-management-HRM.html. [Accessed 9 April 2019].</a:t>
            </a:r>
          </a:p>
          <a:p>
            <a:pPr marL="0" indent="0">
              <a:buNone/>
            </a:pPr>
            <a:r>
              <a:rPr lang="en-US"/>
              <a:t>[8] Griffith College, "The Importance of Human Resource Management," 17 June 2018. [Online]. Available: https://www.griffith.ie/blog/importance-human-resource-management. [Accessed 9 April 2019].</a:t>
            </a:r>
          </a:p>
          <a:p>
            <a:pPr marL="0" indent="0">
              <a:buNone/>
            </a:pPr>
            <a:r>
              <a:rPr lang="en-US"/>
              <a:t>[9] </a:t>
            </a:r>
            <a:r>
              <a:rPr lang="en-GB"/>
              <a:t>EDUCBA, "10 Latest HR Management Trends for the year 2017 (Awesome)," [Online]. Available: https://www.educba.com/hr-management-trends/. [Accessed 10 April 2019].</a:t>
            </a:r>
          </a:p>
          <a:p>
            <a:pPr marL="0" indent="0">
              <a:buNone/>
            </a:pPr>
            <a:r>
              <a:rPr lang="en-GB"/>
              <a:t>[10] M. Kensington, "What are the recent trends in human resource management?," Quora, 17 July 2017. [Online]. Available: https://www.quora.com/What-are-the-recent-trends-in-human-resource-management. [Accessed 10 April 2019].</a:t>
            </a:r>
          </a:p>
        </p:txBody>
      </p:sp>
      <p:sp>
        <p:nvSpPr>
          <p:cNvPr id="4" name="Slide Number Placeholder 3">
            <a:extLst>
              <a:ext uri="{FF2B5EF4-FFF2-40B4-BE49-F238E27FC236}">
                <a16:creationId xmlns:a16="http://schemas.microsoft.com/office/drawing/2014/main" id="{961533F0-93CB-4489-8C38-BD0B116A4DF4}"/>
              </a:ext>
            </a:extLst>
          </p:cNvPr>
          <p:cNvSpPr>
            <a:spLocks noGrp="1"/>
          </p:cNvSpPr>
          <p:nvPr>
            <p:ph type="sldNum" sz="quarter" idx="12"/>
          </p:nvPr>
        </p:nvSpPr>
        <p:spPr/>
        <p:txBody>
          <a:bodyPr>
            <a:normAutofit lnSpcReduction="10000"/>
          </a:bodyPr>
          <a:lstStyle/>
          <a:p>
            <a:fld id="{4FAB73BC-B049-4115-A692-8D63A059BFB8}" type="slidenum">
              <a:rPr lang="en-US" smtClean="0"/>
              <a:pPr/>
              <a:t>46</a:t>
            </a:fld>
            <a:endParaRPr lang="en-US"/>
          </a:p>
        </p:txBody>
      </p:sp>
    </p:spTree>
    <p:extLst>
      <p:ext uri="{BB962C8B-B14F-4D97-AF65-F5344CB8AC3E}">
        <p14:creationId xmlns:p14="http://schemas.microsoft.com/office/powerpoint/2010/main" val="17368156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44F2CF-7E2A-4C83-A6BB-977870F8F970}"/>
              </a:ext>
            </a:extLst>
          </p:cNvPr>
          <p:cNvSpPr>
            <a:spLocks noGrp="1"/>
          </p:cNvSpPr>
          <p:nvPr>
            <p:ph type="sldNum" sz="quarter" idx="12"/>
          </p:nvPr>
        </p:nvSpPr>
        <p:spPr/>
        <p:txBody>
          <a:bodyPr>
            <a:normAutofit lnSpcReduction="10000"/>
          </a:bodyPr>
          <a:lstStyle/>
          <a:p>
            <a:fld id="{4FAB73BC-B049-4115-A692-8D63A059BFB8}" type="slidenum">
              <a:rPr lang="en-US" smtClean="0"/>
              <a:t>47</a:t>
            </a:fld>
            <a:endParaRPr lang="en-US"/>
          </a:p>
        </p:txBody>
      </p:sp>
      <p:sp>
        <p:nvSpPr>
          <p:cNvPr id="4" name="Content Placeholder 2">
            <a:extLst>
              <a:ext uri="{FF2B5EF4-FFF2-40B4-BE49-F238E27FC236}">
                <a16:creationId xmlns:a16="http://schemas.microsoft.com/office/drawing/2014/main" id="{60A24B9A-6FDB-42C1-AA4E-FC8C63D30CA0}"/>
              </a:ext>
            </a:extLst>
          </p:cNvPr>
          <p:cNvSpPr txBox="1">
            <a:spLocks/>
          </p:cNvSpPr>
          <p:nvPr/>
        </p:nvSpPr>
        <p:spPr>
          <a:xfrm>
            <a:off x="1261871" y="715617"/>
            <a:ext cx="8902545" cy="5698435"/>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US"/>
              <a:t>[11] </a:t>
            </a:r>
            <a:r>
              <a:rPr lang="en-GB"/>
              <a:t>C. T. Leong, "Four Key HR Trends To Watch In 2018," Forbes, 19 December 2017. [Online]. Available: https://www.forbes.com/sites/cheetung/2017/12/19/four-key-hr-trends-to-watch-in-2018/#409516b719de. [Accessed 10 April 2019].</a:t>
            </a:r>
            <a:r>
              <a:rPr lang="en-US"/>
              <a:t> </a:t>
            </a:r>
          </a:p>
          <a:p>
            <a:pPr marL="0" indent="0">
              <a:buNone/>
            </a:pPr>
            <a:r>
              <a:rPr lang="en-US"/>
              <a:t>[12] </a:t>
            </a:r>
            <a:r>
              <a:rPr lang="en-GB"/>
              <a:t>A. </a:t>
            </a:r>
            <a:r>
              <a:rPr lang="en-GB" err="1"/>
              <a:t>Jerath</a:t>
            </a:r>
            <a:r>
              <a:rPr lang="en-GB"/>
              <a:t>, "Look ahead at HR trends for 2018," SHRM, 30 January 2018. [Online]. Available: https://www.shrm.org/shrm-india/pages/look-ahead-at-hr-trends-for-2018.aspx. [Accessed 10 April 2019].</a:t>
            </a:r>
          </a:p>
          <a:p>
            <a:pPr marL="0" indent="0">
              <a:buNone/>
            </a:pPr>
            <a:r>
              <a:rPr lang="en-GB"/>
              <a:t>[13] J. </a:t>
            </a:r>
            <a:r>
              <a:rPr lang="en-GB" err="1"/>
              <a:t>Plaskoff</a:t>
            </a:r>
            <a:r>
              <a:rPr lang="en-GB"/>
              <a:t>, "Employee experience: the new human resource management approach," Strategic HR Review, vol. 16, no. 3, pp. 136-141, 2017. </a:t>
            </a:r>
          </a:p>
          <a:p>
            <a:pPr marL="0" indent="0">
              <a:buNone/>
            </a:pPr>
            <a:r>
              <a:rPr lang="en-GB"/>
              <a:t>[14] C. Moran, "HR Trends: 5 Major Human Resource Innovations in 2019," G2 Crowd Inc., 3 December 2018. [Online]. Available: https://learn.g2crowd.com/2019-hr-trends. [Accessed 10 April 2019].</a:t>
            </a:r>
          </a:p>
          <a:p>
            <a:pPr marL="0" indent="0">
              <a:buNone/>
            </a:pPr>
            <a:r>
              <a:rPr lang="en-GB"/>
              <a:t>[15] Human Resources Degrees, "What is Human Resource Development?," [Online]. Available: https://www.humanresourcesmba.net/faq/what-is-human-resource-development/. [Accessed 10 April 2019].</a:t>
            </a:r>
          </a:p>
          <a:p>
            <a:pPr marL="0" indent="0">
              <a:buNone/>
            </a:pPr>
            <a:r>
              <a:rPr lang="en-GB"/>
              <a:t>[16] S. M. </a:t>
            </a:r>
            <a:r>
              <a:rPr lang="en-GB" err="1"/>
              <a:t>Heithfield</a:t>
            </a:r>
            <a:r>
              <a:rPr lang="en-GB"/>
              <a:t>, "What Is Human Resource Development (HRD)?," The Balance Careers, 29 October 2018. [Online]. Available: https://www.thebalancecareers.com/what-is-human-resource-development-hrd-1918142. [Accessed 10 April 2019].</a:t>
            </a:r>
          </a:p>
        </p:txBody>
      </p:sp>
    </p:spTree>
    <p:extLst>
      <p:ext uri="{BB962C8B-B14F-4D97-AF65-F5344CB8AC3E}">
        <p14:creationId xmlns:p14="http://schemas.microsoft.com/office/powerpoint/2010/main" val="100483298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06450F-1A0E-4899-BC79-B8237562C01C}"/>
              </a:ext>
            </a:extLst>
          </p:cNvPr>
          <p:cNvSpPr>
            <a:spLocks noGrp="1"/>
          </p:cNvSpPr>
          <p:nvPr>
            <p:ph type="sldNum" sz="quarter" idx="12"/>
          </p:nvPr>
        </p:nvSpPr>
        <p:spPr/>
        <p:txBody>
          <a:bodyPr>
            <a:normAutofit lnSpcReduction="10000"/>
          </a:bodyPr>
          <a:lstStyle/>
          <a:p>
            <a:fld id="{4FAB73BC-B049-4115-A692-8D63A059BFB8}" type="slidenum">
              <a:rPr lang="en-US" smtClean="0"/>
              <a:t>48</a:t>
            </a:fld>
            <a:endParaRPr lang="en-US"/>
          </a:p>
        </p:txBody>
      </p:sp>
      <p:sp>
        <p:nvSpPr>
          <p:cNvPr id="3" name="Content Placeholder 2">
            <a:extLst>
              <a:ext uri="{FF2B5EF4-FFF2-40B4-BE49-F238E27FC236}">
                <a16:creationId xmlns:a16="http://schemas.microsoft.com/office/drawing/2014/main" id="{2791AF84-3D83-4183-A852-D49EBE435B66}"/>
              </a:ext>
            </a:extLst>
          </p:cNvPr>
          <p:cNvSpPr txBox="1">
            <a:spLocks/>
          </p:cNvSpPr>
          <p:nvPr/>
        </p:nvSpPr>
        <p:spPr>
          <a:xfrm>
            <a:off x="1261871" y="715617"/>
            <a:ext cx="8902545" cy="5456583"/>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a:t>[17] K. Stewart, "What Is Human Resources Development?," Study.com, [Online]. Available: https://study.com/academy/lesson/human-resource-development-definition-importance.html. [Accessed 10 April 2019].</a:t>
            </a:r>
          </a:p>
          <a:p>
            <a:pPr marL="0" indent="0">
              <a:buNone/>
            </a:pPr>
            <a:r>
              <a:rPr lang="en-GB"/>
              <a:t>[18] Account Learning, "Importance Of Human Resource Development (HRD)," [Online]. Available: https://accountlearning.blogspot.com/2013/03/importance-of-human-resource.html. [Accessed 10 April 2019]. </a:t>
            </a:r>
          </a:p>
          <a:p>
            <a:pPr marL="0" indent="0">
              <a:buNone/>
            </a:pPr>
            <a:r>
              <a:rPr lang="en-GB"/>
              <a:t>[19] </a:t>
            </a:r>
            <a:r>
              <a:rPr lang="en-GB" err="1"/>
              <a:t>SDCLPune</a:t>
            </a:r>
            <a:r>
              <a:rPr lang="en-GB"/>
              <a:t>, "Human resource development meaning and Importance," [Online]. Available: https://www.scdlpune.com/human-resource-development-meaning-and-importance.html. [Accessed 11 April 2019].</a:t>
            </a:r>
          </a:p>
          <a:p>
            <a:pPr marL="0" indent="0">
              <a:buNone/>
            </a:pPr>
            <a:r>
              <a:rPr lang="en-GB"/>
              <a:t>[20] M. Meyer, "Top trends in human resource development," </a:t>
            </a:r>
            <a:r>
              <a:rPr lang="en-GB" err="1"/>
              <a:t>Talenttalks</a:t>
            </a:r>
            <a:r>
              <a:rPr lang="en-GB"/>
              <a:t>, 18 December 2017. [Online]. Available: https://www.talenttalks.net/2017/12/18/top-trends-human-resource-development-technology-talent-management/. [Accessed 11 April 2019].</a:t>
            </a:r>
          </a:p>
          <a:p>
            <a:pPr marL="0" indent="0">
              <a:buNone/>
            </a:pPr>
            <a:r>
              <a:rPr lang="en-GB"/>
              <a:t>[21] C. Bishop, "Seven Learning And Development Trends To Adopt In 2019," Forbes, 24 September 2018. [Online]. Available: https://www.forbes.com/sites/forbeshumanresourcescouncil/2018/09/24/seven-learning-and-development-trends-to-adopt-in-2019/#40a3586f104b. [Accessed 11 April 2019].</a:t>
            </a:r>
          </a:p>
        </p:txBody>
      </p:sp>
    </p:spTree>
    <p:extLst>
      <p:ext uri="{BB962C8B-B14F-4D97-AF65-F5344CB8AC3E}">
        <p14:creationId xmlns:p14="http://schemas.microsoft.com/office/powerpoint/2010/main" val="394712660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729BABD-A039-49A3-8F2D-025D474BC8A9}"/>
              </a:ext>
            </a:extLst>
          </p:cNvPr>
          <p:cNvSpPr>
            <a:spLocks noGrp="1"/>
          </p:cNvSpPr>
          <p:nvPr>
            <p:ph type="sldNum" sz="quarter" idx="12"/>
          </p:nvPr>
        </p:nvSpPr>
        <p:spPr/>
        <p:txBody>
          <a:bodyPr>
            <a:normAutofit lnSpcReduction="10000"/>
          </a:bodyPr>
          <a:lstStyle/>
          <a:p>
            <a:fld id="{4FAB73BC-B049-4115-A692-8D63A059BFB8}" type="slidenum">
              <a:rPr lang="en-US" smtClean="0"/>
              <a:t>49</a:t>
            </a:fld>
            <a:endParaRPr lang="en-US"/>
          </a:p>
        </p:txBody>
      </p:sp>
      <p:sp>
        <p:nvSpPr>
          <p:cNvPr id="3" name="Content Placeholder 2">
            <a:extLst>
              <a:ext uri="{FF2B5EF4-FFF2-40B4-BE49-F238E27FC236}">
                <a16:creationId xmlns:a16="http://schemas.microsoft.com/office/drawing/2014/main" id="{90736432-6FB3-4557-BDA1-09C91A7F6B8B}"/>
              </a:ext>
            </a:extLst>
          </p:cNvPr>
          <p:cNvSpPr txBox="1">
            <a:spLocks/>
          </p:cNvSpPr>
          <p:nvPr/>
        </p:nvSpPr>
        <p:spPr>
          <a:xfrm>
            <a:off x="1261871" y="715617"/>
            <a:ext cx="8902545" cy="5456583"/>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US"/>
              <a:t>[22] A. L. Baltazar, "45 HR Trends and Predictions to Watch Out For in 2019," Human Resources Today, 27 January 2019. [Online]. Available: http://www.humanresourcestoday.com/hr-trends/?open-article-id=9658550&amp;article-title=45-hr-trends-and-predictions-to-watch-out-for-in-2019&amp;blog-domain=cake.hr&amp;blog-title=cakehr. [Accessed 11 April 2019].</a:t>
            </a:r>
          </a:p>
          <a:p>
            <a:pPr marL="0" indent="0">
              <a:buNone/>
            </a:pPr>
            <a:r>
              <a:rPr lang="en-US"/>
              <a:t>[23] </a:t>
            </a:r>
            <a:r>
              <a:rPr lang="en-GB"/>
              <a:t>D. Witt, "2019 Learning &amp; Development Trends—10 Expert Predictions," </a:t>
            </a:r>
            <a:r>
              <a:rPr lang="en-GB" err="1"/>
              <a:t>LeaderChat</a:t>
            </a:r>
            <a:r>
              <a:rPr lang="en-GB"/>
              <a:t>, 27 November 2018. [Online]. Available: https://leaderchat.org/2018/11/27/2019-learning-development-trends-10-expert-predictions/. [Accessed 11 April 2019].</a:t>
            </a:r>
          </a:p>
          <a:p>
            <a:pPr marL="0" indent="0">
              <a:buNone/>
            </a:pPr>
            <a:r>
              <a:rPr lang="en-GB"/>
              <a:t>[24] Cambridge University Press, Cambridge Business English Dictionary, Cambridge: Cambridge University Press, 2011. </a:t>
            </a:r>
          </a:p>
          <a:p>
            <a:pPr marL="0" indent="0">
              <a:buNone/>
            </a:pPr>
            <a:r>
              <a:rPr lang="en-GB"/>
              <a:t>[25] D. Rogers, "How to Help Your Employees Reach Self-Actualisation," Peakon, 4 November 2016. [Online]. Available: https://peakon.com/blog/people-management/helping-employees-reach-self-actualisation/. [Accessed 12 April 2019].</a:t>
            </a:r>
          </a:p>
          <a:p>
            <a:pPr marL="0" indent="0">
              <a:buNone/>
            </a:pPr>
            <a:r>
              <a:rPr lang="en-GB"/>
              <a:t>[26] Knowledge Management Tools, "Leadership and "The Learning Organization"," [Online]. Available: http://www.knowledge-management-tools.net/leadership-and-the-learning-organization.html. [Accessed 12 April 2019].</a:t>
            </a:r>
          </a:p>
        </p:txBody>
      </p:sp>
    </p:spTree>
    <p:extLst>
      <p:ext uri="{BB962C8B-B14F-4D97-AF65-F5344CB8AC3E}">
        <p14:creationId xmlns:p14="http://schemas.microsoft.com/office/powerpoint/2010/main" val="63859942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840F0F-9E5A-45A1-AC67-4E1BB542F9A3}"/>
              </a:ext>
            </a:extLst>
          </p:cNvPr>
          <p:cNvSpPr>
            <a:spLocks noGrp="1"/>
          </p:cNvSpPr>
          <p:nvPr>
            <p:ph type="sldNum" sz="quarter" idx="12"/>
          </p:nvPr>
        </p:nvSpPr>
        <p:spPr/>
        <p:txBody>
          <a:bodyPr>
            <a:normAutofit lnSpcReduction="10000"/>
          </a:bodyPr>
          <a:lstStyle/>
          <a:p>
            <a:fld id="{4FAB73BC-B049-4115-A692-8D63A059BFB8}" type="slidenum">
              <a:rPr lang="en-US" smtClean="0"/>
              <a:t>50</a:t>
            </a:fld>
            <a:endParaRPr lang="en-US"/>
          </a:p>
        </p:txBody>
      </p:sp>
      <p:sp>
        <p:nvSpPr>
          <p:cNvPr id="3" name="Content Placeholder 2">
            <a:extLst>
              <a:ext uri="{FF2B5EF4-FFF2-40B4-BE49-F238E27FC236}">
                <a16:creationId xmlns:a16="http://schemas.microsoft.com/office/drawing/2014/main" id="{CF4EC2B6-0331-4CB6-A2C4-CE81A9ABD95E}"/>
              </a:ext>
            </a:extLst>
          </p:cNvPr>
          <p:cNvSpPr txBox="1">
            <a:spLocks/>
          </p:cNvSpPr>
          <p:nvPr/>
        </p:nvSpPr>
        <p:spPr>
          <a:xfrm>
            <a:off x="1261871" y="715617"/>
            <a:ext cx="8902545" cy="5671931"/>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US" sz="2000"/>
              <a:t>[</a:t>
            </a:r>
            <a:r>
              <a:rPr lang="en-GB" sz="2000"/>
              <a:t>27] </a:t>
            </a:r>
            <a:r>
              <a:rPr lang="en-GB" sz="2000" err="1"/>
              <a:t>ToolsHero</a:t>
            </a:r>
            <a:r>
              <a:rPr lang="en-GB" sz="2000"/>
              <a:t>, "Senge’s Five Disciplines of Learning Organizations," [Online]. Available: https://www.toolshero.com/management/five-disciplines-learning-organizations/. [Accessed 12 April 2019].</a:t>
            </a:r>
          </a:p>
          <a:p>
            <a:pPr marL="0" indent="0">
              <a:buNone/>
            </a:pPr>
            <a:r>
              <a:rPr lang="en-GB" sz="2000"/>
              <a:t>[28] P. </a:t>
            </a:r>
            <a:r>
              <a:rPr lang="en-GB" sz="2000" err="1"/>
              <a:t>Chinnam</a:t>
            </a:r>
            <a:r>
              <a:rPr lang="en-GB" sz="2000"/>
              <a:t>, "Learning </a:t>
            </a:r>
            <a:r>
              <a:rPr lang="en-GB" sz="2000" err="1"/>
              <a:t>Organizations~Peter</a:t>
            </a:r>
            <a:r>
              <a:rPr lang="en-GB" sz="2000"/>
              <a:t> Senge’s 5 Disciplines," LinkedIn, 31 October 2017. [Online]. Available: https://www.linkedin.com/pulse/learning-organizationspeter-senges-5-disciplines-praveen-chinnam. [Accessed 12 April 2019].</a:t>
            </a:r>
          </a:p>
          <a:p>
            <a:pPr marL="0" indent="0">
              <a:buNone/>
            </a:pPr>
            <a:r>
              <a:rPr lang="en-GB" sz="2000"/>
              <a:t>[29] Emergent550, "5 KEY DISCIPLINES OF A LEARNING ORGANIZATION," [Online]. Available: https://emergent550.weebly.com/5-disciplines-of-a-learning-organization.html#. [Accessed 12 April 2019].</a:t>
            </a:r>
          </a:p>
          <a:p>
            <a:pPr marL="0" indent="0">
              <a:buNone/>
            </a:pPr>
            <a:r>
              <a:rPr lang="en-GB" sz="2000"/>
              <a:t>[30] P. Senge, The Fifth Discipline: The Art and Practice of the Learning Organization, New York: Doubleday/Currency, 2006. </a:t>
            </a:r>
          </a:p>
          <a:p>
            <a:pPr marL="0" indent="0">
              <a:buNone/>
            </a:pPr>
            <a:r>
              <a:rPr lang="en-GB" sz="2000"/>
              <a:t>[31] Value Based Management, "Learning Organizations - Senge," [Online]. Available: http://www.valuebasedmanagement.net/methods_senge_five_disciplines.html. [Accessed 12 April 2019].</a:t>
            </a:r>
          </a:p>
        </p:txBody>
      </p:sp>
    </p:spTree>
    <p:extLst>
      <p:ext uri="{BB962C8B-B14F-4D97-AF65-F5344CB8AC3E}">
        <p14:creationId xmlns:p14="http://schemas.microsoft.com/office/powerpoint/2010/main" val="6287028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FA3CFC4-8F46-4310-8D5C-1C9D45D4F801}"/>
              </a:ext>
            </a:extLst>
          </p:cNvPr>
          <p:cNvSpPr>
            <a:spLocks noGrp="1"/>
          </p:cNvSpPr>
          <p:nvPr>
            <p:ph type="sldNum" sz="quarter" idx="12"/>
          </p:nvPr>
        </p:nvSpPr>
        <p:spPr/>
        <p:txBody>
          <a:bodyPr>
            <a:normAutofit lnSpcReduction="10000"/>
          </a:bodyPr>
          <a:lstStyle/>
          <a:p>
            <a:fld id="{4FAB73BC-B049-4115-A692-8D63A059BFB8}" type="slidenum">
              <a:rPr lang="en-US" smtClean="0"/>
              <a:t>51</a:t>
            </a:fld>
            <a:endParaRPr lang="en-US"/>
          </a:p>
        </p:txBody>
      </p:sp>
      <p:sp>
        <p:nvSpPr>
          <p:cNvPr id="3" name="Content Placeholder 2">
            <a:extLst>
              <a:ext uri="{FF2B5EF4-FFF2-40B4-BE49-F238E27FC236}">
                <a16:creationId xmlns:a16="http://schemas.microsoft.com/office/drawing/2014/main" id="{96D38B7E-8884-462F-A050-8A25DBEEF473}"/>
              </a:ext>
            </a:extLst>
          </p:cNvPr>
          <p:cNvSpPr txBox="1">
            <a:spLocks/>
          </p:cNvSpPr>
          <p:nvPr/>
        </p:nvSpPr>
        <p:spPr>
          <a:xfrm>
            <a:off x="1261871" y="715617"/>
            <a:ext cx="8902545" cy="545658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US"/>
              <a:t>[</a:t>
            </a:r>
            <a:r>
              <a:rPr lang="en-GB"/>
              <a:t>32] </a:t>
            </a:r>
            <a:r>
              <a:rPr lang="en-US"/>
              <a:t>J. Taggart, "The Five Learning Disciplines," [Online]. Available: https://changingwinds.files.wordpress.com/2010/09/the-five-learning-disciplines.pdf. [Accessed 12 April 2019].</a:t>
            </a:r>
          </a:p>
          <a:p>
            <a:pPr marL="0" indent="0">
              <a:buNone/>
            </a:pPr>
            <a:r>
              <a:rPr lang="en-US"/>
              <a:t>[33] </a:t>
            </a:r>
            <a:r>
              <a:rPr lang="en-GB"/>
              <a:t>LinkedIn, "Generation Theory," [Online]. Available: https://www.slideshare.net/squirrel38/generation-theory. [Accessed 13 April 2019].</a:t>
            </a:r>
          </a:p>
          <a:p>
            <a:pPr marL="0" indent="0">
              <a:buNone/>
            </a:pPr>
            <a:r>
              <a:rPr lang="en-GB"/>
              <a:t>[34] Study.com, "The Silent Generation: Definition, Characteristics &amp; Facts," [Online]. Available: https://study.com/academy/lesson/the-silent-generation-definition-characteristics-facts.html. [Accessed 13 April 2019].</a:t>
            </a:r>
          </a:p>
          <a:p>
            <a:pPr marL="0" indent="0">
              <a:buNone/>
            </a:pPr>
            <a:r>
              <a:rPr lang="en-GB"/>
              <a:t>[35] S. Kane, "Common Characteristics of Traditionalists—the "Silent Generation"," The Balance Careers, 12 September 2018. [Online]. Available: https://www.thebalancecareers.com/workplace-characteristics-silent-generation-2164692. [Accessed 13 April 2019].</a:t>
            </a:r>
          </a:p>
          <a:p>
            <a:pPr marL="0" indent="0">
              <a:buNone/>
            </a:pPr>
            <a:r>
              <a:rPr lang="en-GB"/>
              <a:t>[36] A. Abramson, "THE SILENT GENERATION CHARACTERISTICS AND FACTS YOU NEED TO KNOW," AJA Associates LLC, [Online]. Available: https://www.alexisabramson.com/the-silent-generation-characteristics-and-facts-you-need-to-know/. [Accessed 13 April 2019].</a:t>
            </a:r>
          </a:p>
        </p:txBody>
      </p:sp>
    </p:spTree>
    <p:extLst>
      <p:ext uri="{BB962C8B-B14F-4D97-AF65-F5344CB8AC3E}">
        <p14:creationId xmlns:p14="http://schemas.microsoft.com/office/powerpoint/2010/main" val="22520346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755293-848B-4ECF-9039-DEC33898B2C1}"/>
              </a:ext>
            </a:extLst>
          </p:cNvPr>
          <p:cNvSpPr>
            <a:spLocks noGrp="1"/>
          </p:cNvSpPr>
          <p:nvPr>
            <p:ph type="sldNum" sz="quarter" idx="12"/>
          </p:nvPr>
        </p:nvSpPr>
        <p:spPr/>
        <p:txBody>
          <a:bodyPr>
            <a:normAutofit lnSpcReduction="10000"/>
          </a:bodyPr>
          <a:lstStyle/>
          <a:p>
            <a:fld id="{4FAB73BC-B049-4115-A692-8D63A059BFB8}" type="slidenum">
              <a:rPr lang="en-US" smtClean="0"/>
              <a:t>52</a:t>
            </a:fld>
            <a:endParaRPr lang="en-US"/>
          </a:p>
        </p:txBody>
      </p:sp>
      <p:sp>
        <p:nvSpPr>
          <p:cNvPr id="3" name="Content Placeholder 2">
            <a:extLst>
              <a:ext uri="{FF2B5EF4-FFF2-40B4-BE49-F238E27FC236}">
                <a16:creationId xmlns:a16="http://schemas.microsoft.com/office/drawing/2014/main" id="{400C9DE9-18E7-4A46-9F52-983486EA0DF1}"/>
              </a:ext>
            </a:extLst>
          </p:cNvPr>
          <p:cNvSpPr txBox="1">
            <a:spLocks/>
          </p:cNvSpPr>
          <p:nvPr/>
        </p:nvSpPr>
        <p:spPr>
          <a:xfrm>
            <a:off x="1261871" y="715617"/>
            <a:ext cx="8902545" cy="5456583"/>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US"/>
              <a:t>[37] </a:t>
            </a:r>
            <a:r>
              <a:rPr lang="en-GB"/>
              <a:t>Idea Views, "WHAT ARE THE TRAITS OF THE SILENT GENERATION?," 3 July 2012. [Online]. Available: https://www.ideaassociates.com/2012/07/03/the-silent-generation/. [Accessed 13 April 2019].</a:t>
            </a:r>
          </a:p>
          <a:p>
            <a:pPr marL="0" indent="0">
              <a:buNone/>
            </a:pPr>
            <a:r>
              <a:rPr lang="en-GB"/>
              <a:t>[38] Value Options, "The Traditional Generation [Born 1922–1945]," [Online]. Available: http://www.valueoptions.com/spotlight_YIW/traditional.htm. [Accessed 13 April 2019].</a:t>
            </a:r>
          </a:p>
          <a:p>
            <a:pPr marL="0" indent="0">
              <a:buNone/>
            </a:pPr>
            <a:r>
              <a:rPr lang="en-GB"/>
              <a:t>[39] WMFC, "Generational Differences Chart," [Online]. Available: http://www.wmfc.org/uploads/GenerationalDifferencesChart.pdf. [Accessed 13 April 2019].</a:t>
            </a:r>
          </a:p>
          <a:p>
            <a:pPr marL="0" indent="0">
              <a:buNone/>
            </a:pPr>
            <a:r>
              <a:rPr lang="en-GB"/>
              <a:t>[40] US History, "Baby Boom Generation," [Online]. Available: https://www.u-s-history.com/pages/h2061.html. [Accessed 14 April 2019].</a:t>
            </a:r>
          </a:p>
          <a:p>
            <a:pPr marL="0" indent="0">
              <a:buNone/>
            </a:pPr>
            <a:r>
              <a:rPr lang="en-GB"/>
              <a:t>[41] </a:t>
            </a:r>
            <a:r>
              <a:rPr lang="en-US"/>
              <a:t>C. Pappas, "8 Important Characteristics Of Baby Boomers eLearning Professionals Should Know," eLearning Industry, 29 January 2016. [Online]. Available: https://elearningindustry.com/8-important-characteristics-baby-boomers-elearning-professionals-know. [Accessed 14 April 2019].</a:t>
            </a:r>
          </a:p>
          <a:p>
            <a:pPr marL="0" indent="0">
              <a:buNone/>
            </a:pPr>
            <a:r>
              <a:rPr lang="en-GB"/>
              <a:t>[42] S. Kane, "Baby Boomers in the Workplace," The Balance Careers, 19 April 2018. [Online]. Available: https://www.thebalancecareers.com/baby-boomers-2164681. [Accessed 14 April 2019].</a:t>
            </a:r>
          </a:p>
          <a:p>
            <a:pPr marL="0" indent="0">
              <a:buNone/>
            </a:pPr>
            <a:endParaRPr lang="en-GB"/>
          </a:p>
          <a:p>
            <a:pPr marL="0" indent="0">
              <a:buNone/>
            </a:pPr>
            <a:endParaRPr lang="en-GB"/>
          </a:p>
        </p:txBody>
      </p:sp>
    </p:spTree>
    <p:extLst>
      <p:ext uri="{BB962C8B-B14F-4D97-AF65-F5344CB8AC3E}">
        <p14:creationId xmlns:p14="http://schemas.microsoft.com/office/powerpoint/2010/main" val="10808587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7CE380-872D-429D-A215-63227220B125}"/>
              </a:ext>
            </a:extLst>
          </p:cNvPr>
          <p:cNvSpPr>
            <a:spLocks noGrp="1"/>
          </p:cNvSpPr>
          <p:nvPr>
            <p:ph type="sldNum" sz="quarter" idx="12"/>
          </p:nvPr>
        </p:nvSpPr>
        <p:spPr/>
        <p:txBody>
          <a:bodyPr>
            <a:normAutofit lnSpcReduction="10000"/>
          </a:bodyPr>
          <a:lstStyle/>
          <a:p>
            <a:fld id="{4FAB73BC-B049-4115-A692-8D63A059BFB8}" type="slidenum">
              <a:rPr lang="en-US" smtClean="0"/>
              <a:t>53</a:t>
            </a:fld>
            <a:endParaRPr lang="en-US"/>
          </a:p>
        </p:txBody>
      </p:sp>
      <p:sp>
        <p:nvSpPr>
          <p:cNvPr id="3" name="Rectangle 2">
            <a:extLst>
              <a:ext uri="{FF2B5EF4-FFF2-40B4-BE49-F238E27FC236}">
                <a16:creationId xmlns:a16="http://schemas.microsoft.com/office/drawing/2014/main" id="{B1F3B95C-5E7E-466E-8E24-CA00E5EE9B96}"/>
              </a:ext>
            </a:extLst>
          </p:cNvPr>
          <p:cNvSpPr/>
          <p:nvPr/>
        </p:nvSpPr>
        <p:spPr>
          <a:xfrm>
            <a:off x="1232452" y="559752"/>
            <a:ext cx="8560904" cy="5909310"/>
          </a:xfrm>
          <a:prstGeom prst="rect">
            <a:avLst/>
          </a:prstGeom>
        </p:spPr>
        <p:txBody>
          <a:bodyPr wrap="square">
            <a:spAutoFit/>
          </a:bodyPr>
          <a:lstStyle/>
          <a:p>
            <a:r>
              <a:rPr lang="en-GB"/>
              <a:t>[43] R. </a:t>
            </a:r>
            <a:r>
              <a:rPr lang="en-GB" err="1"/>
              <a:t>Rayback</a:t>
            </a:r>
            <a:r>
              <a:rPr lang="en-GB"/>
              <a:t>, "From Baby Boomers to Generation Z," Psychology Today, 22 February 2016. [Online]. Available: https://www.psychologytoday.com/us/blog/the-truisms-wellness/201602/baby-boomers-generation-z. [Accessed 14 April 2019].</a:t>
            </a:r>
          </a:p>
          <a:p>
            <a:endParaRPr lang="en-GB"/>
          </a:p>
          <a:p>
            <a:r>
              <a:rPr lang="en-GB"/>
              <a:t>[44] Value Options, "The Baby Boomer Generation [Born 1946–1964]," [Online]. Available: http://www.valueoptions.com/spotlight_YIW/baby_boomers.htm. [Accessed 14 April 2019].</a:t>
            </a:r>
          </a:p>
          <a:p>
            <a:endParaRPr lang="en-GB"/>
          </a:p>
          <a:p>
            <a:r>
              <a:rPr lang="en-GB"/>
              <a:t>[45] D. </a:t>
            </a:r>
            <a:r>
              <a:rPr lang="en-GB" err="1"/>
              <a:t>Schawbel</a:t>
            </a:r>
            <a:r>
              <a:rPr lang="en-GB"/>
              <a:t>, "53 Of The Most Interesting Facts About Baby Boomers," 3 February 2017. [Online]. Available: https://danschawbel.com/blog/53-of-the-most-interesting-facts-about-baby-boomers/. [Accessed 14 April 2019].</a:t>
            </a:r>
          </a:p>
          <a:p>
            <a:endParaRPr lang="en-GB"/>
          </a:p>
          <a:p>
            <a:r>
              <a:rPr lang="en-GB"/>
              <a:t>[46] Collins Dictionary, Collins English Dictionary, Glasgow: HarperCollins Publishers, 2018. </a:t>
            </a:r>
          </a:p>
          <a:p>
            <a:endParaRPr lang="en-GB"/>
          </a:p>
          <a:p>
            <a:r>
              <a:rPr lang="en-GB"/>
              <a:t>[47] S. Kane, "The Common Characteristics of Generation X Professionals," The Balance Careers, 15 January 2019. [Online]. Available: https://www.thebalancecareers.com/common-characteristics-of-generation-x-professionals-2164682. [Accessed 14 April 2019].</a:t>
            </a:r>
          </a:p>
        </p:txBody>
      </p:sp>
    </p:spTree>
    <p:extLst>
      <p:ext uri="{BB962C8B-B14F-4D97-AF65-F5344CB8AC3E}">
        <p14:creationId xmlns:p14="http://schemas.microsoft.com/office/powerpoint/2010/main" val="16855629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6E164E-9228-4697-A49B-E70B15C5F35C}"/>
              </a:ext>
            </a:extLst>
          </p:cNvPr>
          <p:cNvSpPr>
            <a:spLocks noGrp="1"/>
          </p:cNvSpPr>
          <p:nvPr>
            <p:ph type="sldNum" sz="quarter" idx="12"/>
          </p:nvPr>
        </p:nvSpPr>
        <p:spPr/>
        <p:txBody>
          <a:bodyPr>
            <a:normAutofit lnSpcReduction="10000"/>
          </a:bodyPr>
          <a:lstStyle/>
          <a:p>
            <a:fld id="{4FAB73BC-B049-4115-A692-8D63A059BFB8}" type="slidenum">
              <a:rPr lang="en-US" smtClean="0"/>
              <a:t>54</a:t>
            </a:fld>
            <a:endParaRPr lang="en-US"/>
          </a:p>
        </p:txBody>
      </p:sp>
      <p:sp>
        <p:nvSpPr>
          <p:cNvPr id="3" name="Content Placeholder 2">
            <a:extLst>
              <a:ext uri="{FF2B5EF4-FFF2-40B4-BE49-F238E27FC236}">
                <a16:creationId xmlns:a16="http://schemas.microsoft.com/office/drawing/2014/main" id="{8501B471-25C8-4627-9654-17F0FAA8E6AF}"/>
              </a:ext>
            </a:extLst>
          </p:cNvPr>
          <p:cNvSpPr txBox="1">
            <a:spLocks/>
          </p:cNvSpPr>
          <p:nvPr/>
        </p:nvSpPr>
        <p:spPr>
          <a:xfrm>
            <a:off x="1261871" y="715617"/>
            <a:ext cx="8902545" cy="5456583"/>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a:t>[48] D. </a:t>
            </a:r>
            <a:r>
              <a:rPr lang="en-GB" err="1"/>
              <a:t>Schawbel</a:t>
            </a:r>
            <a:r>
              <a:rPr lang="en-GB"/>
              <a:t>, "44 Of The Most Interesting Facts About Generation X," 26 July 2015. [Online]. Available: https://danschawbel.com/blog/44-of-the-most-interesting-facts-about-generation-x/. [Accessed 14 April 2019]. </a:t>
            </a:r>
          </a:p>
          <a:p>
            <a:pPr marL="0" indent="0">
              <a:buNone/>
            </a:pPr>
            <a:r>
              <a:rPr lang="en-GB"/>
              <a:t>[49] A. Abramson, "GENERATION X CHARACTERISTICS: A GENERATION OF BUSINESS PROFESSIONALS," 15 September 2018. [Online]. Available: https://www.alexisabramson.com/generation-x-characteristics/. [Accessed 14 April 2019].</a:t>
            </a:r>
          </a:p>
          <a:p>
            <a:pPr marL="0" indent="0">
              <a:buNone/>
            </a:pPr>
            <a:r>
              <a:rPr lang="en-GB"/>
              <a:t>[50] S. Neal and R. </a:t>
            </a:r>
            <a:r>
              <a:rPr lang="en-GB" err="1"/>
              <a:t>Wellins</a:t>
            </a:r>
            <a:r>
              <a:rPr lang="en-GB"/>
              <a:t>, "Generation X — not millennials — is changing the nature of work," CNBC, 11 April 2018. [Online]. Available: https://www.cnbc.com/2018/04/11/generation-x--not-millennials--is-changing-the-nature-of-work.html. [Accessed 14 April 2019].</a:t>
            </a:r>
          </a:p>
          <a:p>
            <a:pPr marL="0" indent="0">
              <a:buNone/>
            </a:pPr>
            <a:r>
              <a:rPr lang="en-GB"/>
              <a:t>[51] J. Rampton, "Different Motivations for Different Generations of Workers: Boomers, Gen X, Millennials, and Gen Z," Inc., [Online]. Available: https://www.inc.com/john-rampton/different-motivations-for-different-generations-of-workers-boomers-gen-x-millennials-gen-z.html. [Accessed 14 April 2019].</a:t>
            </a:r>
          </a:p>
          <a:p>
            <a:pPr marL="0" indent="0">
              <a:buNone/>
            </a:pPr>
            <a:r>
              <a:rPr lang="en-GB"/>
              <a:t>[52] Business Dictionary, "Generation Y," [Online]. Available: http://www.businessdictionary.com/definition/Generation-Y.html. [Accessed 14 April 2019].</a:t>
            </a:r>
          </a:p>
          <a:p>
            <a:pPr marL="0" indent="0">
              <a:buNone/>
            </a:pPr>
            <a:endParaRPr lang="en-GB"/>
          </a:p>
        </p:txBody>
      </p:sp>
    </p:spTree>
    <p:extLst>
      <p:ext uri="{BB962C8B-B14F-4D97-AF65-F5344CB8AC3E}">
        <p14:creationId xmlns:p14="http://schemas.microsoft.com/office/powerpoint/2010/main" val="32766395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1036ADA-6E52-45EA-B358-3D2C5300951C}"/>
              </a:ext>
            </a:extLst>
          </p:cNvPr>
          <p:cNvSpPr>
            <a:spLocks noGrp="1"/>
          </p:cNvSpPr>
          <p:nvPr>
            <p:ph type="sldNum" sz="quarter" idx="12"/>
          </p:nvPr>
        </p:nvSpPr>
        <p:spPr/>
        <p:txBody>
          <a:bodyPr>
            <a:normAutofit lnSpcReduction="10000"/>
          </a:bodyPr>
          <a:lstStyle/>
          <a:p>
            <a:fld id="{4FAB73BC-B049-4115-A692-8D63A059BFB8}" type="slidenum">
              <a:rPr lang="en-US" smtClean="0"/>
              <a:t>55</a:t>
            </a:fld>
            <a:endParaRPr lang="en-US"/>
          </a:p>
        </p:txBody>
      </p:sp>
      <p:sp>
        <p:nvSpPr>
          <p:cNvPr id="3" name="Content Placeholder 2">
            <a:extLst>
              <a:ext uri="{FF2B5EF4-FFF2-40B4-BE49-F238E27FC236}">
                <a16:creationId xmlns:a16="http://schemas.microsoft.com/office/drawing/2014/main" id="{14729131-11E5-4A91-9D89-81CD640FEEF7}"/>
              </a:ext>
            </a:extLst>
          </p:cNvPr>
          <p:cNvSpPr txBox="1">
            <a:spLocks/>
          </p:cNvSpPr>
          <p:nvPr/>
        </p:nvSpPr>
        <p:spPr>
          <a:xfrm>
            <a:off x="1261871" y="715617"/>
            <a:ext cx="8902545" cy="545658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a:t>[53] S. Kane, "The Common Characteristics of </a:t>
            </a:r>
            <a:r>
              <a:rPr lang="en-GB" err="1"/>
              <a:t>Millenial</a:t>
            </a:r>
            <a:r>
              <a:rPr lang="en-GB"/>
              <a:t> Professionals," The Balance Careers, 25 January 2019. [Online]. Available: https://www.thebalancecareers.com/common-characteristics-of-generation-y-professionals-2164683. [Accessed 15 April 2019]. </a:t>
            </a:r>
          </a:p>
          <a:p>
            <a:pPr marL="0" indent="0">
              <a:buNone/>
            </a:pPr>
            <a:r>
              <a:rPr lang="en-GB"/>
              <a:t>[54] Connecting Generations, "Generation Y Characteristics," [Online]. Available: http://www.generationy.com/about-generation-y-in-the-workforce/characteristics/. [Accessed 15 April 2019].</a:t>
            </a:r>
          </a:p>
          <a:p>
            <a:pPr marL="0" indent="0">
              <a:buNone/>
            </a:pPr>
            <a:r>
              <a:rPr lang="en-GB"/>
              <a:t>[55] Martin, "Common Characteristics of Generation Y Professionals," </a:t>
            </a:r>
            <a:r>
              <a:rPr lang="en-GB" err="1"/>
              <a:t>Cleverism</a:t>
            </a:r>
            <a:r>
              <a:rPr lang="en-GB"/>
              <a:t>, 27 February 2019. [Online]. Available: https://www.cleverism.com/common-characteristics-of-generation-y-professionals/. [Accessed 15 April 2019].</a:t>
            </a:r>
          </a:p>
          <a:p>
            <a:pPr marL="0" indent="0">
              <a:buNone/>
            </a:pPr>
            <a:r>
              <a:rPr lang="en-GB"/>
              <a:t>[56] Arca24, "Millennials: 5 characteristics of the perfect work place," [Online]. Available: https://www.arca24.com/millennials-5-characteristics-of-the-perfect-work-place/. [Accessed 15 April 2019].</a:t>
            </a:r>
          </a:p>
          <a:p>
            <a:pPr marL="0" indent="0">
              <a:buNone/>
            </a:pPr>
            <a:r>
              <a:rPr lang="en-GB"/>
              <a:t>[57] The </a:t>
            </a:r>
            <a:r>
              <a:rPr lang="en-GB" err="1"/>
              <a:t>Headhunters</a:t>
            </a:r>
            <a:r>
              <a:rPr lang="en-GB"/>
              <a:t>, "Generational Gap Series: Generation Y in the Workplace," [Online]. Available: https://www.theheadhunters.ca/blog/generational-gap-series-generation-y-in-the-workplace/. [Accessed 15 April 2019].</a:t>
            </a:r>
          </a:p>
        </p:txBody>
      </p:sp>
    </p:spTree>
    <p:extLst>
      <p:ext uri="{BB962C8B-B14F-4D97-AF65-F5344CB8AC3E}">
        <p14:creationId xmlns:p14="http://schemas.microsoft.com/office/powerpoint/2010/main" val="882251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ED92187-E8AC-4B15-8A79-B13DD7B1D556}"/>
              </a:ext>
            </a:extLst>
          </p:cNvPr>
          <p:cNvSpPr>
            <a:spLocks noGrp="1"/>
          </p:cNvSpPr>
          <p:nvPr>
            <p:ph type="sldNum" sz="quarter" idx="12"/>
          </p:nvPr>
        </p:nvSpPr>
        <p:spPr/>
        <p:txBody>
          <a:bodyPr>
            <a:normAutofit lnSpcReduction="10000"/>
          </a:bodyPr>
          <a:lstStyle/>
          <a:p>
            <a:fld id="{4FAB73BC-B049-4115-A692-8D63A059BFB8}" type="slidenum">
              <a:rPr lang="en-US" smtClean="0"/>
              <a:t>56</a:t>
            </a:fld>
            <a:endParaRPr lang="en-US"/>
          </a:p>
        </p:txBody>
      </p:sp>
      <p:sp>
        <p:nvSpPr>
          <p:cNvPr id="3" name="Content Placeholder 2">
            <a:extLst>
              <a:ext uri="{FF2B5EF4-FFF2-40B4-BE49-F238E27FC236}">
                <a16:creationId xmlns:a16="http://schemas.microsoft.com/office/drawing/2014/main" id="{7B086408-2D5A-4940-B285-5B14D1DAB5CD}"/>
              </a:ext>
            </a:extLst>
          </p:cNvPr>
          <p:cNvSpPr txBox="1">
            <a:spLocks/>
          </p:cNvSpPr>
          <p:nvPr/>
        </p:nvSpPr>
        <p:spPr>
          <a:xfrm>
            <a:off x="1261871" y="715617"/>
            <a:ext cx="8902545" cy="5456583"/>
          </a:xfrm>
          <a:prstGeom prst="rect">
            <a:avLst/>
          </a:prstGeom>
        </p:spPr>
        <p:txBody>
          <a:bodyPr>
            <a:normAutofit fontScale="925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[58] Dictionary.com, "What does Generation Z mean?," [Online]. Available: https://www.dictionary.com/e/pop-culture/generation-z/. [Accessed 15 April 2019].</a:t>
            </a:r>
          </a:p>
          <a:p>
            <a:pPr marL="0" indent="0">
              <a:buNone/>
            </a:pPr>
            <a:r>
              <a:rPr lang="en-GB" sz="2000"/>
              <a:t>[59] G. Beall, "8 Key Differences between Gen Z and Millennials," </a:t>
            </a:r>
            <a:r>
              <a:rPr lang="en-GB" sz="2000" err="1"/>
              <a:t>Huffpost</a:t>
            </a:r>
            <a:r>
              <a:rPr lang="en-GB" sz="2000"/>
              <a:t>, 6 November 2017. [Online]. Available: https://www.huffpost.com/entry/8-key-differences-between_b_12814200. [Accessed 15 April 2019].  </a:t>
            </a:r>
          </a:p>
          <a:p>
            <a:pPr marL="0" indent="0">
              <a:buNone/>
            </a:pPr>
            <a:r>
              <a:rPr lang="en-GB" sz="2000"/>
              <a:t>[60] Oxford Royale Academy, "7 Unique Characteristics of Generation Z," 25 January 2018. [Online]. Available: https://www.oxford-royale.co.uk/articles/7-unique-characteristics-generation-z.html. [Accessed 15 April 2019].</a:t>
            </a:r>
          </a:p>
          <a:p>
            <a:pPr marL="0" indent="0">
              <a:buNone/>
            </a:pPr>
            <a:r>
              <a:rPr lang="en-GB" sz="2000"/>
              <a:t>[61] S. Robertson, "GENERATION Z CHARACTERISTICS &amp; TRAITS THAT EXPLAIN THE WAY THEY LEARN," Julian </a:t>
            </a:r>
            <a:r>
              <a:rPr lang="en-GB" sz="2000" err="1"/>
              <a:t>Krinsky</a:t>
            </a:r>
            <a:r>
              <a:rPr lang="en-GB" sz="2000"/>
              <a:t> Camps &amp; Programs, 25 July 2018. [Online]. Available: https://info.jkcp.com/blog/generation-z-characteristics. [Accessed 15 April 2019].</a:t>
            </a:r>
          </a:p>
          <a:p>
            <a:pPr marL="0" indent="0">
              <a:buNone/>
            </a:pPr>
            <a:r>
              <a:rPr lang="en-GB" sz="2000"/>
              <a:t>[62] TTI Success Insights, "10 Defining Characteristics of Generation Z," 16 January 2019. [Online]. Available: https://blog.ttisuccessinsights.com/10-defining-characteristics-of-generation-z. [Accessed 15 April 2019].</a:t>
            </a:r>
          </a:p>
        </p:txBody>
      </p:sp>
    </p:spTree>
    <p:extLst>
      <p:ext uri="{BB962C8B-B14F-4D97-AF65-F5344CB8AC3E}">
        <p14:creationId xmlns:p14="http://schemas.microsoft.com/office/powerpoint/2010/main" val="37365839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196F19-96A7-4838-8825-66D6325572B0}"/>
              </a:ext>
            </a:extLst>
          </p:cNvPr>
          <p:cNvSpPr>
            <a:spLocks noGrp="1"/>
          </p:cNvSpPr>
          <p:nvPr>
            <p:ph type="sldNum" sz="quarter" idx="12"/>
          </p:nvPr>
        </p:nvSpPr>
        <p:spPr/>
        <p:txBody>
          <a:bodyPr>
            <a:normAutofit lnSpcReduction="10000"/>
          </a:bodyPr>
          <a:lstStyle/>
          <a:p>
            <a:fld id="{4FAB73BC-B049-4115-A692-8D63A059BFB8}" type="slidenum">
              <a:rPr lang="en-US" smtClean="0"/>
              <a:t>57</a:t>
            </a:fld>
            <a:endParaRPr lang="en-US"/>
          </a:p>
        </p:txBody>
      </p:sp>
      <p:sp>
        <p:nvSpPr>
          <p:cNvPr id="3" name="Content Placeholder 2">
            <a:extLst>
              <a:ext uri="{FF2B5EF4-FFF2-40B4-BE49-F238E27FC236}">
                <a16:creationId xmlns:a16="http://schemas.microsoft.com/office/drawing/2014/main" id="{2254A622-9CFF-4506-8EF0-F83A93F56E3F}"/>
              </a:ext>
            </a:extLst>
          </p:cNvPr>
          <p:cNvSpPr txBox="1">
            <a:spLocks/>
          </p:cNvSpPr>
          <p:nvPr/>
        </p:nvSpPr>
        <p:spPr>
          <a:xfrm>
            <a:off x="1261871" y="715617"/>
            <a:ext cx="8902545" cy="545658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[63] D. Patel, "8 Ways Generation Z Will Differ From Millennials In The Workplace," Forbes, 21 September 2017. [Online]. Available: https://www.forbes.com/sites/deeppatel/2017/09/21/8-ways-generation-z-will-differ-from-millennials-in-the-workplace/#48bcff8776e5. [Accessed 15 April 2019].</a:t>
            </a:r>
          </a:p>
          <a:p>
            <a:pPr marL="0" indent="0">
              <a:buNone/>
            </a:pPr>
            <a:r>
              <a:rPr lang="en-GB" sz="2000"/>
              <a:t>[64] M. </a:t>
            </a:r>
            <a:r>
              <a:rPr lang="en-GB" sz="2000" err="1"/>
              <a:t>Hoon</a:t>
            </a:r>
            <a:r>
              <a:rPr lang="en-GB" sz="2000"/>
              <a:t>, "5 tips on managing different generations in the workplace," The Job Network, [Online]. Available: https://www.thejobnetwork.com/managing-different-generations-workplace-hr/. [Accessed 16 April 2019].</a:t>
            </a:r>
          </a:p>
          <a:p>
            <a:pPr marL="0" indent="0">
              <a:buNone/>
            </a:pPr>
            <a:r>
              <a:rPr lang="en-GB" sz="2000"/>
              <a:t>[65] N. </a:t>
            </a:r>
            <a:r>
              <a:rPr lang="en-GB" sz="2000" err="1"/>
              <a:t>Blagui</a:t>
            </a:r>
            <a:r>
              <a:rPr lang="en-GB" sz="2000"/>
              <a:t>, "How to manage generational differences in the workplace," Exo, 15 November 2017. [Online]. Available: https://www.exoplatform.com/blog/2017/11/15/how-to-manage-different-generations-in-the-workplace/. [Accessed 16 April 2019].</a:t>
            </a:r>
          </a:p>
          <a:p>
            <a:pPr marL="0" indent="0">
              <a:buNone/>
            </a:pPr>
            <a:r>
              <a:rPr lang="en-GB" sz="2000"/>
              <a:t>[66] WSJ, "How to Manage Different Generations," [Online]. Available: http://guides.wsj.com/management/managing-your-people/how-to-manage-different-generations/. [Accessed 16 April 2019].</a:t>
            </a:r>
          </a:p>
        </p:txBody>
      </p:sp>
    </p:spTree>
    <p:extLst>
      <p:ext uri="{BB962C8B-B14F-4D97-AF65-F5344CB8AC3E}">
        <p14:creationId xmlns:p14="http://schemas.microsoft.com/office/powerpoint/2010/main" val="24861125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F754B4-F1F9-4DC8-8EF8-AB4EE73C148D}"/>
              </a:ext>
            </a:extLst>
          </p:cNvPr>
          <p:cNvSpPr>
            <a:spLocks noGrp="1"/>
          </p:cNvSpPr>
          <p:nvPr>
            <p:ph type="sldNum" sz="quarter" idx="12"/>
          </p:nvPr>
        </p:nvSpPr>
        <p:spPr/>
        <p:txBody>
          <a:bodyPr>
            <a:normAutofit lnSpcReduction="10000"/>
          </a:bodyPr>
          <a:lstStyle/>
          <a:p>
            <a:fld id="{4FAB73BC-B049-4115-A692-8D63A059BFB8}" type="slidenum">
              <a:rPr lang="en-US" smtClean="0"/>
              <a:t>58</a:t>
            </a:fld>
            <a:endParaRPr lang="en-US"/>
          </a:p>
        </p:txBody>
      </p:sp>
      <p:sp>
        <p:nvSpPr>
          <p:cNvPr id="3" name="Content Placeholder 2">
            <a:extLst>
              <a:ext uri="{FF2B5EF4-FFF2-40B4-BE49-F238E27FC236}">
                <a16:creationId xmlns:a16="http://schemas.microsoft.com/office/drawing/2014/main" id="{0BFA8E56-EEB8-4C28-B53C-575284BEBA5B}"/>
              </a:ext>
            </a:extLst>
          </p:cNvPr>
          <p:cNvSpPr txBox="1">
            <a:spLocks/>
          </p:cNvSpPr>
          <p:nvPr/>
        </p:nvSpPr>
        <p:spPr>
          <a:xfrm>
            <a:off x="1261871" y="715617"/>
            <a:ext cx="8902545" cy="5102087"/>
          </a:xfrm>
          <a:prstGeom prst="rect">
            <a:avLst/>
          </a:prstGeom>
        </p:spPr>
        <p:txBody>
          <a:bodyPr>
            <a:normAutofit fontScale="925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[67] C. Kapoor and N. Solomon, "Understanding and managing generational differences in the workplace," Worldwide Hospitality and Tourism Themes, vol. 3, no. 4, pp. 308-318, 2011.  </a:t>
            </a:r>
          </a:p>
          <a:p>
            <a:pPr marL="0" indent="0">
              <a:buNone/>
            </a:pPr>
            <a:r>
              <a:rPr lang="en-GB" sz="2000"/>
              <a:t>[68] B. Bird and C. Kopp, "Globalization," Investopedia, 17 March 2019. [Online]. Available: https://www.investopedia.com/terms/g/globalization.asp. [Accessed 16 April 2019].</a:t>
            </a:r>
          </a:p>
          <a:p>
            <a:pPr marL="0" indent="0">
              <a:buNone/>
            </a:pPr>
            <a:r>
              <a:rPr lang="en-GB" sz="2000"/>
              <a:t>[69] Triple A Learning, "The impact of globalisation on business," [Online]. Available: http://textbook.stpauls.br/business_organization/page_141.htm. [Accessed 16 April 2019].</a:t>
            </a:r>
          </a:p>
          <a:p>
            <a:pPr marL="0" indent="0">
              <a:buNone/>
            </a:pPr>
            <a:r>
              <a:rPr lang="en-GB" sz="2000"/>
              <a:t>[70] K. McFarlin, "The Effects of Globalization in the Workplace," Chron, 12 March 2019. [Online]. Available: https://smallbusiness.chron.com/effects-globalization-workplace-10738.html. [Accessed 16 April 2019].</a:t>
            </a:r>
          </a:p>
          <a:p>
            <a:pPr marL="0" indent="0">
              <a:buNone/>
            </a:pPr>
            <a:r>
              <a:rPr lang="en-GB" sz="2000"/>
              <a:t>[71] ADCQ, "Diversity in the workplace," [Online]. Available: https://www.adcq.qld.gov.au/resources/for-employers/diversity-in-the-workplace. [Accessed 16 April 2019].</a:t>
            </a:r>
          </a:p>
        </p:txBody>
      </p:sp>
    </p:spTree>
    <p:extLst>
      <p:ext uri="{BB962C8B-B14F-4D97-AF65-F5344CB8AC3E}">
        <p14:creationId xmlns:p14="http://schemas.microsoft.com/office/powerpoint/2010/main" val="14013802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4981E1-71F5-4A12-859B-E454058606D2}"/>
              </a:ext>
            </a:extLst>
          </p:cNvPr>
          <p:cNvSpPr>
            <a:spLocks noGrp="1"/>
          </p:cNvSpPr>
          <p:nvPr>
            <p:ph type="sldNum" sz="quarter" idx="12"/>
          </p:nvPr>
        </p:nvSpPr>
        <p:spPr/>
        <p:txBody>
          <a:bodyPr>
            <a:normAutofit lnSpcReduction="10000"/>
          </a:bodyPr>
          <a:lstStyle/>
          <a:p>
            <a:fld id="{4FAB73BC-B049-4115-A692-8D63A059BFB8}" type="slidenum">
              <a:rPr lang="en-US" smtClean="0"/>
              <a:t>59</a:t>
            </a:fld>
            <a:endParaRPr lang="en-US"/>
          </a:p>
        </p:txBody>
      </p:sp>
      <p:sp>
        <p:nvSpPr>
          <p:cNvPr id="3" name="Content Placeholder 2">
            <a:extLst>
              <a:ext uri="{FF2B5EF4-FFF2-40B4-BE49-F238E27FC236}">
                <a16:creationId xmlns:a16="http://schemas.microsoft.com/office/drawing/2014/main" id="{D57EFBEB-7CDB-46D1-8D78-57153CEF202D}"/>
              </a:ext>
            </a:extLst>
          </p:cNvPr>
          <p:cNvSpPr txBox="1">
            <a:spLocks/>
          </p:cNvSpPr>
          <p:nvPr/>
        </p:nvSpPr>
        <p:spPr>
          <a:xfrm>
            <a:off x="1261871" y="715617"/>
            <a:ext cx="8902545" cy="5456583"/>
          </a:xfrm>
          <a:prstGeom prst="rect">
            <a:avLst/>
          </a:prstGeom>
        </p:spPr>
        <p:txBody>
          <a:bodyPr>
            <a:normAutofit fontScale="925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[72] Business Dictionary, "diversity management," [Online]. Available: http://www.businessdictionary.com/definition/diversity-management.html. [Accessed 16 April 2019].  </a:t>
            </a:r>
          </a:p>
          <a:p>
            <a:pPr marL="0" indent="0">
              <a:buNone/>
            </a:pPr>
            <a:r>
              <a:rPr lang="en-GB" sz="2000"/>
              <a:t>[73] People Scout, "The Shifting Definition of Diversity in the Workplace," [Online]. Available: https://www.peoplescout.com/getting-right-understanding-managing-diversity-in-workplace/. [Accessed 16 April 2019].</a:t>
            </a:r>
          </a:p>
          <a:p>
            <a:pPr marL="0" indent="0">
              <a:buNone/>
            </a:pPr>
            <a:r>
              <a:rPr lang="en-GB" sz="2000"/>
              <a:t>[74] Service Futures, "Diversity is nothing without an inclusive workplace culture," [Online]. Available: https://www.servicefutures.com/diversity-nothing-without-inclusive-workplace-culture. [Accessed 17 April 2019].</a:t>
            </a:r>
          </a:p>
          <a:p>
            <a:pPr marL="0" indent="0">
              <a:buNone/>
            </a:pPr>
            <a:r>
              <a:rPr lang="en-GB" sz="2000"/>
              <a:t>[75] N. Fallon, "A Culture of Inclusion: Promoting Workplace Diversity and Belonging," Business News Daily, 30 June 2017. [Online]. Available: https://www.businessnewsdaily.com/10055-create-inclusive-workplace-culture.html. [Accessed 17 April 2019].</a:t>
            </a:r>
          </a:p>
          <a:p>
            <a:pPr marL="0" indent="0">
              <a:buNone/>
            </a:pPr>
            <a:r>
              <a:rPr lang="en-GB" sz="2000"/>
              <a:t>[76] N. Vohra,  V. Chari, P. Mathur, P. Sudarshan, N. Verma, N. Mathur et al., “Inclusive Workplaces: Lessons from Theory and Practice,” </a:t>
            </a:r>
            <a:r>
              <a:rPr lang="en-GB" sz="2000" err="1"/>
              <a:t>Vikalpa</a:t>
            </a:r>
            <a:r>
              <a:rPr lang="en-GB" sz="2000"/>
              <a:t>, vol. 40, no. 3, pp. 324-362, 2015. </a:t>
            </a:r>
          </a:p>
        </p:txBody>
      </p:sp>
    </p:spTree>
    <p:extLst>
      <p:ext uri="{BB962C8B-B14F-4D97-AF65-F5344CB8AC3E}">
        <p14:creationId xmlns:p14="http://schemas.microsoft.com/office/powerpoint/2010/main" val="1816047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A77F84D-F3AB-429A-A05D-048C4E430F9D}"/>
              </a:ext>
            </a:extLst>
          </p:cNvPr>
          <p:cNvSpPr>
            <a:spLocks noGrp="1"/>
          </p:cNvSpPr>
          <p:nvPr>
            <p:ph type="sldNum" sz="quarter" idx="12"/>
          </p:nvPr>
        </p:nvSpPr>
        <p:spPr/>
        <p:txBody>
          <a:bodyPr>
            <a:normAutofit lnSpcReduction="10000"/>
          </a:bodyPr>
          <a:lstStyle/>
          <a:p>
            <a:fld id="{4FAB73BC-B049-4115-A692-8D63A059BFB8}" type="slidenum">
              <a:rPr lang="en-US" smtClean="0"/>
              <a:t>60</a:t>
            </a:fld>
            <a:endParaRPr lang="en-US"/>
          </a:p>
        </p:txBody>
      </p:sp>
      <p:sp>
        <p:nvSpPr>
          <p:cNvPr id="3" name="Content Placeholder 2">
            <a:extLst>
              <a:ext uri="{FF2B5EF4-FFF2-40B4-BE49-F238E27FC236}">
                <a16:creationId xmlns:a16="http://schemas.microsoft.com/office/drawing/2014/main" id="{FEDA36E9-B81B-4C40-82B4-1FEE26F8F0B9}"/>
              </a:ext>
            </a:extLst>
          </p:cNvPr>
          <p:cNvSpPr txBox="1">
            <a:spLocks/>
          </p:cNvSpPr>
          <p:nvPr/>
        </p:nvSpPr>
        <p:spPr>
          <a:xfrm>
            <a:off x="1261871" y="715617"/>
            <a:ext cx="8902545" cy="545658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[77] hrsimple, "Gender and Workplace Bathrooms," 21 February 2019. [Online]. Available: https://www.hrsimple.com/blog/workplace-bathroom-gender-requirements-transgender-lgbq. [Accessed 17 April 2019].</a:t>
            </a:r>
          </a:p>
          <a:p>
            <a:pPr marL="0" indent="0">
              <a:buNone/>
            </a:pPr>
            <a:r>
              <a:rPr lang="en-GB" sz="2000"/>
              <a:t>[78] Training Magazine, "LEADING EDGE: CREATING A SAFE SPACE FOR EMPLOYEES," 27 January 2016. [Online]. Available: https://trainingmag.com/leading-edge-creating-safe-space-employees/. [Accessed 17 April 2019].</a:t>
            </a:r>
          </a:p>
          <a:p>
            <a:pPr marL="0" indent="0">
              <a:buNone/>
            </a:pPr>
            <a:r>
              <a:rPr lang="en-GB" sz="2000"/>
              <a:t>[79] Equality and Human Rights Commission, "An Employers Guide to Creating a Diverse Workforce," March 2010. [Online]. Available: https://smarttar.co.uk/wp-content/uploads/2015/12/an_employers_guide_to_creating_a_diverse_workforce.pdf. [Accessed 17 April 2019].</a:t>
            </a:r>
          </a:p>
          <a:p>
            <a:pPr marL="0" indent="0">
              <a:buNone/>
            </a:pPr>
            <a:r>
              <a:rPr lang="en-GB" sz="2000"/>
              <a:t>[80] R. Johnson, "What Are the Advantages of a Diverse Workforce?," Chron, 28 January 2019. [Online]. Available: https://smallbusiness.chron.com/advantages-diverse-workforce-18780.html. [Accessed 17 April 2019].</a:t>
            </a:r>
          </a:p>
        </p:txBody>
      </p:sp>
    </p:spTree>
    <p:extLst>
      <p:ext uri="{BB962C8B-B14F-4D97-AF65-F5344CB8AC3E}">
        <p14:creationId xmlns:p14="http://schemas.microsoft.com/office/powerpoint/2010/main" val="32178602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28A0FD1-B6FB-4843-AADC-46002F4386F0}"/>
              </a:ext>
            </a:extLst>
          </p:cNvPr>
          <p:cNvSpPr>
            <a:spLocks noGrp="1"/>
          </p:cNvSpPr>
          <p:nvPr>
            <p:ph type="sldNum" sz="quarter" idx="12"/>
          </p:nvPr>
        </p:nvSpPr>
        <p:spPr/>
        <p:txBody>
          <a:bodyPr>
            <a:normAutofit lnSpcReduction="10000"/>
          </a:bodyPr>
          <a:lstStyle/>
          <a:p>
            <a:fld id="{4FAB73BC-B049-4115-A692-8D63A059BFB8}" type="slidenum">
              <a:rPr lang="en-US" smtClean="0"/>
              <a:t>61</a:t>
            </a:fld>
            <a:endParaRPr lang="en-US"/>
          </a:p>
        </p:txBody>
      </p:sp>
      <p:sp>
        <p:nvSpPr>
          <p:cNvPr id="6" name="Content Placeholder 2">
            <a:extLst>
              <a:ext uri="{FF2B5EF4-FFF2-40B4-BE49-F238E27FC236}">
                <a16:creationId xmlns:a16="http://schemas.microsoft.com/office/drawing/2014/main" id="{122C745E-DA8F-44DF-8770-76BC5CA81DB9}"/>
              </a:ext>
            </a:extLst>
          </p:cNvPr>
          <p:cNvSpPr txBox="1">
            <a:spLocks/>
          </p:cNvSpPr>
          <p:nvPr/>
        </p:nvSpPr>
        <p:spPr>
          <a:xfrm>
            <a:off x="1261871" y="715617"/>
            <a:ext cx="8902545" cy="5456583"/>
          </a:xfrm>
          <a:prstGeom prst="rect">
            <a:avLst/>
          </a:prstGeom>
        </p:spPr>
        <p:txBody>
          <a:bodyPr>
            <a:normAutofit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[81] The Undercover Recruiter, "What Are the Benefits of Diversity in the Workplace?," [Online]. Available: https://theundercoverrecruiter.com/benefits-diversity-workplace/. [Accessed 17 April 2019].</a:t>
            </a:r>
          </a:p>
          <a:p>
            <a:pPr marL="0" indent="0">
              <a:buNone/>
            </a:pPr>
            <a:r>
              <a:rPr lang="en-GB" sz="2000"/>
              <a:t>[82] C. </a:t>
            </a:r>
            <a:r>
              <a:rPr lang="en-GB" sz="2000" err="1"/>
              <a:t>Forsey</a:t>
            </a:r>
            <a:r>
              <a:rPr lang="en-GB" sz="2000"/>
              <a:t>, "5 Awesome Benefits of Diversity at Work," HubSpot, [Online]. Available: https://blog.hubspot.com/marketing/benefits-diversity-workplace. [Accessed 17 April 2019].</a:t>
            </a:r>
          </a:p>
          <a:p>
            <a:pPr marL="0" indent="0">
              <a:buNone/>
            </a:pPr>
            <a:r>
              <a:rPr lang="en-GB" sz="2000"/>
              <a:t>[83] K. Reynolds, "13 benefits and challenges of cultural diversity in the workplace," </a:t>
            </a:r>
            <a:r>
              <a:rPr lang="en-GB" sz="2000" err="1"/>
              <a:t>Hult</a:t>
            </a:r>
            <a:r>
              <a:rPr lang="en-GB" sz="2000"/>
              <a:t> International Business School, January 2019. [Online]. Available: https://www.hult.edu/blog/benefits-challenges-cultural-diversity-workplace/#career. [Accessed 17 April 2019].</a:t>
            </a:r>
          </a:p>
          <a:p>
            <a:pPr marL="0" indent="0">
              <a:buNone/>
            </a:pPr>
            <a:r>
              <a:rPr lang="en-GB" sz="2000"/>
              <a:t>[84] </a:t>
            </a:r>
            <a:r>
              <a:rPr lang="en-GB" sz="2000" err="1"/>
              <a:t>Hibob</a:t>
            </a:r>
            <a:r>
              <a:rPr lang="en-GB" sz="2000"/>
              <a:t> Inc., "Scaling Up," [Online]. Available: https://blog.hibob.com/case-studies/airsorted/. [Accessed 18 April 2019].</a:t>
            </a:r>
          </a:p>
          <a:p>
            <a:pPr marL="0" indent="0">
              <a:buNone/>
            </a:pPr>
            <a:r>
              <a:rPr lang="en-GB" sz="2000"/>
              <a:t>[85] Softworks, "Heineken," [Online]. Available: https://www.softworks.com/heineken-case-study/. [Accessed 18 April 2019].</a:t>
            </a:r>
          </a:p>
        </p:txBody>
      </p:sp>
    </p:spTree>
    <p:extLst>
      <p:ext uri="{BB962C8B-B14F-4D97-AF65-F5344CB8AC3E}">
        <p14:creationId xmlns:p14="http://schemas.microsoft.com/office/powerpoint/2010/main" val="41928923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A8B7E58-6413-43EE-A08A-E375E21C9F8D}"/>
              </a:ext>
            </a:extLst>
          </p:cNvPr>
          <p:cNvSpPr>
            <a:spLocks noGrp="1"/>
          </p:cNvSpPr>
          <p:nvPr>
            <p:ph type="sldNum" sz="quarter" idx="12"/>
          </p:nvPr>
        </p:nvSpPr>
        <p:spPr/>
        <p:txBody>
          <a:bodyPr>
            <a:normAutofit lnSpcReduction="10000"/>
          </a:bodyPr>
          <a:lstStyle/>
          <a:p>
            <a:fld id="{4FAB73BC-B049-4115-A692-8D63A059BFB8}" type="slidenum">
              <a:rPr lang="en-US" smtClean="0"/>
              <a:t>62</a:t>
            </a:fld>
            <a:endParaRPr lang="en-US"/>
          </a:p>
        </p:txBody>
      </p:sp>
      <p:sp>
        <p:nvSpPr>
          <p:cNvPr id="3" name="Content Placeholder 2">
            <a:extLst>
              <a:ext uri="{FF2B5EF4-FFF2-40B4-BE49-F238E27FC236}">
                <a16:creationId xmlns:a16="http://schemas.microsoft.com/office/drawing/2014/main" id="{4C858C48-21FF-4997-B133-11ADBAC58BAD}"/>
              </a:ext>
            </a:extLst>
          </p:cNvPr>
          <p:cNvSpPr txBox="1">
            <a:spLocks/>
          </p:cNvSpPr>
          <p:nvPr/>
        </p:nvSpPr>
        <p:spPr>
          <a:xfrm>
            <a:off x="1261871" y="715617"/>
            <a:ext cx="8902545" cy="5456583"/>
          </a:xfrm>
          <a:prstGeom prst="rect">
            <a:avLst/>
          </a:prstGeom>
        </p:spPr>
        <p:txBody>
          <a:bodyPr anchor="t">
            <a:normAutofit fontScale="925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dirty="0"/>
              <a:t>[86] </a:t>
            </a:r>
            <a:r>
              <a:rPr lang="en-GB" sz="2000" dirty="0" err="1"/>
              <a:t>MultiTime</a:t>
            </a:r>
            <a:r>
              <a:rPr lang="en-GB" sz="2000" dirty="0"/>
              <a:t>, "H.M. Passport Office Selected </a:t>
            </a:r>
            <a:r>
              <a:rPr lang="en-GB" sz="2000" dirty="0" err="1"/>
              <a:t>MultiTime</a:t>
            </a:r>
            <a:r>
              <a:rPr lang="en-GB" sz="2000" dirty="0"/>
              <a:t> to provide a Time and Attendance solution.," [Online]. Available: https://multitime.co.uk/customers/hmpo/. [Accessed 18 April 2019]. </a:t>
            </a:r>
          </a:p>
          <a:p>
            <a:pPr marL="0" indent="0">
              <a:buNone/>
            </a:pPr>
            <a:r>
              <a:rPr lang="en-GB" sz="2000" dirty="0"/>
              <a:t>[87] Honestly MT GmbH, "Employee Surveys Facilitate More Efficient Communication and Cooperation at ROM AG," [Online]. Available: https://www.honestly.com/customers/romag. [Accessed 18 April 2019].</a:t>
            </a:r>
          </a:p>
          <a:p>
            <a:pPr marL="0" indent="0">
              <a:buNone/>
            </a:pPr>
            <a:r>
              <a:rPr lang="en-GB" sz="2000" dirty="0"/>
              <a:t>[88] </a:t>
            </a:r>
            <a:r>
              <a:rPr lang="en-US" sz="2000" dirty="0">
                <a:ea typeface="+mn-lt"/>
                <a:cs typeface="+mn-lt"/>
              </a:rPr>
              <a:t>A. Tan, "Featured Case Study: Why Recruiters at DBS Bank use AI to Hire Candidates," [Online]. Available: http://adriantan.com.sg/featured-case-study-why-recruiters-at-dbs-bank-use-ai-to-hire-candidates/. [Accessed 18 April 2019].</a:t>
            </a:r>
          </a:p>
          <a:p>
            <a:pPr marL="0" indent="0">
              <a:buNone/>
            </a:pPr>
            <a:r>
              <a:rPr lang="en-US" sz="2000" dirty="0">
                <a:ea typeface="+mn-lt"/>
                <a:cs typeface="+mn-lt"/>
              </a:rPr>
              <a:t>[89] </a:t>
            </a:r>
            <a:r>
              <a:rPr lang="en-US" sz="2000" dirty="0" err="1">
                <a:ea typeface="+mn-lt"/>
                <a:cs typeface="+mn-lt"/>
              </a:rPr>
              <a:t>EduMe</a:t>
            </a:r>
            <a:r>
              <a:rPr lang="en-US" sz="2000" dirty="0">
                <a:ea typeface="+mn-lt"/>
                <a:cs typeface="+mn-lt"/>
              </a:rPr>
              <a:t>, "Case Study: Greenlight Planet &amp; </a:t>
            </a:r>
            <a:r>
              <a:rPr lang="en-US" sz="2000" dirty="0" err="1">
                <a:ea typeface="+mn-lt"/>
                <a:cs typeface="+mn-lt"/>
              </a:rPr>
              <a:t>EduMe</a:t>
            </a:r>
            <a:r>
              <a:rPr lang="en-US" sz="2000" dirty="0">
                <a:ea typeface="+mn-lt"/>
                <a:cs typeface="+mn-lt"/>
              </a:rPr>
              <a:t> - Driving salesforce productivity &amp; engagement," 14 December 2018. [Online]. Available: https://www.edume.com/blog/case-study-greenlight-planet. [Accessed 18 April 2019].</a:t>
            </a:r>
          </a:p>
          <a:p>
            <a:pPr marL="0" indent="0">
              <a:buNone/>
            </a:pPr>
            <a:r>
              <a:rPr lang="en-US" sz="2000" dirty="0">
                <a:ea typeface="+mn-lt"/>
                <a:cs typeface="+mn-lt"/>
              </a:rPr>
              <a:t>[90] </a:t>
            </a:r>
            <a:r>
              <a:rPr lang="en-GB" sz="2000" dirty="0">
                <a:ea typeface="+mn-lt"/>
                <a:cs typeface="+mn-lt"/>
              </a:rPr>
              <a:t>Truro &amp; </a:t>
            </a:r>
            <a:r>
              <a:rPr lang="en-GB" sz="2000" dirty="0" err="1">
                <a:ea typeface="+mn-lt"/>
                <a:cs typeface="+mn-lt"/>
              </a:rPr>
              <a:t>Penwith</a:t>
            </a:r>
            <a:r>
              <a:rPr lang="en-GB" sz="2000" dirty="0">
                <a:ea typeface="+mn-lt"/>
                <a:cs typeface="+mn-lt"/>
              </a:rPr>
              <a:t> College, "What is job satisfaction and how to get it in your workplace," [Online]. Available: https://www.truro-penwith.ac.uk/why-choose-us/student-experience/blog/what-is-job-satisfaction-and-how-to-get-it-in-your-workplace. [Accessed 19 April 2019].</a:t>
            </a:r>
            <a:endParaRPr lang="en-US" sz="2000" dirty="0">
              <a:ea typeface="+mn-lt"/>
              <a:cs typeface="+mn-lt"/>
            </a:endParaRPr>
          </a:p>
        </p:txBody>
      </p:sp>
    </p:spTree>
    <p:extLst>
      <p:ext uri="{BB962C8B-B14F-4D97-AF65-F5344CB8AC3E}">
        <p14:creationId xmlns:p14="http://schemas.microsoft.com/office/powerpoint/2010/main" val="416699999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F2E3235-933F-478F-80AD-13DF38810199}"/>
              </a:ext>
            </a:extLst>
          </p:cNvPr>
          <p:cNvSpPr>
            <a:spLocks noGrp="1"/>
          </p:cNvSpPr>
          <p:nvPr>
            <p:ph type="sldNum" sz="quarter" idx="12"/>
          </p:nvPr>
        </p:nvSpPr>
        <p:spPr/>
        <p:txBody>
          <a:bodyPr>
            <a:normAutofit lnSpcReduction="10000"/>
          </a:bodyPr>
          <a:lstStyle/>
          <a:p>
            <a:fld id="{4FAB73BC-B049-4115-A692-8D63A059BFB8}" type="slidenum">
              <a:rPr lang="en-US" smtClean="0"/>
              <a:t>63</a:t>
            </a:fld>
            <a:endParaRPr lang="en-US"/>
          </a:p>
        </p:txBody>
      </p:sp>
      <p:sp>
        <p:nvSpPr>
          <p:cNvPr id="3" name="Content Placeholder 2">
            <a:extLst>
              <a:ext uri="{FF2B5EF4-FFF2-40B4-BE49-F238E27FC236}">
                <a16:creationId xmlns:a16="http://schemas.microsoft.com/office/drawing/2014/main" id="{5483AF6B-7D05-4946-831F-18C364C6B0BE}"/>
              </a:ext>
            </a:extLst>
          </p:cNvPr>
          <p:cNvSpPr txBox="1">
            <a:spLocks/>
          </p:cNvSpPr>
          <p:nvPr/>
        </p:nvSpPr>
        <p:spPr>
          <a:xfrm>
            <a:off x="1261871" y="715617"/>
            <a:ext cx="8902545" cy="545658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[91] Cambridge Dictionary, "job satisfaction," [Online]. Available: https://dictionary.cambridge.org/dictionary/english/job-satisfaction. [Accessed 19 April 2019]. </a:t>
            </a:r>
          </a:p>
          <a:p>
            <a:pPr marL="0" indent="0">
              <a:buNone/>
            </a:pPr>
            <a:r>
              <a:rPr lang="en-GB" sz="2000"/>
              <a:t>[92] Chart Your Course International, "How to Improve Job Satisfaction and Increase Employee Engagement," [Online]. Available: https://www.chartcourse.com/the-pride-system/. [Accessed 19 April 2019].</a:t>
            </a:r>
          </a:p>
          <a:p>
            <a:pPr marL="0" indent="0">
              <a:buNone/>
            </a:pPr>
            <a:r>
              <a:rPr lang="en-GB" sz="2000"/>
              <a:t>[93] A. Robins, "12 Proven Strategies To Increase Job Satisfaction," </a:t>
            </a:r>
            <a:r>
              <a:rPr lang="en-GB" sz="2000" err="1"/>
              <a:t>OfficeVibe</a:t>
            </a:r>
            <a:r>
              <a:rPr lang="en-GB" sz="2000"/>
              <a:t>, 20 July 2017. [Online]. Available: https://www.officevibe.com/blog/how-to-improve-job-satisfaction. [Accessed 19 April 2019].</a:t>
            </a:r>
          </a:p>
          <a:p>
            <a:pPr marL="0" indent="0">
              <a:buNone/>
            </a:pPr>
            <a:r>
              <a:rPr lang="en-GB" sz="2000"/>
              <a:t>[94] K. Kruse, "What Is Employee Engagement?," Forbes, 22 June 2012. [Online]. Available: https://www.forbes.com/sites/kevinkruse/2012/06/22/employee-engagement-what-and-why/. [Accessed 19 April 2019].</a:t>
            </a:r>
          </a:p>
        </p:txBody>
      </p:sp>
    </p:spTree>
    <p:extLst>
      <p:ext uri="{BB962C8B-B14F-4D97-AF65-F5344CB8AC3E}">
        <p14:creationId xmlns:p14="http://schemas.microsoft.com/office/powerpoint/2010/main" val="12809404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289085-1ABC-4B84-A587-FFA2C00A0064}"/>
              </a:ext>
            </a:extLst>
          </p:cNvPr>
          <p:cNvSpPr>
            <a:spLocks noGrp="1"/>
          </p:cNvSpPr>
          <p:nvPr>
            <p:ph type="sldNum" sz="quarter" idx="12"/>
          </p:nvPr>
        </p:nvSpPr>
        <p:spPr/>
        <p:txBody>
          <a:bodyPr>
            <a:normAutofit lnSpcReduction="10000"/>
          </a:bodyPr>
          <a:lstStyle/>
          <a:p>
            <a:fld id="{4FAB73BC-B049-4115-A692-8D63A059BFB8}" type="slidenum">
              <a:rPr lang="en-US" smtClean="0"/>
              <a:t>64</a:t>
            </a:fld>
            <a:endParaRPr lang="en-US"/>
          </a:p>
        </p:txBody>
      </p:sp>
      <p:sp>
        <p:nvSpPr>
          <p:cNvPr id="3" name="Content Placeholder 2">
            <a:extLst>
              <a:ext uri="{FF2B5EF4-FFF2-40B4-BE49-F238E27FC236}">
                <a16:creationId xmlns:a16="http://schemas.microsoft.com/office/drawing/2014/main" id="{1B9BAB74-3BF9-4F05-9B70-3A737D4223A7}"/>
              </a:ext>
            </a:extLst>
          </p:cNvPr>
          <p:cNvSpPr txBox="1">
            <a:spLocks/>
          </p:cNvSpPr>
          <p:nvPr/>
        </p:nvSpPr>
        <p:spPr>
          <a:xfrm>
            <a:off x="1261871" y="715617"/>
            <a:ext cx="8902545" cy="5456583"/>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2000"/>
              <a:t>[95] Engage For Success, "Story: Mindfulness – The role of employee wellbeing in employee engagement," [Online]. Available: https://engageforsuccess.org/2640-2. [Accessed 19 April 2019].</a:t>
            </a:r>
          </a:p>
          <a:p>
            <a:pPr marL="0" indent="0">
              <a:buNone/>
            </a:pPr>
            <a:r>
              <a:rPr lang="en-GB" sz="2000"/>
              <a:t>[96] Business Dictionary, "job performance," [Online]. Available: http://www.businessdictionary.com/definition/job-performance.html. [Accessed 19 April 2019].</a:t>
            </a:r>
          </a:p>
        </p:txBody>
      </p:sp>
    </p:spTree>
    <p:extLst>
      <p:ext uri="{BB962C8B-B14F-4D97-AF65-F5344CB8AC3E}">
        <p14:creationId xmlns:p14="http://schemas.microsoft.com/office/powerpoint/2010/main" val="2169412411"/>
      </p:ext>
    </p:extLst>
  </p:cSld>
  <p:clrMapOvr>
    <a:masterClrMapping/>
  </p:clrMapOvr>
  <p:timing>
    <p:tnLst>
      <p:par>
        <p:cTn id="1" dur="indefinite" restart="never" nodeType="tmRoot"/>
      </p:par>
    </p:tn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75</TotalTime>
  <Words>6001</Words>
  <Application>Microsoft Office PowerPoint</Application>
  <PresentationFormat>Widescreen</PresentationFormat>
  <Paragraphs>450</Paragraphs>
  <Slides>64</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64</vt:i4>
      </vt:variant>
    </vt:vector>
  </HeadingPairs>
  <TitlesOfParts>
    <vt:vector size="71" baseType="lpstr">
      <vt:lpstr>Arial</vt:lpstr>
      <vt:lpstr>Calibri</vt:lpstr>
      <vt:lpstr>Century Schoolbook</vt:lpstr>
      <vt:lpstr>Times New Roman</vt:lpstr>
      <vt:lpstr>Wingdings</vt:lpstr>
      <vt:lpstr>Wingdings 2</vt:lpstr>
      <vt:lpstr>View</vt:lpstr>
      <vt:lpstr>Analyze contemporary HR initiatives and software solutions to manage them​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7.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Analyze contemporary HR initiatives and software solutions to manage them​</dc:title>
  <dc:creator>Runa Bibi (1702463)</dc:creator>
  <cp:lastModifiedBy>Runa Bibi (1702463)</cp:lastModifiedBy>
  <cp:revision>20</cp:revision>
  <dcterms:created xsi:type="dcterms:W3CDTF">2019-05-14T12:35:21Z</dcterms:created>
  <dcterms:modified xsi:type="dcterms:W3CDTF">2019-05-14T13:50:27Z</dcterms:modified>
</cp:coreProperties>
</file>