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5" r:id="rId1"/>
  </p:sldMasterIdLst>
  <p:sldIdLst>
    <p:sldId id="265" r:id="rId2"/>
    <p:sldId id="256" r:id="rId3"/>
    <p:sldId id="257" r:id="rId4"/>
    <p:sldId id="258" r:id="rId5"/>
    <p:sldId id="259" r:id="rId6"/>
    <p:sldId id="260" r:id="rId7"/>
    <p:sldId id="261" r:id="rId8"/>
    <p:sldId id="262" r:id="rId9"/>
    <p:sldId id="263" r:id="rId10"/>
    <p:sldId id="264" r:id="rId1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082DD32-2DF4-43D3-221D-6E9FCC1C7531}" v="289" dt="2026-03-15T23:40:52.6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p:nvPr/>
        </p:nvSpPr>
        <p:spPr>
          <a:xfrm>
            <a:off x="517870" y="6209925"/>
            <a:ext cx="11155680" cy="45719"/>
          </a:xfrm>
          <a:custGeom>
            <a:avLst/>
            <a:gdLst>
              <a:gd name="connsiteX0" fmla="*/ 0 w 8715708"/>
              <a:gd name="connsiteY0" fmla="*/ 0 h 45719"/>
              <a:gd name="connsiteX1" fmla="*/ 3694525 w 8715708"/>
              <a:gd name="connsiteY1" fmla="*/ 0 h 45719"/>
              <a:gd name="connsiteX2" fmla="*/ 5021183 w 8715708"/>
              <a:gd name="connsiteY2" fmla="*/ 0 h 45719"/>
              <a:gd name="connsiteX3" fmla="*/ 8715708 w 8715708"/>
              <a:gd name="connsiteY3" fmla="*/ 0 h 45719"/>
              <a:gd name="connsiteX4" fmla="*/ 8715708 w 8715708"/>
              <a:gd name="connsiteY4" fmla="*/ 45719 h 45719"/>
              <a:gd name="connsiteX5" fmla="*/ 5021183 w 8715708"/>
              <a:gd name="connsiteY5" fmla="*/ 45719 h 45719"/>
              <a:gd name="connsiteX6" fmla="*/ 3694525 w 8715708"/>
              <a:gd name="connsiteY6" fmla="*/ 45719 h 45719"/>
              <a:gd name="connsiteX7" fmla="*/ 0 w 8715708"/>
              <a:gd name="connsiteY7" fmla="*/ 45719 h 45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B2327B2-BA4B-2C04-0751-5CB63D4AA425}"/>
              </a:ext>
            </a:extLst>
          </p:cNvPr>
          <p:cNvSpPr>
            <a:spLocks noGrp="1"/>
          </p:cNvSpPr>
          <p:nvPr>
            <p:ph type="ctrTitle"/>
          </p:nvPr>
        </p:nvSpPr>
        <p:spPr>
          <a:xfrm>
            <a:off x="521208" y="978408"/>
            <a:ext cx="11155680" cy="3429000"/>
          </a:xfrm>
        </p:spPr>
        <p:txBody>
          <a:bodyPr anchor="t">
            <a:normAutofit/>
          </a:bodyPr>
          <a:lstStyle>
            <a:lvl1pPr algn="l">
              <a:defRPr sz="7200"/>
            </a:lvl1pPr>
          </a:lstStyle>
          <a:p>
            <a:r>
              <a:rPr lang="en-US" dirty="0"/>
              <a:t>Click to edit Master title style</a:t>
            </a:r>
          </a:p>
        </p:txBody>
      </p:sp>
      <p:sp>
        <p:nvSpPr>
          <p:cNvPr id="3" name="Subtitle 2">
            <a:extLst>
              <a:ext uri="{FF2B5EF4-FFF2-40B4-BE49-F238E27FC236}">
                <a16:creationId xmlns:a16="http://schemas.microsoft.com/office/drawing/2014/main" id="{E7201176-DC7A-4C3D-3D8F-352526DA7B5D}"/>
              </a:ext>
            </a:extLst>
          </p:cNvPr>
          <p:cNvSpPr>
            <a:spLocks noGrp="1"/>
          </p:cNvSpPr>
          <p:nvPr>
            <p:ph type="subTitle" idx="1"/>
          </p:nvPr>
        </p:nvSpPr>
        <p:spPr>
          <a:xfrm>
            <a:off x="521208" y="4480560"/>
            <a:ext cx="7104888" cy="1399032"/>
          </a:xfrm>
        </p:spPr>
        <p:txBody>
          <a:bodyPr anchor="b">
            <a:normAutofit/>
          </a:bodyPr>
          <a:lstStyle>
            <a:lvl1pPr marL="0" indent="0" algn="l">
              <a:buNone/>
              <a:defRPr sz="22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7DC221-9A2E-7459-102F-C3CFB27CC389}"/>
              </a:ext>
            </a:extLst>
          </p:cNvPr>
          <p:cNvSpPr>
            <a:spLocks noGrp="1"/>
          </p:cNvSpPr>
          <p:nvPr>
            <p:ph type="dt" sz="half" idx="10"/>
          </p:nvPr>
        </p:nvSpPr>
        <p:spPr/>
        <p:txBody>
          <a:bodyPr/>
          <a:lstStyle/>
          <a:p>
            <a:fld id="{E80C50CD-E178-4744-9B35-B2F624D6C5E9}" type="datetimeFigureOut">
              <a:rPr lang="en-US" smtClean="0"/>
              <a:t>3/15/2026</a:t>
            </a:fld>
            <a:endParaRPr lang="en-US"/>
          </a:p>
        </p:txBody>
      </p:sp>
      <p:sp>
        <p:nvSpPr>
          <p:cNvPr id="5" name="Footer Placeholder 4">
            <a:extLst>
              <a:ext uri="{FF2B5EF4-FFF2-40B4-BE49-F238E27FC236}">
                <a16:creationId xmlns:a16="http://schemas.microsoft.com/office/drawing/2014/main" id="{A5020671-6F7D-3A03-EEC1-661A87F96F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453D3A-E0F9-8386-2A6C-96671FBB15A5}"/>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41096094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26D03-149A-DAB3-4B2A-E9B74F2E25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3C1E73D-41A7-9934-0990-9208B952329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BB2A3F-E719-673C-5D56-F663712D0E7F}"/>
              </a:ext>
            </a:extLst>
          </p:cNvPr>
          <p:cNvSpPr>
            <a:spLocks noGrp="1"/>
          </p:cNvSpPr>
          <p:nvPr>
            <p:ph type="dt" sz="half" idx="10"/>
          </p:nvPr>
        </p:nvSpPr>
        <p:spPr/>
        <p:txBody>
          <a:bodyPr/>
          <a:lstStyle/>
          <a:p>
            <a:fld id="{E80C50CD-E178-4744-9B35-B2F624D6C5E9}" type="datetimeFigureOut">
              <a:rPr lang="en-US" smtClean="0"/>
              <a:t>3/15/2026</a:t>
            </a:fld>
            <a:endParaRPr lang="en-US"/>
          </a:p>
        </p:txBody>
      </p:sp>
      <p:sp>
        <p:nvSpPr>
          <p:cNvPr id="5" name="Footer Placeholder 4">
            <a:extLst>
              <a:ext uri="{FF2B5EF4-FFF2-40B4-BE49-F238E27FC236}">
                <a16:creationId xmlns:a16="http://schemas.microsoft.com/office/drawing/2014/main" id="{04AE594A-52F5-D85E-343C-ADFEE3C72E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07D5C9C-B2E2-FC26-E459-9E880EF975B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41567141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9D51F-B2D5-2804-4F7C-C99850FBD05B}"/>
              </a:ext>
            </a:extLst>
          </p:cNvPr>
          <p:cNvSpPr>
            <a:spLocks noGrp="1"/>
          </p:cNvSpPr>
          <p:nvPr>
            <p:ph type="title"/>
          </p:nvPr>
        </p:nvSpPr>
        <p:spPr>
          <a:xfrm>
            <a:off x="521208" y="978408"/>
            <a:ext cx="5020056" cy="4288536"/>
          </a:xfrm>
        </p:spPr>
        <p:txBody>
          <a:bodyPr anchor="t">
            <a:normAutofit/>
          </a:bodyPr>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15FE5516-03B6-C488-EB4A-68AE681EDFB8}"/>
              </a:ext>
            </a:extLst>
          </p:cNvPr>
          <p:cNvSpPr>
            <a:spLocks noGrp="1"/>
          </p:cNvSpPr>
          <p:nvPr>
            <p:ph type="body" idx="1"/>
          </p:nvPr>
        </p:nvSpPr>
        <p:spPr>
          <a:xfrm>
            <a:off x="521208" y="5266944"/>
            <a:ext cx="5020056" cy="1088136"/>
          </a:xfrm>
        </p:spPr>
        <p:txBody>
          <a:bodyPr anchor="b">
            <a:normAutofit/>
          </a:bodyPr>
          <a:lstStyle>
            <a:lvl1pPr marL="0" indent="0">
              <a:buNone/>
              <a:defRPr sz="2200" i="1">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0ECB4D7-49A7-D050-70B9-11A1E2D445D8}"/>
              </a:ext>
            </a:extLst>
          </p:cNvPr>
          <p:cNvSpPr>
            <a:spLocks noGrp="1"/>
          </p:cNvSpPr>
          <p:nvPr>
            <p:ph type="dt" sz="half" idx="10"/>
          </p:nvPr>
        </p:nvSpPr>
        <p:spPr/>
        <p:txBody>
          <a:bodyPr/>
          <a:lstStyle/>
          <a:p>
            <a:fld id="{E80C50CD-E178-4744-9B35-B2F624D6C5E9}" type="datetimeFigureOut">
              <a:rPr lang="en-US" smtClean="0"/>
              <a:t>3/15/2026</a:t>
            </a:fld>
            <a:endParaRPr lang="en-US"/>
          </a:p>
        </p:txBody>
      </p:sp>
      <p:sp>
        <p:nvSpPr>
          <p:cNvPr id="5" name="Footer Placeholder 4">
            <a:extLst>
              <a:ext uri="{FF2B5EF4-FFF2-40B4-BE49-F238E27FC236}">
                <a16:creationId xmlns:a16="http://schemas.microsoft.com/office/drawing/2014/main" id="{8A9A913F-AD00-C1EE-B01A-8590671C01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4FC386-B2AF-6FAD-D053-E22D48CD7285}"/>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4E1E1B67-3BFF-F04B-52F4-7E724FB3B24D}"/>
              </a:ext>
            </a:extLst>
          </p:cNvPr>
          <p:cNvSpPr/>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289180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E3B21-CF4D-1B01-0F4E-D32C1B218B63}"/>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1FB39FF2-6858-B514-B695-58442557D0C1}"/>
              </a:ext>
            </a:extLst>
          </p:cNvPr>
          <p:cNvSpPr>
            <a:spLocks noGrp="1"/>
          </p:cNvSpPr>
          <p:nvPr>
            <p:ph sz="half" idx="1"/>
          </p:nvPr>
        </p:nvSpPr>
        <p:spPr>
          <a:xfrm>
            <a:off x="521208"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FA30130-974D-B91D-5B93-EC52AABDB5B0}"/>
              </a:ext>
            </a:extLst>
          </p:cNvPr>
          <p:cNvSpPr>
            <a:spLocks noGrp="1"/>
          </p:cNvSpPr>
          <p:nvPr>
            <p:ph sz="half" idx="2"/>
          </p:nvPr>
        </p:nvSpPr>
        <p:spPr>
          <a:xfrm>
            <a:off x="6519672"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15BED99-6FD7-9C6B-1152-A6E42715BB79}"/>
              </a:ext>
            </a:extLst>
          </p:cNvPr>
          <p:cNvSpPr>
            <a:spLocks noGrp="1"/>
          </p:cNvSpPr>
          <p:nvPr>
            <p:ph type="dt" sz="half" idx="10"/>
          </p:nvPr>
        </p:nvSpPr>
        <p:spPr/>
        <p:txBody>
          <a:bodyPr/>
          <a:lstStyle/>
          <a:p>
            <a:fld id="{E80C50CD-E178-4744-9B35-B2F624D6C5E9}" type="datetimeFigureOut">
              <a:rPr lang="en-US" smtClean="0"/>
              <a:t>3/15/2026</a:t>
            </a:fld>
            <a:endParaRPr lang="en-US"/>
          </a:p>
        </p:txBody>
      </p:sp>
      <p:sp>
        <p:nvSpPr>
          <p:cNvPr id="6" name="Footer Placeholder 5">
            <a:extLst>
              <a:ext uri="{FF2B5EF4-FFF2-40B4-BE49-F238E27FC236}">
                <a16:creationId xmlns:a16="http://schemas.microsoft.com/office/drawing/2014/main" id="{BA253AAC-5967-2565-A715-82D3505ABF0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4B51313-69FB-E016-3CC1-62CA476ED214}"/>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3340513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3DF9D-B849-CE37-97E4-AD37F880677F}"/>
              </a:ext>
            </a:extLst>
          </p:cNvPr>
          <p:cNvSpPr>
            <a:spLocks noGrp="1"/>
          </p:cNvSpPr>
          <p:nvPr>
            <p:ph type="title"/>
          </p:nvPr>
        </p:nvSpPr>
        <p:spPr>
          <a:xfrm>
            <a:off x="521208" y="978408"/>
            <a:ext cx="11164824" cy="1216152"/>
          </a:xfrm>
        </p:spPr>
        <p:txBody>
          <a:bodyPr/>
          <a:lstStyle/>
          <a:p>
            <a:r>
              <a:rPr lang="en-US"/>
              <a:t>Click to edit Master title style</a:t>
            </a:r>
          </a:p>
        </p:txBody>
      </p:sp>
      <p:sp>
        <p:nvSpPr>
          <p:cNvPr id="3" name="Text Placeholder 2">
            <a:extLst>
              <a:ext uri="{FF2B5EF4-FFF2-40B4-BE49-F238E27FC236}">
                <a16:creationId xmlns:a16="http://schemas.microsoft.com/office/drawing/2014/main" id="{79D4C626-4008-960A-E601-6AA9F4BB8D8B}"/>
              </a:ext>
            </a:extLst>
          </p:cNvPr>
          <p:cNvSpPr>
            <a:spLocks noGrp="1"/>
          </p:cNvSpPr>
          <p:nvPr>
            <p:ph type="body" idx="1"/>
          </p:nvPr>
        </p:nvSpPr>
        <p:spPr>
          <a:xfrm>
            <a:off x="521208"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806E8D6C-AC07-ED6B-2EA8-9C40A5AEA748}"/>
              </a:ext>
            </a:extLst>
          </p:cNvPr>
          <p:cNvSpPr>
            <a:spLocks noGrp="1"/>
          </p:cNvSpPr>
          <p:nvPr>
            <p:ph sz="half" idx="2"/>
          </p:nvPr>
        </p:nvSpPr>
        <p:spPr>
          <a:xfrm>
            <a:off x="521208" y="3035808"/>
            <a:ext cx="5166360" cy="33101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3C52617E-C6D9-246B-E7B7-8159DF17C0A3}"/>
              </a:ext>
            </a:extLst>
          </p:cNvPr>
          <p:cNvSpPr>
            <a:spLocks noGrp="1"/>
          </p:cNvSpPr>
          <p:nvPr>
            <p:ph type="body" sz="quarter" idx="3"/>
          </p:nvPr>
        </p:nvSpPr>
        <p:spPr>
          <a:xfrm>
            <a:off x="6519672"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DBC2094-7EBC-02C5-5AB5-233E63080A9C}"/>
              </a:ext>
            </a:extLst>
          </p:cNvPr>
          <p:cNvSpPr>
            <a:spLocks noGrp="1"/>
          </p:cNvSpPr>
          <p:nvPr>
            <p:ph sz="quarter" idx="4"/>
          </p:nvPr>
        </p:nvSpPr>
        <p:spPr>
          <a:xfrm>
            <a:off x="6519672" y="3035808"/>
            <a:ext cx="5166360" cy="33101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23010BD2-59B4-FD2E-3C5E-C83AE6003985}"/>
              </a:ext>
            </a:extLst>
          </p:cNvPr>
          <p:cNvSpPr>
            <a:spLocks noGrp="1"/>
          </p:cNvSpPr>
          <p:nvPr>
            <p:ph type="dt" sz="half" idx="10"/>
          </p:nvPr>
        </p:nvSpPr>
        <p:spPr/>
        <p:txBody>
          <a:bodyPr/>
          <a:lstStyle/>
          <a:p>
            <a:fld id="{E80C50CD-E178-4744-9B35-B2F624D6C5E9}" type="datetimeFigureOut">
              <a:rPr lang="en-US" smtClean="0"/>
              <a:t>3/15/2026</a:t>
            </a:fld>
            <a:endParaRPr lang="en-US"/>
          </a:p>
        </p:txBody>
      </p:sp>
      <p:sp>
        <p:nvSpPr>
          <p:cNvPr id="8" name="Footer Placeholder 7">
            <a:extLst>
              <a:ext uri="{FF2B5EF4-FFF2-40B4-BE49-F238E27FC236}">
                <a16:creationId xmlns:a16="http://schemas.microsoft.com/office/drawing/2014/main" id="{E72B35C4-A654-7759-BDA0-94D9D1A2166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55F4347-2EC0-CA6E-2637-8048456D7ECB}"/>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728824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4716D-52F2-C7FB-83B1-2DA1AD375EAE}"/>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56F4A371-AC27-6A28-32E6-74A28371BF55}"/>
              </a:ext>
            </a:extLst>
          </p:cNvPr>
          <p:cNvSpPr>
            <a:spLocks noGrp="1"/>
          </p:cNvSpPr>
          <p:nvPr>
            <p:ph type="dt" sz="half" idx="10"/>
          </p:nvPr>
        </p:nvSpPr>
        <p:spPr/>
        <p:txBody>
          <a:bodyPr/>
          <a:lstStyle/>
          <a:p>
            <a:fld id="{E80C50CD-E178-4744-9B35-B2F624D6C5E9}" type="datetimeFigureOut">
              <a:rPr lang="en-US" smtClean="0"/>
              <a:t>3/15/2026</a:t>
            </a:fld>
            <a:endParaRPr lang="en-US"/>
          </a:p>
        </p:txBody>
      </p:sp>
      <p:sp>
        <p:nvSpPr>
          <p:cNvPr id="4" name="Footer Placeholder 3">
            <a:extLst>
              <a:ext uri="{FF2B5EF4-FFF2-40B4-BE49-F238E27FC236}">
                <a16:creationId xmlns:a16="http://schemas.microsoft.com/office/drawing/2014/main" id="{D155941A-A24E-885D-E894-0326F4C4004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9D5E5B4-971F-FF6A-1B07-A5C8537055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0859811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99F431F-E6DC-4137-3092-A30A0A3628EC}"/>
              </a:ext>
            </a:extLst>
          </p:cNvPr>
          <p:cNvSpPr>
            <a:spLocks noGrp="1"/>
          </p:cNvSpPr>
          <p:nvPr>
            <p:ph type="dt" sz="half" idx="10"/>
          </p:nvPr>
        </p:nvSpPr>
        <p:spPr/>
        <p:txBody>
          <a:bodyPr/>
          <a:lstStyle/>
          <a:p>
            <a:fld id="{E80C50CD-E178-4744-9B35-B2F624D6C5E9}" type="datetimeFigureOut">
              <a:rPr lang="en-US" smtClean="0"/>
              <a:t>3/15/2026</a:t>
            </a:fld>
            <a:endParaRPr lang="en-US"/>
          </a:p>
        </p:txBody>
      </p:sp>
      <p:sp>
        <p:nvSpPr>
          <p:cNvPr id="3" name="Footer Placeholder 2">
            <a:extLst>
              <a:ext uri="{FF2B5EF4-FFF2-40B4-BE49-F238E27FC236}">
                <a16:creationId xmlns:a16="http://schemas.microsoft.com/office/drawing/2014/main" id="{06AC814B-67B4-C70F-FA51-6205D5E2CB8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AA9C9-D895-DD20-1089-EA75EA42895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6990396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B50562-884C-9053-70C1-3B72A0B45EA6}"/>
              </a:ext>
            </a:extLst>
          </p:cNvPr>
          <p:cNvSpPr>
            <a:spLocks noGrp="1"/>
          </p:cNvSpPr>
          <p:nvPr>
            <p:ph type="title"/>
          </p:nvPr>
        </p:nvSpPr>
        <p:spPr>
          <a:xfrm>
            <a:off x="521208" y="978408"/>
            <a:ext cx="5020056" cy="2459736"/>
          </a:xfrm>
        </p:spPr>
        <p:txBody>
          <a:bodyPr anchor="t">
            <a:noAutofit/>
          </a:bodyPr>
          <a:lstStyle>
            <a:lvl1pPr>
              <a:defRPr sz="4400"/>
            </a:lvl1pPr>
          </a:lstStyle>
          <a:p>
            <a:r>
              <a:rPr lang="en-US" dirty="0"/>
              <a:t>Click to edit Master title style</a:t>
            </a:r>
          </a:p>
        </p:txBody>
      </p:sp>
      <p:sp>
        <p:nvSpPr>
          <p:cNvPr id="3" name="Content Placeholder 2">
            <a:extLst>
              <a:ext uri="{FF2B5EF4-FFF2-40B4-BE49-F238E27FC236}">
                <a16:creationId xmlns:a16="http://schemas.microsoft.com/office/drawing/2014/main" id="{0318F509-68F0-39D5-1A8B-CE246715AE46}"/>
              </a:ext>
            </a:extLst>
          </p:cNvPr>
          <p:cNvSpPr>
            <a:spLocks noGrp="1"/>
          </p:cNvSpPr>
          <p:nvPr>
            <p:ph idx="1"/>
          </p:nvPr>
        </p:nvSpPr>
        <p:spPr>
          <a:xfrm>
            <a:off x="6519672" y="987424"/>
            <a:ext cx="5166360" cy="5358384"/>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F158E37C-27CE-3A84-FC74-BDCCD8A9A3EC}"/>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A95F79-E23E-11D2-40BF-66ED340195DB}"/>
              </a:ext>
            </a:extLst>
          </p:cNvPr>
          <p:cNvSpPr>
            <a:spLocks noGrp="1"/>
          </p:cNvSpPr>
          <p:nvPr>
            <p:ph type="dt" sz="half" idx="10"/>
          </p:nvPr>
        </p:nvSpPr>
        <p:spPr/>
        <p:txBody>
          <a:bodyPr/>
          <a:lstStyle/>
          <a:p>
            <a:fld id="{E80C50CD-E178-4744-9B35-B2F624D6C5E9}" type="datetimeFigureOut">
              <a:rPr lang="en-US" smtClean="0"/>
              <a:t>3/15/2026</a:t>
            </a:fld>
            <a:endParaRPr lang="en-US"/>
          </a:p>
        </p:txBody>
      </p:sp>
      <p:sp>
        <p:nvSpPr>
          <p:cNvPr id="6" name="Footer Placeholder 5">
            <a:extLst>
              <a:ext uri="{FF2B5EF4-FFF2-40B4-BE49-F238E27FC236}">
                <a16:creationId xmlns:a16="http://schemas.microsoft.com/office/drawing/2014/main" id="{4457F7FC-06F3-3D89-5D1A-4EC4B1D7355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54ACD5-6E0B-5713-DC9A-41E9D62AB1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644567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B2D45-7CDB-D38C-2AAE-273F797674E1}"/>
              </a:ext>
            </a:extLst>
          </p:cNvPr>
          <p:cNvSpPr>
            <a:spLocks noGrp="1"/>
          </p:cNvSpPr>
          <p:nvPr>
            <p:ph type="title"/>
          </p:nvPr>
        </p:nvSpPr>
        <p:spPr>
          <a:xfrm>
            <a:off x="521208" y="978408"/>
            <a:ext cx="5020056" cy="2459736"/>
          </a:xfrm>
        </p:spPr>
        <p:txBody>
          <a:bodyPr anchor="t">
            <a:noAutofit/>
          </a:bodyPr>
          <a:lstStyle>
            <a:lvl1pPr>
              <a:defRPr sz="4400"/>
            </a:lvl1pPr>
          </a:lstStyle>
          <a:p>
            <a:r>
              <a:rPr lang="en-US" dirty="0"/>
              <a:t>Click to edit Master title style</a:t>
            </a:r>
          </a:p>
        </p:txBody>
      </p:sp>
      <p:sp>
        <p:nvSpPr>
          <p:cNvPr id="3" name="Picture Placeholder 2">
            <a:extLst>
              <a:ext uri="{FF2B5EF4-FFF2-40B4-BE49-F238E27FC236}">
                <a16:creationId xmlns:a16="http://schemas.microsoft.com/office/drawing/2014/main" id="{CCBF0855-1744-56E4-B115-3A3C5EA7834B}"/>
              </a:ext>
            </a:extLst>
          </p:cNvPr>
          <p:cNvSpPr>
            <a:spLocks noGrp="1"/>
          </p:cNvSpPr>
          <p:nvPr>
            <p:ph type="pic" idx="1"/>
          </p:nvPr>
        </p:nvSpPr>
        <p:spPr>
          <a:xfrm>
            <a:off x="6519672" y="987424"/>
            <a:ext cx="5166360" cy="535838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85E8A1D-28AE-4A19-BD96-401D4822A53D}"/>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7327DDB-CE95-4C89-DFC5-7DDBFC24E89C}"/>
              </a:ext>
            </a:extLst>
          </p:cNvPr>
          <p:cNvSpPr>
            <a:spLocks noGrp="1"/>
          </p:cNvSpPr>
          <p:nvPr>
            <p:ph type="dt" sz="half" idx="10"/>
          </p:nvPr>
        </p:nvSpPr>
        <p:spPr/>
        <p:txBody>
          <a:bodyPr/>
          <a:lstStyle/>
          <a:p>
            <a:fld id="{E80C50CD-E178-4744-9B35-B2F624D6C5E9}" type="datetimeFigureOut">
              <a:rPr lang="en-US" smtClean="0"/>
              <a:t>3/15/2026</a:t>
            </a:fld>
            <a:endParaRPr lang="en-US"/>
          </a:p>
        </p:txBody>
      </p:sp>
      <p:sp>
        <p:nvSpPr>
          <p:cNvPr id="6" name="Footer Placeholder 5">
            <a:extLst>
              <a:ext uri="{FF2B5EF4-FFF2-40B4-BE49-F238E27FC236}">
                <a16:creationId xmlns:a16="http://schemas.microsoft.com/office/drawing/2014/main" id="{0522C835-F3B5-943C-FFC4-D5BA9666AF3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709891-6E3C-ADED-01DD-15FCED37AF4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0909184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36771-E72D-FAD8-771E-3E196DD2E1C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B5BB827-257D-60D9-792F-E6959004297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E5D2E7-C856-F78A-E88C-375474982A5F}"/>
              </a:ext>
            </a:extLst>
          </p:cNvPr>
          <p:cNvSpPr>
            <a:spLocks noGrp="1"/>
          </p:cNvSpPr>
          <p:nvPr>
            <p:ph type="dt" sz="half" idx="10"/>
          </p:nvPr>
        </p:nvSpPr>
        <p:spPr/>
        <p:txBody>
          <a:bodyPr/>
          <a:lstStyle/>
          <a:p>
            <a:fld id="{E80C50CD-E178-4744-9B35-B2F624D6C5E9}" type="datetimeFigureOut">
              <a:rPr lang="en-US" smtClean="0"/>
              <a:t>3/15/2026</a:t>
            </a:fld>
            <a:endParaRPr lang="en-US"/>
          </a:p>
        </p:txBody>
      </p:sp>
      <p:sp>
        <p:nvSpPr>
          <p:cNvPr id="5" name="Footer Placeholder 4">
            <a:extLst>
              <a:ext uri="{FF2B5EF4-FFF2-40B4-BE49-F238E27FC236}">
                <a16:creationId xmlns:a16="http://schemas.microsoft.com/office/drawing/2014/main" id="{0FDAB289-9591-51C9-9E3C-B6F2ACC6A6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7FE037C-790D-7442-8E43-D2740B3952B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0164751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2635151-A38B-3766-6A32-FF1DF7687D9F}"/>
              </a:ext>
            </a:extLst>
          </p:cNvPr>
          <p:cNvSpPr>
            <a:spLocks noGrp="1"/>
          </p:cNvSpPr>
          <p:nvPr>
            <p:ph type="title" orient="vert"/>
          </p:nvPr>
        </p:nvSpPr>
        <p:spPr>
          <a:xfrm>
            <a:off x="8659368" y="978408"/>
            <a:ext cx="2551176" cy="5367528"/>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33D132D1-640C-FB9A-AD6F-D845738349F6}"/>
              </a:ext>
            </a:extLst>
          </p:cNvPr>
          <p:cNvSpPr>
            <a:spLocks noGrp="1"/>
          </p:cNvSpPr>
          <p:nvPr>
            <p:ph type="body" orient="vert" idx="1"/>
          </p:nvPr>
        </p:nvSpPr>
        <p:spPr>
          <a:xfrm>
            <a:off x="521208" y="978408"/>
            <a:ext cx="8010144" cy="536752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955F80A-4BA7-8ED8-9A62-B92194272620}"/>
              </a:ext>
            </a:extLst>
          </p:cNvPr>
          <p:cNvSpPr>
            <a:spLocks noGrp="1"/>
          </p:cNvSpPr>
          <p:nvPr>
            <p:ph type="dt" sz="half" idx="10"/>
          </p:nvPr>
        </p:nvSpPr>
        <p:spPr/>
        <p:txBody>
          <a:bodyPr/>
          <a:lstStyle/>
          <a:p>
            <a:fld id="{E80C50CD-E178-4744-9B35-B2F624D6C5E9}" type="datetimeFigureOut">
              <a:rPr lang="en-US" smtClean="0"/>
              <a:t>3/15/2026</a:t>
            </a:fld>
            <a:endParaRPr lang="en-US"/>
          </a:p>
        </p:txBody>
      </p:sp>
      <p:sp>
        <p:nvSpPr>
          <p:cNvPr id="5" name="Footer Placeholder 4">
            <a:extLst>
              <a:ext uri="{FF2B5EF4-FFF2-40B4-BE49-F238E27FC236}">
                <a16:creationId xmlns:a16="http://schemas.microsoft.com/office/drawing/2014/main" id="{85E38113-D55A-A1A0-D1FE-53C95860FB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919DDB-F89D-4B2D-21A2-82AF1D1023E4}"/>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262572D8-D485-1DB1-34B1-C35C61C89940}"/>
              </a:ext>
            </a:extLst>
          </p:cNvPr>
          <p:cNvSpPr/>
          <p:nvPr/>
        </p:nvSpPr>
        <p:spPr>
          <a:xfrm rot="5400000">
            <a:off x="8936623" y="3585018"/>
            <a:ext cx="532573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065564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1A28D7-6581-4956-AAE3-9104804DF55B}"/>
              </a:ext>
            </a:extLst>
          </p:cNvPr>
          <p:cNvSpPr>
            <a:spLocks noGrp="1"/>
          </p:cNvSpPr>
          <p:nvPr>
            <p:ph type="title"/>
          </p:nvPr>
        </p:nvSpPr>
        <p:spPr>
          <a:xfrm>
            <a:off x="521208" y="978408"/>
            <a:ext cx="11155680" cy="146304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F3CFCCA4-57A4-08A1-FC45-D2BBA66FABFA}"/>
              </a:ext>
            </a:extLst>
          </p:cNvPr>
          <p:cNvSpPr>
            <a:spLocks noGrp="1"/>
          </p:cNvSpPr>
          <p:nvPr>
            <p:ph type="body" idx="1"/>
          </p:nvPr>
        </p:nvSpPr>
        <p:spPr>
          <a:xfrm>
            <a:off x="521208" y="2578608"/>
            <a:ext cx="11155680" cy="376732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0FAA0F4-2442-8D45-3C3D-1B8F55C8683A}"/>
              </a:ext>
            </a:extLst>
          </p:cNvPr>
          <p:cNvSpPr>
            <a:spLocks noGrp="1"/>
          </p:cNvSpPr>
          <p:nvPr>
            <p:ph type="dt" sz="half" idx="2"/>
          </p:nvPr>
        </p:nvSpPr>
        <p:spPr>
          <a:xfrm>
            <a:off x="521208" y="6419088"/>
            <a:ext cx="2743200" cy="365125"/>
          </a:xfrm>
          <a:prstGeom prst="rect">
            <a:avLst/>
          </a:prstGeom>
        </p:spPr>
        <p:txBody>
          <a:bodyPr vert="horz" lIns="91440" tIns="45720" rIns="91440" bIns="45720" rtlCol="0" anchor="ctr"/>
          <a:lstStyle>
            <a:lvl1pPr algn="l">
              <a:defRPr sz="900">
                <a:solidFill>
                  <a:schemeClr val="tx1"/>
                </a:solidFill>
              </a:defRPr>
            </a:lvl1pPr>
          </a:lstStyle>
          <a:p>
            <a:fld id="{E80C50CD-E178-4744-9B35-B2F624D6C5E9}" type="datetimeFigureOut">
              <a:rPr lang="en-US" smtClean="0"/>
              <a:pPr/>
              <a:t>3/15/2026</a:t>
            </a:fld>
            <a:endParaRPr lang="en-US"/>
          </a:p>
        </p:txBody>
      </p:sp>
      <p:sp>
        <p:nvSpPr>
          <p:cNvPr id="5" name="Footer Placeholder 4">
            <a:extLst>
              <a:ext uri="{FF2B5EF4-FFF2-40B4-BE49-F238E27FC236}">
                <a16:creationId xmlns:a16="http://schemas.microsoft.com/office/drawing/2014/main" id="{9E03785E-FB42-1D54-92AC-D0A61A8FABD4}"/>
              </a:ext>
            </a:extLst>
          </p:cNvPr>
          <p:cNvSpPr>
            <a:spLocks noGrp="1"/>
          </p:cNvSpPr>
          <p:nvPr>
            <p:ph type="ftr" sz="quarter" idx="3"/>
          </p:nvPr>
        </p:nvSpPr>
        <p:spPr>
          <a:xfrm>
            <a:off x="521208" y="100584"/>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BCC9CF34-1274-DB45-4809-90E5D244A9AE}"/>
              </a:ext>
            </a:extLst>
          </p:cNvPr>
          <p:cNvSpPr>
            <a:spLocks noGrp="1"/>
          </p:cNvSpPr>
          <p:nvPr>
            <p:ph type="sldNum" sz="quarter" idx="4"/>
          </p:nvPr>
        </p:nvSpPr>
        <p:spPr>
          <a:xfrm>
            <a:off x="11457432" y="6419088"/>
            <a:ext cx="640080" cy="365125"/>
          </a:xfrm>
          <a:prstGeom prst="rect">
            <a:avLst/>
          </a:prstGeom>
        </p:spPr>
        <p:txBody>
          <a:bodyPr vert="horz" lIns="91440" tIns="45720" rIns="91440" bIns="45720" rtlCol="0" anchor="ctr"/>
          <a:lstStyle>
            <a:lvl1pPr algn="r">
              <a:defRPr sz="900">
                <a:solidFill>
                  <a:schemeClr val="tx1"/>
                </a:solidFill>
              </a:defRPr>
            </a:lvl1pPr>
          </a:lstStyle>
          <a:p>
            <a:fld id="{148CC95F-0247-41B6-91CF-DC97C76A7088}" type="slidenum">
              <a:rPr lang="en-US" smtClean="0"/>
              <a:pPr/>
              <a:t>‹#›</a:t>
            </a:fld>
            <a:endParaRPr lang="en-US"/>
          </a:p>
        </p:txBody>
      </p:sp>
      <p:sp>
        <p:nvSpPr>
          <p:cNvPr id="7" name="Freeform: Shape 6">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083136841"/>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88" r:id="rId6"/>
    <p:sldLayoutId id="2147483684" r:id="rId7"/>
    <p:sldLayoutId id="2147483685" r:id="rId8"/>
    <p:sldLayoutId id="2147483686" r:id="rId9"/>
    <p:sldLayoutId id="2147483687" r:id="rId10"/>
    <p:sldLayoutId id="2147483689" r:id="rId11"/>
  </p:sldLayoutIdLst>
  <p:txStyles>
    <p:titleStyle>
      <a:lvl1pPr algn="l" defTabSz="914400" rtl="0" eaLnBrk="1" latinLnBrk="0" hangingPunct="1">
        <a:lnSpc>
          <a:spcPct val="10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Rectangle 9">
            <a:extLst>
              <a:ext uri="{FF2B5EF4-FFF2-40B4-BE49-F238E27FC236}">
                <a16:creationId xmlns:a16="http://schemas.microsoft.com/office/drawing/2014/main" id="{AA083F47-750E-A41F-1E5A-EFB054507C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userDrawn="1">
            <p:extLst>
              <p:ext uri="{386F3935-93C4-4BCD-93E2-E3B085C9AB24}">
                <p16:designElem xmlns:p16="http://schemas.microsoft.com/office/powerpoint/2015/main" val="1"/>
              </p:ext>
            </p:extLst>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6209925"/>
            <a:ext cx="11155680" cy="45719"/>
          </a:xfrm>
          <a:custGeom>
            <a:avLst/>
            <a:gdLst/>
            <a:ahLst/>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4" name="Rectangle 13">
            <a:extLst>
              <a:ext uri="{FF2B5EF4-FFF2-40B4-BE49-F238E27FC236}">
                <a16:creationId xmlns:a16="http://schemas.microsoft.com/office/drawing/2014/main" id="{E73AF435-44C8-C44B-9352-ACFA393E2F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0A2366F-A886-F800-6A5A-BFD28AA24564}"/>
              </a:ext>
            </a:extLst>
          </p:cNvPr>
          <p:cNvSpPr>
            <a:spLocks noGrp="1"/>
          </p:cNvSpPr>
          <p:nvPr>
            <p:ph type="title"/>
          </p:nvPr>
        </p:nvSpPr>
        <p:spPr>
          <a:xfrm>
            <a:off x="3580089" y="978407"/>
            <a:ext cx="4787283" cy="3728024"/>
          </a:xfrm>
        </p:spPr>
        <p:txBody>
          <a:bodyPr vert="horz" lIns="91440" tIns="45720" rIns="91440" bIns="45720" rtlCol="0" anchor="t">
            <a:noAutofit/>
          </a:bodyPr>
          <a:lstStyle/>
          <a:p>
            <a:r>
              <a:rPr lang="en-US" sz="2800" dirty="0">
                <a:ea typeface="+mj-lt"/>
                <a:cs typeface="+mj-lt"/>
              </a:rPr>
              <a:t>Psychological Lifespan Development: Supporting Jenny (Age 16)</a:t>
            </a:r>
            <a:br>
              <a:rPr lang="en-US" sz="2800" dirty="0">
                <a:ea typeface="+mj-lt"/>
                <a:cs typeface="+mj-lt"/>
              </a:rPr>
            </a:br>
            <a:r>
              <a:rPr lang="en-US" sz="2800" dirty="0">
                <a:ea typeface="+mj-lt"/>
                <a:cs typeface="+mj-lt"/>
              </a:rPr>
              <a:t> Module: </a:t>
            </a:r>
            <a:r>
              <a:rPr lang="en-US" sz="2800" b="0" dirty="0">
                <a:ea typeface="+mj-lt"/>
                <a:cs typeface="+mj-lt"/>
              </a:rPr>
              <a:t>Psychology in Health and Social Care (LCHS4010)</a:t>
            </a:r>
            <a:br>
              <a:rPr lang="en-US" sz="2800" dirty="0">
                <a:ea typeface="+mj-lt"/>
                <a:cs typeface="+mj-lt"/>
              </a:rPr>
            </a:br>
            <a:r>
              <a:rPr lang="en-US" sz="2800" dirty="0">
                <a:ea typeface="+mj-lt"/>
                <a:cs typeface="+mj-lt"/>
              </a:rPr>
              <a:t>Module lead</a:t>
            </a:r>
            <a:r>
              <a:rPr lang="en-US" sz="2800" b="0" dirty="0">
                <a:ea typeface="+mj-lt"/>
                <a:cs typeface="+mj-lt"/>
              </a:rPr>
              <a:t>: Farah Wiita </a:t>
            </a:r>
            <a:br>
              <a:rPr lang="en-US" sz="2800" b="0" dirty="0">
                <a:ea typeface="+mj-lt"/>
                <a:cs typeface="+mj-lt"/>
              </a:rPr>
            </a:br>
            <a:r>
              <a:rPr lang="en-US" sz="2800">
                <a:ea typeface="+mj-lt"/>
                <a:cs typeface="+mj-lt"/>
              </a:rPr>
              <a:t>Nama</a:t>
            </a:r>
            <a:r>
              <a:rPr lang="en-US" sz="2800" b="0">
                <a:ea typeface="+mj-lt"/>
                <a:cs typeface="+mj-lt"/>
              </a:rPr>
              <a:t> : Usama Bin Tariq</a:t>
            </a:r>
            <a:br>
              <a:rPr lang="en-US" sz="2800" b="0" dirty="0">
                <a:ea typeface="+mj-lt"/>
                <a:cs typeface="+mj-lt"/>
              </a:rPr>
            </a:br>
            <a:endParaRPr lang="en-US" sz="1600"/>
          </a:p>
        </p:txBody>
      </p:sp>
      <p:sp>
        <p:nvSpPr>
          <p:cNvPr id="16" name="Rectangle 15">
            <a:extLst>
              <a:ext uri="{FF2B5EF4-FFF2-40B4-BE49-F238E27FC236}">
                <a16:creationId xmlns:a16="http://schemas.microsoft.com/office/drawing/2014/main" id="{9AD8A78E-AAB6-C125-6A57-5B031A873E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81401" y="508090"/>
            <a:ext cx="8075078"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BBFC5193-1606-67C6-6571-CC04CF2343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81400" y="6209925"/>
            <a:ext cx="8101950" cy="45719"/>
          </a:xfrm>
          <a:custGeom>
            <a:avLst/>
            <a:gdLst>
              <a:gd name="connsiteX0" fmla="*/ 0 w 8715708"/>
              <a:gd name="connsiteY0" fmla="*/ 0 h 45719"/>
              <a:gd name="connsiteX1" fmla="*/ 3694525 w 8715708"/>
              <a:gd name="connsiteY1" fmla="*/ 0 h 45719"/>
              <a:gd name="connsiteX2" fmla="*/ 5021183 w 8715708"/>
              <a:gd name="connsiteY2" fmla="*/ 0 h 45719"/>
              <a:gd name="connsiteX3" fmla="*/ 8715708 w 8715708"/>
              <a:gd name="connsiteY3" fmla="*/ 0 h 45719"/>
              <a:gd name="connsiteX4" fmla="*/ 8715708 w 8715708"/>
              <a:gd name="connsiteY4" fmla="*/ 45719 h 45719"/>
              <a:gd name="connsiteX5" fmla="*/ 5021183 w 8715708"/>
              <a:gd name="connsiteY5" fmla="*/ 45719 h 45719"/>
              <a:gd name="connsiteX6" fmla="*/ 3694525 w 8715708"/>
              <a:gd name="connsiteY6" fmla="*/ 45719 h 45719"/>
              <a:gd name="connsiteX7" fmla="*/ 0 w 8715708"/>
              <a:gd name="connsiteY7" fmla="*/ 45719 h 45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7701839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 name="Freeform: Shape 33">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6" name="Freeform: Shape 35">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6209925"/>
            <a:ext cx="11155680" cy="45719"/>
          </a:xfrm>
          <a:custGeom>
            <a:avLst/>
            <a:gdLst/>
            <a:ahLst/>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38" name="Rectangle 37">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0" name="Picture 29" descr="Colourful carved figures of humans">
            <a:extLst>
              <a:ext uri="{FF2B5EF4-FFF2-40B4-BE49-F238E27FC236}">
                <a16:creationId xmlns:a16="http://schemas.microsoft.com/office/drawing/2014/main" id="{D22D22A8-193C-0936-E065-F19468EC99CB}"/>
              </a:ext>
            </a:extLst>
          </p:cNvPr>
          <p:cNvPicPr>
            <a:picLocks noChangeAspect="1"/>
          </p:cNvPicPr>
          <p:nvPr/>
        </p:nvPicPr>
        <p:blipFill>
          <a:blip r:embed="rId2"/>
          <a:srcRect t="21021" r="6" b="6"/>
          <a:stretch>
            <a:fillRect/>
          </a:stretch>
        </p:blipFill>
        <p:spPr>
          <a:xfrm>
            <a:off x="20" y="10"/>
            <a:ext cx="12188932" cy="6857990"/>
          </a:xfrm>
          <a:prstGeom prst="rect">
            <a:avLst/>
          </a:prstGeom>
        </p:spPr>
      </p:pic>
      <p:sp>
        <p:nvSpPr>
          <p:cNvPr id="40" name="Rectangle 39">
            <a:extLst>
              <a:ext uri="{FF2B5EF4-FFF2-40B4-BE49-F238E27FC236}">
                <a16:creationId xmlns:a16="http://schemas.microsoft.com/office/drawing/2014/main" id="{67B3E2DB-180D-4752-BBB6-987822D6BC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944761" y="-389238"/>
            <a:ext cx="6858000" cy="7636476"/>
          </a:xfrm>
          <a:prstGeom prst="rect">
            <a:avLst/>
          </a:prstGeom>
          <a:gradFill>
            <a:gsLst>
              <a:gs pos="100000">
                <a:srgbClr val="000000">
                  <a:alpha val="0"/>
                </a:srgbClr>
              </a:gs>
              <a:gs pos="0">
                <a:schemeClr val="tx1"/>
              </a:gs>
              <a:gs pos="0">
                <a:srgbClr val="000000">
                  <a:alpha val="7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idx="4294967295"/>
          </p:nvPr>
        </p:nvSpPr>
        <p:spPr>
          <a:xfrm>
            <a:off x="5555052" y="971396"/>
            <a:ext cx="5870184" cy="2859533"/>
          </a:xfrm>
        </p:spPr>
        <p:txBody>
          <a:bodyPr vert="horz" lIns="91440" tIns="45720" rIns="91440" bIns="45720" rtlCol="0" anchor="t">
            <a:noAutofit/>
          </a:bodyPr>
          <a:lstStyle/>
          <a:p>
            <a:pPr>
              <a:lnSpc>
                <a:spcPct val="90000"/>
              </a:lnSpc>
            </a:pPr>
            <a:r>
              <a:rPr lang="en-US" sz="1400">
                <a:solidFill>
                  <a:srgbClr val="FFFFFF"/>
                </a:solidFill>
              </a:rPr>
              <a:t>Jenny's Psychological Lifespan Development and Support Plan </a:t>
            </a:r>
            <a:br>
              <a:rPr lang="en-US" sz="1400" dirty="0"/>
            </a:br>
            <a:r>
              <a:rPr lang="en-US" sz="1400">
                <a:solidFill>
                  <a:srgbClr val="FFFFFF"/>
                </a:solidFill>
              </a:rPr>
              <a:t>1. Overview</a:t>
            </a:r>
            <a:endParaRPr lang="en-US" sz="1400" dirty="0">
              <a:solidFill>
                <a:srgbClr val="FFFFFF"/>
              </a:solidFill>
            </a:endParaRPr>
          </a:p>
          <a:p>
            <a:pPr>
              <a:lnSpc>
                <a:spcPct val="90000"/>
              </a:lnSpc>
            </a:pPr>
            <a:endParaRPr lang="en-US" sz="1400" dirty="0">
              <a:solidFill>
                <a:srgbClr val="FFFFFF"/>
              </a:solidFill>
            </a:endParaRPr>
          </a:p>
          <a:p>
            <a:pPr>
              <a:lnSpc>
                <a:spcPct val="90000"/>
              </a:lnSpc>
            </a:pPr>
            <a:r>
              <a:rPr lang="en-US" sz="1400" b="0" dirty="0">
                <a:solidFill>
                  <a:srgbClr val="FFFFFF"/>
                </a:solidFill>
              </a:rPr>
              <a:t>Adolescence is a critical period of life development during which people go through significant emotional, cognitive, and social transformations. During this time, young people develop their sense of self, independence, and interpersonal connections. However, this maturation process might be impacted by challenging living circumstances.</a:t>
            </a:r>
          </a:p>
          <a:p>
            <a:pPr>
              <a:lnSpc>
                <a:spcPct val="90000"/>
              </a:lnSpc>
            </a:pPr>
            <a:endParaRPr lang="en-US" sz="1400" b="0" dirty="0">
              <a:solidFill>
                <a:srgbClr val="FFFFFF"/>
              </a:solidFill>
            </a:endParaRPr>
          </a:p>
          <a:p>
            <a:pPr>
              <a:lnSpc>
                <a:spcPct val="90000"/>
              </a:lnSpc>
            </a:pPr>
            <a:r>
              <a:rPr lang="en-US" sz="1400" b="0" dirty="0">
                <a:solidFill>
                  <a:srgbClr val="FFFFFF"/>
                </a:solidFill>
              </a:rPr>
              <a:t>The case of 16-year-old Jenny, who has been taking care of her mother for the past five years after her father passed away, is examined in this presentation. Jenny has taken on a lot of home and administrative duties because her mother has memory issues and mobility issues.</a:t>
            </a:r>
            <a:br>
              <a:rPr lang="en-US" sz="1400" b="0" dirty="0"/>
            </a:br>
            <a:r>
              <a:rPr lang="en-US" sz="1400" b="0" dirty="0">
                <a:solidFill>
                  <a:srgbClr val="FFFFFF"/>
                </a:solidFill>
              </a:rPr>
              <a:t>This lecture uses John Bowlby's Attachment Theory to comprehend the possible effects of these experiences on Jenny's growth and wellbeing. The idea will be applied to investigate how Jenny's relationships and emotional growth may have been impacted by her prior experiences. Additionally, while taking into account the impact of biological and environmental factors, the presentation will offer doable support techniques to enhance Jenny's well-being.</a:t>
            </a:r>
          </a:p>
        </p:txBody>
      </p:sp>
      <p:sp>
        <p:nvSpPr>
          <p:cNvPr id="42" name="Rectangle 41">
            <a:extLst>
              <a:ext uri="{FF2B5EF4-FFF2-40B4-BE49-F238E27FC236}">
                <a16:creationId xmlns:a16="http://schemas.microsoft.com/office/drawing/2014/main" id="{B2C335F7-F61C-4EB4-80F2-4B1438FE66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59321" y="508090"/>
            <a:ext cx="6114810" cy="14927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 name="Freeform: Shape 21">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0" name="Rectangle 39">
            <a:extLst>
              <a:ext uri="{FF2B5EF4-FFF2-40B4-BE49-F238E27FC236}">
                <a16:creationId xmlns:a16="http://schemas.microsoft.com/office/drawing/2014/main" id="{AA083F47-750E-A41F-1E5A-EFB054507C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userDrawn="1">
            <p:extLst>
              <p:ext uri="{386F3935-93C4-4BCD-93E2-E3B085C9AB24}">
                <p16:designElem xmlns:p16="http://schemas.microsoft.com/office/powerpoint/2015/main" val="1"/>
              </p:ext>
            </p:extLst>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25">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6209925"/>
            <a:ext cx="11155680" cy="45719"/>
          </a:xfrm>
          <a:custGeom>
            <a:avLst/>
            <a:gdLst/>
            <a:ahLst/>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42" name="Rectangle 41">
            <a:extLst>
              <a:ext uri="{FF2B5EF4-FFF2-40B4-BE49-F238E27FC236}">
                <a16:creationId xmlns:a16="http://schemas.microsoft.com/office/drawing/2014/main" id="{DCF2551A-9BF2-8941-138F-1BC8030077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5">
            <a:extLst>
              <a:ext uri="{FF2B5EF4-FFF2-40B4-BE49-F238E27FC236}">
                <a16:creationId xmlns:a16="http://schemas.microsoft.com/office/drawing/2014/main" id="{A95E2546-4703-48AC-F9EB-E76E2088FEA1}"/>
              </a:ext>
            </a:extLst>
          </p:cNvPr>
          <p:cNvSpPr>
            <a:spLocks noGrp="1"/>
          </p:cNvSpPr>
          <p:nvPr>
            <p:ph type="title"/>
          </p:nvPr>
        </p:nvSpPr>
        <p:spPr>
          <a:xfrm>
            <a:off x="517869" y="462838"/>
            <a:ext cx="8393218" cy="3727025"/>
          </a:xfrm>
        </p:spPr>
        <p:txBody>
          <a:bodyPr vert="horz" lIns="91440" tIns="45720" rIns="91440" bIns="45720" rtlCol="0" anchor="t">
            <a:noAutofit/>
          </a:bodyPr>
          <a:lstStyle/>
          <a:p>
            <a:r>
              <a:rPr lang="en-US" sz="1400">
                <a:ea typeface="+mj-lt"/>
                <a:cs typeface="+mj-lt"/>
              </a:rPr>
              <a:t>An Overview of Attachment Theory</a:t>
            </a:r>
            <a:endParaRPr lang="en-US" sz="1400" dirty="0"/>
          </a:p>
          <a:p>
            <a:endParaRPr lang="en-US" sz="1400" dirty="0"/>
          </a:p>
          <a:p>
            <a:r>
              <a:rPr lang="en-US" sz="1400" b="0" dirty="0">
                <a:ea typeface="+mj-lt"/>
                <a:cs typeface="+mj-lt"/>
              </a:rPr>
              <a:t>John Bowlby created attachment theory to explain the significance of early emotional connections between children and their caretakers. Children develop deep emotional ties with caregivers who offer security, consolation, and support, according to Bowlby (1969). Emotional growth and subsequent relationships are greatly influenced by these early bonds.</a:t>
            </a:r>
            <a:endParaRPr lang="en-US" sz="1400" dirty="0"/>
          </a:p>
          <a:p>
            <a:endParaRPr lang="en-US" sz="1400" dirty="0"/>
          </a:p>
          <a:p>
            <a:r>
              <a:rPr lang="en-US" sz="1400" b="0" dirty="0">
                <a:ea typeface="+mj-lt"/>
                <a:cs typeface="+mj-lt"/>
              </a:rPr>
              <a:t>Secure attachment, which arises when a caregiver continuously attends to a child's needs, is one of the key ideas of attachment theory. Children that have stable attachments frequently grow up to be self-assured, emotionally stable, and to form wholesome relationships. On the other hand, a kid who endures emotional neglect, loss, or uneven care may develop an insecure </a:t>
            </a:r>
            <a:r>
              <a:rPr lang="en-US" sz="1400" b="0">
                <a:ea typeface="+mj-lt"/>
                <a:cs typeface="+mj-lt"/>
              </a:rPr>
              <a:t>attachment. The</a:t>
            </a:r>
            <a:r>
              <a:rPr lang="en-US" sz="1400" b="0" dirty="0">
                <a:ea typeface="+mj-lt"/>
                <a:cs typeface="+mj-lt"/>
              </a:rPr>
              <a:t> internal working model, which describes the opinions people form about themselves and other people as a result of early attachment experiences, is another crucial idea. These ideas have an impact on how people view relationships and control their emotions throughout their lives.</a:t>
            </a:r>
            <a:endParaRPr lang="en-US" sz="1400" dirty="0"/>
          </a:p>
        </p:txBody>
      </p:sp>
      <p:sp>
        <p:nvSpPr>
          <p:cNvPr id="43" name="Freeform: Shape 29">
            <a:extLst>
              <a:ext uri="{FF2B5EF4-FFF2-40B4-BE49-F238E27FC236}">
                <a16:creationId xmlns:a16="http://schemas.microsoft.com/office/drawing/2014/main" id="{2CFEB66D-D958-4734-9DDE-0C683FD5D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8" y="6209925"/>
            <a:ext cx="11165482" cy="45719"/>
          </a:xfrm>
          <a:custGeom>
            <a:avLst/>
            <a:gdLst>
              <a:gd name="connsiteX0" fmla="*/ 0 w 11165482"/>
              <a:gd name="connsiteY0" fmla="*/ 0 h 45719"/>
              <a:gd name="connsiteX1" fmla="*/ 3694525 w 11165482"/>
              <a:gd name="connsiteY1" fmla="*/ 0 h 45719"/>
              <a:gd name="connsiteX2" fmla="*/ 5021183 w 11165482"/>
              <a:gd name="connsiteY2" fmla="*/ 0 h 45719"/>
              <a:gd name="connsiteX3" fmla="*/ 6144299 w 11165482"/>
              <a:gd name="connsiteY3" fmla="*/ 0 h 45719"/>
              <a:gd name="connsiteX4" fmla="*/ 8715708 w 11165482"/>
              <a:gd name="connsiteY4" fmla="*/ 0 h 45719"/>
              <a:gd name="connsiteX5" fmla="*/ 11165482 w 11165482"/>
              <a:gd name="connsiteY5" fmla="*/ 0 h 45719"/>
              <a:gd name="connsiteX6" fmla="*/ 11165482 w 11165482"/>
              <a:gd name="connsiteY6" fmla="*/ 45719 h 45719"/>
              <a:gd name="connsiteX7" fmla="*/ 8715708 w 11165482"/>
              <a:gd name="connsiteY7" fmla="*/ 45719 h 45719"/>
              <a:gd name="connsiteX8" fmla="*/ 6144299 w 11165482"/>
              <a:gd name="connsiteY8" fmla="*/ 45719 h 45719"/>
              <a:gd name="connsiteX9" fmla="*/ 5021183 w 11165482"/>
              <a:gd name="connsiteY9" fmla="*/ 45719 h 45719"/>
              <a:gd name="connsiteX10" fmla="*/ 3694525 w 11165482"/>
              <a:gd name="connsiteY10" fmla="*/ 45719 h 45719"/>
              <a:gd name="connsiteX11" fmla="*/ 0 w 11165482"/>
              <a:gd name="connsiteY11" fmla="*/ 45719 h 45719"/>
              <a:gd name="connsiteX0" fmla="*/ 0 w 11165482"/>
              <a:gd name="connsiteY0" fmla="*/ 0 h 45719"/>
              <a:gd name="connsiteX1" fmla="*/ 3694525 w 11165482"/>
              <a:gd name="connsiteY1" fmla="*/ 0 h 45719"/>
              <a:gd name="connsiteX2" fmla="*/ 6144299 w 11165482"/>
              <a:gd name="connsiteY2" fmla="*/ 0 h 45719"/>
              <a:gd name="connsiteX3" fmla="*/ 8715708 w 11165482"/>
              <a:gd name="connsiteY3" fmla="*/ 0 h 45719"/>
              <a:gd name="connsiteX4" fmla="*/ 11165482 w 11165482"/>
              <a:gd name="connsiteY4" fmla="*/ 0 h 45719"/>
              <a:gd name="connsiteX5" fmla="*/ 11165482 w 11165482"/>
              <a:gd name="connsiteY5" fmla="*/ 45719 h 45719"/>
              <a:gd name="connsiteX6" fmla="*/ 8715708 w 11165482"/>
              <a:gd name="connsiteY6" fmla="*/ 45719 h 45719"/>
              <a:gd name="connsiteX7" fmla="*/ 6144299 w 11165482"/>
              <a:gd name="connsiteY7" fmla="*/ 45719 h 45719"/>
              <a:gd name="connsiteX8" fmla="*/ 5021183 w 11165482"/>
              <a:gd name="connsiteY8" fmla="*/ 45719 h 45719"/>
              <a:gd name="connsiteX9" fmla="*/ 3694525 w 11165482"/>
              <a:gd name="connsiteY9" fmla="*/ 45719 h 45719"/>
              <a:gd name="connsiteX10" fmla="*/ 0 w 11165482"/>
              <a:gd name="connsiteY10" fmla="*/ 45719 h 45719"/>
              <a:gd name="connsiteX11" fmla="*/ 0 w 11165482"/>
              <a:gd name="connsiteY11" fmla="*/ 0 h 45719"/>
              <a:gd name="connsiteX0" fmla="*/ 0 w 11165482"/>
              <a:gd name="connsiteY0" fmla="*/ 0 h 45719"/>
              <a:gd name="connsiteX1" fmla="*/ 3694525 w 11165482"/>
              <a:gd name="connsiteY1" fmla="*/ 0 h 45719"/>
              <a:gd name="connsiteX2" fmla="*/ 6144299 w 11165482"/>
              <a:gd name="connsiteY2" fmla="*/ 0 h 45719"/>
              <a:gd name="connsiteX3" fmla="*/ 8715708 w 11165482"/>
              <a:gd name="connsiteY3" fmla="*/ 0 h 45719"/>
              <a:gd name="connsiteX4" fmla="*/ 11165482 w 11165482"/>
              <a:gd name="connsiteY4" fmla="*/ 0 h 45719"/>
              <a:gd name="connsiteX5" fmla="*/ 11165482 w 11165482"/>
              <a:gd name="connsiteY5" fmla="*/ 45719 h 45719"/>
              <a:gd name="connsiteX6" fmla="*/ 8715708 w 11165482"/>
              <a:gd name="connsiteY6" fmla="*/ 45719 h 45719"/>
              <a:gd name="connsiteX7" fmla="*/ 6144299 w 11165482"/>
              <a:gd name="connsiteY7" fmla="*/ 45719 h 45719"/>
              <a:gd name="connsiteX8" fmla="*/ 5021183 w 11165482"/>
              <a:gd name="connsiteY8" fmla="*/ 45719 h 45719"/>
              <a:gd name="connsiteX9" fmla="*/ 0 w 11165482"/>
              <a:gd name="connsiteY9" fmla="*/ 45719 h 45719"/>
              <a:gd name="connsiteX10" fmla="*/ 0 w 11165482"/>
              <a:gd name="connsiteY10" fmla="*/ 0 h 45719"/>
              <a:gd name="connsiteX0" fmla="*/ 0 w 11165482"/>
              <a:gd name="connsiteY0" fmla="*/ 0 h 45719"/>
              <a:gd name="connsiteX1" fmla="*/ 6144299 w 11165482"/>
              <a:gd name="connsiteY1" fmla="*/ 0 h 45719"/>
              <a:gd name="connsiteX2" fmla="*/ 8715708 w 11165482"/>
              <a:gd name="connsiteY2" fmla="*/ 0 h 45719"/>
              <a:gd name="connsiteX3" fmla="*/ 11165482 w 11165482"/>
              <a:gd name="connsiteY3" fmla="*/ 0 h 45719"/>
              <a:gd name="connsiteX4" fmla="*/ 11165482 w 11165482"/>
              <a:gd name="connsiteY4" fmla="*/ 45719 h 45719"/>
              <a:gd name="connsiteX5" fmla="*/ 8715708 w 11165482"/>
              <a:gd name="connsiteY5" fmla="*/ 45719 h 45719"/>
              <a:gd name="connsiteX6" fmla="*/ 6144299 w 11165482"/>
              <a:gd name="connsiteY6" fmla="*/ 45719 h 45719"/>
              <a:gd name="connsiteX7" fmla="*/ 5021183 w 11165482"/>
              <a:gd name="connsiteY7" fmla="*/ 45719 h 45719"/>
              <a:gd name="connsiteX8" fmla="*/ 0 w 11165482"/>
              <a:gd name="connsiteY8" fmla="*/ 45719 h 45719"/>
              <a:gd name="connsiteX9" fmla="*/ 0 w 11165482"/>
              <a:gd name="connsiteY9" fmla="*/ 0 h 45719"/>
              <a:gd name="connsiteX0" fmla="*/ 0 w 11165482"/>
              <a:gd name="connsiteY0" fmla="*/ 0 h 45719"/>
              <a:gd name="connsiteX1" fmla="*/ 6144299 w 11165482"/>
              <a:gd name="connsiteY1" fmla="*/ 0 h 45719"/>
              <a:gd name="connsiteX2" fmla="*/ 8715708 w 11165482"/>
              <a:gd name="connsiteY2" fmla="*/ 0 h 45719"/>
              <a:gd name="connsiteX3" fmla="*/ 11165482 w 11165482"/>
              <a:gd name="connsiteY3" fmla="*/ 0 h 45719"/>
              <a:gd name="connsiteX4" fmla="*/ 11165482 w 11165482"/>
              <a:gd name="connsiteY4" fmla="*/ 45719 h 45719"/>
              <a:gd name="connsiteX5" fmla="*/ 8715708 w 11165482"/>
              <a:gd name="connsiteY5" fmla="*/ 45719 h 45719"/>
              <a:gd name="connsiteX6" fmla="*/ 5021183 w 11165482"/>
              <a:gd name="connsiteY6" fmla="*/ 45719 h 45719"/>
              <a:gd name="connsiteX7" fmla="*/ 0 w 11165482"/>
              <a:gd name="connsiteY7" fmla="*/ 45719 h 45719"/>
              <a:gd name="connsiteX8" fmla="*/ 0 w 11165482"/>
              <a:gd name="connsiteY8" fmla="*/ 0 h 45719"/>
              <a:gd name="connsiteX0" fmla="*/ 0 w 11165482"/>
              <a:gd name="connsiteY0" fmla="*/ 0 h 45719"/>
              <a:gd name="connsiteX1" fmla="*/ 8715708 w 11165482"/>
              <a:gd name="connsiteY1" fmla="*/ 0 h 45719"/>
              <a:gd name="connsiteX2" fmla="*/ 11165482 w 11165482"/>
              <a:gd name="connsiteY2" fmla="*/ 0 h 45719"/>
              <a:gd name="connsiteX3" fmla="*/ 11165482 w 11165482"/>
              <a:gd name="connsiteY3" fmla="*/ 45719 h 45719"/>
              <a:gd name="connsiteX4" fmla="*/ 8715708 w 11165482"/>
              <a:gd name="connsiteY4" fmla="*/ 45719 h 45719"/>
              <a:gd name="connsiteX5" fmla="*/ 5021183 w 11165482"/>
              <a:gd name="connsiteY5" fmla="*/ 45719 h 45719"/>
              <a:gd name="connsiteX6" fmla="*/ 0 w 11165482"/>
              <a:gd name="connsiteY6" fmla="*/ 45719 h 45719"/>
              <a:gd name="connsiteX7" fmla="*/ 0 w 11165482"/>
              <a:gd name="connsiteY7" fmla="*/ 0 h 45719"/>
              <a:gd name="connsiteX0" fmla="*/ 0 w 11165482"/>
              <a:gd name="connsiteY0" fmla="*/ 0 h 45719"/>
              <a:gd name="connsiteX1" fmla="*/ 8715708 w 11165482"/>
              <a:gd name="connsiteY1" fmla="*/ 0 h 45719"/>
              <a:gd name="connsiteX2" fmla="*/ 11165482 w 11165482"/>
              <a:gd name="connsiteY2" fmla="*/ 0 h 45719"/>
              <a:gd name="connsiteX3" fmla="*/ 11165482 w 11165482"/>
              <a:gd name="connsiteY3" fmla="*/ 45719 h 45719"/>
              <a:gd name="connsiteX4" fmla="*/ 8715708 w 11165482"/>
              <a:gd name="connsiteY4" fmla="*/ 45719 h 45719"/>
              <a:gd name="connsiteX5" fmla="*/ 0 w 11165482"/>
              <a:gd name="connsiteY5" fmla="*/ 45719 h 45719"/>
              <a:gd name="connsiteX6" fmla="*/ 0 w 11165482"/>
              <a:gd name="connsiteY6" fmla="*/ 0 h 45719"/>
              <a:gd name="connsiteX0" fmla="*/ 0 w 11165482"/>
              <a:gd name="connsiteY0" fmla="*/ 0 h 45719"/>
              <a:gd name="connsiteX1" fmla="*/ 8715708 w 11165482"/>
              <a:gd name="connsiteY1" fmla="*/ 0 h 45719"/>
              <a:gd name="connsiteX2" fmla="*/ 11165482 w 11165482"/>
              <a:gd name="connsiteY2" fmla="*/ 0 h 45719"/>
              <a:gd name="connsiteX3" fmla="*/ 11165482 w 11165482"/>
              <a:gd name="connsiteY3" fmla="*/ 45719 h 45719"/>
              <a:gd name="connsiteX4" fmla="*/ 0 w 11165482"/>
              <a:gd name="connsiteY4" fmla="*/ 45719 h 45719"/>
              <a:gd name="connsiteX5" fmla="*/ 0 w 11165482"/>
              <a:gd name="connsiteY5" fmla="*/ 0 h 45719"/>
              <a:gd name="connsiteX0" fmla="*/ 0 w 11165482"/>
              <a:gd name="connsiteY0" fmla="*/ 0 h 45719"/>
              <a:gd name="connsiteX1" fmla="*/ 11165482 w 11165482"/>
              <a:gd name="connsiteY1" fmla="*/ 0 h 45719"/>
              <a:gd name="connsiteX2" fmla="*/ 11165482 w 11165482"/>
              <a:gd name="connsiteY2" fmla="*/ 45719 h 45719"/>
              <a:gd name="connsiteX3" fmla="*/ 0 w 11165482"/>
              <a:gd name="connsiteY3" fmla="*/ 45719 h 45719"/>
              <a:gd name="connsiteX4" fmla="*/ 0 w 11165482"/>
              <a:gd name="connsiteY4" fmla="*/ 0 h 457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65482" h="45719">
                <a:moveTo>
                  <a:pt x="0" y="0"/>
                </a:moveTo>
                <a:lnTo>
                  <a:pt x="11165482" y="0"/>
                </a:lnTo>
                <a:lnTo>
                  <a:pt x="11165482" y="45719"/>
                </a:lnTo>
                <a:lnTo>
                  <a:pt x="0" y="45719"/>
                </a:lnTo>
                <a:lnTo>
                  <a:pt x="0"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6848340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Freeform: Shape 14">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 name="Freeform: Shape 16">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6209925"/>
            <a:ext cx="11155680" cy="45719"/>
          </a:xfrm>
          <a:custGeom>
            <a:avLst/>
            <a:gdLst/>
            <a:ahLst/>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Rectangle 30">
            <a:extLst>
              <a:ext uri="{FF2B5EF4-FFF2-40B4-BE49-F238E27FC236}">
                <a16:creationId xmlns:a16="http://schemas.microsoft.com/office/drawing/2014/main" id="{5820888B-4EA5-E0E8-6D52-7733E1E774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A26AE882-4B09-F834-CA43-4EE09D1D37E9}"/>
              </a:ext>
            </a:extLst>
          </p:cNvPr>
          <p:cNvSpPr>
            <a:spLocks noGrp="1"/>
          </p:cNvSpPr>
          <p:nvPr>
            <p:ph type="title"/>
          </p:nvPr>
        </p:nvSpPr>
        <p:spPr>
          <a:xfrm>
            <a:off x="521208" y="964031"/>
            <a:ext cx="3570176" cy="4885272"/>
          </a:xfrm>
        </p:spPr>
        <p:txBody>
          <a:bodyPr vert="horz" lIns="91440" tIns="45720" rIns="91440" bIns="45720" rtlCol="0" anchor="t">
            <a:normAutofit fontScale="90000"/>
          </a:bodyPr>
          <a:lstStyle/>
          <a:p>
            <a:pPr>
              <a:lnSpc>
                <a:spcPct val="90000"/>
              </a:lnSpc>
            </a:pPr>
            <a:r>
              <a:rPr lang="en-US" sz="1400"/>
              <a:t>Application of Attachment Theory to Jenny's Circumstance</a:t>
            </a:r>
            <a:endParaRPr lang="en-US" sz="1400" dirty="0"/>
          </a:p>
          <a:p>
            <a:pPr>
              <a:lnSpc>
                <a:spcPct val="90000"/>
              </a:lnSpc>
            </a:pPr>
            <a:endParaRPr lang="en-US" sz="1400" dirty="0"/>
          </a:p>
          <a:p>
            <a:pPr>
              <a:lnSpc>
                <a:spcPct val="90000"/>
              </a:lnSpc>
            </a:pPr>
            <a:r>
              <a:rPr lang="en-US" sz="1400" b="0" dirty="0"/>
              <a:t>Because Jenny's home circumstances have altered dramatically over the course of her childhood and adolescence, attachment theory is extremely pertinent to her scenario. She was probably deeply affected emotionally by her father's death five years ago. A young person's sense of security and emotional stability may be impacted by losing a parent while they were young.</a:t>
            </a:r>
          </a:p>
          <a:p>
            <a:pPr>
              <a:lnSpc>
                <a:spcPct val="90000"/>
              </a:lnSpc>
            </a:pPr>
            <a:endParaRPr lang="en-US" sz="1400" b="0" dirty="0"/>
          </a:p>
          <a:p>
            <a:pPr>
              <a:lnSpc>
                <a:spcPct val="90000"/>
              </a:lnSpc>
            </a:pPr>
            <a:r>
              <a:rPr lang="en-US" sz="1400" b="0" dirty="0"/>
              <a:t>In addition, Jenny has become her mother's caregiver. This could result in what is frequently called "role reversal," in which the youngster assumes duties that are typically carried out by adults. Although Jenny's acts show maturity and responsibility, they could also lead to stress and emotional strain.</a:t>
            </a:r>
            <a:r>
              <a:rPr lang="en-US" sz="1400" b="0" dirty="0">
                <a:ea typeface="+mj-lt"/>
                <a:cs typeface="+mj-lt"/>
              </a:rPr>
              <a:t> From an attachment perspective, Jenny might feel responsible, anxious, and concerned about her mother's welfare. Her emotional development and her capacity to concentrate on common adolescent activities like education, friendships, and personal development may be </a:t>
            </a:r>
            <a:r>
              <a:rPr lang="en-US" sz="1400" b="0">
                <a:ea typeface="+mj-lt"/>
                <a:cs typeface="+mj-lt"/>
              </a:rPr>
              <a:t>impacted </a:t>
            </a:r>
            <a:r>
              <a:rPr lang="en-US" sz="1400" b="0" dirty="0">
                <a:ea typeface="+mj-lt"/>
                <a:cs typeface="+mj-lt"/>
              </a:rPr>
              <a:t> by these emotions.</a:t>
            </a:r>
          </a:p>
        </p:txBody>
      </p:sp>
      <p:sp>
        <p:nvSpPr>
          <p:cNvPr id="32" name="Freeform: Shape 20">
            <a:extLst>
              <a:ext uri="{FF2B5EF4-FFF2-40B4-BE49-F238E27FC236}">
                <a16:creationId xmlns:a16="http://schemas.microsoft.com/office/drawing/2014/main" id="{06B5A8BF-0680-F9A7-27B1-3971EC9347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Content Placeholder 5" descr="A person sitting on the floor with her hands on her knees&#10;&#10;AI-generated content may be incorrect.">
            <a:extLst>
              <a:ext uri="{FF2B5EF4-FFF2-40B4-BE49-F238E27FC236}">
                <a16:creationId xmlns:a16="http://schemas.microsoft.com/office/drawing/2014/main" id="{B01701A7-8D9E-4EB1-2C8D-6EB159F730BB}"/>
              </a:ext>
            </a:extLst>
          </p:cNvPr>
          <p:cNvPicPr>
            <a:picLocks noGrp="1" noChangeAspect="1"/>
          </p:cNvPicPr>
          <p:nvPr>
            <p:ph idx="1"/>
          </p:nvPr>
        </p:nvPicPr>
        <p:blipFill>
          <a:blip r:embed="rId2"/>
          <a:stretch>
            <a:fillRect/>
          </a:stretch>
        </p:blipFill>
        <p:spPr>
          <a:xfrm>
            <a:off x="4119154" y="965741"/>
            <a:ext cx="7551931" cy="4493397"/>
          </a:xfrm>
          <a:prstGeom prst="rect">
            <a:avLst/>
          </a:prstGeom>
        </p:spPr>
      </p:pic>
    </p:spTree>
    <p:extLst>
      <p:ext uri="{BB962C8B-B14F-4D97-AF65-F5344CB8AC3E}">
        <p14:creationId xmlns:p14="http://schemas.microsoft.com/office/powerpoint/2010/main" val="10797908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6209925"/>
            <a:ext cx="11155680" cy="45719"/>
          </a:xfrm>
          <a:custGeom>
            <a:avLst/>
            <a:gdLst/>
            <a:ahLst/>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3" name="Rectangle 12">
            <a:extLst>
              <a:ext uri="{FF2B5EF4-FFF2-40B4-BE49-F238E27FC236}">
                <a16:creationId xmlns:a16="http://schemas.microsoft.com/office/drawing/2014/main" id="{CD7F9EC8-0E2C-4023-9DD1-73BEF6B80D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DACE997-1D24-C2F2-0761-C23E63C0908B}"/>
              </a:ext>
            </a:extLst>
          </p:cNvPr>
          <p:cNvSpPr>
            <a:spLocks noGrp="1"/>
          </p:cNvSpPr>
          <p:nvPr>
            <p:ph type="title"/>
          </p:nvPr>
        </p:nvSpPr>
        <p:spPr>
          <a:xfrm>
            <a:off x="517870" y="978408"/>
            <a:ext cx="6126479" cy="3471672"/>
          </a:xfrm>
        </p:spPr>
        <p:txBody>
          <a:bodyPr vert="horz" lIns="91440" tIns="45720" rIns="91440" bIns="45720" rtlCol="0" anchor="t">
            <a:normAutofit/>
          </a:bodyPr>
          <a:lstStyle/>
          <a:p>
            <a:pPr>
              <a:lnSpc>
                <a:spcPct val="90000"/>
              </a:lnSpc>
            </a:pPr>
            <a:r>
              <a:rPr lang="en-US" sz="1400"/>
              <a:t>Jenny's Experiences' Effect on Her Growth</a:t>
            </a:r>
          </a:p>
          <a:p>
            <a:pPr>
              <a:lnSpc>
                <a:spcPct val="90000"/>
              </a:lnSpc>
            </a:pPr>
            <a:r>
              <a:rPr lang="en-US" sz="1400" b="0" dirty="0"/>
              <a:t>Several possible effects on Jenny's development can be found using attachment theory.</a:t>
            </a:r>
          </a:p>
          <a:p>
            <a:pPr>
              <a:lnSpc>
                <a:spcPct val="90000"/>
              </a:lnSpc>
            </a:pPr>
            <a:r>
              <a:rPr lang="en-US" sz="1400" b="0" dirty="0"/>
              <a:t>First of all, Jenny might be under emotional strain as a result of her father's passing and her continued duty to take care of her mother. Lack of emotional stability and support can make adolescents more susceptible to anxiety or depression.</a:t>
            </a:r>
          </a:p>
          <a:p>
            <a:pPr>
              <a:lnSpc>
                <a:spcPct val="90000"/>
              </a:lnSpc>
            </a:pPr>
            <a:r>
              <a:rPr lang="en-US" sz="1400" b="0" dirty="0"/>
              <a:t>Second, Jenny's chances for social growth can be restricted by her caregiving duties. Teenagers typically devote effort to forming friendships and honing their social skills. But Jenny's obligations at home can limit the amount of time she can engage in activities or spend with her friends. Thirdly, Jenny can encounter identity issues, which are typical of adolescence. Early adoption of adult responsibilities may have an impact on her self-perception and future social role.</a:t>
            </a:r>
          </a:p>
          <a:p>
            <a:pPr>
              <a:lnSpc>
                <a:spcPct val="90000"/>
              </a:lnSpc>
            </a:pPr>
            <a:r>
              <a:rPr lang="en-US" sz="1400" b="0"/>
              <a:t>Despite these difficulties, Jenny might also grow into a person with good problem-solving abilities, empathy, and perseverance.</a:t>
            </a:r>
            <a:endParaRPr lang="en-US" sz="1400" b="0" dirty="0"/>
          </a:p>
        </p:txBody>
      </p:sp>
      <p:sp>
        <p:nvSpPr>
          <p:cNvPr id="15" name="Rectangle 14">
            <a:extLst>
              <a:ext uri="{FF2B5EF4-FFF2-40B4-BE49-F238E27FC236}">
                <a16:creationId xmlns:a16="http://schemas.microsoft.com/office/drawing/2014/main" id="{6270D10B-6EA2-89DB-412E-A83B81393A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6126480"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person covering their face with their hands&#10;&#10;AI-generated content may be incorrect.">
            <a:extLst>
              <a:ext uri="{FF2B5EF4-FFF2-40B4-BE49-F238E27FC236}">
                <a16:creationId xmlns:a16="http://schemas.microsoft.com/office/drawing/2014/main" id="{3CEADDC5-F9E6-71CC-3567-FF82C7215078}"/>
              </a:ext>
            </a:extLst>
          </p:cNvPr>
          <p:cNvPicPr>
            <a:picLocks noGrp="1" noChangeAspect="1"/>
          </p:cNvPicPr>
          <p:nvPr>
            <p:ph idx="1"/>
          </p:nvPr>
        </p:nvPicPr>
        <p:blipFill>
          <a:blip r:embed="rId2"/>
          <a:stretch>
            <a:fillRect/>
          </a:stretch>
        </p:blipFill>
        <p:spPr>
          <a:xfrm>
            <a:off x="6903427" y="1231185"/>
            <a:ext cx="5031439" cy="3410781"/>
          </a:xfrm>
          <a:prstGeom prst="rect">
            <a:avLst/>
          </a:prstGeom>
        </p:spPr>
      </p:pic>
      <p:sp>
        <p:nvSpPr>
          <p:cNvPr id="17" name="Rectangle 16">
            <a:extLst>
              <a:ext uri="{FF2B5EF4-FFF2-40B4-BE49-F238E27FC236}">
                <a16:creationId xmlns:a16="http://schemas.microsoft.com/office/drawing/2014/main" id="{C0301BA4-10E6-44CC-9EEC-727EDF3BC4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61513" y="6300216"/>
            <a:ext cx="452183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108601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Freeform: Shape 30">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6209925"/>
            <a:ext cx="11155680" cy="45719"/>
          </a:xfrm>
          <a:custGeom>
            <a:avLst/>
            <a:gdLst/>
            <a:ahLst/>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33" name="Rectangle 32">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Content Placeholder 3" descr="A person sitting at a desk with her hands on her head&#10;&#10;AI-generated content may be incorrect.">
            <a:extLst>
              <a:ext uri="{FF2B5EF4-FFF2-40B4-BE49-F238E27FC236}">
                <a16:creationId xmlns:a16="http://schemas.microsoft.com/office/drawing/2014/main" id="{0EC04BDD-8F8B-6486-3248-BCBEB2AD77F1}"/>
              </a:ext>
            </a:extLst>
          </p:cNvPr>
          <p:cNvPicPr>
            <a:picLocks noGrp="1" noChangeAspect="1"/>
          </p:cNvPicPr>
          <p:nvPr>
            <p:ph idx="1"/>
          </p:nvPr>
        </p:nvPicPr>
        <p:blipFill>
          <a:blip r:embed="rId2"/>
          <a:srcRect t="14752" r="-1" b="-1"/>
          <a:stretch>
            <a:fillRect/>
          </a:stretch>
        </p:blipFill>
        <p:spPr>
          <a:xfrm>
            <a:off x="20" y="10"/>
            <a:ext cx="12188932" cy="6857990"/>
          </a:xfrm>
          <a:prstGeom prst="rect">
            <a:avLst/>
          </a:prstGeom>
        </p:spPr>
      </p:pic>
      <p:sp>
        <p:nvSpPr>
          <p:cNvPr id="35" name="Rectangle 34">
            <a:extLst>
              <a:ext uri="{FF2B5EF4-FFF2-40B4-BE49-F238E27FC236}">
                <a16:creationId xmlns:a16="http://schemas.microsoft.com/office/drawing/2014/main" id="{95FAE947-7211-4722-9026-8E874A8AD3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944761" y="-389238"/>
            <a:ext cx="6858000" cy="7636476"/>
          </a:xfrm>
          <a:prstGeom prst="rect">
            <a:avLst/>
          </a:prstGeom>
          <a:gradFill>
            <a:gsLst>
              <a:gs pos="100000">
                <a:srgbClr val="000000">
                  <a:alpha val="0"/>
                </a:srgbClr>
              </a:gs>
              <a:gs pos="0">
                <a:schemeClr val="tx1"/>
              </a:gs>
              <a:gs pos="0">
                <a:srgbClr val="000000">
                  <a:alpha val="7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8BB87E4-A4E5-3536-D21D-99E2F833C004}"/>
              </a:ext>
            </a:extLst>
          </p:cNvPr>
          <p:cNvSpPr>
            <a:spLocks noGrp="1"/>
          </p:cNvSpPr>
          <p:nvPr>
            <p:ph type="title"/>
          </p:nvPr>
        </p:nvSpPr>
        <p:spPr>
          <a:xfrm>
            <a:off x="6668532" y="2523744"/>
            <a:ext cx="5032105" cy="3612122"/>
          </a:xfrm>
        </p:spPr>
        <p:txBody>
          <a:bodyPr vert="horz" lIns="91440" tIns="45720" rIns="91440" bIns="45720" rtlCol="0" anchor="ctr">
            <a:normAutofit/>
          </a:bodyPr>
          <a:lstStyle/>
          <a:p>
            <a:pPr algn="r">
              <a:lnSpc>
                <a:spcPct val="90000"/>
              </a:lnSpc>
            </a:pPr>
            <a:r>
              <a:rPr lang="en-US" sz="1400">
                <a:solidFill>
                  <a:srgbClr val="FFFFFF"/>
                </a:solidFill>
              </a:rPr>
              <a:t>Influences of Nature and Nurture</a:t>
            </a:r>
          </a:p>
          <a:p>
            <a:pPr algn="r">
              <a:lnSpc>
                <a:spcPct val="90000"/>
              </a:lnSpc>
            </a:pPr>
            <a:r>
              <a:rPr lang="en-US" sz="1400" b="0">
                <a:solidFill>
                  <a:srgbClr val="FFFFFF"/>
                </a:solidFill>
              </a:rPr>
              <a:t>Both biological and environmental factors—often referred to as nature and nurture—have an impact on Jenny's development.</a:t>
            </a:r>
            <a:endParaRPr lang="en-US" sz="1400" b="0" dirty="0">
              <a:solidFill>
                <a:srgbClr val="FFFFFF"/>
              </a:solidFill>
            </a:endParaRPr>
          </a:p>
          <a:p>
            <a:pPr algn="r">
              <a:lnSpc>
                <a:spcPct val="90000"/>
              </a:lnSpc>
            </a:pPr>
            <a:r>
              <a:rPr lang="en-US" sz="1400" b="0" dirty="0">
                <a:solidFill>
                  <a:srgbClr val="FFFFFF"/>
                </a:solidFill>
              </a:rPr>
              <a:t>Adolescent physical and neurological changes are examples of biological variables. During this phase, the brain is still developing, especially in regions that control emotions and make decisions. Emotional well-being and coping skills may be impacted by high levels of stress during this time. Jenny's development is also greatly influenced by her surroundings. These include her father's passing, her caring duties, and the emotional atmosphere in the home. Financial strains or a lack of social support could have an additional negative impact on her wellbeing .Jenny's psychological growth and general well-being are shaped by a combination of biological and environmental factors.</a:t>
            </a:r>
          </a:p>
        </p:txBody>
      </p:sp>
      <p:sp>
        <p:nvSpPr>
          <p:cNvPr id="37" name="Rectangle 36">
            <a:extLst>
              <a:ext uri="{FF2B5EF4-FFF2-40B4-BE49-F238E27FC236}">
                <a16:creationId xmlns:a16="http://schemas.microsoft.com/office/drawing/2014/main" id="{9853E504-CE7A-45E8-9030-0BFDACF831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68532" y="508090"/>
            <a:ext cx="5021183" cy="14927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22898034"/>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 name="Freeform: Shape 33">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6" name="Freeform: Shape 35">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6209925"/>
            <a:ext cx="11155680" cy="45719"/>
          </a:xfrm>
          <a:custGeom>
            <a:avLst/>
            <a:gdLst/>
            <a:ahLst/>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8" name="Rectangle 37">
            <a:extLst>
              <a:ext uri="{FF2B5EF4-FFF2-40B4-BE49-F238E27FC236}">
                <a16:creationId xmlns:a16="http://schemas.microsoft.com/office/drawing/2014/main" id="{5820888B-4EA5-E0E8-6D52-7733E1E774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639573B-EC18-AF20-35D4-46CD82FDA0C8}"/>
              </a:ext>
            </a:extLst>
          </p:cNvPr>
          <p:cNvSpPr>
            <a:spLocks noGrp="1"/>
          </p:cNvSpPr>
          <p:nvPr>
            <p:ph type="title"/>
          </p:nvPr>
        </p:nvSpPr>
        <p:spPr>
          <a:xfrm>
            <a:off x="521208" y="964031"/>
            <a:ext cx="3397649" cy="5877310"/>
          </a:xfrm>
        </p:spPr>
        <p:txBody>
          <a:bodyPr vert="horz" lIns="91440" tIns="45720" rIns="91440" bIns="45720" rtlCol="0" anchor="t">
            <a:noAutofit/>
          </a:bodyPr>
          <a:lstStyle/>
          <a:p>
            <a:pPr>
              <a:lnSpc>
                <a:spcPct val="90000"/>
              </a:lnSpc>
            </a:pPr>
            <a:r>
              <a:rPr lang="en-US" sz="1400"/>
              <a:t>Jenny's Support Techniques</a:t>
            </a:r>
          </a:p>
          <a:p>
            <a:pPr>
              <a:lnSpc>
                <a:spcPct val="90000"/>
              </a:lnSpc>
            </a:pPr>
            <a:r>
              <a:rPr lang="en-US" sz="1400" b="0" dirty="0"/>
              <a:t>Jenny's wellbeing could be enhanced by a number of useful support techniques based on attachment theory.</a:t>
            </a:r>
          </a:p>
          <a:p>
            <a:pPr>
              <a:lnSpc>
                <a:spcPct val="90000"/>
              </a:lnSpc>
            </a:pPr>
            <a:r>
              <a:rPr lang="en-US" sz="1400" b="0" dirty="0"/>
              <a:t>First of all, Jenny might receive both practical and emotional support if she had access to young carer support services. These services provide opportunity to meet other young carers who have similar experiences as well as guidance and </a:t>
            </a:r>
            <a:r>
              <a:rPr lang="en-US" sz="1400" b="0"/>
              <a:t>counseling.</a:t>
            </a:r>
          </a:p>
          <a:p>
            <a:pPr>
              <a:lnSpc>
                <a:spcPct val="90000"/>
              </a:lnSpc>
            </a:pPr>
            <a:r>
              <a:rPr lang="en-US" sz="1400" b="0"/>
              <a:t>Second, Jenny might be able to deal with her sadness and mental strain with the aid of counseling  or psychological support. She can express her emotions and create coping mechanisms in a secure setting with the help of a professional.</a:t>
            </a:r>
            <a:endParaRPr lang="en-US" sz="1400" b="0" dirty="0"/>
          </a:p>
          <a:p>
            <a:pPr>
              <a:lnSpc>
                <a:spcPct val="90000"/>
              </a:lnSpc>
            </a:pPr>
            <a:r>
              <a:rPr lang="en-US" sz="1400" b="0" dirty="0"/>
              <a:t>Thirdly, her school's educational support could help make sure that her caring obligations don't interfere with her academic success. Schools might offer extra academic support or deadline flexibility. Lastly, Jenny's caring load might be lessened if her mother received community care services. Assistance with household chores and administrative duties may be provided by social services or home care support.</a:t>
            </a:r>
          </a:p>
        </p:txBody>
      </p:sp>
      <p:sp>
        <p:nvSpPr>
          <p:cNvPr id="40" name="Freeform: Shape 39">
            <a:extLst>
              <a:ext uri="{FF2B5EF4-FFF2-40B4-BE49-F238E27FC236}">
                <a16:creationId xmlns:a16="http://schemas.microsoft.com/office/drawing/2014/main" id="{06B5A8BF-0680-F9A7-27B1-3971EC9347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Content Placeholder 3" descr="A group of people putting their hands on top of each other&#10;&#10;AI-generated content may be incorrect.">
            <a:extLst>
              <a:ext uri="{FF2B5EF4-FFF2-40B4-BE49-F238E27FC236}">
                <a16:creationId xmlns:a16="http://schemas.microsoft.com/office/drawing/2014/main" id="{A126A799-88A7-9CFC-A87B-A705FFDB46F5}"/>
              </a:ext>
            </a:extLst>
          </p:cNvPr>
          <p:cNvPicPr>
            <a:picLocks noGrp="1" noChangeAspect="1"/>
          </p:cNvPicPr>
          <p:nvPr>
            <p:ph idx="1"/>
          </p:nvPr>
        </p:nvPicPr>
        <p:blipFill>
          <a:blip r:embed="rId2"/>
          <a:srcRect l="15560" r="37132" b="-1"/>
          <a:stretch>
            <a:fillRect/>
          </a:stretch>
        </p:blipFill>
        <p:spPr>
          <a:xfrm>
            <a:off x="4124341" y="965741"/>
            <a:ext cx="7541556" cy="5380268"/>
          </a:xfrm>
          <a:prstGeom prst="rect">
            <a:avLst/>
          </a:prstGeom>
        </p:spPr>
      </p:pic>
    </p:spTree>
    <p:extLst>
      <p:ext uri="{BB962C8B-B14F-4D97-AF65-F5344CB8AC3E}">
        <p14:creationId xmlns:p14="http://schemas.microsoft.com/office/powerpoint/2010/main" val="16972073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6209925"/>
            <a:ext cx="11155680" cy="45719"/>
          </a:xfrm>
          <a:custGeom>
            <a:avLst/>
            <a:gdLst/>
            <a:ahLst/>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3" name="Rectangle 12">
            <a:extLst>
              <a:ext uri="{FF2B5EF4-FFF2-40B4-BE49-F238E27FC236}">
                <a16:creationId xmlns:a16="http://schemas.microsoft.com/office/drawing/2014/main" id="{C71AFC83-43DA-2361-0668-F0E67D9E9A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B109CA-06F1-2B2D-9E26-1D420D9CB2DE}"/>
              </a:ext>
            </a:extLst>
          </p:cNvPr>
          <p:cNvSpPr>
            <a:spLocks noGrp="1"/>
          </p:cNvSpPr>
          <p:nvPr>
            <p:ph type="title"/>
          </p:nvPr>
        </p:nvSpPr>
        <p:spPr>
          <a:xfrm>
            <a:off x="521208" y="964031"/>
            <a:ext cx="4527878" cy="4711492"/>
          </a:xfrm>
        </p:spPr>
        <p:txBody>
          <a:bodyPr vert="horz" lIns="91440" tIns="45720" rIns="91440" bIns="45720" rtlCol="0" anchor="t">
            <a:normAutofit/>
          </a:bodyPr>
          <a:lstStyle/>
          <a:p>
            <a:pPr>
              <a:lnSpc>
                <a:spcPct val="90000"/>
              </a:lnSpc>
            </a:pPr>
            <a:r>
              <a:rPr lang="en-US" sz="1400"/>
              <a:t>Assessment of Attachment Theory</a:t>
            </a:r>
          </a:p>
          <a:p>
            <a:pPr>
              <a:lnSpc>
                <a:spcPct val="90000"/>
              </a:lnSpc>
            </a:pPr>
            <a:r>
              <a:rPr lang="en-US" sz="1400" b="0" dirty="0"/>
              <a:t>Because attachment theory emphasizes the significance of early relationships and emotional security, it is helpful in comprehending Jenny's emotional experiences. The idea aids social workers and health care providers in understanding how young people may be </a:t>
            </a:r>
            <a:r>
              <a:rPr lang="en-US" sz="1400" b="0"/>
              <a:t>impacted </a:t>
            </a:r>
            <a:r>
              <a:rPr lang="en-US" sz="1400" b="0" dirty="0"/>
              <a:t> by emotional stress, caring duties, and loss.</a:t>
            </a:r>
          </a:p>
          <a:p>
            <a:pPr>
              <a:lnSpc>
                <a:spcPct val="90000"/>
              </a:lnSpc>
            </a:pPr>
            <a:r>
              <a:rPr lang="en-US" sz="1400" b="0" dirty="0"/>
              <a:t>The hypothesis does, however, have certain drawbacks. It may not fully take into account broader social variables including economic situations, community support, or cultural variations because it places a heavy emphasis on early childhood connections. Furthermore, as human growth is complicated, a single theory might not be able to fully account for all </a:t>
            </a:r>
            <a:r>
              <a:rPr lang="en-US" sz="1400" b="0"/>
              <a:t>facet </a:t>
            </a:r>
            <a:r>
              <a:rPr lang="en-US" sz="1400" b="0" dirty="0"/>
              <a:t> of a person's experiences. Attachment theory is nonetheless a useful paradigm for </a:t>
            </a:r>
            <a:r>
              <a:rPr lang="en-US" sz="1400" b="0"/>
              <a:t>comprehending </a:t>
            </a:r>
            <a:r>
              <a:rPr lang="en-US" sz="1400" b="0" dirty="0"/>
              <a:t> emotional development and directing support tactics in health and social care settings, despite these drawbacks.</a:t>
            </a:r>
          </a:p>
        </p:txBody>
      </p:sp>
      <p:sp>
        <p:nvSpPr>
          <p:cNvPr id="15" name="Freeform: Shape 14">
            <a:extLst>
              <a:ext uri="{FF2B5EF4-FFF2-40B4-BE49-F238E27FC236}">
                <a16:creationId xmlns:a16="http://schemas.microsoft.com/office/drawing/2014/main" id="{F35EA8DD-92F5-E06C-4DEE-B7AB507CC7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Content Placeholder 3" descr="A drawing of a person&amp;#39;s head with a graph and a graph in the brain&#10;&#10;AI-generated content may be incorrect.">
            <a:extLst>
              <a:ext uri="{FF2B5EF4-FFF2-40B4-BE49-F238E27FC236}">
                <a16:creationId xmlns:a16="http://schemas.microsoft.com/office/drawing/2014/main" id="{BFC5BCCB-2529-4A5F-25A5-26369B51042F}"/>
              </a:ext>
            </a:extLst>
          </p:cNvPr>
          <p:cNvPicPr>
            <a:picLocks noGrp="1" noChangeAspect="1"/>
          </p:cNvPicPr>
          <p:nvPr>
            <p:ph idx="1"/>
          </p:nvPr>
        </p:nvPicPr>
        <p:blipFill>
          <a:blip r:embed="rId2"/>
          <a:srcRect l="39075" r="4381"/>
          <a:stretch>
            <a:fillRect/>
          </a:stretch>
        </p:blipFill>
        <p:spPr>
          <a:xfrm>
            <a:off x="5646853" y="965741"/>
            <a:ext cx="6024232" cy="5380268"/>
          </a:xfrm>
          <a:prstGeom prst="rect">
            <a:avLst/>
          </a:prstGeom>
        </p:spPr>
      </p:pic>
    </p:spTree>
    <p:extLst>
      <p:ext uri="{BB962C8B-B14F-4D97-AF65-F5344CB8AC3E}">
        <p14:creationId xmlns:p14="http://schemas.microsoft.com/office/powerpoint/2010/main" val="27419591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Freeform: Shape 8">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Shape 10">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6209925"/>
            <a:ext cx="11155680" cy="45719"/>
          </a:xfrm>
          <a:custGeom>
            <a:avLst/>
            <a:gdLst/>
            <a:ahLst/>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22" name="Rectangle 21">
            <a:extLst>
              <a:ext uri="{FF2B5EF4-FFF2-40B4-BE49-F238E27FC236}">
                <a16:creationId xmlns:a16="http://schemas.microsoft.com/office/drawing/2014/main" id="{C71AFC83-43DA-2361-0668-F0E67D9E9A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36A3B7-06D8-31D0-D826-04FE641F0A6C}"/>
              </a:ext>
            </a:extLst>
          </p:cNvPr>
          <p:cNvSpPr>
            <a:spLocks noGrp="1"/>
          </p:cNvSpPr>
          <p:nvPr>
            <p:ph type="title"/>
          </p:nvPr>
        </p:nvSpPr>
        <p:spPr>
          <a:xfrm>
            <a:off x="521208" y="964031"/>
            <a:ext cx="4642896" cy="4222662"/>
          </a:xfrm>
        </p:spPr>
        <p:txBody>
          <a:bodyPr vert="horz" lIns="91440" tIns="45720" rIns="91440" bIns="45720" rtlCol="0" anchor="t">
            <a:normAutofit/>
          </a:bodyPr>
          <a:lstStyle/>
          <a:p>
            <a:pPr>
              <a:lnSpc>
                <a:spcPct val="90000"/>
              </a:lnSpc>
            </a:pPr>
            <a:r>
              <a:rPr lang="en-US" sz="1400"/>
              <a:t>In conclusion</a:t>
            </a:r>
          </a:p>
          <a:p>
            <a:pPr>
              <a:lnSpc>
                <a:spcPct val="90000"/>
              </a:lnSpc>
            </a:pPr>
            <a:r>
              <a:rPr lang="en-US" sz="1400" b="0" dirty="0"/>
              <a:t>Jenny's predicament serves as an example of how difficult living situations can affect teenage development. Her wellbeing may be significantly impacted emotionally and socially by the death of her father and her caregiving obligations.</a:t>
            </a:r>
          </a:p>
          <a:p>
            <a:pPr>
              <a:lnSpc>
                <a:spcPct val="90000"/>
              </a:lnSpc>
            </a:pPr>
            <a:r>
              <a:rPr lang="en-US" sz="1400" b="0" dirty="0"/>
              <a:t>Understanding how these events might impact Jenny's relationships and emotional stability is possible through the application of attachment theory. Professionals can create efficient support plans by acknowledging the impact of both biological and environmental elements.</a:t>
            </a:r>
          </a:p>
          <a:p>
            <a:pPr>
              <a:lnSpc>
                <a:spcPct val="90000"/>
              </a:lnSpc>
            </a:pPr>
            <a:r>
              <a:rPr lang="en-US" sz="1400" b="0" dirty="0"/>
              <a:t>Jenny's obligations might be lessened   and her general well-being could be enhanced by giving her mother access to community care, counseling,  young carer programs, and educational support. The goal of these interventions is to promote Jenny's growth and provide her the chance to go through a balanced and healthy adolescence.</a:t>
            </a:r>
          </a:p>
        </p:txBody>
      </p:sp>
      <p:sp>
        <p:nvSpPr>
          <p:cNvPr id="23" name="Freeform: Shape 14">
            <a:extLst>
              <a:ext uri="{FF2B5EF4-FFF2-40B4-BE49-F238E27FC236}">
                <a16:creationId xmlns:a16="http://schemas.microsoft.com/office/drawing/2014/main" id="{F35EA8DD-92F5-E06C-4DEE-B7AB507CC7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Content Placeholder 3" descr="A light bulb with words in the shape of a light bulb&#10;&#10;AI-generated content may be incorrect.">
            <a:extLst>
              <a:ext uri="{FF2B5EF4-FFF2-40B4-BE49-F238E27FC236}">
                <a16:creationId xmlns:a16="http://schemas.microsoft.com/office/drawing/2014/main" id="{C6C7F19E-E9DA-0CA5-5B52-680DD0299F66}"/>
              </a:ext>
            </a:extLst>
          </p:cNvPr>
          <p:cNvPicPr>
            <a:picLocks noGrp="1" noChangeAspect="1"/>
          </p:cNvPicPr>
          <p:nvPr>
            <p:ph idx="1"/>
          </p:nvPr>
        </p:nvPicPr>
        <p:blipFill>
          <a:blip r:embed="rId2"/>
          <a:srcRect l="7695" r="8327" b="-1"/>
          <a:stretch>
            <a:fillRect/>
          </a:stretch>
        </p:blipFill>
        <p:spPr>
          <a:xfrm>
            <a:off x="5646853" y="965741"/>
            <a:ext cx="6024232" cy="5380268"/>
          </a:xfrm>
          <a:prstGeom prst="rect">
            <a:avLst/>
          </a:prstGeom>
        </p:spPr>
      </p:pic>
    </p:spTree>
    <p:extLst>
      <p:ext uri="{BB962C8B-B14F-4D97-AF65-F5344CB8AC3E}">
        <p14:creationId xmlns:p14="http://schemas.microsoft.com/office/powerpoint/2010/main" val="32609730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63B86-A06A-6CC6-EC23-EE9E4170F573}"/>
              </a:ext>
            </a:extLst>
          </p:cNvPr>
          <p:cNvSpPr>
            <a:spLocks noGrp="1"/>
          </p:cNvSpPr>
          <p:nvPr>
            <p:ph type="title"/>
          </p:nvPr>
        </p:nvSpPr>
        <p:spPr>
          <a:xfrm>
            <a:off x="521208" y="978408"/>
            <a:ext cx="3449416" cy="471003"/>
          </a:xfrm>
        </p:spPr>
        <p:txBody>
          <a:bodyPr>
            <a:normAutofit/>
          </a:bodyPr>
          <a:lstStyle/>
          <a:p>
            <a:r>
              <a:rPr lang="en-GB" sz="1400"/>
              <a:t>References (Harvard Style)</a:t>
            </a:r>
            <a:endParaRPr lang="en-US" sz="1400"/>
          </a:p>
        </p:txBody>
      </p:sp>
      <p:sp>
        <p:nvSpPr>
          <p:cNvPr id="3" name="Content Placeholder 2">
            <a:extLst>
              <a:ext uri="{FF2B5EF4-FFF2-40B4-BE49-F238E27FC236}">
                <a16:creationId xmlns:a16="http://schemas.microsoft.com/office/drawing/2014/main" id="{2718F5B8-6BDE-233A-FA25-588D4B452273}"/>
              </a:ext>
            </a:extLst>
          </p:cNvPr>
          <p:cNvSpPr>
            <a:spLocks noGrp="1"/>
          </p:cNvSpPr>
          <p:nvPr>
            <p:ph idx="1"/>
          </p:nvPr>
        </p:nvSpPr>
        <p:spPr>
          <a:xfrm>
            <a:off x="420566" y="1457175"/>
            <a:ext cx="11356963" cy="5118799"/>
          </a:xfrm>
        </p:spPr>
        <p:txBody>
          <a:bodyPr vert="horz" lIns="91440" tIns="45720" rIns="91440" bIns="45720" rtlCol="0" anchor="t">
            <a:normAutofit/>
          </a:bodyPr>
          <a:lstStyle/>
          <a:p>
            <a:pPr marL="0" indent="0">
              <a:buNone/>
            </a:pPr>
            <a:endParaRPr lang="en-GB" dirty="0"/>
          </a:p>
          <a:p>
            <a:r>
              <a:rPr lang="en-GB" sz="1400">
                <a:ea typeface="+mn-lt"/>
                <a:cs typeface="+mn-lt"/>
              </a:rPr>
              <a:t>Bowlby, J. (1969) </a:t>
            </a:r>
            <a:r>
              <a:rPr lang="en-GB" sz="1400" i="1">
                <a:ea typeface="+mn-lt"/>
                <a:cs typeface="+mn-lt"/>
              </a:rPr>
              <a:t>Attachment and Loss: Volume 1 – Attachment</a:t>
            </a:r>
            <a:r>
              <a:rPr lang="en-GB" sz="1400">
                <a:ea typeface="+mn-lt"/>
                <a:cs typeface="+mn-lt"/>
              </a:rPr>
              <a:t>. London: Basic Books.</a:t>
            </a:r>
            <a:endParaRPr lang="en-GB" sz="1400" dirty="0"/>
          </a:p>
          <a:p>
            <a:r>
              <a:rPr lang="en-GB" sz="1400">
                <a:ea typeface="+mn-lt"/>
                <a:cs typeface="+mn-lt"/>
              </a:rPr>
              <a:t>Berk, L. (2018) </a:t>
            </a:r>
            <a:r>
              <a:rPr lang="en-GB" sz="1400" i="1">
                <a:ea typeface="+mn-lt"/>
                <a:cs typeface="+mn-lt"/>
              </a:rPr>
              <a:t>Development Through the Lifespan</a:t>
            </a:r>
            <a:r>
              <a:rPr lang="en-GB" sz="1400">
                <a:ea typeface="+mn-lt"/>
                <a:cs typeface="+mn-lt"/>
              </a:rPr>
              <a:t>. 7th ed. Boston: Pearson.</a:t>
            </a:r>
            <a:endParaRPr lang="en-GB" sz="1400" dirty="0"/>
          </a:p>
          <a:p>
            <a:r>
              <a:rPr lang="en-GB" sz="1400" dirty="0">
                <a:ea typeface="+mn-lt"/>
                <a:cs typeface="+mn-lt"/>
              </a:rPr>
              <a:t>Cassidy, J. and Shaver, P. (2016) </a:t>
            </a:r>
            <a:r>
              <a:rPr lang="en-GB" sz="1400" i="1" dirty="0">
                <a:ea typeface="+mn-lt"/>
                <a:cs typeface="+mn-lt"/>
              </a:rPr>
              <a:t>Handbook of Attachment: Theory, Research and Clinical Applications</a:t>
            </a:r>
            <a:r>
              <a:rPr lang="en-GB" sz="1400" dirty="0">
                <a:ea typeface="+mn-lt"/>
                <a:cs typeface="+mn-lt"/>
              </a:rPr>
              <a:t>. New York: Guilford Press.</a:t>
            </a:r>
            <a:endParaRPr lang="en-GB" sz="1400" dirty="0"/>
          </a:p>
          <a:p>
            <a:r>
              <a:rPr lang="en-GB" sz="1400">
                <a:ea typeface="+mn-lt"/>
                <a:cs typeface="+mn-lt"/>
              </a:rPr>
              <a:t>Santrock, J. (2019) </a:t>
            </a:r>
            <a:r>
              <a:rPr lang="en-GB" sz="1400" i="1">
                <a:ea typeface="+mn-lt"/>
                <a:cs typeface="+mn-lt"/>
              </a:rPr>
              <a:t>Life-Span Development</a:t>
            </a:r>
            <a:r>
              <a:rPr lang="en-GB" sz="1400">
                <a:ea typeface="+mn-lt"/>
                <a:cs typeface="+mn-lt"/>
              </a:rPr>
              <a:t>. 17th ed. New York: McGraw-Hill.</a:t>
            </a:r>
            <a:endParaRPr lang="en-GB" sz="1400" dirty="0"/>
          </a:p>
          <a:p>
            <a:r>
              <a:rPr lang="en-GB" sz="1400">
                <a:ea typeface="+mn-lt"/>
                <a:cs typeface="+mn-lt"/>
              </a:rPr>
              <a:t>Becker, S. (2017) </a:t>
            </a:r>
            <a:r>
              <a:rPr lang="en-GB" sz="1400" i="1">
                <a:ea typeface="+mn-lt"/>
                <a:cs typeface="+mn-lt"/>
              </a:rPr>
              <a:t>Young Carers and Their Families</a:t>
            </a:r>
            <a:r>
              <a:rPr lang="en-GB" sz="1400">
                <a:ea typeface="+mn-lt"/>
                <a:cs typeface="+mn-lt"/>
              </a:rPr>
              <a:t>. Bristol: Policy Press.</a:t>
            </a:r>
            <a:endParaRPr lang="en-GB" sz="1400" dirty="0"/>
          </a:p>
          <a:p>
            <a:r>
              <a:rPr lang="en-GB" sz="1400">
                <a:ea typeface="+mn-lt"/>
                <a:cs typeface="+mn-lt"/>
              </a:rPr>
              <a:t>Department of Health and Social Care (2021) </a:t>
            </a:r>
            <a:r>
              <a:rPr lang="en-GB" sz="1400" i="1">
                <a:ea typeface="+mn-lt"/>
                <a:cs typeface="+mn-lt"/>
              </a:rPr>
              <a:t>Young Carers and Support Services</a:t>
            </a:r>
            <a:r>
              <a:rPr lang="en-GB" sz="1400">
                <a:ea typeface="+mn-lt"/>
                <a:cs typeface="+mn-lt"/>
              </a:rPr>
              <a:t>. London: UK Government.</a:t>
            </a:r>
            <a:endParaRPr lang="en-GB" sz="1400" dirty="0"/>
          </a:p>
          <a:p>
            <a:endParaRPr lang="en-GB" sz="1400" dirty="0"/>
          </a:p>
        </p:txBody>
      </p:sp>
    </p:spTree>
    <p:extLst>
      <p:ext uri="{BB962C8B-B14F-4D97-AF65-F5344CB8AC3E}">
        <p14:creationId xmlns:p14="http://schemas.microsoft.com/office/powerpoint/2010/main" val="858873161"/>
      </p:ext>
    </p:extLst>
  </p:cSld>
  <p:clrMapOvr>
    <a:masterClrMapping/>
  </p:clrMapOvr>
</p:sld>
</file>

<file path=ppt/theme/theme1.xml><?xml version="1.0" encoding="utf-8"?>
<a:theme xmlns:a="http://schemas.openxmlformats.org/drawingml/2006/main" name="GestaltVTI">
  <a:themeElements>
    <a:clrScheme name="Gestalt">
      <a:dk1>
        <a:srgbClr val="000000"/>
      </a:dk1>
      <a:lt1>
        <a:sysClr val="window" lastClr="FFFFFF"/>
      </a:lt1>
      <a:dk2>
        <a:srgbClr val="262626"/>
      </a:dk2>
      <a:lt2>
        <a:srgbClr val="F7F7F7"/>
      </a:lt2>
      <a:accent1>
        <a:srgbClr val="EBA000"/>
      </a:accent1>
      <a:accent2>
        <a:srgbClr val="00BAC8"/>
      </a:accent2>
      <a:accent3>
        <a:srgbClr val="E64823"/>
      </a:accent3>
      <a:accent4>
        <a:srgbClr val="4D5AFF"/>
      </a:accent4>
      <a:accent5>
        <a:srgbClr val="FE5D21"/>
      </a:accent5>
      <a:accent6>
        <a:srgbClr val="00C777"/>
      </a:accent6>
      <a:hlink>
        <a:srgbClr val="2998E3"/>
      </a:hlink>
      <a:folHlink>
        <a:srgbClr val="939393"/>
      </a:folHlink>
    </a:clrScheme>
    <a:fontScheme name="Gestalt">
      <a:majorFont>
        <a:latin typeface="Bierstadt"/>
        <a:ea typeface=""/>
        <a:cs typeface=""/>
      </a:majorFont>
      <a:minorFont>
        <a:latin typeface="Bierstad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GestaltVTI" id="{4F87C71D-53D1-4B71-BF97-FD0EA4B25665}" vid="{A110AFC4-8D8A-4C02-8885-7BA370B379B5}"/>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GestaltVTI</vt:lpstr>
      <vt:lpstr>Psychological Lifespan Development: Supporting Jenny (Age 16)  Module: Psychology in Health and Social Care (LCHS4010) Module lead: Farah Wiita  Nama : Usama Bin Tariq </vt:lpstr>
      <vt:lpstr>Jenny's Psychological Lifespan Development and Support Plan  1. Overview  Adolescence is a critical period of life development during which people go through significant emotional, cognitive, and social transformations. During this time, young people develop their sense of self, independence, and interpersonal connections. However, this maturation process might be impacted by challenging living circumstances.  The case of 16-year-old Jenny, who has been taking care of her mother for the past five years after her father passed away, is examined in this presentation. Jenny has taken on a lot of home and administrative duties because her mother has memory issues and mobility issues. This lecture uses John Bowlby's Attachment Theory to comprehend the possible effects of these experiences on Jenny's growth and wellbeing. The idea will be applied to investigate how Jenny's relationships and emotional growth may have been impacted by her prior experiences. Additionally, while taking into account the impact of biological and environmental factors, the presentation will offer doable support techniques to enhance Jenny's well-being.</vt:lpstr>
      <vt:lpstr>An Overview of Attachment Theory  John Bowlby created attachment theory to explain the significance of early emotional connections between children and their caretakers. Children develop deep emotional ties with caregivers who offer security, consolation, and support, according to Bowlby (1969). Emotional growth and subsequent relationships are greatly influenced by these early bonds.  Secure attachment, which arises when a caregiver continuously attends to a child's needs, is one of the key ideas of attachment theory. Children that have stable attachments frequently grow up to be self-assured, emotionally stable, and to form wholesome relationships. On the other hand, a kid who endures emotional neglect, loss, or uneven care may develop an insecure attachment. The internal working model, which describes the opinions people form about themselves and other people as a result of early attachment experiences, is another crucial idea. These ideas have an impact on how people view relationships and control their emotions throughout their lives.</vt:lpstr>
      <vt:lpstr>Application of Attachment Theory to Jenny's Circumstance  Because Jenny's home circumstances have altered dramatically over the course of her childhood and adolescence, attachment theory is extremely pertinent to her scenario. She was probably deeply affected emotionally by her father's death five years ago. A young person's sense of security and emotional stability may be impacted by losing a parent while they were young.  In addition, Jenny has become her mother's caregiver. This could result in what is frequently called "role reversal," in which the youngster assumes duties that are typically carried out by adults. Although Jenny's acts show maturity and responsibility, they could also lead to stress and emotional strain. From an attachment perspective, Jenny might feel responsible, anxious, and concerned about her mother's welfare. Her emotional development and her capacity to concentrate on common adolescent activities like education, friendships, and personal development may be impacted  by these emotions.</vt:lpstr>
      <vt:lpstr>Jenny's Experiences' Effect on Her Growth Several possible effects on Jenny's development can be found using attachment theory. First of all, Jenny might be under emotional strain as a result of her father's passing and her continued duty to take care of her mother. Lack of emotional stability and support can make adolescents more susceptible to anxiety or depression. Second, Jenny's chances for social growth can be restricted by her caregiving duties. Teenagers typically devote effort to forming friendships and honing their social skills. But Jenny's obligations at home can limit the amount of time she can engage in activities or spend with her friends. Thirdly, Jenny can encounter identity issues, which are typical of adolescence. Early adoption of adult responsibilities may have an impact on her self-perception and future social role. Despite these difficulties, Jenny might also grow into a person with good problem-solving abilities, empathy, and perseverance.</vt:lpstr>
      <vt:lpstr>Influences of Nature and Nurture Both biological and environmental factors—often referred to as nature and nurture—have an impact on Jenny's development. Adolescent physical and neurological changes are examples of biological variables. During this phase, the brain is still developing, especially in regions that control emotions and make decisions. Emotional well-being and coping skills may be impacted by high levels of stress during this time. Jenny's development is also greatly influenced by her surroundings. These include her father's passing, her caring duties, and the emotional atmosphere in the home. Financial strains or a lack of social support could have an additional negative impact on her wellbeing .Jenny's psychological growth and general well-being are shaped by a combination of biological and environmental factors.</vt:lpstr>
      <vt:lpstr>Jenny's Support Techniques Jenny's wellbeing could be enhanced by a number of useful support techniques based on attachment theory. First of all, Jenny might receive both practical and emotional support if she had access to young carer support services. These services provide opportunity to meet other young carers who have similar experiences as well as guidance and counseling. Second, Jenny might be able to deal with her sadness and mental strain with the aid of counseling  or psychological support. She can express her emotions and create coping mechanisms in a secure setting with the help of a professional. Thirdly, her school's educational support could help make sure that her caring obligations don't interfere with her academic success. Schools might offer extra academic support or deadline flexibility. Lastly, Jenny's caring load might be lessened if her mother received community care services. Assistance with household chores and administrative duties may be provided by social services or home care support.</vt:lpstr>
      <vt:lpstr>Assessment of Attachment Theory Because attachment theory emphasizes the significance of early relationships and emotional security, it is helpful in comprehending Jenny's emotional experiences. The idea aids social workers and health care providers in understanding how young people may be impacted  by emotional stress, caring duties, and loss. The hypothesis does, however, have certain drawbacks. It may not fully take into account broader social variables including economic situations, community support, or cultural variations because it places a heavy emphasis on early childhood connections. Furthermore, as human growth is complicated, a single theory might not be able to fully account for all facet  of a person's experiences. Attachment theory is nonetheless a useful paradigm for comprehending  emotional development and directing support tactics in health and social care settings, despite these drawbacks.</vt:lpstr>
      <vt:lpstr>In conclusion Jenny's predicament serves as an example of how difficult living situations can affect teenage development. Her wellbeing may be significantly impacted emotionally and socially by the death of her father and her caregiving obligations. Understanding how these events might impact Jenny's relationships and emotional stability is possible through the application of attachment theory. Professionals can create efficient support plans by acknowledging the impact of both biological and environmental elements. Jenny's obligations might be lessened   and her general well-being could be enhanced by giving her mother access to community care, counseling,  young carer programs, and educational support. The goal of these interventions is to promote Jenny's growth and provide her the chance to go through a balanced and healthy adolescence.</vt:lpstr>
      <vt:lpstr>References (Harvard Style)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251</cp:revision>
  <dcterms:created xsi:type="dcterms:W3CDTF">2026-03-15T22:23:33Z</dcterms:created>
  <dcterms:modified xsi:type="dcterms:W3CDTF">2026-03-15T23:41:00Z</dcterms:modified>
</cp:coreProperties>
</file>