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"/>
  </p:notes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D2148A4B-1134-48F6-B9D1-8C73693199E9}">
          <p14:sldIdLst/>
        </p14:section>
        <p14:section name="Untitled Section" id="{9F484ECB-0967-454B-A857-E85347F6555D}">
          <p14:sldIdLst/>
        </p14:section>
        <p14:section name="Untitled Section" id="{4A2ED411-106E-43DA-B569-5586923FAF34}">
          <p14:sldIdLst/>
        </p14:section>
        <p14:section name="Untitled Section" id="{C060B084-9264-44A0-AA5C-A955795773D3}">
          <p14:sldIdLst/>
        </p14:section>
        <p14:section name="Untitled Section" id="{75007639-7C5C-44EF-8E1B-47DB645F6349}">
          <p14:sldIdLst/>
        </p14:section>
        <p14:section name="Untitled Section" id="{ED10C44F-F971-4C95-94C2-1A6C7EC9D6AD}">
          <p14:sldIdLst/>
        </p14:section>
        <p14:section name="Untitled Section" id="{8407D391-40F2-4C92-927D-73DF123AEE20}">
          <p14:sldIdLst>
            <p14:sldId id="25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3D8E3"/>
    <a:srgbClr val="F2F2F2"/>
    <a:srgbClr val="58D1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8812" autoAdjust="0"/>
  </p:normalViewPr>
  <p:slideViewPr>
    <p:cSldViewPr snapToGrid="0">
      <p:cViewPr>
        <p:scale>
          <a:sx n="66" d="100"/>
          <a:sy n="66" d="100"/>
        </p:scale>
        <p:origin x="1392" y="-22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8E10CC-F060-4FA4-B154-0A05D77F9FA6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EDDA54-CEE4-472B-BF4F-13E5043B28E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4314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Difficult to diagnose/difficult to treat</a:t>
            </a:r>
          </a:p>
          <a:p>
            <a:r>
              <a:rPr lang="en-GB" dirty="0"/>
              <a:t>Someone who lives with BPD often finds themselves the victim of life</a:t>
            </a:r>
          </a:p>
          <a:p>
            <a:r>
              <a:rPr lang="en-GB" dirty="0"/>
              <a:t>Symptoms can include paranoia, depression, anxiety, low self esteem, impulsiveness and suicidal thoughts.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EDDA54-CEE4-472B-BF4F-13E5043B28E0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382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1666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5434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/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678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7139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3183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81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4131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1656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3762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0213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911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118546-5165-4A53-B04C-F8374FDBEEA5}" type="datetimeFigureOut">
              <a:rPr lang="en-GB" smtClean="0"/>
              <a:t>04/03/2018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270A6-2918-4C0C-AFBD-00B8B7F7DAF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9580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nd.org.uk/information-support/types-of-mental-health-problems/borderline-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psychiatrictimes.com/special-reports/dialectical-behavior-therapy-skills-training-effective-intervention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Relationship Id="rId9" Type="http://schemas.openxmlformats.org/officeDocument/2006/relationships/hyperlink" Target="https://www.mind.org.uk/information-support/drugs-and-treatments/dialectical-behaviour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  <a:lumOff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858295" y="147279"/>
            <a:ext cx="5678129" cy="646331"/>
          </a:xfrm>
          <a:prstGeom prst="rect">
            <a:avLst/>
          </a:prstGeom>
          <a:solidFill>
            <a:schemeClr val="bg2"/>
          </a:solidFill>
          <a:ln w="28575">
            <a:gradFill flip="none" rotWithShape="1">
              <a:gsLst>
                <a:gs pos="0">
                  <a:schemeClr val="accent5">
                    <a:lumMod val="0"/>
                    <a:lumOff val="100000"/>
                  </a:schemeClr>
                </a:gs>
                <a:gs pos="35000">
                  <a:schemeClr val="accent5">
                    <a:lumMod val="0"/>
                    <a:lumOff val="100000"/>
                  </a:schemeClr>
                </a:gs>
                <a:gs pos="100000">
                  <a:schemeClr val="accent5">
                    <a:lumMod val="100000"/>
                  </a:schemeClr>
                </a:gs>
              </a:gsLst>
              <a:path path="circle">
                <a:fillToRect l="50000" t="-80000" r="50000" b="180000"/>
              </a:path>
              <a:tileRect/>
            </a:gra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Borderline Personality Disorder</a:t>
            </a:r>
          </a:p>
          <a:p>
            <a:pPr algn="ctr"/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treated with Dialectal Behaviour Therapy</a:t>
            </a:r>
          </a:p>
        </p:txBody>
      </p:sp>
      <p:pic>
        <p:nvPicPr>
          <p:cNvPr id="1028" name="Picture 4" descr="Image result for university of wales trinity saint david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27" y="147279"/>
            <a:ext cx="1283112" cy="449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91727" y="1006578"/>
            <a:ext cx="3333136" cy="156966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i="1" u="sng" dirty="0"/>
              <a:t>What is Borderline Personality Disorder?</a:t>
            </a:r>
          </a:p>
          <a:p>
            <a:r>
              <a:rPr lang="en-GB" sz="1200" b="1" dirty="0"/>
              <a:t>Borderline Personality Disorder (BPD) </a:t>
            </a:r>
            <a:r>
              <a:rPr lang="en-GB" sz="1200" dirty="0"/>
              <a:t>otherwise known as an </a:t>
            </a:r>
            <a:r>
              <a:rPr lang="en-GB" sz="1200" b="1" dirty="0"/>
              <a:t>Emotionally Unstable Personality Disorder (EUPD) </a:t>
            </a:r>
            <a:r>
              <a:rPr lang="en-GB" sz="1200" dirty="0"/>
              <a:t>is a disorder of the personality. Some of the main elements include emotional dysregulation, and the inability to construct a </a:t>
            </a:r>
            <a:r>
              <a:rPr lang="en-GB" sz="1200" b="1" dirty="0"/>
              <a:t>rational</a:t>
            </a:r>
            <a:r>
              <a:rPr lang="en-GB" sz="1200" dirty="0"/>
              <a:t> view of yourself, your perception of others, and your relationships.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1B6E59-DE90-4536-B932-F3EFC8BF86FB}"/>
              </a:ext>
            </a:extLst>
          </p:cNvPr>
          <p:cNvSpPr txBox="1"/>
          <p:nvPr/>
        </p:nvSpPr>
        <p:spPr>
          <a:xfrm>
            <a:off x="4078514" y="1006577"/>
            <a:ext cx="5330959" cy="138499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i="1" u="sng" dirty="0"/>
              <a:t>What is Dialectal Behaviour Therapy?</a:t>
            </a:r>
          </a:p>
          <a:p>
            <a:r>
              <a:rPr lang="en-GB" sz="1200" b="1" dirty="0"/>
              <a:t>Dialectal Behaviour Therapy (DBT) </a:t>
            </a:r>
            <a:r>
              <a:rPr lang="en-GB" sz="1200" dirty="0"/>
              <a:t>is a talking treatment based on Cognitive Behavioural Therapy </a:t>
            </a:r>
            <a:r>
              <a:rPr lang="en-GB" sz="1200" b="1" dirty="0"/>
              <a:t>(CBT)</a:t>
            </a:r>
            <a:r>
              <a:rPr lang="en-GB" sz="1200" dirty="0"/>
              <a:t>, but focuses mainly on people who’s emotions are experienced more powerfully than others. It’s the main treatment used for </a:t>
            </a:r>
            <a:r>
              <a:rPr lang="en-GB" sz="1200" b="1" dirty="0"/>
              <a:t>Borderline Personality Disorder. </a:t>
            </a:r>
            <a:r>
              <a:rPr lang="en-GB" sz="1200" dirty="0"/>
              <a:t>Both </a:t>
            </a:r>
            <a:r>
              <a:rPr lang="en-GB" sz="1200" b="1" dirty="0"/>
              <a:t>CBT </a:t>
            </a:r>
            <a:r>
              <a:rPr lang="en-GB" sz="1200" dirty="0"/>
              <a:t>&amp; </a:t>
            </a:r>
            <a:r>
              <a:rPr lang="en-GB" sz="1200" b="1" dirty="0"/>
              <a:t>DBT </a:t>
            </a:r>
            <a:r>
              <a:rPr lang="en-GB" sz="1200" dirty="0"/>
              <a:t>focus on challenging maladaptive thoughts, but </a:t>
            </a:r>
            <a:r>
              <a:rPr lang="en-GB" sz="1200" b="1" dirty="0"/>
              <a:t>DBT </a:t>
            </a:r>
            <a:r>
              <a:rPr lang="en-GB" sz="1200" dirty="0"/>
              <a:t>also focuses on self-acceptance, and emphasises the creation of a strong relationship between clientele and therapist.</a:t>
            </a:r>
            <a:endParaRPr lang="en-GB" sz="12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345CFE5-48DC-49E7-B501-5D855E6C3C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6221" y="5363803"/>
            <a:ext cx="2363252" cy="262251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D27F46B9-C934-4F25-B906-F0CF769BDF8C}"/>
              </a:ext>
            </a:extLst>
          </p:cNvPr>
          <p:cNvSpPr/>
          <p:nvPr/>
        </p:nvSpPr>
        <p:spPr>
          <a:xfrm>
            <a:off x="3315521" y="5363802"/>
            <a:ext cx="3164114" cy="1205509"/>
          </a:xfrm>
          <a:prstGeom prst="wedgeRoundRectCallout">
            <a:avLst>
              <a:gd name="adj1" fmla="val 64488"/>
              <a:gd name="adj2" fmla="val 45731"/>
              <a:gd name="adj3" fmla="val 16667"/>
            </a:avLst>
          </a:prstGeom>
          <a:solidFill>
            <a:srgbClr val="73D8E3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i="1" dirty="0"/>
              <a:t>A study was undertaken in 2006 to discover whether the unique techniques used in DBT are more effective than non-behavioural psychotherapy. Suicidal behaviour was exhibited </a:t>
            </a:r>
            <a:r>
              <a:rPr lang="en-GB" sz="1200" b="1" i="1" u="sng" dirty="0"/>
              <a:t>50% less </a:t>
            </a:r>
            <a:r>
              <a:rPr lang="en-GB" sz="1200" b="1" i="1" dirty="0"/>
              <a:t>in women who received </a:t>
            </a:r>
            <a:r>
              <a:rPr lang="en-GB" sz="1200" b="1" i="1" u="sng" dirty="0"/>
              <a:t>DBT. </a:t>
            </a:r>
          </a:p>
        </p:txBody>
      </p:sp>
      <p:sp>
        <p:nvSpPr>
          <p:cNvPr id="13" name="Arrow: Pentagon 12">
            <a:extLst>
              <a:ext uri="{FF2B5EF4-FFF2-40B4-BE49-F238E27FC236}">
                <a16:creationId xmlns:a16="http://schemas.microsoft.com/office/drawing/2014/main" id="{52A6BCA9-A93E-43C3-B85E-4195C250309B}"/>
              </a:ext>
            </a:extLst>
          </p:cNvPr>
          <p:cNvSpPr/>
          <p:nvPr/>
        </p:nvSpPr>
        <p:spPr>
          <a:xfrm>
            <a:off x="0" y="3029247"/>
            <a:ext cx="2090057" cy="391884"/>
          </a:xfrm>
          <a:prstGeom prst="homePlate">
            <a:avLst/>
          </a:prstGeom>
          <a:solidFill>
            <a:srgbClr val="F2F2F2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856567-6B6F-40D2-9422-254194B0E4C5}"/>
              </a:ext>
            </a:extLst>
          </p:cNvPr>
          <p:cNvSpPr txBox="1"/>
          <p:nvPr/>
        </p:nvSpPr>
        <p:spPr>
          <a:xfrm>
            <a:off x="95863" y="3089641"/>
            <a:ext cx="18983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Symptoms include</a:t>
            </a:r>
          </a:p>
        </p:txBody>
      </p:sp>
      <p:sp>
        <p:nvSpPr>
          <p:cNvPr id="18" name="Arrow: Pentagon 17">
            <a:extLst>
              <a:ext uri="{FF2B5EF4-FFF2-40B4-BE49-F238E27FC236}">
                <a16:creationId xmlns:a16="http://schemas.microsoft.com/office/drawing/2014/main" id="{9E8B51EE-3F4F-4D15-92DD-3382685B8082}"/>
              </a:ext>
            </a:extLst>
          </p:cNvPr>
          <p:cNvSpPr/>
          <p:nvPr/>
        </p:nvSpPr>
        <p:spPr>
          <a:xfrm>
            <a:off x="0" y="3421131"/>
            <a:ext cx="1741714" cy="307777"/>
          </a:xfrm>
          <a:prstGeom prst="homePlate">
            <a:avLst/>
          </a:prstGeom>
          <a:solidFill>
            <a:srgbClr val="73D8E3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Arrow: Pentagon 19">
            <a:extLst>
              <a:ext uri="{FF2B5EF4-FFF2-40B4-BE49-F238E27FC236}">
                <a16:creationId xmlns:a16="http://schemas.microsoft.com/office/drawing/2014/main" id="{1E964F47-0472-4630-89E9-74642CA78D9A}"/>
              </a:ext>
            </a:extLst>
          </p:cNvPr>
          <p:cNvSpPr/>
          <p:nvPr/>
        </p:nvSpPr>
        <p:spPr>
          <a:xfrm>
            <a:off x="0" y="3713649"/>
            <a:ext cx="1741714" cy="307777"/>
          </a:xfrm>
          <a:prstGeom prst="homePlate">
            <a:avLst/>
          </a:prstGeom>
          <a:solidFill>
            <a:srgbClr val="F2F2F2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Arrow: Pentagon 20">
            <a:extLst>
              <a:ext uri="{FF2B5EF4-FFF2-40B4-BE49-F238E27FC236}">
                <a16:creationId xmlns:a16="http://schemas.microsoft.com/office/drawing/2014/main" id="{E7516629-7300-4E56-BA11-399FE7407A7C}"/>
              </a:ext>
            </a:extLst>
          </p:cNvPr>
          <p:cNvSpPr/>
          <p:nvPr/>
        </p:nvSpPr>
        <p:spPr>
          <a:xfrm>
            <a:off x="0" y="4021426"/>
            <a:ext cx="1741714" cy="307777"/>
          </a:xfrm>
          <a:prstGeom prst="homePlate">
            <a:avLst/>
          </a:prstGeom>
          <a:solidFill>
            <a:srgbClr val="73D8E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Arrow: Pentagon 22">
            <a:extLst>
              <a:ext uri="{FF2B5EF4-FFF2-40B4-BE49-F238E27FC236}">
                <a16:creationId xmlns:a16="http://schemas.microsoft.com/office/drawing/2014/main" id="{D89D5CEE-1E9A-4E81-A12A-67469CCAD415}"/>
              </a:ext>
            </a:extLst>
          </p:cNvPr>
          <p:cNvSpPr/>
          <p:nvPr/>
        </p:nvSpPr>
        <p:spPr>
          <a:xfrm>
            <a:off x="0" y="4329203"/>
            <a:ext cx="1741714" cy="307777"/>
          </a:xfrm>
          <a:prstGeom prst="homePlate">
            <a:avLst/>
          </a:prstGeom>
          <a:solidFill>
            <a:srgbClr val="F2F2F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v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507576E-5BAC-425A-81B2-6C18C5EA21EB}"/>
              </a:ext>
            </a:extLst>
          </p:cNvPr>
          <p:cNvSpPr txBox="1"/>
          <p:nvPr/>
        </p:nvSpPr>
        <p:spPr>
          <a:xfrm>
            <a:off x="124772" y="3421131"/>
            <a:ext cx="16169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Cognitive Distortion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C393C56-DD37-46BB-9DF1-0E6E6BA9B540}"/>
              </a:ext>
            </a:extLst>
          </p:cNvPr>
          <p:cNvSpPr txBox="1"/>
          <p:nvPr/>
        </p:nvSpPr>
        <p:spPr>
          <a:xfrm>
            <a:off x="110259" y="3732538"/>
            <a:ext cx="1283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Impulsiveness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5BA7299-6356-4C9B-BC2B-C1BB07603C36}"/>
              </a:ext>
            </a:extLst>
          </p:cNvPr>
          <p:cNvSpPr txBox="1"/>
          <p:nvPr/>
        </p:nvSpPr>
        <p:spPr>
          <a:xfrm>
            <a:off x="124773" y="4020645"/>
            <a:ext cx="1283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Low self-worth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505D012-9677-4773-A56B-EA64821AAA07}"/>
              </a:ext>
            </a:extLst>
          </p:cNvPr>
          <p:cNvSpPr txBox="1"/>
          <p:nvPr/>
        </p:nvSpPr>
        <p:spPr>
          <a:xfrm>
            <a:off x="99313" y="4317314"/>
            <a:ext cx="16424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Fear of abandonment</a:t>
            </a:r>
          </a:p>
        </p:txBody>
      </p:sp>
      <p:sp>
        <p:nvSpPr>
          <p:cNvPr id="29" name="Arrow: Pentagon 28">
            <a:extLst>
              <a:ext uri="{FF2B5EF4-FFF2-40B4-BE49-F238E27FC236}">
                <a16:creationId xmlns:a16="http://schemas.microsoft.com/office/drawing/2014/main" id="{AED2210E-93EB-474A-861D-F80071987335}"/>
              </a:ext>
            </a:extLst>
          </p:cNvPr>
          <p:cNvSpPr/>
          <p:nvPr/>
        </p:nvSpPr>
        <p:spPr>
          <a:xfrm rot="10800000">
            <a:off x="7511143" y="3032265"/>
            <a:ext cx="2090057" cy="391884"/>
          </a:xfrm>
          <a:prstGeom prst="homePlate">
            <a:avLst/>
          </a:prstGeom>
          <a:solidFill>
            <a:srgbClr val="73D8E3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1" name="Arrow: Pentagon 30">
            <a:extLst>
              <a:ext uri="{FF2B5EF4-FFF2-40B4-BE49-F238E27FC236}">
                <a16:creationId xmlns:a16="http://schemas.microsoft.com/office/drawing/2014/main" id="{BF7285DA-CC3D-48A7-A533-AF5931BF6960}"/>
              </a:ext>
            </a:extLst>
          </p:cNvPr>
          <p:cNvSpPr/>
          <p:nvPr/>
        </p:nvSpPr>
        <p:spPr>
          <a:xfrm rot="10800000">
            <a:off x="7750629" y="3435992"/>
            <a:ext cx="1850571" cy="292914"/>
          </a:xfrm>
          <a:prstGeom prst="homePlate">
            <a:avLst/>
          </a:prstGeom>
          <a:solidFill>
            <a:srgbClr val="F2F2F2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Arrow: Pentagon 31">
            <a:extLst>
              <a:ext uri="{FF2B5EF4-FFF2-40B4-BE49-F238E27FC236}">
                <a16:creationId xmlns:a16="http://schemas.microsoft.com/office/drawing/2014/main" id="{A21CAC5A-6E46-4BAC-AFA9-2D9A722FBBA8}"/>
              </a:ext>
            </a:extLst>
          </p:cNvPr>
          <p:cNvSpPr/>
          <p:nvPr/>
        </p:nvSpPr>
        <p:spPr>
          <a:xfrm rot="10800000">
            <a:off x="7750629" y="3730658"/>
            <a:ext cx="1850571" cy="290767"/>
          </a:xfrm>
          <a:prstGeom prst="homePlate">
            <a:avLst/>
          </a:prstGeom>
          <a:solidFill>
            <a:srgbClr val="73D8E3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3" name="Arrow: Pentagon 32">
            <a:extLst>
              <a:ext uri="{FF2B5EF4-FFF2-40B4-BE49-F238E27FC236}">
                <a16:creationId xmlns:a16="http://schemas.microsoft.com/office/drawing/2014/main" id="{106EF079-F66A-4C27-A12F-FC5743404121}"/>
              </a:ext>
            </a:extLst>
          </p:cNvPr>
          <p:cNvSpPr/>
          <p:nvPr/>
        </p:nvSpPr>
        <p:spPr>
          <a:xfrm rot="10800000">
            <a:off x="7750629" y="4021425"/>
            <a:ext cx="1850571" cy="322785"/>
          </a:xfrm>
          <a:prstGeom prst="homePlate">
            <a:avLst/>
          </a:prstGeom>
          <a:solidFill>
            <a:srgbClr val="F2F2F2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4" name="Arrow: Pentagon 33">
            <a:extLst>
              <a:ext uri="{FF2B5EF4-FFF2-40B4-BE49-F238E27FC236}">
                <a16:creationId xmlns:a16="http://schemas.microsoft.com/office/drawing/2014/main" id="{FA2C3DE0-AE81-4279-83EF-5724249B9AB2}"/>
              </a:ext>
            </a:extLst>
          </p:cNvPr>
          <p:cNvSpPr/>
          <p:nvPr/>
        </p:nvSpPr>
        <p:spPr>
          <a:xfrm rot="10800000">
            <a:off x="7750629" y="4329202"/>
            <a:ext cx="1850571" cy="307777"/>
          </a:xfrm>
          <a:prstGeom prst="homePlate">
            <a:avLst/>
          </a:prstGeom>
          <a:solidFill>
            <a:srgbClr val="73D8E3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26" name="Picture 2" descr="http://www.psychiatrictimes.com/sites/default/files/1603PTHarned_SR_F2.jpg">
            <a:extLst>
              <a:ext uri="{FF2B5EF4-FFF2-40B4-BE49-F238E27FC236}">
                <a16:creationId xmlns:a16="http://schemas.microsoft.com/office/drawing/2014/main" id="{8C771098-99BC-4AD6-BFD7-BBB44C5EC0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742" y="2755890"/>
            <a:ext cx="2090057" cy="2285129"/>
          </a:xfrm>
          <a:prstGeom prst="rect">
            <a:avLst/>
          </a:prstGeom>
          <a:noFill/>
          <a:ln w="127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278773BF-6002-4C4B-AE4B-46F174C2190E}"/>
              </a:ext>
            </a:extLst>
          </p:cNvPr>
          <p:cNvSpPr txBox="1"/>
          <p:nvPr/>
        </p:nvSpPr>
        <p:spPr>
          <a:xfrm>
            <a:off x="7859486" y="3087079"/>
            <a:ext cx="18796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Primary Skills of DBT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B723E82-3F51-4F74-92CF-08DCB8FC6ECC}"/>
              </a:ext>
            </a:extLst>
          </p:cNvPr>
          <p:cNvSpPr txBox="1"/>
          <p:nvPr/>
        </p:nvSpPr>
        <p:spPr>
          <a:xfrm>
            <a:off x="8634247" y="3449670"/>
            <a:ext cx="14586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Mindfulness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0567FEB-6F1F-4278-8E7F-4E20DE8F2C9A}"/>
              </a:ext>
            </a:extLst>
          </p:cNvPr>
          <p:cNvSpPr txBox="1"/>
          <p:nvPr/>
        </p:nvSpPr>
        <p:spPr>
          <a:xfrm>
            <a:off x="8195190" y="3730771"/>
            <a:ext cx="14586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Emotion Regulation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B83F56C-F38F-47CC-8CF0-BE414470F11B}"/>
              </a:ext>
            </a:extLst>
          </p:cNvPr>
          <p:cNvSpPr txBox="1"/>
          <p:nvPr/>
        </p:nvSpPr>
        <p:spPr>
          <a:xfrm>
            <a:off x="8280400" y="4038648"/>
            <a:ext cx="14586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Distress Tolerance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87E02D1-2463-4757-A65E-514377EC5F1F}"/>
              </a:ext>
            </a:extLst>
          </p:cNvPr>
          <p:cNvSpPr txBox="1"/>
          <p:nvPr/>
        </p:nvSpPr>
        <p:spPr>
          <a:xfrm>
            <a:off x="7815067" y="4344591"/>
            <a:ext cx="22189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Interpersonal Effectiveness</a:t>
            </a:r>
          </a:p>
        </p:txBody>
      </p:sp>
      <p:sp>
        <p:nvSpPr>
          <p:cNvPr id="42" name="Speech Bubble: Rectangle with Corners Rounded 41">
            <a:extLst>
              <a:ext uri="{FF2B5EF4-FFF2-40B4-BE49-F238E27FC236}">
                <a16:creationId xmlns:a16="http://schemas.microsoft.com/office/drawing/2014/main" id="{2BF145ED-82B7-45F3-B099-0090F418BE24}"/>
              </a:ext>
            </a:extLst>
          </p:cNvPr>
          <p:cNvSpPr/>
          <p:nvPr/>
        </p:nvSpPr>
        <p:spPr>
          <a:xfrm>
            <a:off x="2241231" y="2986448"/>
            <a:ext cx="2339778" cy="1842667"/>
          </a:xfrm>
          <a:prstGeom prst="wedgeRoundRectCallout">
            <a:avLst>
              <a:gd name="adj1" fmla="val -62010"/>
              <a:gd name="adj2" fmla="val 15713"/>
              <a:gd name="adj3" fmla="val 16667"/>
            </a:avLst>
          </a:prstGeom>
          <a:solidFill>
            <a:srgbClr val="73D8E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3D83786-982F-42BF-9B44-695552ECE67A}"/>
              </a:ext>
            </a:extLst>
          </p:cNvPr>
          <p:cNvSpPr txBox="1"/>
          <p:nvPr/>
        </p:nvSpPr>
        <p:spPr>
          <a:xfrm>
            <a:off x="2337095" y="3000524"/>
            <a:ext cx="225709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/>
              <a:t>“The worst part of my BPD is the insecure relationships…when I am attached to someone, they are my whole world and it is crippling. I care so deeply about how long they take to reply to an email, or their tone of voice, because I’m so afraid of losing them.” (MIND, 2018)</a:t>
            </a:r>
          </a:p>
        </p:txBody>
      </p:sp>
      <p:pic>
        <p:nvPicPr>
          <p:cNvPr id="43" name="Picture 4" descr="Proportion of subjects taking any psychotropic medication in the past 2 months. The treatment period ended at 12 months, and the follow-up period ended at 24 months. CTBE indicates community treatment by experts; DBT, dialectical behavior therapy.">
            <a:extLst>
              <a:ext uri="{FF2B5EF4-FFF2-40B4-BE49-F238E27FC236}">
                <a16:creationId xmlns:a16="http://schemas.microsoft.com/office/drawing/2014/main" id="{62B123FC-9F11-454A-9976-979B87F024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35" y="5363803"/>
            <a:ext cx="2430208" cy="262251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Speech Bubble: Rectangle with Corners Rounded 45">
            <a:extLst>
              <a:ext uri="{FF2B5EF4-FFF2-40B4-BE49-F238E27FC236}">
                <a16:creationId xmlns:a16="http://schemas.microsoft.com/office/drawing/2014/main" id="{205A23AF-C2D9-4E6E-8084-E789EF590E80}"/>
              </a:ext>
            </a:extLst>
          </p:cNvPr>
          <p:cNvSpPr/>
          <p:nvPr/>
        </p:nvSpPr>
        <p:spPr>
          <a:xfrm>
            <a:off x="3315521" y="6762587"/>
            <a:ext cx="3164114" cy="1205509"/>
          </a:xfrm>
          <a:prstGeom prst="wedgeRoundRectCallout">
            <a:avLst>
              <a:gd name="adj1" fmla="val -63952"/>
              <a:gd name="adj2" fmla="val -3633"/>
              <a:gd name="adj3" fmla="val 16667"/>
            </a:avLst>
          </a:prstGeom>
          <a:solidFill>
            <a:srgbClr val="73D8E3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b="1" i="1" dirty="0"/>
              <a:t>In the same study, the number of women taking psychotropic medications whilst receiving DBT </a:t>
            </a:r>
            <a:r>
              <a:rPr lang="en-GB" sz="1200" b="1" i="1" u="sng" dirty="0"/>
              <a:t>decreased</a:t>
            </a:r>
            <a:r>
              <a:rPr lang="en-GB" sz="1200" b="1" i="1" dirty="0"/>
              <a:t> more significantly than those who were receiving non-behavioural psychotherapy.</a:t>
            </a:r>
            <a:endParaRPr lang="en-GB" sz="1200" b="1" i="1" u="sng" dirty="0"/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BDEB69A3-7F0F-4A20-A46A-FCC12B39DA31}"/>
              </a:ext>
            </a:extLst>
          </p:cNvPr>
          <p:cNvSpPr/>
          <p:nvPr/>
        </p:nvSpPr>
        <p:spPr>
          <a:xfrm>
            <a:off x="3348097" y="8403315"/>
            <a:ext cx="3078709" cy="1613352"/>
          </a:xfrm>
          <a:prstGeom prst="roundRect">
            <a:avLst/>
          </a:prstGeom>
          <a:gradFill flip="none" rotWithShape="1">
            <a:gsLst>
              <a:gs pos="0">
                <a:srgbClr val="73D8E3">
                  <a:tint val="66000"/>
                  <a:satMod val="160000"/>
                </a:srgbClr>
              </a:gs>
              <a:gs pos="50000">
                <a:srgbClr val="73D8E3">
                  <a:tint val="44500"/>
                  <a:satMod val="160000"/>
                </a:srgbClr>
              </a:gs>
              <a:gs pos="100000">
                <a:srgbClr val="73D8E3">
                  <a:tint val="23500"/>
                  <a:satMod val="160000"/>
                </a:srgbClr>
              </a:gs>
            </a:gsLst>
            <a:lin ang="108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u="sng" dirty="0">
                <a:solidFill>
                  <a:sysClr val="windowText" lastClr="000000"/>
                </a:solidFill>
              </a:rPr>
              <a:t>Acceptance and Change techniques.</a:t>
            </a:r>
          </a:p>
          <a:p>
            <a:pPr algn="ctr"/>
            <a:r>
              <a:rPr lang="en-GB" sz="1400" i="1" dirty="0">
                <a:solidFill>
                  <a:sysClr val="windowText" lastClr="000000"/>
                </a:solidFill>
              </a:rPr>
              <a:t>DBT therapists practice a balance of both Acceptance and Change techniques. (Mind, 2018)</a:t>
            </a:r>
          </a:p>
        </p:txBody>
      </p: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2D608FC7-3BA2-4B9D-88B8-9AB3FAD8CACC}"/>
              </a:ext>
            </a:extLst>
          </p:cNvPr>
          <p:cNvCxnSpPr>
            <a:cxnSpLocks/>
          </p:cNvCxnSpPr>
          <p:nvPr/>
        </p:nvCxnSpPr>
        <p:spPr>
          <a:xfrm flipH="1">
            <a:off x="2247766" y="9621210"/>
            <a:ext cx="1019542" cy="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C9CAECC5-FD58-4A4A-BDE1-6F08D00C7E7A}"/>
              </a:ext>
            </a:extLst>
          </p:cNvPr>
          <p:cNvCxnSpPr>
            <a:cxnSpLocks/>
          </p:cNvCxnSpPr>
          <p:nvPr/>
        </p:nvCxnSpPr>
        <p:spPr>
          <a:xfrm>
            <a:off x="6479635" y="9593993"/>
            <a:ext cx="1146017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8" name="TextBox 57">
            <a:extLst>
              <a:ext uri="{FF2B5EF4-FFF2-40B4-BE49-F238E27FC236}">
                <a16:creationId xmlns:a16="http://schemas.microsoft.com/office/drawing/2014/main" id="{7F4C3762-B6D4-4C34-9A2D-768E8662A47D}"/>
              </a:ext>
            </a:extLst>
          </p:cNvPr>
          <p:cNvSpPr txBox="1"/>
          <p:nvPr/>
        </p:nvSpPr>
        <p:spPr>
          <a:xfrm>
            <a:off x="7707018" y="8559455"/>
            <a:ext cx="1647510" cy="2246769"/>
          </a:xfrm>
          <a:prstGeom prst="rect">
            <a:avLst/>
          </a:prstGeom>
          <a:solidFill>
            <a:srgbClr val="73D8E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b="1" i="1" u="sng" dirty="0"/>
              <a:t>Change Technique</a:t>
            </a:r>
          </a:p>
          <a:p>
            <a:r>
              <a:rPr lang="en-GB" sz="1400" i="1" dirty="0"/>
              <a:t>Change techniques are used to help </a:t>
            </a:r>
            <a:r>
              <a:rPr lang="en-GB" sz="1400" b="1" i="1" dirty="0"/>
              <a:t>change</a:t>
            </a:r>
            <a:r>
              <a:rPr lang="en-GB" sz="1400" i="1" dirty="0"/>
              <a:t> your behaviour, reinforcing the person to challenge maladaptive thoughts and learn to cope with stress.</a:t>
            </a:r>
            <a:endParaRPr lang="en-GB" sz="1200" i="1" dirty="0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5FAB4342-E351-4BC2-AE5D-D61C5A2395BC}"/>
              </a:ext>
            </a:extLst>
          </p:cNvPr>
          <p:cNvSpPr txBox="1"/>
          <p:nvPr/>
        </p:nvSpPr>
        <p:spPr>
          <a:xfrm>
            <a:off x="246672" y="8476047"/>
            <a:ext cx="1898133" cy="2031325"/>
          </a:xfrm>
          <a:prstGeom prst="rect">
            <a:avLst/>
          </a:prstGeom>
          <a:solidFill>
            <a:srgbClr val="F2F2F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b="1" i="1" u="sng" dirty="0"/>
              <a:t>Acceptance Techniques</a:t>
            </a:r>
          </a:p>
          <a:p>
            <a:r>
              <a:rPr lang="en-GB" sz="1400" i="1" dirty="0"/>
              <a:t>Acceptance techniques are used to help the person </a:t>
            </a:r>
            <a:r>
              <a:rPr lang="en-GB" sz="1400" b="1" i="1" dirty="0"/>
              <a:t>accept </a:t>
            </a:r>
            <a:r>
              <a:rPr lang="en-GB" sz="1400" i="1" dirty="0"/>
              <a:t>the behaviours they exhibit, and help make sense of why they might instinctively do them. </a:t>
            </a:r>
          </a:p>
        </p:txBody>
      </p:sp>
      <p:sp>
        <p:nvSpPr>
          <p:cNvPr id="1025" name="TextBox 1024">
            <a:extLst>
              <a:ext uri="{FF2B5EF4-FFF2-40B4-BE49-F238E27FC236}">
                <a16:creationId xmlns:a16="http://schemas.microsoft.com/office/drawing/2014/main" id="{ECF0A00C-3311-4E2E-811B-596D684337F5}"/>
              </a:ext>
            </a:extLst>
          </p:cNvPr>
          <p:cNvSpPr txBox="1"/>
          <p:nvPr/>
        </p:nvSpPr>
        <p:spPr>
          <a:xfrm>
            <a:off x="124772" y="11017722"/>
            <a:ext cx="9364757" cy="1546577"/>
          </a:xfrm>
          <a:prstGeom prst="rect">
            <a:avLst/>
          </a:prstGeom>
          <a:solidFill>
            <a:srgbClr val="73D8E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050" dirty="0"/>
              <a:t>Harned, M. and Botanov, Y. (2016). </a:t>
            </a:r>
            <a:r>
              <a:rPr lang="en-GB" sz="1050" i="1" dirty="0"/>
              <a:t>Dialectical Behavior Therapy Skills Training Is Effective Intervention</a:t>
            </a:r>
            <a:r>
              <a:rPr lang="en-GB" sz="1050" dirty="0"/>
              <a:t>. Psychiatric Times. Available at: 	</a:t>
            </a:r>
            <a:r>
              <a:rPr lang="en-GB" sz="1050" dirty="0">
                <a:hlinkClick r:id="rId7"/>
              </a:rPr>
              <a:t>http://www.psychiatrictimes.com/special-reports/dialectical-behavior-therapy-skills-training-effective-intervention </a:t>
            </a:r>
            <a:r>
              <a:rPr lang="en-GB" sz="1050" dirty="0"/>
              <a:t>[Retrieved 5 Mar. 2018].</a:t>
            </a:r>
          </a:p>
          <a:p>
            <a:r>
              <a:rPr lang="en-GB" sz="1050" dirty="0"/>
              <a:t>Linehan, M et al. (2006). Two-Year Randomized Controlled Trial and Follow-up of Dialectical Behaviour Therapy vs Therapy by Experts for Suicidal Behaviours and 	Borderline Personality Disorder. </a:t>
            </a:r>
            <a:r>
              <a:rPr lang="en-GB" sz="1050" i="1" dirty="0"/>
              <a:t>Arch Gen Psychiatry. </a:t>
            </a:r>
            <a:r>
              <a:rPr lang="en-GB" sz="1050" dirty="0"/>
              <a:t>63(7), 757–766. doi:10.1001/archpsyc.63.7.757</a:t>
            </a:r>
          </a:p>
          <a:p>
            <a:r>
              <a:rPr lang="en-GB" sz="1050" dirty="0"/>
              <a:t>Mind.org.uk. (2018). </a:t>
            </a:r>
            <a:r>
              <a:rPr lang="en-GB" sz="1050" i="1" dirty="0"/>
              <a:t>Borderline personality disorder (BPD)</a:t>
            </a:r>
            <a:r>
              <a:rPr lang="en-GB" sz="1050" dirty="0"/>
              <a:t>.  Available at: </a:t>
            </a:r>
            <a:r>
              <a:rPr lang="en-GB" sz="1050" dirty="0">
                <a:hlinkClick r:id="rId8"/>
              </a:rPr>
              <a:t>https://www.mind.org.uk/information-support/types-of-mental-health-problems/borderline-</a:t>
            </a:r>
            <a:r>
              <a:rPr lang="en-GB" sz="1050" dirty="0"/>
              <a:t>	personality-disorder-bpd/#.Wpz_wujFK00 [Accessed 5 Mar. 2018].</a:t>
            </a:r>
          </a:p>
          <a:p>
            <a:r>
              <a:rPr lang="en-GB" sz="1050" dirty="0"/>
              <a:t>Mind.org.uk. (2018). </a:t>
            </a:r>
            <a:r>
              <a:rPr lang="en-GB" sz="1050" i="1" dirty="0"/>
              <a:t>Dialectical behaviour therapy (DBT) </a:t>
            </a:r>
            <a:r>
              <a:rPr lang="en-GB" sz="1050" dirty="0"/>
              <a:t> Available at: </a:t>
            </a:r>
            <a:r>
              <a:rPr lang="en-GB" sz="1050" dirty="0">
                <a:hlinkClick r:id="rId9"/>
              </a:rPr>
              <a:t>https://www.mind.org.uk/information-support/drugs-and-treatments/dialectical-behaviour-</a:t>
            </a:r>
            <a:r>
              <a:rPr lang="en-GB" sz="1050" dirty="0"/>
              <a:t>	therapy-dbt/#.Wp0Df-jFK00 [Accessed 5 Mar. 2018].</a:t>
            </a:r>
          </a:p>
          <a:p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3618924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1007</TotalTime>
  <Words>417</Words>
  <Application>Microsoft Office PowerPoint</Application>
  <PresentationFormat>A3 Paper (297x420 mm)</PresentationFormat>
  <Paragraphs>34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Bobby Farmer (1702887)</dc:creator>
  <cp:lastModifiedBy>Bobby Farmer (1702887)</cp:lastModifiedBy>
  <cp:revision>8</cp:revision>
  <dcterms:created xsi:type="dcterms:W3CDTF">2018-02-26T11:13:50Z</dcterms:created>
  <dcterms:modified xsi:type="dcterms:W3CDTF">2018-03-05T09:38:02Z</dcterms:modified>
</cp:coreProperties>
</file>