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FCEB-3D65-4626-96E6-6C69E90F2C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DD90F3-0DE4-47FC-9B8C-7188846C96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29DA58-C08A-42BC-94F4-26965141D0D7}"/>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7C680D01-9CF8-4555-B046-CC0B562CA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64046-64F4-4897-9891-E0DBB5DE36E8}"/>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376191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6FC86-DAD8-456D-A6F2-FE791F47BD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65A8F2-92A8-49BD-9580-892C6A29EE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648F71-C794-4698-82CD-CFF0B5A79BB0}"/>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45E45B38-8AB9-40DE-9C15-4B1609C16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82E78-B1D2-4604-BDF3-C822D0A26E82}"/>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2354458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4EF93-1106-49CC-92A4-25CC944EA7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B4C971-11BD-49D4-BA04-96BA07BC6F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0C045B-5FD5-49DD-855A-8996D8A8FAA9}"/>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0430766F-48DB-410E-8D0F-B021266C7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7A177-186B-447D-99BA-A11F9222B6D8}"/>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387537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A0B42-C37D-44EC-8F49-F74252214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FE8CC0-A16E-4CB2-AFA1-85EEE8B465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FD1FE6-5FD8-4447-8016-7DD416CF6D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423D45-706D-4647-BCDC-2B082A21463C}"/>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6" name="Footer Placeholder 5">
            <a:extLst>
              <a:ext uri="{FF2B5EF4-FFF2-40B4-BE49-F238E27FC236}">
                <a16:creationId xmlns:a16="http://schemas.microsoft.com/office/drawing/2014/main" id="{C7AAF610-BB4C-4693-89F1-80FBE5157F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4DA4C3-D5B3-4D5A-A53D-EFDDEBFFCE41}"/>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4159616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EE39A-6BBE-4868-B8A2-5EE1FA6D79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DD88FC-14F8-47CA-85BA-EDEBBF5B8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00BB5-A047-432C-AAEA-D190762A5E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E2FC9F-DD4B-4D74-AB4C-5AE79DA627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9026A7-A48F-4CAC-90FD-C51BDC5070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EDE046-7FCC-4792-AC6F-7D0ECBE6A43F}"/>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8" name="Footer Placeholder 7">
            <a:extLst>
              <a:ext uri="{FF2B5EF4-FFF2-40B4-BE49-F238E27FC236}">
                <a16:creationId xmlns:a16="http://schemas.microsoft.com/office/drawing/2014/main" id="{A2768D74-9D74-4D4E-95F6-CA9D52C9FD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6EC993-1657-46C2-BBC2-CBBDD17CDCE4}"/>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3760906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1ACFA-CD01-4F8F-ADEA-92AFFD5EB7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0FFB17-B8B8-4FA2-ADB9-49D641E566EC}"/>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4" name="Footer Placeholder 3">
            <a:extLst>
              <a:ext uri="{FF2B5EF4-FFF2-40B4-BE49-F238E27FC236}">
                <a16:creationId xmlns:a16="http://schemas.microsoft.com/office/drawing/2014/main" id="{166F95FC-F1AA-4523-95E9-C18C394B42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70AE56-CFA0-4491-A62F-A6D600AC686D}"/>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1160736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B8A3F3-AE7E-465F-B537-74D2FDFF15A0}"/>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3" name="Footer Placeholder 2">
            <a:extLst>
              <a:ext uri="{FF2B5EF4-FFF2-40B4-BE49-F238E27FC236}">
                <a16:creationId xmlns:a16="http://schemas.microsoft.com/office/drawing/2014/main" id="{6DA0ADC1-C065-4F84-9B7D-2631B28F13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E35FA5-3ED6-49E4-BEE9-CC13D21BD779}"/>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2805092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3926-AA8D-4BEE-B172-9FBBB44708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9D931E-849E-446D-BA48-BA29A6F4F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BF02EC-42F9-4446-850C-19CDEED664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B7C5D2-E1D7-4791-BCDF-E995E484A26A}"/>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6" name="Footer Placeholder 5">
            <a:extLst>
              <a:ext uri="{FF2B5EF4-FFF2-40B4-BE49-F238E27FC236}">
                <a16:creationId xmlns:a16="http://schemas.microsoft.com/office/drawing/2014/main" id="{B2A9D0C1-A1E6-482F-B5EE-62E24E1FA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3C52DF-0F80-445C-8C71-4C5B3869A7F2}"/>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1351260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42FDB-6293-488F-8BDE-4E805A9ACE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4CE793-7019-4A21-BFD5-ED0E39F77C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A4860D-E8B9-4305-96E7-108D3A1962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538C8-8943-48BD-A389-5DFDBC02B5FC}"/>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6" name="Footer Placeholder 5">
            <a:extLst>
              <a:ext uri="{FF2B5EF4-FFF2-40B4-BE49-F238E27FC236}">
                <a16:creationId xmlns:a16="http://schemas.microsoft.com/office/drawing/2014/main" id="{8CD06E71-DA78-48E5-B01E-A7E6C10A42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A66E0C-BB18-4EED-822C-05E1CCD4596B}"/>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51838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4F95F-633A-478E-B897-AD367B0DC7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34429-4BC1-4ED0-9AFA-A43AC213BE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F2784-8480-4906-99AA-67CC65E02B05}"/>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3F65EBA3-2F3E-445D-9D29-A724A1825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B4F7D-8545-49A5-A357-912B0BEC4A53}"/>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163247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B9A1C0-CC49-48BB-A5CB-98BB083523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AB5C87-1314-402A-809C-A391E26CD9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14F291-04A0-40D3-BA63-1129B18013B0}"/>
              </a:ext>
            </a:extLst>
          </p:cNvPr>
          <p:cNvSpPr>
            <a:spLocks noGrp="1"/>
          </p:cNvSpPr>
          <p:nvPr>
            <p:ph type="dt" sz="half" idx="10"/>
          </p:nvPr>
        </p:nvSpPr>
        <p:spPr/>
        <p:txBody>
          <a:body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9195C859-8295-4189-8A66-AD55BB736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038B8-BAA0-4059-97D7-1D035F304678}"/>
              </a:ext>
            </a:extLst>
          </p:cNvPr>
          <p:cNvSpPr>
            <a:spLocks noGrp="1"/>
          </p:cNvSpPr>
          <p:nvPr>
            <p:ph type="sldNum" sz="quarter" idx="12"/>
          </p:nvPr>
        </p:nvSpPr>
        <p:spPr/>
        <p:txBody>
          <a:bodyPr/>
          <a:lstStyle/>
          <a:p>
            <a:fld id="{10914D06-CA7A-47B4-AD81-43A076D35654}" type="slidenum">
              <a:rPr lang="en-GB" smtClean="0"/>
              <a:t>‹#›</a:t>
            </a:fld>
            <a:endParaRPr lang="en-GB"/>
          </a:p>
        </p:txBody>
      </p:sp>
    </p:spTree>
    <p:extLst>
      <p:ext uri="{BB962C8B-B14F-4D97-AF65-F5344CB8AC3E}">
        <p14:creationId xmlns:p14="http://schemas.microsoft.com/office/powerpoint/2010/main" val="1607443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EB985A-795B-4A17-A123-720B284016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0ED8A-7228-4993-BBF4-250EA9C80C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AFE2C9-0E8E-4018-9B01-981413AB44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BBB3D2-3981-41DA-A85B-576A8DB582FB}" type="datetimeFigureOut">
              <a:rPr lang="en-GB" smtClean="0"/>
              <a:t>22/03/2021</a:t>
            </a:fld>
            <a:endParaRPr lang="en-GB"/>
          </a:p>
        </p:txBody>
      </p:sp>
      <p:sp>
        <p:nvSpPr>
          <p:cNvPr id="5" name="Footer Placeholder 4">
            <a:extLst>
              <a:ext uri="{FF2B5EF4-FFF2-40B4-BE49-F238E27FC236}">
                <a16:creationId xmlns:a16="http://schemas.microsoft.com/office/drawing/2014/main" id="{8354EE94-027E-48CA-9DA8-1118A8D8D7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3D795D-BAEF-4883-982C-3E5EA47A77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914D06-CA7A-47B4-AD81-43A076D35654}" type="slidenum">
              <a:rPr lang="en-GB" smtClean="0"/>
              <a:t>‹#›</a:t>
            </a:fld>
            <a:endParaRPr lang="en-GB"/>
          </a:p>
        </p:txBody>
      </p:sp>
    </p:spTree>
    <p:extLst>
      <p:ext uri="{BB962C8B-B14F-4D97-AF65-F5344CB8AC3E}">
        <p14:creationId xmlns:p14="http://schemas.microsoft.com/office/powerpoint/2010/main" val="4167020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3AFE-27A9-4151-8E20-3E9138E5C327}"/>
              </a:ext>
            </a:extLst>
          </p:cNvPr>
          <p:cNvSpPr>
            <a:spLocks noGrp="1"/>
          </p:cNvSpPr>
          <p:nvPr>
            <p:ph type="ctrTitle"/>
          </p:nvPr>
        </p:nvSpPr>
        <p:spPr>
          <a:xfrm>
            <a:off x="1524000" y="1122363"/>
            <a:ext cx="9144000" cy="1169424"/>
          </a:xfrm>
        </p:spPr>
        <p:txBody>
          <a:bodyPr>
            <a:normAutofit/>
          </a:bodyPr>
          <a:lstStyle/>
          <a:p>
            <a:endParaRPr lang="en-GB" sz="1400" dirty="0"/>
          </a:p>
        </p:txBody>
      </p:sp>
      <p:sp>
        <p:nvSpPr>
          <p:cNvPr id="3" name="Subtitle 2">
            <a:extLst>
              <a:ext uri="{FF2B5EF4-FFF2-40B4-BE49-F238E27FC236}">
                <a16:creationId xmlns:a16="http://schemas.microsoft.com/office/drawing/2014/main" id="{56FCEE05-7859-4378-9C02-9B4BBFFD4538}"/>
              </a:ext>
            </a:extLst>
          </p:cNvPr>
          <p:cNvSpPr>
            <a:spLocks noGrp="1"/>
          </p:cNvSpPr>
          <p:nvPr>
            <p:ph type="subTitle" idx="1"/>
          </p:nvPr>
        </p:nvSpPr>
        <p:spPr>
          <a:xfrm>
            <a:off x="1524000" y="2488557"/>
            <a:ext cx="9144000" cy="4103629"/>
          </a:xfrm>
        </p:spPr>
        <p:txBody>
          <a:bodyPr>
            <a:normAutofit fontScale="77500" lnSpcReduction="20000"/>
          </a:bodyPr>
          <a:lstStyle/>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Name – Moshiur Rahman</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Student ID- 1814025</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Programme- BA (Hons) Leadership and Management Skills for the workplace </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Module – </a:t>
            </a:r>
            <a:r>
              <a:rPr lang="en-GB" sz="1800" b="0" i="0" u="none" strike="noStrike" dirty="0">
                <a:solidFill>
                  <a:srgbClr val="000000"/>
                </a:solidFill>
                <a:effectLst/>
                <a:latin typeface="Arial Black" panose="020B0A04020102020204" pitchFamily="34" charset="0"/>
              </a:rPr>
              <a:t>Knowledge and Information Management Skills for the Workplace</a:t>
            </a: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Assignment Title - </a:t>
            </a:r>
            <a:r>
              <a:rPr lang="en-GB" sz="1800" b="0" i="0" u="none" strike="noStrike" dirty="0">
                <a:solidFill>
                  <a:srgbClr val="000000"/>
                </a:solidFill>
                <a:effectLst/>
                <a:latin typeface="Arial Black" panose="020B0A04020102020204" pitchFamily="34" charset="0"/>
              </a:rPr>
              <a:t>Knowledge and Information Management of Tesco</a:t>
            </a:r>
            <a:endPar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Module code – </a:t>
            </a:r>
            <a:r>
              <a:rPr lang="en-GB" sz="1800" b="1">
                <a:solidFill>
                  <a:srgbClr val="000000"/>
                </a:solidFill>
                <a:effectLst/>
                <a:latin typeface="Arial Black" panose="020B0A04020102020204" pitchFamily="34" charset="0"/>
                <a:ea typeface="Calibri" panose="020F0502020204030204" pitchFamily="34" charset="0"/>
                <a:cs typeface="Vrinda" panose="020B0502040204020203" pitchFamily="34" charset="0"/>
              </a:rPr>
              <a:t>BMSW 5106.</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Lecturer- </a:t>
            </a:r>
            <a:r>
              <a:rPr lang="en-GB" sz="1800" b="1" dirty="0" err="1">
                <a:solidFill>
                  <a:srgbClr val="000000"/>
                </a:solidFill>
                <a:effectLst/>
                <a:latin typeface="Arial Black" panose="020B0A04020102020204" pitchFamily="34" charset="0"/>
                <a:ea typeface="Calibri" panose="020F0502020204030204" pitchFamily="34" charset="0"/>
                <a:cs typeface="Vrinda" panose="020B0502040204020203" pitchFamily="34" charset="0"/>
              </a:rPr>
              <a:t>Dr.</a:t>
            </a: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 </a:t>
            </a:r>
            <a:r>
              <a:rPr lang="en-GB" sz="1800" b="1" dirty="0" err="1">
                <a:solidFill>
                  <a:srgbClr val="000000"/>
                </a:solidFill>
                <a:latin typeface="Arial Black" panose="020B0A04020102020204" pitchFamily="34" charset="0"/>
                <a:ea typeface="Calibri" panose="020F0502020204030204" pitchFamily="34" charset="0"/>
                <a:cs typeface="Vrinda" panose="020B0502040204020203" pitchFamily="34" charset="0"/>
              </a:rPr>
              <a:t>Vajira</a:t>
            </a:r>
            <a:r>
              <a:rPr lang="en-GB" sz="1800" b="1" dirty="0">
                <a:solidFill>
                  <a:srgbClr val="000000"/>
                </a:solidFill>
                <a:latin typeface="Arial Black" panose="020B0A04020102020204" pitchFamily="34" charset="0"/>
                <a:ea typeface="Calibri" panose="020F0502020204030204" pitchFamily="34" charset="0"/>
                <a:cs typeface="Vrinda" panose="020B0502040204020203" pitchFamily="34" charset="0"/>
              </a:rPr>
              <a:t> </a:t>
            </a:r>
            <a:r>
              <a:rPr lang="en-GB" sz="1800" b="1" dirty="0" err="1">
                <a:solidFill>
                  <a:srgbClr val="000000"/>
                </a:solidFill>
                <a:latin typeface="Arial Black" panose="020B0A04020102020204" pitchFamily="34" charset="0"/>
                <a:ea typeface="Calibri" panose="020F0502020204030204" pitchFamily="34" charset="0"/>
                <a:cs typeface="Vrinda" panose="020B0502040204020203" pitchFamily="34" charset="0"/>
              </a:rPr>
              <a:t>Balasuriya</a:t>
            </a:r>
            <a:r>
              <a:rPr lang="en-GB" sz="1800" b="1" dirty="0">
                <a:solidFill>
                  <a:srgbClr val="000000"/>
                </a:solidFill>
                <a:latin typeface="Arial Black" panose="020B0A04020102020204" pitchFamily="34" charset="0"/>
                <a:ea typeface="Calibri" panose="020F0502020204030204" pitchFamily="34" charset="0"/>
                <a:cs typeface="Vrinda" panose="020B0502040204020203" pitchFamily="34" charset="0"/>
              </a:rPr>
              <a:t>. </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sz="1800" b="1" dirty="0">
                <a:solidFill>
                  <a:srgbClr val="000000"/>
                </a:solidFill>
                <a:effectLst/>
                <a:latin typeface="Arial Black" panose="020B0A04020102020204" pitchFamily="34" charset="0"/>
                <a:ea typeface="Calibri" panose="020F0502020204030204" pitchFamily="34" charset="0"/>
                <a:cs typeface="Vrinda" panose="020B0502040204020203" pitchFamily="34" charset="0"/>
              </a:rPr>
              <a:t>Submission Date- 30/03/2021</a:t>
            </a:r>
            <a:endParaRPr lang="en-GB" sz="1800" dirty="0">
              <a:solidFill>
                <a:srgbClr val="000000"/>
              </a:solidFill>
              <a:effectLst/>
              <a:latin typeface="Arial Black" panose="020B0A04020102020204" pitchFamily="34" charset="0"/>
              <a:ea typeface="Calibri" panose="020F0502020204030204" pitchFamily="34" charset="0"/>
              <a:cs typeface="Vrinda" panose="020B0502040204020203" pitchFamily="34" charset="0"/>
            </a:endParaRPr>
          </a:p>
          <a:p>
            <a:endParaRPr lang="en-GB" dirty="0"/>
          </a:p>
        </p:txBody>
      </p:sp>
      <p:pic>
        <p:nvPicPr>
          <p:cNvPr id="1026" name="Picture 2" descr="Tesco blames high cost of online advertising as it shuts Tesco Direct">
            <a:extLst>
              <a:ext uri="{FF2B5EF4-FFF2-40B4-BE49-F238E27FC236}">
                <a16:creationId xmlns:a16="http://schemas.microsoft.com/office/drawing/2014/main" id="{930D48AC-7A3C-411D-B044-1884E90864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48856"/>
            <a:ext cx="9144000" cy="2222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54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63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5C8D15-F007-4F95-B91A-ACD76F6287FA}"/>
              </a:ext>
            </a:extLst>
          </p:cNvPr>
          <p:cNvSpPr>
            <a:spLocks noGrp="1"/>
          </p:cNvSpPr>
          <p:nvPr>
            <p:ph type="title"/>
          </p:nvPr>
        </p:nvSpPr>
        <p:spPr>
          <a:xfrm>
            <a:off x="524256" y="516804"/>
            <a:ext cx="6594189" cy="1625210"/>
          </a:xfrm>
        </p:spPr>
        <p:txBody>
          <a:bodyPr>
            <a:normAutofit/>
          </a:bodyPr>
          <a:lstStyle/>
          <a:p>
            <a:r>
              <a:rPr lang="en-GB" sz="3700" b="0" i="0" u="none" strike="noStrike">
                <a:solidFill>
                  <a:srgbClr val="FFFFFF"/>
                </a:solidFill>
                <a:effectLst/>
                <a:latin typeface="Arial Black" panose="020B0A04020102020204" pitchFamily="34" charset="0"/>
              </a:rPr>
              <a:t>Highlighting the key findings </a:t>
            </a:r>
            <a:br>
              <a:rPr lang="en-GB" sz="3700" b="0" i="0" u="none" strike="noStrike">
                <a:solidFill>
                  <a:srgbClr val="FFFFFF"/>
                </a:solidFill>
                <a:effectLst/>
                <a:latin typeface="Avenir"/>
              </a:rPr>
            </a:br>
            <a:endParaRPr lang="en-GB" sz="3700">
              <a:solidFill>
                <a:srgbClr val="FFFFFF"/>
              </a:solidFill>
            </a:endParaRPr>
          </a:p>
        </p:txBody>
      </p:sp>
      <p:sp>
        <p:nvSpPr>
          <p:cNvPr id="79" name="Rectangle 7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Accessibility Review of Online Retailers Part 5: Tesco - User Vision">
            <a:extLst>
              <a:ext uri="{FF2B5EF4-FFF2-40B4-BE49-F238E27FC236}">
                <a16:creationId xmlns:a16="http://schemas.microsoft.com/office/drawing/2014/main" id="{47D126F8-7A8F-4167-B527-44E79B61E5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744" y="2838753"/>
            <a:ext cx="6579910" cy="3289955"/>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3B6946-5B27-4452-8BC6-14A38364F7A4}"/>
              </a:ext>
            </a:extLst>
          </p:cNvPr>
          <p:cNvSpPr>
            <a:spLocks noGrp="1"/>
          </p:cNvSpPr>
          <p:nvPr>
            <p:ph idx="1"/>
          </p:nvPr>
        </p:nvSpPr>
        <p:spPr>
          <a:xfrm>
            <a:off x="8029319" y="917725"/>
            <a:ext cx="3424739" cy="4852362"/>
          </a:xfrm>
        </p:spPr>
        <p:txBody>
          <a:bodyPr anchor="ctr">
            <a:normAutofit/>
          </a:bodyPr>
          <a:lstStyle/>
          <a:p>
            <a:pPr marL="400050" rtl="0">
              <a:spcBef>
                <a:spcPts val="0"/>
              </a:spcBef>
              <a:spcAft>
                <a:spcPts val="0"/>
              </a:spcAft>
            </a:pPr>
            <a:r>
              <a:rPr lang="en-GB" sz="1700" b="0" i="0" u="none" strike="noStrike" dirty="0">
                <a:solidFill>
                  <a:srgbClr val="FFFFFF"/>
                </a:solidFill>
                <a:effectLst/>
                <a:latin typeface="Aharoni" panose="02010803020104030203" pitchFamily="2" charset="-79"/>
                <a:cs typeface="Aharoni" panose="02010803020104030203" pitchFamily="2" charset="-79"/>
              </a:rPr>
              <a:t>Importance of information systems</a:t>
            </a:r>
          </a:p>
          <a:p>
            <a:pPr marL="400050" rtl="0">
              <a:spcBef>
                <a:spcPts val="0"/>
              </a:spcBef>
              <a:spcAft>
                <a:spcPts val="0"/>
              </a:spcAft>
            </a:pPr>
            <a:endParaRPr lang="en-GB" sz="1700" dirty="0">
              <a:solidFill>
                <a:srgbClr val="FFFFFF"/>
              </a:solidFill>
              <a:latin typeface="Aharoni" panose="02010803020104030203" pitchFamily="2" charset="-79"/>
              <a:cs typeface="Aharoni" panose="02010803020104030203" pitchFamily="2" charset="-79"/>
            </a:endParaRPr>
          </a:p>
          <a:p>
            <a:pPr marL="171450" indent="0" rtl="0">
              <a:spcBef>
                <a:spcPts val="0"/>
              </a:spcBef>
              <a:spcAft>
                <a:spcPts val="0"/>
              </a:spcAft>
              <a:buNone/>
            </a:pPr>
            <a:endParaRPr lang="en-GB" sz="1700" dirty="0">
              <a:solidFill>
                <a:srgbClr val="FFFFFF"/>
              </a:solidFill>
              <a:latin typeface="Aharoni" panose="02010803020104030203" pitchFamily="2" charset="-79"/>
              <a:cs typeface="Aharoni" panose="02010803020104030203" pitchFamily="2" charset="-79"/>
            </a:endParaRPr>
          </a:p>
          <a:p>
            <a:pPr marL="400050" rtl="0">
              <a:spcBef>
                <a:spcPts val="0"/>
              </a:spcBef>
              <a:spcAft>
                <a:spcPts val="0"/>
              </a:spcAft>
            </a:pPr>
            <a:r>
              <a:rPr lang="en-GB" sz="1700" b="0" i="0" u="none" strike="noStrike" dirty="0">
                <a:solidFill>
                  <a:srgbClr val="FFFFFF"/>
                </a:solidFill>
                <a:effectLst/>
                <a:latin typeface="Aharoni" panose="02010803020104030203" pitchFamily="2" charset="-79"/>
                <a:cs typeface="Aharoni" panose="02010803020104030203" pitchFamily="2" charset="-79"/>
              </a:rPr>
              <a:t>Potential knowledge management challenges</a:t>
            </a:r>
          </a:p>
          <a:p>
            <a:pPr marL="400050" rtl="0">
              <a:spcBef>
                <a:spcPts val="0"/>
              </a:spcBef>
              <a:spcAft>
                <a:spcPts val="0"/>
              </a:spcAft>
            </a:pPr>
            <a:endParaRPr lang="en-GB" sz="1700" b="0" i="0" u="none" strike="noStrike" dirty="0">
              <a:solidFill>
                <a:srgbClr val="FFFFFF"/>
              </a:solidFill>
              <a:effectLst/>
              <a:latin typeface="Aharoni" panose="02010803020104030203" pitchFamily="2" charset="-79"/>
              <a:cs typeface="Aharoni" panose="02010803020104030203" pitchFamily="2" charset="-79"/>
            </a:endParaRPr>
          </a:p>
          <a:p>
            <a:pPr marL="400050" rtl="0">
              <a:spcBef>
                <a:spcPts val="0"/>
              </a:spcBef>
              <a:spcAft>
                <a:spcPts val="0"/>
              </a:spcAft>
            </a:pPr>
            <a:endParaRPr lang="en-GB" sz="1700" b="0" dirty="0">
              <a:solidFill>
                <a:srgbClr val="FFFFFF"/>
              </a:solidFill>
              <a:effectLst/>
              <a:latin typeface="Aharoni" panose="02010803020104030203" pitchFamily="2" charset="-79"/>
              <a:cs typeface="Aharoni" panose="02010803020104030203" pitchFamily="2" charset="-79"/>
            </a:endParaRPr>
          </a:p>
          <a:p>
            <a:pPr marL="400050" rtl="0">
              <a:spcBef>
                <a:spcPts val="0"/>
              </a:spcBef>
              <a:spcAft>
                <a:spcPts val="0"/>
              </a:spcAft>
            </a:pPr>
            <a:r>
              <a:rPr lang="en-GB" sz="1700" b="0" i="0" u="none" strike="noStrike" dirty="0">
                <a:solidFill>
                  <a:srgbClr val="FFFFFF"/>
                </a:solidFill>
                <a:effectLst/>
                <a:latin typeface="Aharoni" panose="02010803020104030203" pitchFamily="2" charset="-79"/>
                <a:cs typeface="Aharoni" panose="02010803020104030203" pitchFamily="2" charset="-79"/>
              </a:rPr>
              <a:t>The ways IS/IT has enabled Tesco to achieve competitive advantage</a:t>
            </a:r>
          </a:p>
          <a:p>
            <a:pPr marL="400050" rtl="0">
              <a:spcBef>
                <a:spcPts val="0"/>
              </a:spcBef>
              <a:spcAft>
                <a:spcPts val="0"/>
              </a:spcAft>
            </a:pPr>
            <a:endParaRPr lang="en-GB" sz="1700" b="0" i="0" u="none" strike="noStrike" dirty="0">
              <a:solidFill>
                <a:srgbClr val="FFFFFF"/>
              </a:solidFill>
              <a:effectLst/>
              <a:latin typeface="Aharoni" panose="02010803020104030203" pitchFamily="2" charset="-79"/>
              <a:cs typeface="Aharoni" panose="02010803020104030203" pitchFamily="2" charset="-79"/>
            </a:endParaRPr>
          </a:p>
          <a:p>
            <a:pPr marL="400050" rtl="0">
              <a:spcBef>
                <a:spcPts val="0"/>
              </a:spcBef>
              <a:spcAft>
                <a:spcPts val="0"/>
              </a:spcAft>
            </a:pPr>
            <a:endParaRPr lang="en-GB" sz="1700" b="0" dirty="0">
              <a:solidFill>
                <a:srgbClr val="FFFFFF"/>
              </a:solidFill>
              <a:effectLst/>
              <a:latin typeface="Aharoni" panose="02010803020104030203" pitchFamily="2" charset="-79"/>
              <a:cs typeface="Aharoni" panose="02010803020104030203" pitchFamily="2" charset="-79"/>
            </a:endParaRPr>
          </a:p>
          <a:p>
            <a:pPr marL="400050" rtl="0">
              <a:spcBef>
                <a:spcPts val="0"/>
              </a:spcBef>
              <a:spcAft>
                <a:spcPts val="0"/>
              </a:spcAft>
            </a:pPr>
            <a:r>
              <a:rPr lang="en-GB" sz="1700" b="0" i="0" u="none" strike="noStrike" dirty="0">
                <a:solidFill>
                  <a:srgbClr val="FFFFFF"/>
                </a:solidFill>
                <a:effectLst/>
                <a:latin typeface="Aharoni" panose="02010803020104030203" pitchFamily="2" charset="-79"/>
                <a:cs typeface="Aharoni" panose="02010803020104030203" pitchFamily="2" charset="-79"/>
              </a:rPr>
              <a:t>Benefits and challenges of implementing ERP</a:t>
            </a:r>
            <a:endParaRPr lang="en-GB" sz="1700" b="0" dirty="0">
              <a:solidFill>
                <a:srgbClr val="FFFFFF"/>
              </a:solidFill>
              <a:effectLst/>
              <a:latin typeface="Aharoni" panose="02010803020104030203" pitchFamily="2" charset="-79"/>
              <a:cs typeface="Aharoni" panose="02010803020104030203" pitchFamily="2" charset="-79"/>
            </a:endParaRPr>
          </a:p>
          <a:p>
            <a:pPr marL="0" indent="0">
              <a:buNone/>
            </a:pPr>
            <a:br>
              <a:rPr lang="en-GB" sz="1700" dirty="0">
                <a:solidFill>
                  <a:srgbClr val="FFFFFF"/>
                </a:solidFill>
              </a:rPr>
            </a:br>
            <a:endParaRPr lang="en-GB" sz="1700" dirty="0">
              <a:solidFill>
                <a:srgbClr val="FFFFFF"/>
              </a:solidFill>
            </a:endParaRPr>
          </a:p>
        </p:txBody>
      </p:sp>
    </p:spTree>
    <p:extLst>
      <p:ext uri="{BB962C8B-B14F-4D97-AF65-F5344CB8AC3E}">
        <p14:creationId xmlns:p14="http://schemas.microsoft.com/office/powerpoint/2010/main" val="271540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65E2E-01BB-4F35-9625-B5C73AFC50C3}"/>
              </a:ext>
            </a:extLst>
          </p:cNvPr>
          <p:cNvSpPr>
            <a:spLocks noGrp="1"/>
          </p:cNvSpPr>
          <p:nvPr>
            <p:ph type="title"/>
          </p:nvPr>
        </p:nvSpPr>
        <p:spPr/>
        <p:txBody>
          <a:bodyPr>
            <a:normAutofit/>
          </a:bodyPr>
          <a:lstStyle/>
          <a:p>
            <a:r>
              <a:rPr lang="en-GB" sz="4800" b="0" i="0" u="none" strike="noStrike" dirty="0">
                <a:solidFill>
                  <a:srgbClr val="000000"/>
                </a:solidFill>
                <a:effectLst/>
                <a:latin typeface="Aharoni" panose="02010803020104030203" pitchFamily="2" charset="-79"/>
                <a:cs typeface="Aharoni" panose="02010803020104030203" pitchFamily="2" charset="-79"/>
              </a:rPr>
              <a:t>Importance of information systems</a:t>
            </a:r>
            <a:endParaRPr lang="en-GB" sz="48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6853918B-6E8F-437A-9ABC-14415C8F18A7}"/>
              </a:ext>
            </a:extLst>
          </p:cNvPr>
          <p:cNvSpPr>
            <a:spLocks noGrp="1"/>
          </p:cNvSpPr>
          <p:nvPr>
            <p:ph idx="1"/>
          </p:nvPr>
        </p:nvSpPr>
        <p:spPr/>
        <p:txBody>
          <a:bodyPr>
            <a:normAutofit/>
          </a:bodyPr>
          <a:lstStyle/>
          <a:p>
            <a:pPr algn="just" rtl="0">
              <a:spcBef>
                <a:spcPts val="1200"/>
              </a:spcBef>
              <a:spcAft>
                <a:spcPts val="0"/>
              </a:spcAft>
            </a:pPr>
            <a:r>
              <a:rPr lang="en-GB" sz="1400" b="0" i="0" u="none" strike="noStrike" dirty="0">
                <a:solidFill>
                  <a:srgbClr val="000000"/>
                </a:solidFill>
                <a:effectLst/>
                <a:latin typeface="Times New Roman" panose="02020603050405020304" pitchFamily="18" charset="0"/>
              </a:rPr>
              <a:t>The information system (IS) is an integral part of the business activities of Tesco because it adds different kinds of values to the organization.</a:t>
            </a:r>
          </a:p>
          <a:p>
            <a:pPr algn="just" rtl="0">
              <a:spcBef>
                <a:spcPts val="1200"/>
              </a:spcBef>
              <a:spcAft>
                <a:spcPts val="0"/>
              </a:spcAft>
            </a:pPr>
            <a:endParaRPr lang="en-GB" sz="1400" b="0" dirty="0">
              <a:effectLst/>
            </a:endParaRPr>
          </a:p>
          <a:p>
            <a:pPr algn="l" fontAlgn="base"/>
            <a:br>
              <a:rPr lang="en-GB" sz="1600" dirty="0"/>
            </a:br>
            <a:r>
              <a:rPr lang="en-GB" sz="1600" b="0" i="0" dirty="0">
                <a:solidFill>
                  <a:srgbClr val="7A7A7A"/>
                </a:solidFill>
                <a:effectLst/>
                <a:latin typeface="Georgia" panose="02040502050405020303" pitchFamily="18" charset="0"/>
              </a:rPr>
              <a:t>For Tesco to easily handle sales of products, merchandise, buying dealings, stock optimisation and price policy; they installed and implemented the information system of G.O.L.D in 1998. The purpose of G.O.L.D is to manage the physical stock flows of the warehouses. The information system G.O.L.D is helping managers working in warehouse to control the stock levels, the quality of goods, location of stock and the functions of warehouse.</a:t>
            </a:r>
          </a:p>
          <a:p>
            <a:pPr algn="l" fontAlgn="base"/>
            <a:r>
              <a:rPr lang="en-GB" sz="1600" b="0" i="0" dirty="0">
                <a:solidFill>
                  <a:srgbClr val="7A7A7A"/>
                </a:solidFill>
                <a:effectLst/>
                <a:latin typeface="Georgia" panose="02040502050405020303" pitchFamily="18" charset="0"/>
              </a:rPr>
              <a:t>Also Tesco have used another Information systems such as the Internet to their advantage. It is also beneficial for customers because it gives them flexibility to access their website whenever they feel the need. Tesco.com was formally launched in 2000 even though it has operated on the Internet since 1994. In 2012 Tesco reported that their Irish online grocery shopping grow strongly with sales up by 21% to €57.1million.</a:t>
            </a:r>
          </a:p>
          <a:p>
            <a:pPr marL="0" indent="0">
              <a:buNone/>
            </a:pPr>
            <a:endParaRPr lang="en-GB" dirty="0"/>
          </a:p>
        </p:txBody>
      </p:sp>
    </p:spTree>
    <p:extLst>
      <p:ext uri="{BB962C8B-B14F-4D97-AF65-F5344CB8AC3E}">
        <p14:creationId xmlns:p14="http://schemas.microsoft.com/office/powerpoint/2010/main" val="2296258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D7921-5752-411F-8A90-F976D4D0FD55}"/>
              </a:ext>
            </a:extLst>
          </p:cNvPr>
          <p:cNvSpPr>
            <a:spLocks noGrp="1"/>
          </p:cNvSpPr>
          <p:nvPr>
            <p:ph type="title"/>
          </p:nvPr>
        </p:nvSpPr>
        <p:spPr>
          <a:xfrm>
            <a:off x="838200" y="354493"/>
            <a:ext cx="10515600" cy="1325563"/>
          </a:xfrm>
        </p:spPr>
        <p:txBody>
          <a:bodyPr>
            <a:normAutofit/>
          </a:bodyPr>
          <a:lstStyle/>
          <a:p>
            <a:r>
              <a:rPr lang="en-GB" sz="3600" b="0" i="0" u="none" strike="noStrike" dirty="0">
                <a:solidFill>
                  <a:srgbClr val="000000"/>
                </a:solidFill>
                <a:effectLst/>
                <a:latin typeface="Aharoni" panose="02010803020104030203" pitchFamily="2" charset="-79"/>
                <a:cs typeface="Aharoni" panose="02010803020104030203" pitchFamily="2" charset="-79"/>
              </a:rPr>
              <a:t>Potential knowledge management challenges</a:t>
            </a:r>
            <a:endParaRPr lang="en-GB" sz="36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D2685D4-FD98-4752-AF44-99E51F2E6A05}"/>
              </a:ext>
            </a:extLst>
          </p:cNvPr>
          <p:cNvSpPr>
            <a:spLocks noGrp="1"/>
          </p:cNvSpPr>
          <p:nvPr>
            <p:ph idx="1"/>
          </p:nvPr>
        </p:nvSpPr>
        <p:spPr/>
        <p:txBody>
          <a:bodyPr>
            <a:normAutofit fontScale="92500" lnSpcReduction="10000"/>
          </a:bodyPr>
          <a:lstStyle/>
          <a:p>
            <a:pPr algn="just" rtl="0">
              <a:spcBef>
                <a:spcPts val="1200"/>
              </a:spcBef>
              <a:spcAft>
                <a:spcPts val="0"/>
              </a:spcAft>
            </a:pPr>
            <a:r>
              <a:rPr lang="en-GB" sz="1600" b="0" i="0" u="none" strike="noStrike" dirty="0">
                <a:solidFill>
                  <a:srgbClr val="000000"/>
                </a:solidFill>
                <a:effectLst/>
                <a:latin typeface="Times New Roman" panose="02020603050405020304" pitchFamily="18" charset="0"/>
              </a:rPr>
              <a:t>The major challenge of knowledge management is providing the information to the people which they are looking for because Tesco is a global company, different department of Tesco requires different information, so making the information searching process easy is a challenging task. A complicated knowledge management process can fail to provide information in a timely manner.</a:t>
            </a:r>
            <a:endParaRPr lang="en-GB" sz="1600" b="0" dirty="0">
              <a:effectLst/>
            </a:endParaRPr>
          </a:p>
          <a:p>
            <a:pPr algn="just" rtl="0">
              <a:spcBef>
                <a:spcPts val="1200"/>
              </a:spcBef>
              <a:spcAft>
                <a:spcPts val="0"/>
              </a:spcAft>
            </a:pPr>
            <a:r>
              <a:rPr lang="en-GB" sz="1800" b="0" i="0" u="none" strike="noStrike" dirty="0">
                <a:solidFill>
                  <a:srgbClr val="000000"/>
                </a:solidFill>
                <a:effectLst/>
                <a:latin typeface="Times New Roman" panose="02020603050405020304" pitchFamily="18" charset="0"/>
              </a:rPr>
              <a:t>It becomes difficult to measure the knowledge contribution of employees as it is challenging to encourage people for sharing information, Knowledge cannot be quantified and it becomes more complicated when it developed through human experiences or relationships among Tesco employees. Therefore, it becomes tougher to motivate people for sharing their knowledge which comes from experiences.</a:t>
            </a:r>
            <a:endParaRPr lang="en-GB" b="0" dirty="0">
              <a:effectLst/>
            </a:endParaRPr>
          </a:p>
          <a:p>
            <a:pPr algn="just" rtl="0">
              <a:spcBef>
                <a:spcPts val="1200"/>
              </a:spcBef>
              <a:spcAft>
                <a:spcPts val="0"/>
              </a:spcAft>
            </a:pPr>
            <a:r>
              <a:rPr lang="en-GB" sz="1800" b="0" i="0" u="none" strike="noStrike" dirty="0">
                <a:solidFill>
                  <a:srgbClr val="000000"/>
                </a:solidFill>
                <a:effectLst/>
                <a:latin typeface="Times New Roman" panose="02020603050405020304" pitchFamily="18" charset="0"/>
              </a:rPr>
              <a:t>Further, technology is rapidly changing with quick advancement in technical innovation. It needs more frequent update of information in order to provide relevant and current knowledge to the employees and the organization Being a global organization Tesco deals with a vast amount of information where it is sales or employees related data. Thus, keeping up with the constantly changing environment is another challenge of knowledge management.</a:t>
            </a:r>
            <a:endParaRPr lang="en-GB" b="0" dirty="0">
              <a:effectLst/>
            </a:endParaRPr>
          </a:p>
          <a:p>
            <a:pPr algn="just" rtl="0">
              <a:spcBef>
                <a:spcPts val="1200"/>
              </a:spcBef>
              <a:spcAft>
                <a:spcPts val="0"/>
              </a:spcAft>
            </a:pPr>
            <a:r>
              <a:rPr lang="en-GB" sz="1800" b="0" i="0" u="none" strike="noStrike" dirty="0">
                <a:solidFill>
                  <a:srgbClr val="000000"/>
                </a:solidFill>
                <a:effectLst/>
                <a:latin typeface="Times New Roman" panose="02020603050405020304" pitchFamily="18" charset="0"/>
              </a:rPr>
              <a:t>Moreover, developing a collaborative attitude among different team members and teams among 4,50,000 employees of the organization Every team member is not equally willing to share their ideas with others which arises the challenge of knowledge management. The challenges enhanced as it is tough to decide the process of rewarding active users of knowledge management.</a:t>
            </a:r>
            <a:endParaRPr lang="en-GB" b="0" dirty="0">
              <a:effectLst/>
            </a:endParaRPr>
          </a:p>
          <a:p>
            <a:pPr marL="0" indent="0" algn="just" rtl="0">
              <a:spcBef>
                <a:spcPts val="1200"/>
              </a:spcBef>
              <a:spcAft>
                <a:spcPts val="0"/>
              </a:spcAft>
              <a:buNone/>
            </a:pPr>
            <a:r>
              <a:rPr lang="en-GB" sz="1800" b="0" i="0" u="none" strike="noStrike" dirty="0">
                <a:solidFill>
                  <a:srgbClr val="000000"/>
                </a:solidFill>
                <a:effectLst/>
                <a:latin typeface="Times New Roman" panose="02020603050405020304" pitchFamily="18" charset="0"/>
              </a:rPr>
              <a:t>                      </a:t>
            </a:r>
            <a:br>
              <a:rPr lang="en-GB" dirty="0"/>
            </a:br>
            <a:endParaRPr lang="en-GB" dirty="0"/>
          </a:p>
        </p:txBody>
      </p:sp>
    </p:spTree>
    <p:extLst>
      <p:ext uri="{BB962C8B-B14F-4D97-AF65-F5344CB8AC3E}">
        <p14:creationId xmlns:p14="http://schemas.microsoft.com/office/powerpoint/2010/main" val="3192783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C6FD-5ABC-42B3-BD65-27BC690EF84B}"/>
              </a:ext>
            </a:extLst>
          </p:cNvPr>
          <p:cNvSpPr>
            <a:spLocks noGrp="1"/>
          </p:cNvSpPr>
          <p:nvPr>
            <p:ph type="title"/>
          </p:nvPr>
        </p:nvSpPr>
        <p:spPr>
          <a:xfrm>
            <a:off x="838200" y="365125"/>
            <a:ext cx="10515600" cy="1123433"/>
          </a:xfrm>
        </p:spPr>
        <p:txBody>
          <a:bodyPr>
            <a:normAutofit/>
          </a:bodyPr>
          <a:lstStyle/>
          <a:p>
            <a:r>
              <a:rPr lang="en-GB" sz="3200" b="1" i="0" u="none" strike="noStrike" dirty="0">
                <a:solidFill>
                  <a:srgbClr val="000000"/>
                </a:solidFill>
                <a:effectLst/>
                <a:latin typeface="Avenir"/>
              </a:rPr>
              <a:t>The ways IS/IT has enabled Tesco to achieve competitive advantage</a:t>
            </a:r>
            <a:endParaRPr lang="en-GB" sz="3200" b="1" dirty="0"/>
          </a:p>
        </p:txBody>
      </p:sp>
      <p:sp>
        <p:nvSpPr>
          <p:cNvPr id="3" name="Content Placeholder 2">
            <a:extLst>
              <a:ext uri="{FF2B5EF4-FFF2-40B4-BE49-F238E27FC236}">
                <a16:creationId xmlns:a16="http://schemas.microsoft.com/office/drawing/2014/main" id="{4A7FEC42-FDFB-46D6-AD06-A027B229B3D9}"/>
              </a:ext>
            </a:extLst>
          </p:cNvPr>
          <p:cNvSpPr>
            <a:spLocks noGrp="1"/>
          </p:cNvSpPr>
          <p:nvPr>
            <p:ph idx="1"/>
          </p:nvPr>
        </p:nvSpPr>
        <p:spPr>
          <a:xfrm>
            <a:off x="435935" y="1584251"/>
            <a:ext cx="10917865" cy="4908624"/>
          </a:xfrm>
        </p:spPr>
        <p:txBody>
          <a:bodyPr>
            <a:normAutofit/>
          </a:bodyPr>
          <a:lstStyle/>
          <a:p>
            <a:pPr>
              <a:lnSpc>
                <a:spcPct val="150000"/>
              </a:lnSpc>
              <a:spcBef>
                <a:spcPts val="1200"/>
              </a:spcBef>
            </a:pPr>
            <a:r>
              <a:rPr lang="en-GB" sz="1400" dirty="0">
                <a:effectLst/>
                <a:latin typeface="Arial Black" panose="020B0A04020102020204" pitchFamily="34" charset="0"/>
                <a:ea typeface="Times New Roman" panose="02020603050405020304" pitchFamily="18" charset="0"/>
              </a:rPr>
              <a:t>Tesco develops a storage information system that helps the organization to directly transfer the grocery products from produced suppliers to stores. It eliminates the food packaging cost from the supply chain which helps to reduce the overall cost of the products. It also makes the product consumable for extra two days to the customers as grocery products are perishable. The cost focus strategy has been achieved by applying information technology for storage purpose.</a:t>
            </a:r>
          </a:p>
          <a:p>
            <a:pPr>
              <a:lnSpc>
                <a:spcPct val="150000"/>
              </a:lnSpc>
              <a:spcBef>
                <a:spcPts val="1200"/>
              </a:spcBef>
            </a:pPr>
            <a:r>
              <a:rPr lang="en-GB" sz="1400" dirty="0">
                <a:effectLst/>
                <a:latin typeface="Arial Black" panose="020B0A04020102020204" pitchFamily="34" charset="0"/>
                <a:ea typeface="Times New Roman" panose="02020603050405020304" pitchFamily="18" charset="0"/>
              </a:rPr>
              <a:t>Therefore, it can be illustrated that Tesco develops competitive benefits by applying information technology in its storage system and customer service system. The application of information technology supports the organization in successfully adopting cost focus and cost leadership strategy along with the differentiation strategy.</a:t>
            </a:r>
          </a:p>
          <a:p>
            <a:endParaRPr lang="en-GB" sz="1200" dirty="0"/>
          </a:p>
        </p:txBody>
      </p:sp>
    </p:spTree>
    <p:extLst>
      <p:ext uri="{BB962C8B-B14F-4D97-AF65-F5344CB8AC3E}">
        <p14:creationId xmlns:p14="http://schemas.microsoft.com/office/powerpoint/2010/main" val="1045457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E076-F2CB-494F-95B8-3378C64485DA}"/>
              </a:ext>
            </a:extLst>
          </p:cNvPr>
          <p:cNvSpPr>
            <a:spLocks noGrp="1"/>
          </p:cNvSpPr>
          <p:nvPr>
            <p:ph type="title"/>
          </p:nvPr>
        </p:nvSpPr>
        <p:spPr/>
        <p:txBody>
          <a:bodyPr>
            <a:normAutofit fontScale="90000"/>
          </a:bodyPr>
          <a:lstStyle/>
          <a:p>
            <a:pPr marL="400050" rtl="0">
              <a:spcBef>
                <a:spcPts val="0"/>
              </a:spcBef>
              <a:spcAft>
                <a:spcPts val="0"/>
              </a:spcAft>
            </a:pPr>
            <a:br>
              <a:rPr lang="en-GB" sz="1800" b="0" i="0" u="none" strike="noStrike" dirty="0">
                <a:solidFill>
                  <a:srgbClr val="000000"/>
                </a:solidFill>
                <a:effectLst/>
                <a:latin typeface="Avenir"/>
              </a:rPr>
            </a:br>
            <a:br>
              <a:rPr lang="en-GB" sz="1800" b="0" i="0" u="none" strike="noStrike" dirty="0">
                <a:solidFill>
                  <a:srgbClr val="000000"/>
                </a:solidFill>
                <a:effectLst/>
                <a:latin typeface="Avenir"/>
              </a:rPr>
            </a:br>
            <a:br>
              <a:rPr lang="en-GB" sz="1800" b="0" i="0" u="none" strike="noStrike" dirty="0">
                <a:solidFill>
                  <a:srgbClr val="000000"/>
                </a:solidFill>
                <a:effectLst/>
                <a:latin typeface="Avenir"/>
              </a:rPr>
            </a:br>
            <a:br>
              <a:rPr lang="en-GB" sz="1800" b="0" i="0" u="none" strike="noStrike" dirty="0">
                <a:solidFill>
                  <a:srgbClr val="000000"/>
                </a:solidFill>
                <a:effectLst/>
                <a:latin typeface="Avenir"/>
              </a:rPr>
            </a:br>
            <a:br>
              <a:rPr lang="en-GB" sz="1800" b="0" i="0" u="none" strike="noStrike" dirty="0">
                <a:solidFill>
                  <a:srgbClr val="000000"/>
                </a:solidFill>
                <a:effectLst/>
                <a:latin typeface="Avenir"/>
              </a:rPr>
            </a:br>
            <a:r>
              <a:rPr lang="en-GB" b="1" i="0" u="none" strike="noStrike" dirty="0">
                <a:solidFill>
                  <a:srgbClr val="000000"/>
                </a:solidFill>
                <a:effectLst/>
                <a:latin typeface="Aharoni" panose="02010803020104030203" pitchFamily="2" charset="-79"/>
                <a:cs typeface="Aharoni" panose="02010803020104030203" pitchFamily="2" charset="-79"/>
              </a:rPr>
              <a:t>Benefits and challenges of implementing ERP</a:t>
            </a:r>
            <a:br>
              <a:rPr lang="en-GB" b="1" dirty="0">
                <a:effectLst/>
                <a:latin typeface="Aharoni" panose="02010803020104030203" pitchFamily="2" charset="-79"/>
                <a:cs typeface="Aharoni" panose="02010803020104030203" pitchFamily="2" charset="-79"/>
              </a:rPr>
            </a:br>
            <a:br>
              <a:rPr lang="en-GB" b="1" dirty="0">
                <a:effectLst/>
                <a:latin typeface="Aharoni" panose="02010803020104030203" pitchFamily="2" charset="-79"/>
                <a:cs typeface="Aharoni" panose="02010803020104030203" pitchFamily="2" charset="-79"/>
              </a:rPr>
            </a:br>
            <a:endParaRPr lang="en-GB" b="1"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803B6A0F-F840-4228-B22B-6429EA537D2D}"/>
              </a:ext>
            </a:extLst>
          </p:cNvPr>
          <p:cNvSpPr>
            <a:spLocks noGrp="1"/>
          </p:cNvSpPr>
          <p:nvPr>
            <p:ph idx="1"/>
          </p:nvPr>
        </p:nvSpPr>
        <p:spPr/>
        <p:txBody>
          <a:bodyPr>
            <a:normAutofit fontScale="55000" lnSpcReduction="20000"/>
          </a:bodyPr>
          <a:lstStyle/>
          <a:p>
            <a:pPr marL="0" indent="0">
              <a:lnSpc>
                <a:spcPct val="150000"/>
              </a:lnSpc>
              <a:spcBef>
                <a:spcPts val="1200"/>
              </a:spcBef>
              <a:buNone/>
            </a:pPr>
            <a:r>
              <a:rPr lang="en-GB" sz="2800" b="1" dirty="0">
                <a:effectLst/>
                <a:latin typeface="Arial" panose="020B0604020202020204" pitchFamily="34" charset="0"/>
                <a:ea typeface="Times New Roman" panose="02020603050405020304" pitchFamily="18" charset="0"/>
              </a:rPr>
              <a:t>.The advantages of ERP systems are enhancing efficiency of business. The information acquired through Clubcard helps the organization in understanding the buying pattern of the customers It helps the organization in segmenting the customers in order to target them through developing marketing campaigns particularly for the target customers. Therefore, the CRM system enriches the customer service experience through the business operation related to marketing and product development. It supports the organization in enhancing the interaction between customers and the organization.</a:t>
            </a:r>
            <a:endParaRPr lang="en-GB" sz="2800" b="1" dirty="0">
              <a:effectLst/>
              <a:latin typeface="Times New Roman" panose="02020603050405020304" pitchFamily="18" charset="0"/>
              <a:ea typeface="Times New Roman" panose="02020603050405020304" pitchFamily="18" charset="0"/>
            </a:endParaRPr>
          </a:p>
          <a:p>
            <a:pPr>
              <a:lnSpc>
                <a:spcPct val="150000"/>
              </a:lnSpc>
              <a:spcBef>
                <a:spcPts val="1200"/>
              </a:spcBef>
            </a:pPr>
            <a:r>
              <a:rPr lang="en-GB" sz="2800" b="1" dirty="0">
                <a:effectLst/>
                <a:latin typeface="Arial" panose="020B0604020202020204" pitchFamily="34" charset="0"/>
                <a:ea typeface="Times New Roman" panose="02020603050405020304" pitchFamily="18" charset="0"/>
              </a:rPr>
              <a:t>The SCM system enables the organization to deliver products to the customers on time. It supports the organization to cater products to the customers according to their demand. It prevents stock-out in the organization Thus, implementing ERP in supply chain activities encourages the organization in enhancing the effectiveness and efficiency of product delivery. It also helps the organization in saving the storage cost as the SCM prevents the organization from keeping extra storage.</a:t>
            </a:r>
            <a:endParaRPr lang="en-GB" sz="2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8649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05A-8153-454F-8FB7-8DF398072753}"/>
              </a:ext>
            </a:extLst>
          </p:cNvPr>
          <p:cNvSpPr>
            <a:spLocks noGrp="1"/>
          </p:cNvSpPr>
          <p:nvPr>
            <p:ph type="title"/>
          </p:nvPr>
        </p:nvSpPr>
        <p:spPr>
          <a:xfrm>
            <a:off x="868326" y="397022"/>
            <a:ext cx="10515600" cy="793825"/>
          </a:xfrm>
        </p:spPr>
        <p:txBody>
          <a:bodyPr/>
          <a:lstStyle/>
          <a:p>
            <a:r>
              <a:rPr lang="en-GB" dirty="0">
                <a:latin typeface="Arial Black" panose="020B0A04020102020204" pitchFamily="34" charset="0"/>
              </a:rPr>
              <a:t>                  Conclusion </a:t>
            </a:r>
          </a:p>
        </p:txBody>
      </p:sp>
      <p:sp>
        <p:nvSpPr>
          <p:cNvPr id="3" name="Content Placeholder 2">
            <a:extLst>
              <a:ext uri="{FF2B5EF4-FFF2-40B4-BE49-F238E27FC236}">
                <a16:creationId xmlns:a16="http://schemas.microsoft.com/office/drawing/2014/main" id="{A0E8CE71-FE5D-4C92-8073-1861C7F37316}"/>
              </a:ext>
            </a:extLst>
          </p:cNvPr>
          <p:cNvSpPr>
            <a:spLocks noGrp="1"/>
          </p:cNvSpPr>
          <p:nvPr>
            <p:ph idx="1"/>
          </p:nvPr>
        </p:nvSpPr>
        <p:spPr>
          <a:xfrm>
            <a:off x="838200" y="1073888"/>
            <a:ext cx="10515600" cy="5295014"/>
          </a:xfrm>
        </p:spPr>
        <p:txBody>
          <a:bodyPr>
            <a:normAutofit/>
          </a:bodyPr>
          <a:lstStyle/>
          <a:p>
            <a:r>
              <a:rPr lang="en-GB" sz="1600" dirty="0">
                <a:effectLst/>
                <a:latin typeface="Arial" panose="020B0604020202020204" pitchFamily="34" charset="0"/>
                <a:ea typeface="Calibri" panose="020F0502020204030204" pitchFamily="34" charset="0"/>
              </a:rPr>
              <a:t>The study has found out that the information system plays a significant role in the business operation of Tesco. The information system of the company develops tangible values like increased delivery capacity and sales. It also develops intangible values like enhancing customer service experience. It also supports the organization in it’s strategic, tactical and operational decision-making process. </a:t>
            </a:r>
          </a:p>
          <a:p>
            <a:r>
              <a:rPr lang="en-GB" sz="1600" dirty="0">
                <a:effectLst/>
                <a:latin typeface="Arial" panose="020B0604020202020204" pitchFamily="34" charset="0"/>
                <a:ea typeface="Calibri" panose="020F0502020204030204" pitchFamily="34" charset="0"/>
              </a:rPr>
              <a:t>Tesco has implemented a transaction processing system, management information system along with learning management system and big data analysis. The organization is planning to implement artificial intelligence in its information system related to customer service. Tesco has potential to witness knowledge management challenges like making easy access of information, encouraging people for sharing information, measuring knowledge contribution, adopting rapid technical changes and creating collaborative attitude. Thus, the organization is recommended to adopt codification and personalised strategies along with soft and hard mechanisms.</a:t>
            </a:r>
          </a:p>
          <a:p>
            <a:r>
              <a:rPr lang="en-GB" sz="1600" dirty="0">
                <a:effectLst/>
                <a:latin typeface="Arial" panose="020B0604020202020204" pitchFamily="34" charset="0"/>
                <a:ea typeface="Calibri" panose="020F0502020204030204" pitchFamily="34" charset="0"/>
              </a:rPr>
              <a:t> The organization is also suggested to adopt explorative strategy. The strategies are suggested from the perspectives of knowledge life cycle management which includes three stages acquiring, retaining and transferring. Tesco has utilised cost leadership, differentiation and cost focus strategy in order to gain competitive benefits in the market. </a:t>
            </a:r>
          </a:p>
          <a:p>
            <a:r>
              <a:rPr lang="en-GB" sz="1600" dirty="0">
                <a:effectLst/>
                <a:latin typeface="Arial" panose="020B0604020202020204" pitchFamily="34" charset="0"/>
                <a:ea typeface="Calibri" panose="020F0502020204030204" pitchFamily="34" charset="0"/>
              </a:rPr>
              <a:t>The organization has applied information technology in its storage system and customer service activities in order to get competitive benefit in the market. Further, the organization has implemented ERP systems through CRM and SCM. ERP has enriched the efficiency of customer relationship and supply chain activities of the organization by providing timely delivery of products. However, implantation of ERP is time-consuming, costly, inflexible and encourages hierarchical systems</a:t>
            </a:r>
            <a:endParaRPr lang="en-GB" sz="1600" dirty="0"/>
          </a:p>
        </p:txBody>
      </p:sp>
    </p:spTree>
    <p:extLst>
      <p:ext uri="{BB962C8B-B14F-4D97-AF65-F5344CB8AC3E}">
        <p14:creationId xmlns:p14="http://schemas.microsoft.com/office/powerpoint/2010/main" val="2287287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7870E7-AA24-4DAF-8831-48D34276D10C}"/>
              </a:ext>
            </a:extLst>
          </p:cNvPr>
          <p:cNvSpPr txBox="1"/>
          <p:nvPr/>
        </p:nvSpPr>
        <p:spPr>
          <a:xfrm>
            <a:off x="1594884" y="1297172"/>
            <a:ext cx="8888818" cy="5078313"/>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Black" panose="020B0A04020102020204" pitchFamily="34" charset="0"/>
              </a:rPr>
              <a:t>INFORMATION SYSTEM (IS)</a:t>
            </a:r>
          </a:p>
          <a:p>
            <a:pPr marL="285750" indent="-285750">
              <a:buFont typeface="Arial" panose="020B0604020202020204" pitchFamily="34" charset="0"/>
              <a:buChar char="•"/>
            </a:pPr>
            <a:endParaRPr lang="en-GB" sz="1800"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Arial Black" panose="020B0A04020102020204" pitchFamily="34" charset="0"/>
                <a:ea typeface="Times New Roman" panose="02020603050405020304" pitchFamily="18" charset="0"/>
              </a:rPr>
              <a:t>Transaction Processing system (TPS)</a:t>
            </a:r>
          </a:p>
          <a:p>
            <a:pPr marL="285750" indent="-285750">
              <a:buFont typeface="Arial" panose="020B0604020202020204" pitchFamily="34" charset="0"/>
              <a:buChar char="•"/>
            </a:pPr>
            <a:endParaRPr lang="en-GB" sz="1800"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effectLst/>
                <a:latin typeface="Arial Black" panose="020B0A04020102020204" pitchFamily="34" charset="0"/>
                <a:ea typeface="Times New Roman" panose="02020603050405020304" pitchFamily="18" charset="0"/>
              </a:rPr>
              <a:t>Management information system (MIS)</a:t>
            </a:r>
          </a:p>
          <a:p>
            <a:pPr marL="285750" indent="-285750">
              <a:buFont typeface="Arial" panose="020B0604020202020204" pitchFamily="34" charset="0"/>
              <a:buChar char="•"/>
            </a:pPr>
            <a:endParaRPr lang="en-GB" sz="1800"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solidFill>
                  <a:srgbClr val="000000"/>
                </a:solidFill>
                <a:effectLst/>
                <a:latin typeface="Arial Black" panose="020B0A04020102020204" pitchFamily="34" charset="0"/>
                <a:ea typeface="Times New Roman" panose="02020603050405020304" pitchFamily="18" charset="0"/>
              </a:rPr>
              <a:t>E-learning and Learning Management System</a:t>
            </a:r>
            <a:r>
              <a:rPr lang="en-GB" sz="1800" b="1" dirty="0">
                <a:effectLst/>
                <a:latin typeface="Arial Black" panose="020B0A04020102020204" pitchFamily="34" charset="0"/>
                <a:ea typeface="Times New Roman" panose="02020603050405020304" pitchFamily="18" charset="0"/>
              </a:rPr>
              <a:t> (LMS)</a:t>
            </a:r>
          </a:p>
          <a:p>
            <a:pPr marL="285750" indent="-285750">
              <a:buFont typeface="Arial" panose="020B0604020202020204" pitchFamily="34" charset="0"/>
              <a:buChar char="•"/>
            </a:pPr>
            <a:endParaRPr lang="en-GB" sz="1800"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effectLst/>
                <a:latin typeface="Arial Black" panose="020B0A04020102020204" pitchFamily="34" charset="0"/>
                <a:ea typeface="Times New Roman" panose="02020603050405020304" pitchFamily="18" charset="0"/>
              </a:rPr>
              <a:t>Artificial intelligence (AI)</a:t>
            </a:r>
          </a:p>
          <a:p>
            <a:pPr marL="285750" indent="-285750">
              <a:buFont typeface="Arial" panose="020B0604020202020204" pitchFamily="34" charset="0"/>
              <a:buChar char="•"/>
            </a:pPr>
            <a:endParaRPr lang="en-GB" sz="1800" b="1"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sz="1800" b="1" dirty="0">
                <a:effectLst/>
                <a:latin typeface="Arial Black" panose="020B0A04020102020204" pitchFamily="34" charset="0"/>
                <a:ea typeface="Times New Roman" panose="02020603050405020304" pitchFamily="18" charset="0"/>
              </a:rPr>
              <a:t>Enterprise resource planning (ERP)</a:t>
            </a:r>
          </a:p>
          <a:p>
            <a:pPr marL="285750" indent="-285750">
              <a:buFont typeface="Arial" panose="020B0604020202020204" pitchFamily="34" charset="0"/>
              <a:buChar char="•"/>
            </a:pPr>
            <a:endParaRPr lang="en-GB" sz="1800" b="1" dirty="0">
              <a:effectLst/>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b="1" dirty="0">
                <a:latin typeface="Arial Black" panose="020B0A04020102020204" pitchFamily="34" charset="0"/>
                <a:ea typeface="Times New Roman" panose="02020603050405020304" pitchFamily="18" charset="0"/>
              </a:rPr>
              <a:t>Supply Chain Management (SCM)</a:t>
            </a:r>
          </a:p>
          <a:p>
            <a:pPr marL="285750" indent="-285750">
              <a:buFont typeface="Arial" panose="020B0604020202020204" pitchFamily="34" charset="0"/>
              <a:buChar char="•"/>
            </a:pPr>
            <a:endParaRPr lang="en-GB" b="1" dirty="0">
              <a:latin typeface="Arial Black" panose="020B0A04020102020204" pitchFamily="34" charset="0"/>
              <a:ea typeface="Times New Roman" panose="02020603050405020304" pitchFamily="18" charset="0"/>
            </a:endParaRPr>
          </a:p>
          <a:p>
            <a:pPr marL="285750" indent="-285750">
              <a:buFont typeface="Arial" panose="020B0604020202020204" pitchFamily="34" charset="0"/>
              <a:buChar char="•"/>
            </a:pPr>
            <a:r>
              <a:rPr lang="en-GB" b="1" dirty="0">
                <a:latin typeface="Arial Black" panose="020B0A04020102020204" pitchFamily="34" charset="0"/>
                <a:ea typeface="Times New Roman" panose="02020603050405020304" pitchFamily="18" charset="0"/>
              </a:rPr>
              <a:t>Customer Relationship Management (CRM)</a:t>
            </a:r>
            <a:endParaRPr lang="en-GB" sz="1800" dirty="0">
              <a:effectLst/>
              <a:latin typeface="Arial Black" panose="020B0A0402010202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373290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1208</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Aharoni</vt:lpstr>
      <vt:lpstr>Arial</vt:lpstr>
      <vt:lpstr>Arial Black</vt:lpstr>
      <vt:lpstr>Avenir</vt:lpstr>
      <vt:lpstr>Calibri</vt:lpstr>
      <vt:lpstr>Calibri Light</vt:lpstr>
      <vt:lpstr>Georgia</vt:lpstr>
      <vt:lpstr>Times New Roman</vt:lpstr>
      <vt:lpstr>Office Theme</vt:lpstr>
      <vt:lpstr>PowerPoint Presentation</vt:lpstr>
      <vt:lpstr>Highlighting the key findings  </vt:lpstr>
      <vt:lpstr>Importance of information systems</vt:lpstr>
      <vt:lpstr>Potential knowledge management challenges</vt:lpstr>
      <vt:lpstr>The ways IS/IT has enabled Tesco to achieve competitive advantage</vt:lpstr>
      <vt:lpstr>     Benefits and challenges of implementing ERP  </vt:lpstr>
      <vt:lpstr>                  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Moshiur Rahman (1814025)</dc:creator>
  <cp:lastModifiedBy>Moshiur Rahman (1814025)</cp:lastModifiedBy>
  <cp:revision>18</cp:revision>
  <dcterms:created xsi:type="dcterms:W3CDTF">2021-03-03T16:15:57Z</dcterms:created>
  <dcterms:modified xsi:type="dcterms:W3CDTF">2021-03-22T17:23:31Z</dcterms:modified>
</cp:coreProperties>
</file>