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2" r:id="rId1"/>
  </p:sldMasterIdLst>
  <p:notesMasterIdLst>
    <p:notesMasterId r:id="rId23"/>
  </p:notesMasterIdLst>
  <p:sldIdLst>
    <p:sldId id="256" r:id="rId2"/>
    <p:sldId id="281" r:id="rId3"/>
    <p:sldId id="282" r:id="rId4"/>
    <p:sldId id="299" r:id="rId5"/>
    <p:sldId id="283" r:id="rId6"/>
    <p:sldId id="284" r:id="rId7"/>
    <p:sldId id="285" r:id="rId8"/>
    <p:sldId id="286" r:id="rId9"/>
    <p:sldId id="287" r:id="rId10"/>
    <p:sldId id="288" r:id="rId11"/>
    <p:sldId id="289" r:id="rId12"/>
    <p:sldId id="290" r:id="rId13"/>
    <p:sldId id="291" r:id="rId14"/>
    <p:sldId id="292" r:id="rId15"/>
    <p:sldId id="293" r:id="rId16"/>
    <p:sldId id="294" r:id="rId17"/>
    <p:sldId id="295" r:id="rId18"/>
    <p:sldId id="296" r:id="rId19"/>
    <p:sldId id="297" r:id="rId20"/>
    <p:sldId id="298" r:id="rId21"/>
    <p:sldId id="280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6B340-1F62-4FB0-BB75-DBAD127E276D}" type="datetimeFigureOut">
              <a:rPr lang="en-US" smtClean="0"/>
              <a:pPr/>
              <a:t>5/9/2026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F73CD3-8614-414D-B46E-05B9848ED3B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8928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From </a:t>
            </a:r>
            <a:r>
              <a:rPr lang="en-GB" dirty="0" err="1"/>
              <a:t>Plotkin</a:t>
            </a:r>
            <a:r>
              <a:rPr lang="en-GB" dirty="0"/>
              <a:t> p7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42384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After </a:t>
            </a:r>
            <a:r>
              <a:rPr lang="en-GB" dirty="0" err="1"/>
              <a:t>Plotkin</a:t>
            </a:r>
            <a:r>
              <a:rPr lang="en-GB" dirty="0"/>
              <a:t>, p9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7091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After </a:t>
            </a:r>
            <a:r>
              <a:rPr lang="en-GB" dirty="0" err="1"/>
              <a:t>Plotkin</a:t>
            </a:r>
            <a:r>
              <a:rPr lang="en-GB" dirty="0"/>
              <a:t>, p24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1810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After </a:t>
            </a:r>
            <a:r>
              <a:rPr lang="en-GB" dirty="0" err="1"/>
              <a:t>Plotkin</a:t>
            </a:r>
            <a:r>
              <a:rPr lang="en-GB" dirty="0"/>
              <a:t>, p30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5331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 Warehousing &amp; Data Mining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7211144" cy="1752600"/>
          </a:xfrm>
        </p:spPr>
        <p:txBody>
          <a:bodyPr>
            <a:normAutofit/>
          </a:bodyPr>
          <a:lstStyle/>
          <a:p>
            <a:r>
              <a:rPr lang="en-GB" dirty="0"/>
              <a:t>ACCA6026</a:t>
            </a:r>
          </a:p>
          <a:p>
            <a:r>
              <a:rPr lang="en-GB" dirty="0"/>
              <a:t>Lecture 6 – Data Governance</a:t>
            </a:r>
          </a:p>
          <a:p>
            <a:endParaRPr lang="en-GB" dirty="0"/>
          </a:p>
          <a:p>
            <a:r>
              <a:rPr lang="en-GB" dirty="0"/>
              <a:t>Dr </a:t>
            </a:r>
            <a:r>
              <a:rPr lang="en-GB" dirty="0" err="1"/>
              <a:t>Nik</a:t>
            </a:r>
            <a:r>
              <a:rPr lang="en-GB" dirty="0"/>
              <a:t>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Definition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32648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en-GB" dirty="0"/>
              <a:t>DGI Data Governance Framework:</a:t>
            </a:r>
          </a:p>
          <a:p>
            <a:r>
              <a:rPr lang="en-GB" dirty="0"/>
              <a:t>“The exercise of decision-making and authority for data-related matters”</a:t>
            </a:r>
          </a:p>
          <a:p>
            <a:endParaRPr lang="en-GB" sz="1200" dirty="0"/>
          </a:p>
          <a:p>
            <a:r>
              <a:rPr lang="en-GB" dirty="0"/>
              <a:t>“A system of decision rights and accountabilities for information-related processes, executed according to agreed-upon models which describe who can take what actions with what information, and when, under what circumstances, using what methods”</a:t>
            </a:r>
          </a:p>
          <a:p>
            <a:endParaRPr lang="en-GB" sz="1200" dirty="0"/>
          </a:p>
          <a:p>
            <a:pPr marL="109728" indent="0">
              <a:buNone/>
            </a:pPr>
            <a:r>
              <a:rPr lang="en-GB" dirty="0"/>
              <a:t>CIO Magazine</a:t>
            </a:r>
          </a:p>
          <a:p>
            <a:r>
              <a:rPr lang="en-GB" dirty="0"/>
              <a:t>“Management is the decisions you make. Governance is the structure for making them”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4093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is DG?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Data Governance may involve</a:t>
            </a:r>
          </a:p>
          <a:p>
            <a:pPr lvl="1"/>
            <a:r>
              <a:rPr lang="en-GB" dirty="0"/>
              <a:t>Organisational bodies</a:t>
            </a:r>
          </a:p>
          <a:p>
            <a:pPr lvl="1"/>
            <a:r>
              <a:rPr lang="en-GB" dirty="0"/>
              <a:t>Rules</a:t>
            </a:r>
          </a:p>
          <a:p>
            <a:pPr lvl="1"/>
            <a:r>
              <a:rPr lang="en-GB" dirty="0"/>
              <a:t>Decision rights</a:t>
            </a:r>
          </a:p>
          <a:p>
            <a:pPr lvl="1"/>
            <a:r>
              <a:rPr lang="en-GB" dirty="0"/>
              <a:t>Accountabilities</a:t>
            </a:r>
          </a:p>
          <a:p>
            <a:pPr lvl="1"/>
            <a:r>
              <a:rPr lang="en-GB" dirty="0"/>
              <a:t>Monitoring, controls and enforcement methods</a:t>
            </a:r>
          </a:p>
          <a:p>
            <a:endParaRPr lang="en-GB" dirty="0"/>
          </a:p>
          <a:p>
            <a:r>
              <a:rPr lang="en-GB" dirty="0"/>
              <a:t>In general it has a three-part mission:</a:t>
            </a:r>
          </a:p>
          <a:p>
            <a:pPr lvl="1"/>
            <a:r>
              <a:rPr lang="en-GB" dirty="0"/>
              <a:t>To make/collect/align rules</a:t>
            </a:r>
          </a:p>
          <a:p>
            <a:pPr lvl="1"/>
            <a:r>
              <a:rPr lang="en-GB" dirty="0"/>
              <a:t>To resolve issues</a:t>
            </a:r>
          </a:p>
          <a:p>
            <a:pPr lvl="1"/>
            <a:r>
              <a:rPr lang="en-GB" dirty="0"/>
              <a:t>To monitor/enforce compliance while providing ongoing support to Data Stakeholders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9045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 Practice…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Data Governance is about ensuring data quality throughout the information chain</a:t>
            </a:r>
          </a:p>
          <a:p>
            <a:pPr lvl="1"/>
            <a:r>
              <a:rPr lang="en-GB" dirty="0"/>
              <a:t>Source systems</a:t>
            </a:r>
          </a:p>
          <a:p>
            <a:pPr lvl="1"/>
            <a:r>
              <a:rPr lang="en-GB" dirty="0"/>
              <a:t>ETL process, including staging areas</a:t>
            </a:r>
          </a:p>
          <a:p>
            <a:pPr lvl="1"/>
            <a:r>
              <a:rPr lang="en-GB" dirty="0"/>
              <a:t>Within a database or data warehouse</a:t>
            </a:r>
          </a:p>
          <a:p>
            <a:pPr lvl="1"/>
            <a:r>
              <a:rPr lang="en-GB" dirty="0"/>
              <a:t>As source data for business reporting</a:t>
            </a:r>
          </a:p>
          <a:p>
            <a:r>
              <a:rPr lang="en-GB" dirty="0"/>
              <a:t>Many problems can be fixed at design time, but as systems go into operations unexpected problems may occur</a:t>
            </a:r>
          </a:p>
          <a:p>
            <a:pPr lvl="1"/>
            <a:r>
              <a:rPr lang="en-GB" dirty="0"/>
              <a:t>These are often spotted by people actually working with the data, not by the designers</a:t>
            </a:r>
          </a:p>
          <a:p>
            <a:pPr lvl="1"/>
            <a:r>
              <a:rPr lang="en-GB" dirty="0"/>
              <a:t>Due to the complexity of the process, not programming bugs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1106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Stakeholders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Data stakeholders are any individual or group that could affect or be affected by the data under discussion</a:t>
            </a:r>
          </a:p>
          <a:p>
            <a:pPr lvl="1"/>
            <a:r>
              <a:rPr lang="en-GB" dirty="0"/>
              <a:t>Business groups, IT teams, data architects, DBAs, end users, management…</a:t>
            </a:r>
          </a:p>
          <a:p>
            <a:r>
              <a:rPr lang="en-GB" dirty="0"/>
              <a:t>Often these are happy to leave decisions related to data up to the IT management or data management teams</a:t>
            </a:r>
          </a:p>
          <a:p>
            <a:pPr lvl="1"/>
            <a:r>
              <a:rPr lang="en-GB" dirty="0"/>
              <a:t>Sometimes decisions need to be taken by stakeholder groups according to an agreed process</a:t>
            </a:r>
          </a:p>
          <a:p>
            <a:pPr lvl="1"/>
            <a:r>
              <a:rPr lang="en-GB" dirty="0"/>
              <a:t>These activities are best run by a Data Governance Office and its Data Stewards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37138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Roles and Responsibilities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/>
          </a:bodyPr>
          <a:lstStyle/>
          <a:p>
            <a:r>
              <a:rPr lang="en-GB" dirty="0"/>
              <a:t>A good data governance program is tripartite:</a:t>
            </a:r>
          </a:p>
          <a:p>
            <a:r>
              <a:rPr lang="en-GB" dirty="0"/>
              <a:t>Data Governance Authorities</a:t>
            </a:r>
          </a:p>
          <a:p>
            <a:pPr lvl="1"/>
            <a:r>
              <a:rPr lang="en-GB" dirty="0"/>
              <a:t>A cross-section of stakeholder groups</a:t>
            </a:r>
          </a:p>
          <a:p>
            <a:pPr lvl="1"/>
            <a:r>
              <a:rPr lang="en-GB" dirty="0"/>
              <a:t>Define policies, standards, requirements etc.</a:t>
            </a:r>
          </a:p>
          <a:p>
            <a:r>
              <a:rPr lang="en-GB" dirty="0"/>
              <a:t>The Data Governance Office</a:t>
            </a:r>
          </a:p>
          <a:p>
            <a:pPr lvl="1"/>
            <a:r>
              <a:rPr lang="en-GB" dirty="0"/>
              <a:t>Coordinates data governance efforts, reporting to the Data Governance Authorities</a:t>
            </a:r>
          </a:p>
          <a:p>
            <a:pPr lvl="1"/>
            <a:r>
              <a:rPr lang="en-GB" dirty="0"/>
              <a:t>Effectively data governance middle management</a:t>
            </a:r>
          </a:p>
          <a:p>
            <a:r>
              <a:rPr lang="en-GB" dirty="0"/>
              <a:t>Data Stewards</a:t>
            </a:r>
          </a:p>
          <a:p>
            <a:pPr lvl="1"/>
            <a:r>
              <a:rPr lang="en-GB" dirty="0"/>
              <a:t>Staff in operational departments with additional duties relating to data quality</a:t>
            </a:r>
          </a:p>
          <a:p>
            <a:pPr lvl="1"/>
            <a:r>
              <a:rPr lang="en-GB" dirty="0"/>
              <a:t>Responsible for adhering to policies, validating data, and reporting quality issues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9555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Roles and Responsibilities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Two broad responsibilities</a:t>
            </a:r>
          </a:p>
          <a:p>
            <a:r>
              <a:rPr lang="en-GB" dirty="0"/>
              <a:t>Reacting to known data-related issues</a:t>
            </a:r>
          </a:p>
          <a:p>
            <a:pPr lvl="1"/>
            <a:r>
              <a:rPr lang="en-GB" dirty="0"/>
              <a:t>There should be a clear escalation path for issues</a:t>
            </a:r>
          </a:p>
          <a:p>
            <a:pPr lvl="1"/>
            <a:r>
              <a:rPr lang="en-GB" dirty="0"/>
              <a:t>Issues may be addressed at multiple levels</a:t>
            </a:r>
          </a:p>
          <a:p>
            <a:pPr lvl="1"/>
            <a:r>
              <a:rPr lang="en-GB" dirty="0"/>
              <a:t>Policies may be developed as a result of identifying and dealing with issues that arise</a:t>
            </a:r>
          </a:p>
          <a:p>
            <a:r>
              <a:rPr lang="en-GB" dirty="0"/>
              <a:t>Proactive measures</a:t>
            </a:r>
          </a:p>
          <a:p>
            <a:pPr lvl="1"/>
            <a:r>
              <a:rPr lang="en-GB" dirty="0"/>
              <a:t>Reduce ambiguities</a:t>
            </a:r>
          </a:p>
          <a:p>
            <a:pPr lvl="1"/>
            <a:r>
              <a:rPr lang="en-GB" dirty="0"/>
              <a:t>Establish clear accountabilities</a:t>
            </a:r>
          </a:p>
          <a:p>
            <a:pPr lvl="1"/>
            <a:r>
              <a:rPr lang="en-GB" dirty="0"/>
              <a:t>Disseminate data-related information to all data stakeholders</a:t>
            </a:r>
          </a:p>
          <a:p>
            <a:pPr lvl="1"/>
            <a:r>
              <a:rPr lang="en-GB" dirty="0"/>
              <a:t>Provides on-going support to groups working with data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7347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Governing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/>
          </a:bodyPr>
          <a:lstStyle/>
          <a:p>
            <a:r>
              <a:rPr lang="en-GB" dirty="0"/>
              <a:t>At its simplest, Data Governance is about moving data from an ungoverned state to a governed state</a:t>
            </a:r>
          </a:p>
          <a:p>
            <a:r>
              <a:rPr lang="en-GB" dirty="0"/>
              <a:t>For every data element you need to know</a:t>
            </a:r>
          </a:p>
          <a:p>
            <a:pPr lvl="1"/>
            <a:r>
              <a:rPr lang="en-GB" dirty="0"/>
              <a:t>The standard business name, definition and physical location</a:t>
            </a:r>
          </a:p>
          <a:p>
            <a:pPr lvl="1"/>
            <a:r>
              <a:rPr lang="en-GB" dirty="0"/>
              <a:t>The calculation/derivation rule</a:t>
            </a:r>
          </a:p>
          <a:p>
            <a:pPr lvl="1"/>
            <a:r>
              <a:rPr lang="en-GB" dirty="0"/>
              <a:t>The data quality rules </a:t>
            </a:r>
            <a:r>
              <a:rPr lang="en-GB" i="1" dirty="0"/>
              <a:t>in context</a:t>
            </a:r>
            <a:endParaRPr lang="en-GB" dirty="0"/>
          </a:p>
          <a:p>
            <a:pPr lvl="1"/>
            <a:r>
              <a:rPr lang="en-GB" dirty="0"/>
              <a:t>Rules for creating the data element</a:t>
            </a:r>
          </a:p>
          <a:p>
            <a:pPr lvl="1"/>
            <a:r>
              <a:rPr lang="en-GB" dirty="0"/>
              <a:t>Usage rules</a:t>
            </a:r>
          </a:p>
          <a:p>
            <a:pPr lvl="1"/>
            <a:r>
              <a:rPr lang="en-GB" dirty="0"/>
              <a:t>The Owner and Business Data Steward for the data element</a:t>
            </a:r>
          </a:p>
          <a:p>
            <a:r>
              <a:rPr lang="en-GB" dirty="0"/>
              <a:t>Without these, the data element is ‘ungoverned’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6344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5" name="Rounded Rectangle 4"/>
          <p:cNvSpPr/>
          <p:nvPr/>
        </p:nvSpPr>
        <p:spPr>
          <a:xfrm>
            <a:off x="179512" y="188640"/>
            <a:ext cx="8757224" cy="6552728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Oval 5"/>
          <p:cNvSpPr/>
          <p:nvPr/>
        </p:nvSpPr>
        <p:spPr>
          <a:xfrm>
            <a:off x="3779912" y="2996952"/>
            <a:ext cx="1656184" cy="1584176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Governed Data</a:t>
            </a:r>
          </a:p>
        </p:txBody>
      </p:sp>
      <p:sp>
        <p:nvSpPr>
          <p:cNvPr id="7" name="Rectangle 6"/>
          <p:cNvSpPr/>
          <p:nvPr/>
        </p:nvSpPr>
        <p:spPr>
          <a:xfrm>
            <a:off x="395536" y="1161671"/>
            <a:ext cx="3168352" cy="165618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Master Data Management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Identifying attributes for identity resolution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Definitions of master data entities and attributes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Creation rules for master data</a:t>
            </a:r>
          </a:p>
        </p:txBody>
      </p:sp>
      <p:sp>
        <p:nvSpPr>
          <p:cNvPr id="8" name="Rectangle 7"/>
          <p:cNvSpPr/>
          <p:nvPr/>
        </p:nvSpPr>
        <p:spPr>
          <a:xfrm>
            <a:off x="5812585" y="2276872"/>
            <a:ext cx="2842926" cy="23762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Improved Data Quality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Robust definitions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Data quality requirements in context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Evaluation of data profiling results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Opening and remediating data quality issues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Root cause analysis</a:t>
            </a:r>
          </a:p>
        </p:txBody>
      </p:sp>
      <p:sp>
        <p:nvSpPr>
          <p:cNvPr id="9" name="Rectangle 8"/>
          <p:cNvSpPr/>
          <p:nvPr/>
        </p:nvSpPr>
        <p:spPr>
          <a:xfrm>
            <a:off x="4328224" y="5143321"/>
            <a:ext cx="3168352" cy="13163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New System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Data model for source and target complete and accurate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Specification of mapping rules for data and values</a:t>
            </a:r>
          </a:p>
        </p:txBody>
      </p:sp>
      <p:sp>
        <p:nvSpPr>
          <p:cNvPr id="10" name="Rectangle 9"/>
          <p:cNvSpPr/>
          <p:nvPr/>
        </p:nvSpPr>
        <p:spPr>
          <a:xfrm>
            <a:off x="395536" y="3789040"/>
            <a:ext cx="3096344" cy="205222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Data Warehousing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Required facts &amp; dimensions with definitions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Transformation rules to combined data from different systems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Determination of reference data values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126159" y="534157"/>
            <a:ext cx="2976263" cy="124245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Information Security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Definition of sensitive data elements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Security rating assignment</a:t>
            </a:r>
          </a:p>
        </p:txBody>
      </p:sp>
      <p:sp>
        <p:nvSpPr>
          <p:cNvPr id="12" name="Down Arrow 11"/>
          <p:cNvSpPr/>
          <p:nvPr/>
        </p:nvSpPr>
        <p:spPr>
          <a:xfrm rot="624852">
            <a:off x="4695089" y="1755598"/>
            <a:ext cx="396044" cy="150599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Down Arrow 12"/>
          <p:cNvSpPr/>
          <p:nvPr/>
        </p:nvSpPr>
        <p:spPr>
          <a:xfrm rot="4464212">
            <a:off x="5334458" y="3196336"/>
            <a:ext cx="396044" cy="68767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Down Arrow 13"/>
          <p:cNvSpPr/>
          <p:nvPr/>
        </p:nvSpPr>
        <p:spPr>
          <a:xfrm rot="8851557">
            <a:off x="5088082" y="4192454"/>
            <a:ext cx="396044" cy="100933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Down Arrow 14"/>
          <p:cNvSpPr/>
          <p:nvPr/>
        </p:nvSpPr>
        <p:spPr>
          <a:xfrm rot="13511469">
            <a:off x="3504870" y="3999110"/>
            <a:ext cx="396044" cy="121640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Down Arrow 15"/>
          <p:cNvSpPr/>
          <p:nvPr/>
        </p:nvSpPr>
        <p:spPr>
          <a:xfrm rot="18857180">
            <a:off x="3603303" y="2612179"/>
            <a:ext cx="396044" cy="95696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6882095" y="1814356"/>
            <a:ext cx="20619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Ungoverned Data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065136" y="565413"/>
            <a:ext cx="20619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Ungoverned Data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593568" y="4713562"/>
            <a:ext cx="20619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Ungoverned Data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848109" y="6128285"/>
            <a:ext cx="20619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Ungoverned Data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435825" y="3143804"/>
            <a:ext cx="20619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Ungoverned Data</a:t>
            </a:r>
          </a:p>
        </p:txBody>
      </p:sp>
    </p:spTree>
    <p:extLst>
      <p:ext uri="{BB962C8B-B14F-4D97-AF65-F5344CB8AC3E}">
        <p14:creationId xmlns:p14="http://schemas.microsoft.com/office/powerpoint/2010/main" val="28985388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3 Ps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To be effective, data governance and stewardship requires</a:t>
            </a:r>
          </a:p>
          <a:p>
            <a:r>
              <a:rPr lang="en-GB" dirty="0"/>
              <a:t>Policies</a:t>
            </a:r>
          </a:p>
          <a:p>
            <a:pPr lvl="1"/>
            <a:r>
              <a:rPr lang="en-GB" dirty="0"/>
              <a:t>Establishing a set of goals and stating what has to be done</a:t>
            </a:r>
          </a:p>
          <a:p>
            <a:r>
              <a:rPr lang="en-GB" dirty="0"/>
              <a:t>Processes</a:t>
            </a:r>
          </a:p>
          <a:p>
            <a:pPr lvl="1"/>
            <a:r>
              <a:rPr lang="en-GB" dirty="0"/>
              <a:t>What is required to comply with the policies (can be represented by a swim lane in a process diagram)</a:t>
            </a:r>
          </a:p>
          <a:p>
            <a:r>
              <a:rPr lang="en-GB" dirty="0"/>
              <a:t>Procedures</a:t>
            </a:r>
          </a:p>
          <a:p>
            <a:pPr lvl="1"/>
            <a:r>
              <a:rPr lang="en-GB" dirty="0"/>
              <a:t>The flow of high-level tasks with details of who is responsible for each task</a:t>
            </a:r>
          </a:p>
          <a:p>
            <a:r>
              <a:rPr lang="en-GB" dirty="0"/>
              <a:t>Data stewards help define the processes and procedures necessary to implement the policies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7949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540857" y="1052736"/>
            <a:ext cx="4192461" cy="4620345"/>
            <a:chOff x="2068487" y="1040903"/>
            <a:chExt cx="4192461" cy="4620345"/>
          </a:xfrm>
        </p:grpSpPr>
        <p:sp>
          <p:nvSpPr>
            <p:cNvPr id="7" name="Isosceles Triangle 6"/>
            <p:cNvSpPr/>
            <p:nvPr/>
          </p:nvSpPr>
          <p:spPr>
            <a:xfrm>
              <a:off x="2068487" y="1069504"/>
              <a:ext cx="4192461" cy="4591744"/>
            </a:xfrm>
            <a:prstGeom prst="triangl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Isosceles Triangle 5"/>
            <p:cNvSpPr/>
            <p:nvPr/>
          </p:nvSpPr>
          <p:spPr>
            <a:xfrm>
              <a:off x="2787869" y="1054899"/>
              <a:ext cx="2753695" cy="3015952"/>
            </a:xfrm>
            <a:prstGeom prst="triangl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" name="Isosceles Triangle 4"/>
            <p:cNvSpPr/>
            <p:nvPr/>
          </p:nvSpPr>
          <p:spPr>
            <a:xfrm>
              <a:off x="3408632" y="1040903"/>
              <a:ext cx="1512168" cy="1656184"/>
            </a:xfrm>
            <a:prstGeom prst="triangl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sp>
        <p:nvSpPr>
          <p:cNvPr id="9" name="TextBox 8"/>
          <p:cNvSpPr txBox="1"/>
          <p:nvPr/>
        </p:nvSpPr>
        <p:spPr>
          <a:xfrm>
            <a:off x="2042212" y="1954107"/>
            <a:ext cx="118974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600" dirty="0"/>
              <a:t>Executive </a:t>
            </a:r>
          </a:p>
          <a:p>
            <a:pPr algn="ctr"/>
            <a:r>
              <a:rPr lang="en-GB" sz="1600" dirty="0"/>
              <a:t>Steering </a:t>
            </a:r>
          </a:p>
          <a:p>
            <a:pPr algn="ctr"/>
            <a:r>
              <a:rPr lang="en-GB" sz="1600" dirty="0"/>
              <a:t>Committee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977290" y="3259115"/>
            <a:ext cx="131959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600" dirty="0"/>
              <a:t>Data </a:t>
            </a:r>
          </a:p>
          <a:p>
            <a:pPr algn="ctr"/>
            <a:r>
              <a:rPr lang="en-GB" sz="1600" dirty="0"/>
              <a:t>Governance </a:t>
            </a:r>
          </a:p>
          <a:p>
            <a:pPr algn="ctr"/>
            <a:r>
              <a:rPr lang="en-GB" sz="1600" dirty="0"/>
              <a:t>Board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983702" y="4845471"/>
            <a:ext cx="131318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600" dirty="0"/>
              <a:t>Data</a:t>
            </a:r>
          </a:p>
          <a:p>
            <a:pPr algn="ctr"/>
            <a:r>
              <a:rPr lang="en-GB" sz="1600" dirty="0"/>
              <a:t>Stewardship</a:t>
            </a:r>
          </a:p>
          <a:p>
            <a:pPr algn="ctr"/>
            <a:r>
              <a:rPr lang="en-GB" sz="1600" dirty="0"/>
              <a:t>Council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540857" y="5661248"/>
            <a:ext cx="4192461" cy="420215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IT Support</a:t>
            </a:r>
          </a:p>
        </p:txBody>
      </p:sp>
      <p:sp>
        <p:nvSpPr>
          <p:cNvPr id="13" name="Rounded Rectangle 12"/>
          <p:cNvSpPr/>
          <p:nvPr/>
        </p:nvSpPr>
        <p:spPr>
          <a:xfrm rot="17652715">
            <a:off x="-1129102" y="3037998"/>
            <a:ext cx="5086530" cy="420215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Data Governance Program Office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554380" y="737409"/>
            <a:ext cx="513473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/>
              <a:t>Executive Steering Committee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Authorised to change the organisation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Drives cultural change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Supports the programme enterprise-wide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Provides funding for the Data Governance Program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051319" y="2093526"/>
            <a:ext cx="4939203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Data Governors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Made up of high-ranking representatives of data-owning business functions who can make decisions for the company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Assign members of Data Stewardship Council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Approve decisions of Data Stewardship Council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Approves data-related Policies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777113" y="3909408"/>
            <a:ext cx="415962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Data Stewards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Experts on use of their data domain 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Able to reach out to SMEs to gather information and make decisions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Typically someone who others come to as the most knowledgeable about the meaning of the data (and how it is calculated)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Makes recommendations on data decisions and write data-related policies</a:t>
            </a:r>
          </a:p>
        </p:txBody>
      </p:sp>
    </p:spTree>
    <p:extLst>
      <p:ext uri="{BB962C8B-B14F-4D97-AF65-F5344CB8AC3E}">
        <p14:creationId xmlns:p14="http://schemas.microsoft.com/office/powerpoint/2010/main" val="24159022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Stewards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Five different types of data steward</a:t>
            </a:r>
          </a:p>
          <a:p>
            <a:r>
              <a:rPr lang="en-GB" dirty="0"/>
              <a:t>Business Data Steward</a:t>
            </a:r>
          </a:p>
          <a:p>
            <a:pPr lvl="1"/>
            <a:r>
              <a:rPr lang="en-GB" dirty="0"/>
              <a:t>Responsible for data in a specific business area</a:t>
            </a:r>
          </a:p>
          <a:p>
            <a:r>
              <a:rPr lang="en-GB" dirty="0"/>
              <a:t>Technical Business Steward</a:t>
            </a:r>
          </a:p>
          <a:p>
            <a:pPr lvl="1"/>
            <a:r>
              <a:rPr lang="en-GB" dirty="0"/>
              <a:t>IT staff working with specific applications</a:t>
            </a:r>
          </a:p>
          <a:p>
            <a:r>
              <a:rPr lang="en-GB" dirty="0"/>
              <a:t>Operational Data Steward</a:t>
            </a:r>
          </a:p>
          <a:p>
            <a:pPr lvl="1"/>
            <a:r>
              <a:rPr lang="en-GB" dirty="0"/>
              <a:t>Hands-on data operators</a:t>
            </a:r>
          </a:p>
          <a:p>
            <a:r>
              <a:rPr lang="en-GB" dirty="0"/>
              <a:t>Domain Data Steward</a:t>
            </a:r>
          </a:p>
          <a:p>
            <a:pPr lvl="1"/>
            <a:r>
              <a:rPr lang="en-GB" dirty="0"/>
              <a:t>Responsible for data shared over multiple areas</a:t>
            </a:r>
          </a:p>
          <a:p>
            <a:r>
              <a:rPr lang="en-GB" dirty="0"/>
              <a:t>Project Data Steward</a:t>
            </a:r>
          </a:p>
          <a:p>
            <a:pPr lvl="1"/>
            <a:r>
              <a:rPr lang="en-GB" dirty="0"/>
              <a:t>Responsible for data owned by a specific project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74005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2937397" y="2218263"/>
            <a:ext cx="1440160" cy="1008112"/>
          </a:xfrm>
          <a:prstGeom prst="rect">
            <a:avLst/>
          </a:prstGeom>
          <a:ln w="76200"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Business Data Steward</a:t>
            </a:r>
          </a:p>
        </p:txBody>
      </p:sp>
      <p:sp>
        <p:nvSpPr>
          <p:cNvPr id="6" name="Rectangle 5"/>
          <p:cNvSpPr/>
          <p:nvPr/>
        </p:nvSpPr>
        <p:spPr>
          <a:xfrm>
            <a:off x="660229" y="4751300"/>
            <a:ext cx="1440160" cy="100811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Operational Data Steward</a:t>
            </a:r>
          </a:p>
        </p:txBody>
      </p:sp>
      <p:sp>
        <p:nvSpPr>
          <p:cNvPr id="7" name="Rectangle 6"/>
          <p:cNvSpPr/>
          <p:nvPr/>
        </p:nvSpPr>
        <p:spPr>
          <a:xfrm>
            <a:off x="3347864" y="4581128"/>
            <a:ext cx="1440160" cy="100811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Project Data Steward</a:t>
            </a:r>
          </a:p>
        </p:txBody>
      </p:sp>
      <p:sp>
        <p:nvSpPr>
          <p:cNvPr id="8" name="Rectangle 7"/>
          <p:cNvSpPr/>
          <p:nvPr/>
        </p:nvSpPr>
        <p:spPr>
          <a:xfrm>
            <a:off x="7236296" y="2933328"/>
            <a:ext cx="1440160" cy="100811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Domain Data Steward</a:t>
            </a:r>
          </a:p>
        </p:txBody>
      </p:sp>
      <p:sp>
        <p:nvSpPr>
          <p:cNvPr id="9" name="Rectangle 8"/>
          <p:cNvSpPr/>
          <p:nvPr/>
        </p:nvSpPr>
        <p:spPr>
          <a:xfrm>
            <a:off x="5292080" y="764704"/>
            <a:ext cx="1440160" cy="100811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Technical Data Steward</a:t>
            </a:r>
          </a:p>
        </p:txBody>
      </p:sp>
      <p:sp>
        <p:nvSpPr>
          <p:cNvPr id="10" name="Round Diagonal Corner Rectangle 9"/>
          <p:cNvSpPr/>
          <p:nvPr/>
        </p:nvSpPr>
        <p:spPr>
          <a:xfrm>
            <a:off x="323528" y="260648"/>
            <a:ext cx="1728192" cy="720080"/>
          </a:xfrm>
          <a:prstGeom prst="round2Diag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Business Stakeholders</a:t>
            </a:r>
          </a:p>
        </p:txBody>
      </p:sp>
      <p:sp>
        <p:nvSpPr>
          <p:cNvPr id="11" name="Up-Down Arrow 10"/>
          <p:cNvSpPr/>
          <p:nvPr/>
        </p:nvSpPr>
        <p:spPr>
          <a:xfrm rot="7871171">
            <a:off x="2013062" y="902830"/>
            <a:ext cx="360040" cy="1585925"/>
          </a:xfrm>
          <a:prstGeom prst="up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Up-Down Arrow 11"/>
          <p:cNvSpPr/>
          <p:nvPr/>
        </p:nvSpPr>
        <p:spPr>
          <a:xfrm rot="3333886">
            <a:off x="4642471" y="1465472"/>
            <a:ext cx="360040" cy="916724"/>
          </a:xfrm>
          <a:prstGeom prst="up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Up-Down Arrow 12"/>
          <p:cNvSpPr/>
          <p:nvPr/>
        </p:nvSpPr>
        <p:spPr>
          <a:xfrm rot="8756332">
            <a:off x="7158864" y="1382901"/>
            <a:ext cx="360040" cy="1585925"/>
          </a:xfrm>
          <a:prstGeom prst="up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Up-Down Arrow 13"/>
          <p:cNvSpPr/>
          <p:nvPr/>
        </p:nvSpPr>
        <p:spPr>
          <a:xfrm rot="1851916">
            <a:off x="2378608" y="3254472"/>
            <a:ext cx="360040" cy="1478556"/>
          </a:xfrm>
          <a:prstGeom prst="up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Up-Down Arrow 14"/>
          <p:cNvSpPr/>
          <p:nvPr/>
        </p:nvSpPr>
        <p:spPr>
          <a:xfrm rot="10272608">
            <a:off x="3703516" y="3316034"/>
            <a:ext cx="360040" cy="1175435"/>
          </a:xfrm>
          <a:prstGeom prst="up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Up-Down Arrow 15"/>
          <p:cNvSpPr/>
          <p:nvPr/>
        </p:nvSpPr>
        <p:spPr>
          <a:xfrm rot="6152004">
            <a:off x="5616953" y="1721981"/>
            <a:ext cx="360040" cy="2798260"/>
          </a:xfrm>
          <a:prstGeom prst="up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330738" y="1418116"/>
            <a:ext cx="168697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BDS must take into account the needs of the business stakeholders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004211" y="2339308"/>
            <a:ext cx="21691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DDS works with BDS as a stakeholder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7201828" y="1029905"/>
            <a:ext cx="186386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TDS receives and answers technical questions for the DDS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3452582" y="520534"/>
            <a:ext cx="180418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TDS receives and answers technical questions for the BDS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4108367" y="3391175"/>
            <a:ext cx="168697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BDS receives feedback from and provides answers to PDS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18350" y="3226375"/>
            <a:ext cx="168697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BDS receives feedback from and provides answers to PDS</a:t>
            </a:r>
          </a:p>
        </p:txBody>
      </p:sp>
      <p:sp>
        <p:nvSpPr>
          <p:cNvPr id="23" name="Parallelogram 22"/>
          <p:cNvSpPr/>
          <p:nvPr/>
        </p:nvSpPr>
        <p:spPr>
          <a:xfrm>
            <a:off x="7136536" y="4801916"/>
            <a:ext cx="1800200" cy="868557"/>
          </a:xfrm>
          <a:prstGeom prst="parallelogram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Data with shared ownership</a:t>
            </a:r>
          </a:p>
        </p:txBody>
      </p:sp>
      <p:sp>
        <p:nvSpPr>
          <p:cNvPr id="24" name="Down Arrow 23"/>
          <p:cNvSpPr/>
          <p:nvPr/>
        </p:nvSpPr>
        <p:spPr>
          <a:xfrm>
            <a:off x="7884368" y="4077072"/>
            <a:ext cx="360040" cy="643611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5" name="Parallelogram 24"/>
          <p:cNvSpPr/>
          <p:nvPr/>
        </p:nvSpPr>
        <p:spPr>
          <a:xfrm>
            <a:off x="5276093" y="5805264"/>
            <a:ext cx="1800200" cy="868557"/>
          </a:xfrm>
          <a:prstGeom prst="parallelogram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Project</a:t>
            </a:r>
          </a:p>
        </p:txBody>
      </p:sp>
      <p:sp>
        <p:nvSpPr>
          <p:cNvPr id="26" name="Down Arrow 25"/>
          <p:cNvSpPr/>
          <p:nvPr/>
        </p:nvSpPr>
        <p:spPr>
          <a:xfrm rot="17928483">
            <a:off x="4946485" y="5562175"/>
            <a:ext cx="360040" cy="486178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7" name="TextBox 26"/>
          <p:cNvSpPr txBox="1"/>
          <p:nvPr/>
        </p:nvSpPr>
        <p:spPr>
          <a:xfrm>
            <a:off x="3267070" y="5808436"/>
            <a:ext cx="18594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PDS represents Data Stewardship on a project</a:t>
            </a:r>
          </a:p>
        </p:txBody>
      </p:sp>
    </p:spTree>
    <p:extLst>
      <p:ext uri="{BB962C8B-B14F-4D97-AF65-F5344CB8AC3E}">
        <p14:creationId xmlns:p14="http://schemas.microsoft.com/office/powerpoint/2010/main" val="42653594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Business Data Stewards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Primarily responsible for the data owned by their business area</a:t>
            </a:r>
          </a:p>
          <a:p>
            <a:r>
              <a:rPr lang="en-GB" dirty="0"/>
              <a:t>Support Domain, Project, and Operational Stewards</a:t>
            </a:r>
          </a:p>
          <a:p>
            <a:r>
              <a:rPr lang="en-GB" dirty="0"/>
              <a:t>Work with business stakeholders to make recommendations on data issues</a:t>
            </a:r>
          </a:p>
          <a:p>
            <a:r>
              <a:rPr lang="en-GB" dirty="0"/>
              <a:t>Manage metadata for their data</a:t>
            </a:r>
          </a:p>
          <a:p>
            <a:r>
              <a:rPr lang="en-GB" dirty="0"/>
              <a:t>Champion Data Stewardship to their business area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28541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251520" y="4869160"/>
            <a:ext cx="8685216" cy="187220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Technical Data Steward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Provide expertise on applications, ETL, data stores and other links in the information chain</a:t>
            </a:r>
          </a:p>
          <a:p>
            <a:r>
              <a:rPr lang="en-GB" dirty="0"/>
              <a:t>Assigned by IT leadership to support Data Stewardship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  <p:sp>
        <p:nvSpPr>
          <p:cNvPr id="5" name="Flowchart: Magnetic Disk 4"/>
          <p:cNvSpPr/>
          <p:nvPr/>
        </p:nvSpPr>
        <p:spPr>
          <a:xfrm>
            <a:off x="5597168" y="5373216"/>
            <a:ext cx="1584176" cy="864096"/>
          </a:xfrm>
          <a:prstGeom prst="flowChartMagneticDisk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Flowchart: Sequential Access Storage 5"/>
          <p:cNvSpPr/>
          <p:nvPr/>
        </p:nvSpPr>
        <p:spPr>
          <a:xfrm>
            <a:off x="4274062" y="5470271"/>
            <a:ext cx="648072" cy="648072"/>
          </a:xfrm>
          <a:prstGeom prst="flowChartMagneticTap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Flowchart: Internal Storage 6"/>
          <p:cNvSpPr/>
          <p:nvPr/>
        </p:nvSpPr>
        <p:spPr>
          <a:xfrm>
            <a:off x="395536" y="5326255"/>
            <a:ext cx="967916" cy="936104"/>
          </a:xfrm>
          <a:prstGeom prst="flowChartInternalStorag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Source System</a:t>
            </a:r>
          </a:p>
        </p:txBody>
      </p:sp>
      <p:sp>
        <p:nvSpPr>
          <p:cNvPr id="8" name="Flowchart: Internal Storage 7"/>
          <p:cNvSpPr/>
          <p:nvPr/>
        </p:nvSpPr>
        <p:spPr>
          <a:xfrm>
            <a:off x="2880048" y="5326255"/>
            <a:ext cx="936104" cy="936104"/>
          </a:xfrm>
          <a:prstGeom prst="flowChartInternalStorag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Data Store</a:t>
            </a:r>
          </a:p>
        </p:txBody>
      </p:sp>
      <p:sp>
        <p:nvSpPr>
          <p:cNvPr id="9" name="Flowchart: Sequential Access Storage 8"/>
          <p:cNvSpPr/>
          <p:nvPr/>
        </p:nvSpPr>
        <p:spPr>
          <a:xfrm>
            <a:off x="1861202" y="5463393"/>
            <a:ext cx="648072" cy="648072"/>
          </a:xfrm>
          <a:prstGeom prst="flowChartMagneticTap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Pie 9"/>
          <p:cNvSpPr/>
          <p:nvPr/>
        </p:nvSpPr>
        <p:spPr>
          <a:xfrm>
            <a:off x="7994206" y="5445224"/>
            <a:ext cx="754258" cy="754258"/>
          </a:xfrm>
          <a:prstGeom prst="pie">
            <a:avLst>
              <a:gd name="adj1" fmla="val 19618768"/>
              <a:gd name="adj2" fmla="val 16200000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395536" y="2805975"/>
            <a:ext cx="936104" cy="79208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Tech Data Steward</a:t>
            </a:r>
          </a:p>
        </p:txBody>
      </p:sp>
      <p:sp>
        <p:nvSpPr>
          <p:cNvPr id="16" name="Rectangle 15"/>
          <p:cNvSpPr/>
          <p:nvPr/>
        </p:nvSpPr>
        <p:spPr>
          <a:xfrm>
            <a:off x="2871428" y="3605599"/>
            <a:ext cx="936104" cy="79208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Tech Data Steward</a:t>
            </a:r>
          </a:p>
        </p:txBody>
      </p:sp>
      <p:sp>
        <p:nvSpPr>
          <p:cNvPr id="17" name="Rectangle 16"/>
          <p:cNvSpPr/>
          <p:nvPr/>
        </p:nvSpPr>
        <p:spPr>
          <a:xfrm>
            <a:off x="5908340" y="2805975"/>
            <a:ext cx="936104" cy="79208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Tech Data Steward</a:t>
            </a:r>
          </a:p>
        </p:txBody>
      </p:sp>
      <p:sp>
        <p:nvSpPr>
          <p:cNvPr id="18" name="Rectangle 17"/>
          <p:cNvSpPr/>
          <p:nvPr/>
        </p:nvSpPr>
        <p:spPr>
          <a:xfrm>
            <a:off x="7903283" y="2780928"/>
            <a:ext cx="936104" cy="79208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Tech Data Steward</a:t>
            </a:r>
          </a:p>
        </p:txBody>
      </p:sp>
      <p:sp>
        <p:nvSpPr>
          <p:cNvPr id="19" name="Rectangle 18"/>
          <p:cNvSpPr/>
          <p:nvPr/>
        </p:nvSpPr>
        <p:spPr>
          <a:xfrm>
            <a:off x="363724" y="3605599"/>
            <a:ext cx="999728" cy="79208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Business</a:t>
            </a:r>
          </a:p>
          <a:p>
            <a:pPr algn="ctr"/>
            <a:r>
              <a:rPr lang="en-GB" sz="1600" dirty="0"/>
              <a:t>Stake-holder</a:t>
            </a:r>
          </a:p>
        </p:txBody>
      </p:sp>
      <p:sp>
        <p:nvSpPr>
          <p:cNvPr id="20" name="Rectangle 19"/>
          <p:cNvSpPr/>
          <p:nvPr/>
        </p:nvSpPr>
        <p:spPr>
          <a:xfrm>
            <a:off x="5876528" y="3605599"/>
            <a:ext cx="999728" cy="79208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Business</a:t>
            </a:r>
          </a:p>
          <a:p>
            <a:pPr algn="ctr"/>
            <a:r>
              <a:rPr lang="en-GB" sz="1600" dirty="0"/>
              <a:t>Stake-holder</a:t>
            </a:r>
          </a:p>
        </p:txBody>
      </p:sp>
      <p:sp>
        <p:nvSpPr>
          <p:cNvPr id="21" name="Rectangle 20"/>
          <p:cNvSpPr/>
          <p:nvPr/>
        </p:nvSpPr>
        <p:spPr>
          <a:xfrm>
            <a:off x="7871471" y="3598063"/>
            <a:ext cx="999728" cy="79208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Business</a:t>
            </a:r>
          </a:p>
          <a:p>
            <a:pPr algn="ctr"/>
            <a:r>
              <a:rPr lang="en-GB" sz="1600" dirty="0"/>
              <a:t>Stake-holder</a:t>
            </a:r>
          </a:p>
        </p:txBody>
      </p:sp>
      <p:sp>
        <p:nvSpPr>
          <p:cNvPr id="22" name="Down Arrow 21"/>
          <p:cNvSpPr/>
          <p:nvPr/>
        </p:nvSpPr>
        <p:spPr>
          <a:xfrm>
            <a:off x="1003412" y="4462159"/>
            <a:ext cx="360040" cy="795739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3" name="Down Arrow 22"/>
          <p:cNvSpPr/>
          <p:nvPr/>
        </p:nvSpPr>
        <p:spPr>
          <a:xfrm>
            <a:off x="458973" y="4462159"/>
            <a:ext cx="360040" cy="79573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4" name="Down Arrow 23"/>
          <p:cNvSpPr/>
          <p:nvPr/>
        </p:nvSpPr>
        <p:spPr>
          <a:xfrm>
            <a:off x="6476965" y="4468447"/>
            <a:ext cx="360040" cy="795739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5" name="Down Arrow 24"/>
          <p:cNvSpPr/>
          <p:nvPr/>
        </p:nvSpPr>
        <p:spPr>
          <a:xfrm>
            <a:off x="5932526" y="4468447"/>
            <a:ext cx="360040" cy="79573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6" name="Down Arrow 25"/>
          <p:cNvSpPr/>
          <p:nvPr/>
        </p:nvSpPr>
        <p:spPr>
          <a:xfrm>
            <a:off x="8437579" y="4458508"/>
            <a:ext cx="360040" cy="795739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7" name="Down Arrow 26"/>
          <p:cNvSpPr/>
          <p:nvPr/>
        </p:nvSpPr>
        <p:spPr>
          <a:xfrm>
            <a:off x="7893140" y="4458508"/>
            <a:ext cx="360040" cy="79573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0" name="Down Arrow 29"/>
          <p:cNvSpPr/>
          <p:nvPr/>
        </p:nvSpPr>
        <p:spPr>
          <a:xfrm rot="18894163">
            <a:off x="3671762" y="4335079"/>
            <a:ext cx="360040" cy="139564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1" name="Down Arrow 30"/>
          <p:cNvSpPr/>
          <p:nvPr/>
        </p:nvSpPr>
        <p:spPr>
          <a:xfrm rot="2826374">
            <a:off x="2637977" y="4314384"/>
            <a:ext cx="360040" cy="134762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9" name="Down Arrow 28"/>
          <p:cNvSpPr/>
          <p:nvPr/>
        </p:nvSpPr>
        <p:spPr>
          <a:xfrm>
            <a:off x="3159460" y="4458507"/>
            <a:ext cx="360040" cy="79573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2" name="TextBox 31"/>
          <p:cNvSpPr txBox="1"/>
          <p:nvPr/>
        </p:nvSpPr>
        <p:spPr>
          <a:xfrm>
            <a:off x="4290051" y="5620598"/>
            <a:ext cx="6174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ETL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1876499" y="5602763"/>
            <a:ext cx="6174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ETL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5784763" y="5652537"/>
            <a:ext cx="12089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600" dirty="0"/>
              <a:t>Data </a:t>
            </a:r>
          </a:p>
          <a:p>
            <a:pPr algn="ctr"/>
            <a:r>
              <a:rPr lang="en-GB" sz="1600" dirty="0"/>
              <a:t>Warehouse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8156133" y="5832816"/>
            <a:ext cx="425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BI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3547206" y="6354063"/>
            <a:ext cx="20938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Information Chain</a:t>
            </a:r>
          </a:p>
        </p:txBody>
      </p:sp>
      <p:cxnSp>
        <p:nvCxnSpPr>
          <p:cNvPr id="38" name="Straight Arrow Connector 37"/>
          <p:cNvCxnSpPr>
            <a:stCxn id="7" idx="3"/>
            <a:endCxn id="33" idx="1"/>
          </p:cNvCxnSpPr>
          <p:nvPr/>
        </p:nvCxnSpPr>
        <p:spPr>
          <a:xfrm flipV="1">
            <a:off x="1363452" y="5787429"/>
            <a:ext cx="513047" cy="687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stCxn id="9" idx="3"/>
            <a:endCxn id="8" idx="1"/>
          </p:cNvCxnSpPr>
          <p:nvPr/>
        </p:nvCxnSpPr>
        <p:spPr>
          <a:xfrm>
            <a:off x="2509274" y="5787429"/>
            <a:ext cx="370774" cy="687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>
            <a:stCxn id="8" idx="3"/>
            <a:endCxn id="32" idx="1"/>
          </p:cNvCxnSpPr>
          <p:nvPr/>
        </p:nvCxnSpPr>
        <p:spPr>
          <a:xfrm>
            <a:off x="3816152" y="5794307"/>
            <a:ext cx="473899" cy="1095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>
            <a:stCxn id="6" idx="3"/>
            <a:endCxn id="5" idx="2"/>
          </p:cNvCxnSpPr>
          <p:nvPr/>
        </p:nvCxnSpPr>
        <p:spPr>
          <a:xfrm>
            <a:off x="4922134" y="5794307"/>
            <a:ext cx="675034" cy="1095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>
            <a:stCxn id="5" idx="4"/>
            <a:endCxn id="10" idx="2"/>
          </p:cNvCxnSpPr>
          <p:nvPr/>
        </p:nvCxnSpPr>
        <p:spPr>
          <a:xfrm>
            <a:off x="7181344" y="5805264"/>
            <a:ext cx="812862" cy="170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29717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Technical Data Stewards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Provide expertise on applications, ETL, data stores, technical processes and other links in the information chain</a:t>
            </a:r>
          </a:p>
          <a:p>
            <a:r>
              <a:rPr lang="en-GB" dirty="0"/>
              <a:t>Often very knowledgeable about the source systems and any legacy systems that have provided data to the current system</a:t>
            </a:r>
          </a:p>
          <a:p>
            <a:r>
              <a:rPr lang="en-GB" dirty="0"/>
              <a:t>May be focussed on one particular system, e.g. the data warehouse or the source system</a:t>
            </a:r>
          </a:p>
          <a:p>
            <a:r>
              <a:rPr lang="en-GB" dirty="0"/>
              <a:t>Assigned by IT leadership to support Data Stewardship</a:t>
            </a:r>
          </a:p>
          <a:p>
            <a:r>
              <a:rPr lang="en-GB" dirty="0"/>
              <a:t>May own some data, but works in conjunction with Business Data Stewards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9323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Project Data Stewards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 major projects should have their own Project Data Steward</a:t>
            </a:r>
          </a:p>
          <a:p>
            <a:r>
              <a:rPr lang="en-GB" dirty="0"/>
              <a:t>These attend project meetings, identify any potential data stewardship issues that require decisions and report these to the Business Data Stewards, who will resolve them</a:t>
            </a:r>
          </a:p>
          <a:p>
            <a:r>
              <a:rPr lang="en-GB" dirty="0"/>
              <a:t>The Project Data Stewards will then bring the solution back to the team</a:t>
            </a:r>
          </a:p>
          <a:p>
            <a:r>
              <a:rPr lang="en-GB" dirty="0"/>
              <a:t>N.B. the Project Data Steward is not responsible for the project’s data and cannot take decisions about it (that’s the Business Data Steward’s role)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69715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Domain Data Stewards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Domain Data Steward is a Business Data Steward who is responsible for widely shared (master) data such as customer data</a:t>
            </a:r>
          </a:p>
          <a:p>
            <a:r>
              <a:rPr lang="en-GB" dirty="0"/>
              <a:t>Works with other Business Data Stewards as stakeholders to achieve consensus for recommendations for domain data</a:t>
            </a:r>
          </a:p>
          <a:p>
            <a:r>
              <a:rPr lang="en-GB" dirty="0"/>
              <a:t>N.B. the Domain Data Steward is responsible for the domain’s data and can take decisions about it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99437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Operational Data Stewards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Acts as a ‘helper’ to the Business Data Stewards</a:t>
            </a:r>
          </a:p>
          <a:p>
            <a:r>
              <a:rPr lang="en-GB" dirty="0"/>
              <a:t>These are often people actually working with the data who can help enforce business rules related to the data they use</a:t>
            </a:r>
          </a:p>
          <a:p>
            <a:r>
              <a:rPr lang="en-GB" dirty="0"/>
              <a:t>Operational Data Stewards may see problems start to appear in the daily use of data that will need to be addressed by the Business Data Stewards</a:t>
            </a:r>
          </a:p>
          <a:p>
            <a:r>
              <a:rPr lang="en-GB" dirty="0"/>
              <a:t>N.B. the Operational Data Steward is not responsible for the domain’s data and cannot take decisions about it but can make recommendations for fixes to the Business Data Steward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2751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Course 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Basic structure of a Business Intelligence System</a:t>
            </a:r>
          </a:p>
          <a:p>
            <a:pPr lvl="1"/>
            <a:r>
              <a:rPr lang="en-GB" dirty="0"/>
              <a:t>Front and back ends</a:t>
            </a:r>
          </a:p>
          <a:p>
            <a:r>
              <a:rPr lang="en-GB" dirty="0"/>
              <a:t>The front end</a:t>
            </a:r>
          </a:p>
          <a:p>
            <a:pPr lvl="1"/>
            <a:r>
              <a:rPr lang="en-GB" dirty="0"/>
              <a:t>BI reporting using Tableau</a:t>
            </a:r>
          </a:p>
          <a:p>
            <a:pPr lvl="1"/>
            <a:r>
              <a:rPr lang="en-GB" dirty="0"/>
              <a:t>Dashboards and displays</a:t>
            </a:r>
          </a:p>
          <a:p>
            <a:r>
              <a:rPr lang="en-GB" dirty="0"/>
              <a:t>The back end</a:t>
            </a:r>
          </a:p>
          <a:p>
            <a:pPr lvl="1"/>
            <a:r>
              <a:rPr lang="en-GB" dirty="0"/>
              <a:t>Dimensional modelling, ETL</a:t>
            </a:r>
          </a:p>
          <a:p>
            <a:r>
              <a:rPr lang="en-GB" dirty="0"/>
              <a:t>Data governance</a:t>
            </a:r>
          </a:p>
          <a:p>
            <a:endParaRPr lang="en-GB" dirty="0"/>
          </a:p>
          <a:p>
            <a:pPr marL="109728" indent="0">
              <a:buNone/>
            </a:pPr>
            <a:r>
              <a:rPr lang="en-GB" i="1" dirty="0"/>
              <a:t>The goal is to turn data into information, and information into insight. </a:t>
            </a:r>
          </a:p>
          <a:p>
            <a:pPr marL="109728" indent="0" algn="r">
              <a:buNone/>
            </a:pPr>
            <a:r>
              <a:rPr lang="en-GB" sz="2400" dirty="0"/>
              <a:t>Carly Fiorina, former executive, </a:t>
            </a:r>
          </a:p>
          <a:p>
            <a:pPr marL="109728" indent="0" algn="r">
              <a:buNone/>
            </a:pPr>
            <a:r>
              <a:rPr lang="en-GB" sz="2400" dirty="0"/>
              <a:t>president, and chair of Hewlett-Packard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1961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2276872"/>
            <a:ext cx="8229600" cy="57606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Questions &amp; Answers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0687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Cambria-Calibri">
      <a:majorFont>
        <a:latin typeface="Cambria" panose="02040503050406030204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0</TotalTime>
  <Words>1475</Words>
  <Application>Microsoft Office PowerPoint</Application>
  <PresentationFormat>On-screen Show (4:3)</PresentationFormat>
  <Paragraphs>249</Paragraphs>
  <Slides>21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Arial</vt:lpstr>
      <vt:lpstr>Calibri</vt:lpstr>
      <vt:lpstr>Cambria</vt:lpstr>
      <vt:lpstr>Georgia</vt:lpstr>
      <vt:lpstr>Wingdings 2</vt:lpstr>
      <vt:lpstr>Nik2013</vt:lpstr>
      <vt:lpstr>Data Warehousing &amp; Data Mining</vt:lpstr>
      <vt:lpstr>Definition</vt:lpstr>
      <vt:lpstr>What is DG?</vt:lpstr>
      <vt:lpstr>In Practice…</vt:lpstr>
      <vt:lpstr>Data Stakeholders</vt:lpstr>
      <vt:lpstr>Roles and Responsibilities</vt:lpstr>
      <vt:lpstr>Roles and Responsibilities</vt:lpstr>
      <vt:lpstr>Governing Data</vt:lpstr>
      <vt:lpstr>PowerPoint Presentation</vt:lpstr>
      <vt:lpstr>The 3 Ps</vt:lpstr>
      <vt:lpstr>PowerPoint Presentation</vt:lpstr>
      <vt:lpstr>Data Stewards</vt:lpstr>
      <vt:lpstr>PowerPoint Presentation</vt:lpstr>
      <vt:lpstr>Business Data Stewards</vt:lpstr>
      <vt:lpstr>Technical Data Steward</vt:lpstr>
      <vt:lpstr>Technical Data Stewards</vt:lpstr>
      <vt:lpstr>Project Data Stewards</vt:lpstr>
      <vt:lpstr>Domain Data Stewards</vt:lpstr>
      <vt:lpstr>Operational Data Stewards</vt:lpstr>
      <vt:lpstr>Course Summary</vt:lpstr>
      <vt:lpstr>Questions &amp; Answers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Dr. Nik Whitehead</dc:creator>
  <cp:lastModifiedBy>Mobolanle Bello</cp:lastModifiedBy>
  <cp:revision>348</cp:revision>
  <dcterms:created xsi:type="dcterms:W3CDTF">2011-09-13T10:27:46Z</dcterms:created>
  <dcterms:modified xsi:type="dcterms:W3CDTF">2026-05-09T18:51:24Z</dcterms:modified>
</cp:coreProperties>
</file>