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25"/>
  </p:notesMasterIdLst>
  <p:sldIdLst>
    <p:sldId id="365" r:id="rId6"/>
    <p:sldId id="257" r:id="rId7"/>
    <p:sldId id="258" r:id="rId8"/>
    <p:sldId id="259" r:id="rId9"/>
    <p:sldId id="260" r:id="rId10"/>
    <p:sldId id="261" r:id="rId11"/>
    <p:sldId id="262" r:id="rId12"/>
    <p:sldId id="264" r:id="rId13"/>
    <p:sldId id="270" r:id="rId14"/>
    <p:sldId id="366" r:id="rId15"/>
    <p:sldId id="276" r:id="rId16"/>
    <p:sldId id="367" r:id="rId17"/>
    <p:sldId id="265" r:id="rId18"/>
    <p:sldId id="266" r:id="rId19"/>
    <p:sldId id="267" r:id="rId20"/>
    <p:sldId id="274" r:id="rId21"/>
    <p:sldId id="269" r:id="rId22"/>
    <p:sldId id="268"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0067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80798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0493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61495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7226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3337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026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165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510815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7955550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15130545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Week 1</a:t>
            </a:r>
          </a:p>
        </p:txBody>
      </p:sp>
      <p:sp>
        <p:nvSpPr>
          <p:cNvPr id="3" name="Subtitle 2"/>
          <p:cNvSpPr>
            <a:spLocks noGrp="1"/>
          </p:cNvSpPr>
          <p:nvPr>
            <p:ph type="subTitle" idx="1"/>
          </p:nvPr>
        </p:nvSpPr>
        <p:spPr>
          <a:xfrm>
            <a:off x="2743200" y="4134678"/>
            <a:ext cx="6858000" cy="1453953"/>
          </a:xfrm>
        </p:spPr>
        <p:txBody>
          <a:bodyPr>
            <a:normAutofit/>
          </a:bodyPr>
          <a:lstStyle/>
          <a:p>
            <a:r>
              <a:rPr lang="en-GB" b="1" dirty="0"/>
              <a:t>Young People and Society 2: Mental Health, Well-being and Adverse Childhood Experiences</a:t>
            </a:r>
            <a:endParaRPr lang="en-GB" dirty="0"/>
          </a:p>
        </p:txBody>
      </p:sp>
    </p:spTree>
    <p:extLst>
      <p:ext uri="{BB962C8B-B14F-4D97-AF65-F5344CB8AC3E}">
        <p14:creationId xmlns:p14="http://schemas.microsoft.com/office/powerpoint/2010/main" val="2364227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r>
              <a:rPr lang="en-GB" dirty="0"/>
              <a:t>To develop students’ understanding of young people’s health and wellbeing needs in an ever-changing society, and to explore effective and empowering methods of responding to these challenges</a:t>
            </a:r>
          </a:p>
        </p:txBody>
      </p:sp>
    </p:spTree>
    <p:extLst>
      <p:ext uri="{BB962C8B-B14F-4D97-AF65-F5344CB8AC3E}">
        <p14:creationId xmlns:p14="http://schemas.microsoft.com/office/powerpoint/2010/main" val="387966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0166"/>
          </a:xfrm>
        </p:spPr>
        <p:txBody>
          <a:bodyPr/>
          <a:lstStyle/>
          <a:p>
            <a:r>
              <a:rPr lang="en-GB" dirty="0"/>
              <a:t>LEARNING OUTCOMES</a:t>
            </a:r>
          </a:p>
        </p:txBody>
      </p:sp>
      <p:sp>
        <p:nvSpPr>
          <p:cNvPr id="3" name="Content Placeholder 2"/>
          <p:cNvSpPr>
            <a:spLocks noGrp="1"/>
          </p:cNvSpPr>
          <p:nvPr>
            <p:ph idx="1"/>
          </p:nvPr>
        </p:nvSpPr>
        <p:spPr>
          <a:xfrm>
            <a:off x="526473" y="1413164"/>
            <a:ext cx="11353800" cy="4218709"/>
          </a:xfrm>
        </p:spPr>
        <p:txBody>
          <a:bodyPr>
            <a:normAutofit lnSpcReduction="10000"/>
          </a:bodyPr>
          <a:lstStyle/>
          <a:p>
            <a:pPr marL="0" indent="0" hangingPunct="0">
              <a:buNone/>
            </a:pPr>
            <a:r>
              <a:rPr lang="en-GB" dirty="0"/>
              <a:t>Upon the successful completion of this module, the student should be able to demonstrate the ability to:</a:t>
            </a:r>
          </a:p>
          <a:p>
            <a:pPr marL="0" indent="0" hangingPunct="0">
              <a:buNone/>
            </a:pPr>
            <a:endParaRPr lang="en-GB" dirty="0"/>
          </a:p>
          <a:p>
            <a:pPr lvl="0" fontAlgn="base" hangingPunct="0"/>
            <a:r>
              <a:rPr lang="en-GB" dirty="0"/>
              <a:t> Identify how society impacts on young people and analyse a range of young people’s health and wellbeing needs in contemporary society, and how to respond as a practitioner.</a:t>
            </a:r>
          </a:p>
          <a:p>
            <a:pPr marL="0" indent="0">
              <a:buNone/>
            </a:pPr>
            <a:r>
              <a:rPr lang="en-GB" dirty="0"/>
              <a:t> </a:t>
            </a:r>
          </a:p>
          <a:p>
            <a:pPr lvl="0" fontAlgn="base" hangingPunct="0"/>
            <a:r>
              <a:rPr lang="en-GB" dirty="0"/>
              <a:t>Demonstrate a critical understanding of promoting good mental and emotional health and recognising and responding to challenges young people face. </a:t>
            </a:r>
          </a:p>
        </p:txBody>
      </p:sp>
    </p:spTree>
    <p:extLst>
      <p:ext uri="{BB962C8B-B14F-4D97-AF65-F5344CB8AC3E}">
        <p14:creationId xmlns:p14="http://schemas.microsoft.com/office/powerpoint/2010/main" val="1885275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fontAlgn="base" hangingPunct="0"/>
            <a:r>
              <a:rPr lang="en-GB" dirty="0"/>
              <a:t>Demonstrate confidence in delivering effective and empowering workshops/information sessions linked to young people’s needs.</a:t>
            </a:r>
          </a:p>
          <a:p>
            <a:pPr lvl="0" fontAlgn="base" hangingPunct="0"/>
            <a:r>
              <a:rPr lang="en-GB" dirty="0"/>
              <a:t>Organise their knowledge and learning through use of a range of information resources and present their work appropriately.</a:t>
            </a:r>
          </a:p>
          <a:p>
            <a:pPr lvl="0"/>
            <a:endParaRPr lang="en-GB" dirty="0"/>
          </a:p>
        </p:txBody>
      </p:sp>
    </p:spTree>
    <p:extLst>
      <p:ext uri="{BB962C8B-B14F-4D97-AF65-F5344CB8AC3E}">
        <p14:creationId xmlns:p14="http://schemas.microsoft.com/office/powerpoint/2010/main" val="326973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65125"/>
            <a:ext cx="11125200" cy="473075"/>
          </a:xfrm>
        </p:spPr>
        <p:txBody>
          <a:bodyPr>
            <a:normAutofit fontScale="90000"/>
          </a:bodyPr>
          <a:lstStyle/>
          <a:p>
            <a:r>
              <a:rPr lang="en-GB" dirty="0"/>
              <a:t>INDICATIVE CONTENT</a:t>
            </a:r>
          </a:p>
        </p:txBody>
      </p:sp>
      <p:sp>
        <p:nvSpPr>
          <p:cNvPr id="3" name="Content Placeholder 2"/>
          <p:cNvSpPr>
            <a:spLocks noGrp="1"/>
          </p:cNvSpPr>
          <p:nvPr>
            <p:ph idx="1"/>
          </p:nvPr>
        </p:nvSpPr>
        <p:spPr>
          <a:xfrm>
            <a:off x="658091" y="1143000"/>
            <a:ext cx="11125200" cy="4502727"/>
          </a:xfrm>
        </p:spPr>
        <p:txBody>
          <a:bodyPr>
            <a:normAutofit fontScale="85000" lnSpcReduction="20000"/>
          </a:bodyPr>
          <a:lstStyle/>
          <a:p>
            <a:pPr lvl="0" fontAlgn="base" hangingPunct="0"/>
            <a:r>
              <a:rPr lang="en-GB" dirty="0"/>
              <a:t>The health issues faced by young people in contemporary society, including sexual health and relationships, mental health, Adverse Childhood Experiences, self-harm, period poverty, and eating disorders, and how they can impact on young people’s future life chances. </a:t>
            </a:r>
          </a:p>
          <a:p>
            <a:pPr lvl="0" fontAlgn="base" hangingPunct="0"/>
            <a:endParaRPr lang="en-GB" dirty="0"/>
          </a:p>
          <a:p>
            <a:pPr lvl="0" fontAlgn="base" hangingPunct="0"/>
            <a:r>
              <a:rPr lang="en-GB" dirty="0"/>
              <a:t>Health and wellbeing needs and the development of appropriate responses and when to refer on;</a:t>
            </a:r>
          </a:p>
          <a:p>
            <a:pPr marL="0" indent="0">
              <a:buNone/>
            </a:pPr>
            <a:endParaRPr lang="en-GB" dirty="0"/>
          </a:p>
          <a:p>
            <a:pPr lvl="0" fontAlgn="base" hangingPunct="0"/>
            <a:r>
              <a:rPr lang="en-GB" dirty="0"/>
              <a:t>The principles and procedures of current best practice in safeguarding, and the required steps to take; </a:t>
            </a:r>
          </a:p>
          <a:p>
            <a:pPr marL="0" indent="0">
              <a:buNone/>
            </a:pPr>
            <a:r>
              <a:rPr lang="en-GB" dirty="0"/>
              <a:t> </a:t>
            </a:r>
          </a:p>
          <a:p>
            <a:pPr lvl="0" fontAlgn="base" hangingPunct="0"/>
            <a:r>
              <a:rPr lang="en-GB" dirty="0"/>
              <a:t>An exploration of effective interventions through informal and non-formal education approaches as ways of delivering effective and empowering workshops/information sessions linked to young people’s needs.</a:t>
            </a:r>
          </a:p>
          <a:p>
            <a:endParaRPr lang="en-GB" dirty="0"/>
          </a:p>
        </p:txBody>
      </p:sp>
    </p:spTree>
    <p:extLst>
      <p:ext uri="{BB962C8B-B14F-4D97-AF65-F5344CB8AC3E}">
        <p14:creationId xmlns:p14="http://schemas.microsoft.com/office/powerpoint/2010/main" val="272084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7766"/>
          </a:xfrm>
        </p:spPr>
        <p:txBody>
          <a:bodyPr>
            <a:normAutofit fontScale="90000"/>
          </a:bodyPr>
          <a:lstStyle/>
          <a:p>
            <a:r>
              <a:rPr lang="en-GB" dirty="0"/>
              <a:t>INDICATIVE CONTENT</a:t>
            </a:r>
          </a:p>
        </p:txBody>
      </p:sp>
      <p:sp>
        <p:nvSpPr>
          <p:cNvPr id="3" name="Content Placeholder 2"/>
          <p:cNvSpPr>
            <a:spLocks noGrp="1"/>
          </p:cNvSpPr>
          <p:nvPr>
            <p:ph idx="1"/>
          </p:nvPr>
        </p:nvSpPr>
        <p:spPr>
          <a:xfrm>
            <a:off x="526473" y="1136073"/>
            <a:ext cx="11319163" cy="4516582"/>
          </a:xfrm>
        </p:spPr>
        <p:txBody>
          <a:bodyPr>
            <a:normAutofit fontScale="85000" lnSpcReduction="20000"/>
          </a:bodyPr>
          <a:lstStyle/>
          <a:p>
            <a:pPr lvl="0" fontAlgn="base" hangingPunct="0"/>
            <a:r>
              <a:rPr lang="en-GB" dirty="0"/>
              <a:t>An experiential discussion of how to plan, deliver and evaluate sessions with young people on an individual basis and with groups.</a:t>
            </a:r>
          </a:p>
          <a:p>
            <a:pPr marL="0" indent="0">
              <a:buNone/>
            </a:pPr>
            <a:endParaRPr lang="en-GB" dirty="0"/>
          </a:p>
          <a:p>
            <a:pPr lvl="0" fontAlgn="base" hangingPunct="0"/>
            <a:r>
              <a:rPr lang="en-GB" dirty="0"/>
              <a:t>Critical discussion of a range of mental health issues that affects young people. An exploration of the issues that may underlie the rise in mental ill-health in young people. Evaluate strategies/policies and interventions that have been developed to support young people with mental health challenges. </a:t>
            </a:r>
          </a:p>
          <a:p>
            <a:pPr marL="0" indent="0" fontAlgn="base" hangingPunct="0">
              <a:buNone/>
            </a:pPr>
            <a:endParaRPr lang="en-GB" dirty="0"/>
          </a:p>
          <a:p>
            <a:pPr lvl="0" fontAlgn="base" hangingPunct="0"/>
            <a:r>
              <a:rPr lang="en-GB" dirty="0"/>
              <a:t>An exploration of risk factors and protective factors as a means of identifying how best to support young people to address their own self-care.</a:t>
            </a:r>
          </a:p>
          <a:p>
            <a:pPr marL="0" indent="0">
              <a:buNone/>
            </a:pPr>
            <a:r>
              <a:rPr lang="en-GB" dirty="0"/>
              <a:t> </a:t>
            </a:r>
          </a:p>
          <a:p>
            <a:pPr lvl="0" fontAlgn="base" hangingPunct="0"/>
            <a:r>
              <a:rPr lang="en-GB" dirty="0"/>
              <a:t>A consideration of models of informal and non-formal education as a holistic approach in promoting: the physical, mental, emotional and spiritual aspects of resourcefulness and resilience in young people. </a:t>
            </a:r>
          </a:p>
          <a:p>
            <a:endParaRPr lang="en-GB" dirty="0"/>
          </a:p>
        </p:txBody>
      </p:sp>
    </p:spTree>
    <p:extLst>
      <p:ext uri="{BB962C8B-B14F-4D97-AF65-F5344CB8AC3E}">
        <p14:creationId xmlns:p14="http://schemas.microsoft.com/office/powerpoint/2010/main" val="34331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655" y="1187016"/>
            <a:ext cx="9921145" cy="441784"/>
          </a:xfrm>
        </p:spPr>
        <p:txBody>
          <a:bodyPr>
            <a:normAutofit fontScale="90000"/>
          </a:bodyPr>
          <a:lstStyle/>
          <a:p>
            <a:br>
              <a:rPr lang="en-GB" dirty="0"/>
            </a:br>
            <a:br>
              <a:rPr lang="en-GB" dirty="0"/>
            </a:br>
            <a:r>
              <a:rPr lang="en-GB" dirty="0"/>
              <a:t>ASSESSMENTS</a:t>
            </a:r>
            <a:br>
              <a:rPr lang="en-GB" dirty="0"/>
            </a:br>
            <a:r>
              <a:rPr lang="en-GB" dirty="0"/>
              <a:t>Assessment Component 1 – 100%</a:t>
            </a: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761053" y="1811761"/>
            <a:ext cx="10683146" cy="3778548"/>
          </a:xfrm>
        </p:spPr>
        <p:txBody>
          <a:bodyPr>
            <a:normAutofit/>
          </a:bodyPr>
          <a:lstStyle/>
          <a:p>
            <a:pPr marL="0" indent="0">
              <a:buNone/>
            </a:pPr>
            <a:r>
              <a:rPr lang="en-GB" b="0" i="0" dirty="0">
                <a:solidFill>
                  <a:srgbClr val="000000"/>
                </a:solidFill>
                <a:effectLst/>
                <a:latin typeface="Times New Roman" panose="02020603050405020304" pitchFamily="18" charset="0"/>
              </a:rPr>
              <a:t>Students are required to research for, plan and deliver a 30-minute practice session to address young people’s health and well-being needs.</a:t>
            </a:r>
            <a:endParaRPr lang="en-GB" dirty="0"/>
          </a:p>
          <a:p>
            <a:endParaRPr lang="en-GB" dirty="0"/>
          </a:p>
          <a:p>
            <a:endParaRPr lang="en-GB" dirty="0"/>
          </a:p>
          <a:p>
            <a:pPr marL="0" indent="0">
              <a:buNone/>
            </a:pPr>
            <a:r>
              <a:rPr lang="en-GB" dirty="0"/>
              <a:t>Deadline Date 28/11/2024 and 5/12/2024</a:t>
            </a:r>
          </a:p>
        </p:txBody>
      </p:sp>
    </p:spTree>
    <p:extLst>
      <p:ext uri="{BB962C8B-B14F-4D97-AF65-F5344CB8AC3E}">
        <p14:creationId xmlns:p14="http://schemas.microsoft.com/office/powerpoint/2010/main" val="366247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462" y="365126"/>
            <a:ext cx="11149338" cy="509518"/>
          </a:xfrm>
        </p:spPr>
        <p:txBody>
          <a:bodyPr>
            <a:noAutofit/>
          </a:bodyPr>
          <a:lstStyle/>
          <a:p>
            <a:r>
              <a:rPr lang="en-GB" sz="3600" dirty="0"/>
              <a:t>Module Overview </a:t>
            </a:r>
            <a:br>
              <a:rPr lang="en-GB" sz="3600" dirty="0"/>
            </a:br>
            <a:r>
              <a:rPr lang="en-GB" sz="3600" dirty="0"/>
              <a:t>What to expect </a:t>
            </a:r>
          </a:p>
        </p:txBody>
      </p:sp>
      <p:sp>
        <p:nvSpPr>
          <p:cNvPr id="3" name="Content Placeholder 2"/>
          <p:cNvSpPr>
            <a:spLocks noGrp="1"/>
          </p:cNvSpPr>
          <p:nvPr>
            <p:ph idx="1"/>
          </p:nvPr>
        </p:nvSpPr>
        <p:spPr>
          <a:xfrm>
            <a:off x="49876" y="1307869"/>
            <a:ext cx="12024748" cy="4671753"/>
          </a:xfrm>
        </p:spPr>
        <p:txBody>
          <a:bodyPr>
            <a:normAutofit fontScale="85000" lnSpcReduction="20000"/>
          </a:bodyPr>
          <a:lstStyle/>
          <a:p>
            <a:r>
              <a:rPr lang="en-GB" dirty="0"/>
              <a:t>Lecture 1  </a:t>
            </a:r>
          </a:p>
          <a:p>
            <a:pPr lvl="1"/>
            <a:r>
              <a:rPr lang="en-GB" dirty="0"/>
              <a:t>Introduction and Module Overview</a:t>
            </a:r>
          </a:p>
          <a:p>
            <a:pPr lvl="1"/>
            <a:r>
              <a:rPr lang="en-GB" dirty="0"/>
              <a:t>Assessment Components and submission deadlines,  </a:t>
            </a:r>
          </a:p>
          <a:p>
            <a:pPr lvl="1"/>
            <a:r>
              <a:rPr lang="en-GB" dirty="0"/>
              <a:t>What it’s like to be a teenager in contemporary society,</a:t>
            </a:r>
          </a:p>
          <a:p>
            <a:pPr lvl="1"/>
            <a:r>
              <a:rPr lang="en-GB" dirty="0"/>
              <a:t>The importance of enhancing the understanding of adolescence and adolescent development amongst youth work practitioners.</a:t>
            </a:r>
          </a:p>
          <a:p>
            <a:pPr lvl="1"/>
            <a:r>
              <a:rPr lang="en-GB" dirty="0"/>
              <a:t>Meeting ‘One Family in Wales’.</a:t>
            </a:r>
          </a:p>
          <a:p>
            <a:pPr lvl="1"/>
            <a:r>
              <a:rPr lang="en-GB" dirty="0"/>
              <a:t>Directed Study</a:t>
            </a:r>
          </a:p>
          <a:p>
            <a:pPr marL="274320" lvl="1" indent="0">
              <a:buNone/>
            </a:pPr>
            <a:endParaRPr lang="en-GB" dirty="0"/>
          </a:p>
          <a:p>
            <a:r>
              <a:rPr lang="en-GB" dirty="0"/>
              <a:t>Lecture 2 </a:t>
            </a:r>
          </a:p>
          <a:p>
            <a:pPr lvl="1"/>
            <a:r>
              <a:rPr lang="en-GB" dirty="0"/>
              <a:t>Observations ‘One Family in Wales’.</a:t>
            </a:r>
          </a:p>
          <a:p>
            <a:pPr lvl="1"/>
            <a:r>
              <a:rPr lang="en-GB" dirty="0"/>
              <a:t>Feedback</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lang="en-GB" dirty="0"/>
              <a:t>Participatory Approaches to delivering issue-based sessions.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Session Advice - how to prepare an effective session with young people.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Assessment Specification Form</a:t>
            </a:r>
          </a:p>
          <a:p>
            <a:pPr lvl="1"/>
            <a:endParaRPr lang="en-GB" dirty="0"/>
          </a:p>
        </p:txBody>
      </p:sp>
    </p:spTree>
    <p:extLst>
      <p:ext uri="{BB962C8B-B14F-4D97-AF65-F5344CB8AC3E}">
        <p14:creationId xmlns:p14="http://schemas.microsoft.com/office/powerpoint/2010/main" val="2167894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231" y="365126"/>
            <a:ext cx="11251569" cy="537916"/>
          </a:xfrm>
        </p:spPr>
        <p:txBody>
          <a:bodyPr>
            <a:noAutofit/>
          </a:bodyPr>
          <a:lstStyle/>
          <a:p>
            <a:r>
              <a:rPr lang="en-GB" sz="3600" dirty="0"/>
              <a:t>Module Overview </a:t>
            </a:r>
            <a:br>
              <a:rPr lang="en-GB" sz="3600" dirty="0"/>
            </a:br>
            <a:r>
              <a:rPr lang="en-GB" sz="3600" dirty="0"/>
              <a:t>What to expect </a:t>
            </a:r>
          </a:p>
        </p:txBody>
      </p:sp>
      <p:sp>
        <p:nvSpPr>
          <p:cNvPr id="3" name="Content Placeholder 2"/>
          <p:cNvSpPr>
            <a:spLocks noGrp="1"/>
          </p:cNvSpPr>
          <p:nvPr>
            <p:ph idx="1"/>
          </p:nvPr>
        </p:nvSpPr>
        <p:spPr>
          <a:xfrm>
            <a:off x="188422" y="1108363"/>
            <a:ext cx="11579508" cy="5081847"/>
          </a:xfrm>
        </p:spPr>
        <p:txBody>
          <a:bodyPr>
            <a:normAutofit lnSpcReduction="10000"/>
          </a:bodyPr>
          <a:lstStyle/>
          <a:p>
            <a:pPr marL="0" indent="0">
              <a:buNone/>
            </a:pPr>
            <a:r>
              <a:rPr lang="en-GB" b="1" dirty="0"/>
              <a:t>Lecture 3 </a:t>
            </a:r>
          </a:p>
          <a:p>
            <a:r>
              <a:rPr lang="en-GB" dirty="0"/>
              <a:t>Mental Health, Wellbeing and ACE’s.</a:t>
            </a:r>
            <a:endParaRPr lang="en-GB" sz="2400" b="1" u="sng" dirty="0"/>
          </a:p>
          <a:p>
            <a:pPr marL="0" indent="0">
              <a:buNone/>
            </a:pPr>
            <a:r>
              <a:rPr lang="en-GB" sz="2600" b="1" dirty="0"/>
              <a:t>Lecture 4/5</a:t>
            </a:r>
          </a:p>
          <a:p>
            <a:r>
              <a:rPr lang="en-GB" sz="2600" dirty="0"/>
              <a:t>Assessment Delivery 30 minutes</a:t>
            </a:r>
          </a:p>
          <a:p>
            <a:pPr marL="0" indent="0">
              <a:buNone/>
            </a:pPr>
            <a:endParaRPr lang="en-GB" sz="2600" b="1" dirty="0"/>
          </a:p>
          <a:p>
            <a:pPr marL="0" indent="0">
              <a:buNone/>
            </a:pPr>
            <a:r>
              <a:rPr lang="en-GB" sz="2600" dirty="0"/>
              <a:t>Due to the nature of the assessment, and that students are required to deliver 30-minute session it is essential that these sessions are all in person. It will not be possible for every student to deliver in one evening 4-6.30. Therefore, are student happy to deliver over a two-week period? </a:t>
            </a:r>
          </a:p>
          <a:p>
            <a:pPr marL="0" indent="0">
              <a:buNone/>
            </a:pPr>
            <a:r>
              <a:rPr lang="en-GB" sz="2600" dirty="0"/>
              <a:t>This will mean a change to the initial schedule for this module and students who will be delivering will need to attend the campus on the 28</a:t>
            </a:r>
            <a:r>
              <a:rPr lang="en-GB" sz="2600" baseline="30000" dirty="0"/>
              <a:t>th</a:t>
            </a:r>
            <a:r>
              <a:rPr lang="en-GB" sz="2600" dirty="0"/>
              <a:t> of November (initially Teams) and as planned on the 5/12. </a:t>
            </a:r>
          </a:p>
          <a:p>
            <a:pPr marL="457200" lvl="1" indent="0">
              <a:buNone/>
            </a:pPr>
            <a:endParaRPr lang="en-GB" dirty="0"/>
          </a:p>
          <a:p>
            <a:pPr lvl="1"/>
            <a:endParaRPr lang="en-GB" dirty="0"/>
          </a:p>
          <a:p>
            <a:pPr marL="274320" lvl="1" indent="0">
              <a:buNone/>
            </a:pPr>
            <a:endParaRPr lang="en-GB" dirty="0"/>
          </a:p>
        </p:txBody>
      </p:sp>
    </p:spTree>
    <p:extLst>
      <p:ext uri="{BB962C8B-B14F-4D97-AF65-F5344CB8AC3E}">
        <p14:creationId xmlns:p14="http://schemas.microsoft.com/office/powerpoint/2010/main" val="629020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231" y="365126"/>
            <a:ext cx="11251569" cy="537916"/>
          </a:xfrm>
        </p:spPr>
        <p:txBody>
          <a:bodyPr>
            <a:noAutofit/>
          </a:bodyPr>
          <a:lstStyle/>
          <a:p>
            <a:r>
              <a:rPr lang="en-GB" sz="3600" dirty="0"/>
              <a:t>Module Overview </a:t>
            </a:r>
            <a:br>
              <a:rPr lang="en-GB" sz="3600" dirty="0"/>
            </a:br>
            <a:r>
              <a:rPr lang="en-GB" sz="3600" dirty="0"/>
              <a:t>What to expect </a:t>
            </a:r>
          </a:p>
        </p:txBody>
      </p:sp>
      <p:sp>
        <p:nvSpPr>
          <p:cNvPr id="3" name="Content Placeholder 2"/>
          <p:cNvSpPr>
            <a:spLocks noGrp="1"/>
          </p:cNvSpPr>
          <p:nvPr>
            <p:ph idx="1"/>
          </p:nvPr>
        </p:nvSpPr>
        <p:spPr>
          <a:xfrm>
            <a:off x="102231" y="820189"/>
            <a:ext cx="11665699" cy="5370021"/>
          </a:xfrm>
        </p:spPr>
        <p:txBody>
          <a:bodyPr>
            <a:normAutofit lnSpcReduction="10000"/>
          </a:bodyPr>
          <a:lstStyle/>
          <a:p>
            <a:pPr marL="457200" lvl="1" indent="0">
              <a:buNone/>
            </a:pPr>
            <a:endParaRPr lang="en-GB" dirty="0"/>
          </a:p>
          <a:p>
            <a:pPr marL="457200" lvl="1" indent="0">
              <a:buNone/>
            </a:pPr>
            <a:r>
              <a:rPr lang="en-GB" dirty="0"/>
              <a:t>I suggest the following however this can be negotiated – you will not need to attend if you are not delivering however you will need to attend for the duration of the session to act as participants.</a:t>
            </a:r>
          </a:p>
          <a:p>
            <a:pPr marL="457200" lvl="1" indent="0">
              <a:buNone/>
            </a:pPr>
            <a:endParaRPr lang="en-GB" dirty="0"/>
          </a:p>
          <a:p>
            <a:pPr marL="457200" lvl="1" indent="0">
              <a:buNone/>
            </a:pPr>
            <a:r>
              <a:rPr lang="en-GB" dirty="0"/>
              <a:t>Group 1  28/11/24 (campus)			</a:t>
            </a:r>
          </a:p>
          <a:p>
            <a:pPr lvl="1"/>
            <a:r>
              <a:rPr lang="en-GB" dirty="0"/>
              <a:t>Gavin 	4.00						</a:t>
            </a:r>
          </a:p>
          <a:p>
            <a:pPr lvl="1"/>
            <a:r>
              <a:rPr lang="en-GB" dirty="0"/>
              <a:t>Jimmy	4.30 </a:t>
            </a:r>
          </a:p>
          <a:p>
            <a:pPr lvl="1"/>
            <a:r>
              <a:rPr lang="en-GB" dirty="0"/>
              <a:t>Sam	5.00</a:t>
            </a:r>
          </a:p>
          <a:p>
            <a:pPr lvl="1"/>
            <a:r>
              <a:rPr lang="en-GB" dirty="0"/>
              <a:t>Nicola	5.30</a:t>
            </a:r>
          </a:p>
          <a:p>
            <a:pPr marL="457200" lvl="1" indent="0">
              <a:buNone/>
            </a:pPr>
            <a:r>
              <a:rPr lang="en-GB" dirty="0"/>
              <a:t>Group 2 5/12/24 (campus)</a:t>
            </a:r>
          </a:p>
          <a:p>
            <a:pPr lvl="1"/>
            <a:r>
              <a:rPr lang="en-GB" dirty="0"/>
              <a:t>Cassie	4.00</a:t>
            </a:r>
          </a:p>
          <a:p>
            <a:pPr lvl="1"/>
            <a:r>
              <a:rPr lang="en-GB" dirty="0"/>
              <a:t>Jenna	4.30</a:t>
            </a:r>
          </a:p>
          <a:p>
            <a:pPr lvl="1"/>
            <a:r>
              <a:rPr lang="en-GB" dirty="0"/>
              <a:t>Amanda	5.00</a:t>
            </a:r>
          </a:p>
          <a:p>
            <a:pPr marL="457200" lvl="1" indent="0">
              <a:buNone/>
            </a:pPr>
            <a:endParaRPr lang="en-GB" dirty="0"/>
          </a:p>
          <a:p>
            <a:pPr lvl="1"/>
            <a:endParaRPr lang="en-GB" dirty="0"/>
          </a:p>
          <a:p>
            <a:pPr marL="457200" lvl="1" indent="0">
              <a:buNone/>
            </a:pPr>
            <a:endParaRPr lang="en-GB" dirty="0"/>
          </a:p>
          <a:p>
            <a:pPr lvl="1"/>
            <a:endParaRPr lang="en-GB" dirty="0"/>
          </a:p>
          <a:p>
            <a:pPr marL="274320" lvl="1" indent="0">
              <a:buNone/>
            </a:pPr>
            <a:endParaRPr lang="en-GB" dirty="0"/>
          </a:p>
        </p:txBody>
      </p:sp>
    </p:spTree>
    <p:extLst>
      <p:ext uri="{BB962C8B-B14F-4D97-AF65-F5344CB8AC3E}">
        <p14:creationId xmlns:p14="http://schemas.microsoft.com/office/powerpoint/2010/main" val="2764053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65873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Comfort Break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95645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 – a reminder!</a:t>
            </a:r>
          </a:p>
        </p:txBody>
      </p:sp>
      <p:sp>
        <p:nvSpPr>
          <p:cNvPr id="3" name="Content Placeholder 2"/>
          <p:cNvSpPr>
            <a:spLocks noGrp="1"/>
          </p:cNvSpPr>
          <p:nvPr>
            <p:ph idx="1"/>
          </p:nvPr>
        </p:nvSpPr>
        <p:spPr>
          <a:xfrm>
            <a:off x="838200" y="1459632"/>
            <a:ext cx="10515600" cy="4128999"/>
          </a:xfrm>
        </p:spPr>
        <p:txBody>
          <a:bodyPr>
            <a:normAutofit/>
          </a:bodyPr>
          <a:lstStyle/>
          <a:p>
            <a:endParaRPr lang="en-GB" dirty="0"/>
          </a:p>
          <a:p>
            <a:r>
              <a:rPr lang="en-GB" dirty="0"/>
              <a:t>The period of adolescence is referred to as the transition from childhood to adulthood. During this stage of development a young person will move from dependency to interdependency and move towards autonomy and maturity. </a:t>
            </a:r>
          </a:p>
          <a:p>
            <a:r>
              <a:rPr lang="en-GB" dirty="0"/>
              <a:t>However young people face many challenges during this stage of development and several influencing factors such as puberty, socio-economic background, the family and unemployment will contribute to the young person’s experience of adolescence development. </a:t>
            </a:r>
          </a:p>
        </p:txBody>
      </p:sp>
    </p:spTree>
    <p:extLst>
      <p:ext uri="{BB962C8B-B14F-4D97-AF65-F5344CB8AC3E}">
        <p14:creationId xmlns:p14="http://schemas.microsoft.com/office/powerpoint/2010/main" val="106259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334" y="365125"/>
            <a:ext cx="11058466" cy="640147"/>
          </a:xfrm>
        </p:spPr>
        <p:txBody>
          <a:bodyPr>
            <a:normAutofit fontScale="90000"/>
          </a:bodyPr>
          <a:lstStyle/>
          <a:p>
            <a:r>
              <a:rPr lang="en-GB" dirty="0"/>
              <a:t>Adolescent Development</a:t>
            </a:r>
          </a:p>
        </p:txBody>
      </p:sp>
      <p:sp>
        <p:nvSpPr>
          <p:cNvPr id="3" name="Content Placeholder 2"/>
          <p:cNvSpPr>
            <a:spLocks noGrp="1"/>
          </p:cNvSpPr>
          <p:nvPr>
            <p:ph idx="1"/>
          </p:nvPr>
        </p:nvSpPr>
        <p:spPr>
          <a:xfrm>
            <a:off x="838200" y="1368760"/>
            <a:ext cx="10515600" cy="4808203"/>
          </a:xfrm>
        </p:spPr>
        <p:txBody>
          <a:bodyPr>
            <a:normAutofit/>
          </a:bodyPr>
          <a:lstStyle/>
          <a:p>
            <a:r>
              <a:rPr lang="en-GB" dirty="0"/>
              <a:t>Many young people navigate their way through adolescence without anxiety and conflict or severe problem behaviours. </a:t>
            </a:r>
          </a:p>
          <a:p>
            <a:r>
              <a:rPr lang="en-GB" dirty="0"/>
              <a:t>However 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1676587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488" y="365126"/>
            <a:ext cx="10990312" cy="679904"/>
          </a:xfrm>
        </p:spPr>
        <p:txBody>
          <a:bodyPr>
            <a:normAutofit fontScale="90000"/>
          </a:bodyPr>
          <a:lstStyle/>
          <a:p>
            <a:r>
              <a:rPr lang="en-GB" dirty="0"/>
              <a:t>Adolescent Development</a:t>
            </a:r>
          </a:p>
        </p:txBody>
      </p:sp>
      <p:sp>
        <p:nvSpPr>
          <p:cNvPr id="3" name="Content Placeholder 2"/>
          <p:cNvSpPr>
            <a:spLocks noGrp="1"/>
          </p:cNvSpPr>
          <p:nvPr>
            <p:ph idx="1"/>
          </p:nvPr>
        </p:nvSpPr>
        <p:spPr>
          <a:xfrm>
            <a:off x="838200" y="1317645"/>
            <a:ext cx="10515600" cy="3992690"/>
          </a:xfrm>
        </p:spPr>
        <p:txBody>
          <a:bodyPr>
            <a:normAutofit fontScale="92500" lnSpcReduction="20000"/>
          </a:bodyPr>
          <a:lstStyle/>
          <a:p>
            <a:r>
              <a:rPr lang="en-GB" dirty="0"/>
              <a:t>According to Lerner (2002, p. 180) the transitions that young people undergo during adolescence are linked to changes that occur in the adolescent’s environment, particularly the family, the peer group, the community and the school. </a:t>
            </a:r>
          </a:p>
          <a:p>
            <a:r>
              <a:rPr lang="en-GB" dirty="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p>
          <a:p>
            <a:r>
              <a:rPr lang="en-GB"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191349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it like being a teenager?</a:t>
            </a:r>
          </a:p>
        </p:txBody>
      </p:sp>
      <p:sp>
        <p:nvSpPr>
          <p:cNvPr id="3" name="Content Placeholder 2"/>
          <p:cNvSpPr>
            <a:spLocks noGrp="1"/>
          </p:cNvSpPr>
          <p:nvPr>
            <p:ph idx="1"/>
          </p:nvPr>
        </p:nvSpPr>
        <p:spPr/>
        <p:txBody>
          <a:bodyPr/>
          <a:lstStyle/>
          <a:p>
            <a:r>
              <a:rPr lang="en-GB" dirty="0"/>
              <a:t>What are the factors that influence adolescent development?</a:t>
            </a:r>
          </a:p>
          <a:p>
            <a:endParaRPr lang="en-GB" dirty="0"/>
          </a:p>
          <a:p>
            <a:r>
              <a:rPr lang="en-GB" dirty="0"/>
              <a:t>Discussion and sharing of practice</a:t>
            </a:r>
          </a:p>
        </p:txBody>
      </p:sp>
    </p:spTree>
    <p:extLst>
      <p:ext uri="{BB962C8B-B14F-4D97-AF65-F5344CB8AC3E}">
        <p14:creationId xmlns:p14="http://schemas.microsoft.com/office/powerpoint/2010/main" val="3533980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539" y="365125"/>
            <a:ext cx="11115261" cy="1325563"/>
          </a:xfrm>
        </p:spPr>
        <p:txBody>
          <a:bodyPr>
            <a:normAutofit/>
          </a:bodyPr>
          <a:lstStyle/>
          <a:p>
            <a:r>
              <a:rPr lang="en-GB" sz="3600" dirty="0"/>
              <a:t>Factors that influence adolescent development – 20 minutes.</a:t>
            </a:r>
          </a:p>
        </p:txBody>
      </p:sp>
      <p:sp>
        <p:nvSpPr>
          <p:cNvPr id="3" name="Content Placeholder 2"/>
          <p:cNvSpPr>
            <a:spLocks noGrp="1"/>
          </p:cNvSpPr>
          <p:nvPr>
            <p:ph idx="1"/>
          </p:nvPr>
        </p:nvSpPr>
        <p:spPr/>
        <p:txBody>
          <a:bodyPr/>
          <a:lstStyle/>
          <a:p>
            <a:r>
              <a:rPr lang="en-GB" dirty="0"/>
              <a:t>Group Task and Comfort Break</a:t>
            </a:r>
          </a:p>
          <a:p>
            <a:pPr lvl="1"/>
            <a:r>
              <a:rPr lang="en-GB" dirty="0"/>
              <a:t>In small groups 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a:t>For example, ways in which psychology has influenced my practice in the past are</a:t>
            </a:r>
          </a:p>
          <a:p>
            <a:pPr lvl="3"/>
            <a:r>
              <a:rPr lang="en-GB" dirty="0"/>
              <a:t>Understanding  cognitive/biological development for example, young people’s ability to make eye-contact, risk taking behaviour, their ability to read facial expressions.</a:t>
            </a:r>
          </a:p>
          <a:p>
            <a:pPr lvl="3"/>
            <a:r>
              <a:rPr lang="en-GB" dirty="0"/>
              <a:t>Financial stress placed on families and finding alternative ways in supporting young people to attend clubs and projects.</a:t>
            </a:r>
          </a:p>
          <a:p>
            <a:pPr lvl="3"/>
            <a:r>
              <a:rPr lang="en-GB" dirty="0"/>
              <a:t>Eating Disorders and puberty</a:t>
            </a:r>
          </a:p>
          <a:p>
            <a:pPr lvl="2"/>
            <a:endParaRPr lang="en-GB" dirty="0"/>
          </a:p>
          <a:p>
            <a:endParaRPr lang="en-GB" dirty="0"/>
          </a:p>
          <a:p>
            <a:pPr lvl="1"/>
            <a:endParaRPr lang="en-GB" dirty="0"/>
          </a:p>
        </p:txBody>
      </p:sp>
    </p:spTree>
    <p:extLst>
      <p:ext uri="{BB962C8B-B14F-4D97-AF65-F5344CB8AC3E}">
        <p14:creationId xmlns:p14="http://schemas.microsoft.com/office/powerpoint/2010/main" val="3602133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932556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1E0BD-FE15-43D0-AD50-4321F6DCBCD9}"/>
              </a:ext>
            </a:extLst>
          </p:cNvPr>
          <p:cNvSpPr>
            <a:spLocks noGrp="1"/>
          </p:cNvSpPr>
          <p:nvPr>
            <p:ph type="title"/>
          </p:nvPr>
        </p:nvSpPr>
        <p:spPr>
          <a:xfrm>
            <a:off x="136308" y="365125"/>
            <a:ext cx="11217492" cy="731019"/>
          </a:xfrm>
        </p:spPr>
        <p:txBody>
          <a:bodyPr>
            <a:normAutofit/>
          </a:bodyPr>
          <a:lstStyle/>
          <a:p>
            <a:r>
              <a:rPr lang="en-GB" sz="4000" dirty="0"/>
              <a:t>Meet One Family in Wales</a:t>
            </a:r>
          </a:p>
        </p:txBody>
      </p:sp>
      <p:sp>
        <p:nvSpPr>
          <p:cNvPr id="3" name="Content Placeholder 2">
            <a:extLst>
              <a:ext uri="{FF2B5EF4-FFF2-40B4-BE49-F238E27FC236}">
                <a16:creationId xmlns:a16="http://schemas.microsoft.com/office/drawing/2014/main" id="{A515D13A-26D4-4F3F-A3E4-B9207CFA8AD9}"/>
              </a:ext>
            </a:extLst>
          </p:cNvPr>
          <p:cNvSpPr>
            <a:spLocks noGrp="1"/>
          </p:cNvSpPr>
          <p:nvPr>
            <p:ph idx="1"/>
          </p:nvPr>
        </p:nvSpPr>
        <p:spPr>
          <a:xfrm>
            <a:off x="838200" y="1465312"/>
            <a:ext cx="10884294" cy="3901818"/>
          </a:xfrm>
        </p:spPr>
        <p:txBody>
          <a:bodyPr/>
          <a:lstStyle/>
          <a:p>
            <a:r>
              <a:rPr lang="en-GB" dirty="0"/>
              <a:t>Watch the documentary, and identify the challenges facing the young people, the family and the community.</a:t>
            </a:r>
          </a:p>
          <a:p>
            <a:endParaRPr lang="en-GB" dirty="0"/>
          </a:p>
          <a:p>
            <a:r>
              <a:rPr lang="en-GB" dirty="0"/>
              <a:t>Make notes on your professional observations and consider how these will impact the young people initially (short term), and with their future development (long term).</a:t>
            </a:r>
          </a:p>
          <a:p>
            <a:endParaRPr lang="en-GB" dirty="0"/>
          </a:p>
          <a:p>
            <a:r>
              <a:rPr lang="en-GB" dirty="0"/>
              <a:t>Provide feedback when we are next together.</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58525573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60</TotalTime>
  <Words>1244</Words>
  <Application>Microsoft Office PowerPoint</Application>
  <PresentationFormat>Widescreen</PresentationFormat>
  <Paragraphs>109</Paragraphs>
  <Slides>19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Calibri</vt:lpstr>
      <vt:lpstr>Calibri Light</vt:lpstr>
      <vt:lpstr>Times New Roman</vt:lpstr>
      <vt:lpstr>Holding PAge</vt:lpstr>
      <vt:lpstr>Accessible 2</vt:lpstr>
      <vt:lpstr>ECYW5004 Week 1</vt:lpstr>
      <vt:lpstr>Aim</vt:lpstr>
      <vt:lpstr>LEARNING OUTCOMES</vt:lpstr>
      <vt:lpstr>LEARNING OUTCOMES</vt:lpstr>
      <vt:lpstr>INDICATIVE CONTENT</vt:lpstr>
      <vt:lpstr>INDICATIVE CONTENT</vt:lpstr>
      <vt:lpstr>  ASSESSMENTS Assessment Component 1 – 100%    </vt:lpstr>
      <vt:lpstr>Module Overview  What to expect </vt:lpstr>
      <vt:lpstr>Module Overview  What to expect </vt:lpstr>
      <vt:lpstr>Module Overview  What to expect </vt:lpstr>
      <vt:lpstr>Any Questions?</vt:lpstr>
      <vt:lpstr>Comfort Break</vt:lpstr>
      <vt:lpstr>Adolescent Development – a reminder!</vt:lpstr>
      <vt:lpstr>Adolescent Development</vt:lpstr>
      <vt:lpstr>Adolescent Development</vt:lpstr>
      <vt:lpstr>What’s it like being a teenager?</vt:lpstr>
      <vt:lpstr>Factors that influence adolescent development – 20 minutes.</vt:lpstr>
      <vt:lpstr>Feedback</vt:lpstr>
      <vt:lpstr>Meet One Family in Wales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2024-09-11T08:47:14Z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