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455" r:id="rId3"/>
    <p:sldId id="456" r:id="rId4"/>
    <p:sldId id="442" r:id="rId5"/>
    <p:sldId id="462" r:id="rId6"/>
    <p:sldId id="458" r:id="rId7"/>
    <p:sldId id="463" r:id="rId8"/>
    <p:sldId id="457" r:id="rId9"/>
    <p:sldId id="460" r:id="rId10"/>
    <p:sldId id="465" r:id="rId11"/>
    <p:sldId id="452" r:id="rId12"/>
    <p:sldId id="459" r:id="rId13"/>
    <p:sldId id="454" r:id="rId14"/>
    <p:sldId id="450" r:id="rId15"/>
    <p:sldId id="461" r:id="rId16"/>
    <p:sldId id="464"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360544-8D41-457B-ABB2-E36198A8B605}" v="145" dt="2025-12-18T09:53:47.4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0" autoAdjust="0"/>
    <p:restoredTop sz="94576" autoAdjust="0"/>
  </p:normalViewPr>
  <p:slideViewPr>
    <p:cSldViewPr>
      <p:cViewPr varScale="1">
        <p:scale>
          <a:sx n="62" d="100"/>
          <a:sy n="62" d="100"/>
        </p:scale>
        <p:origin x="1963" y="274"/>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io bissoli" userId="ec4166934d994a06" providerId="LiveId" clId="{CFE53177-FA6E-473A-BE28-010DC9EBB4DC}"/>
    <pc:docChg chg="undo custSel addSld modSld">
      <pc:chgData name="janio bissoli" userId="ec4166934d994a06" providerId="LiveId" clId="{CFE53177-FA6E-473A-BE28-010DC9EBB4DC}" dt="2025-12-18T09:54:04.037" v="5909"/>
      <pc:docMkLst>
        <pc:docMk/>
      </pc:docMkLst>
      <pc:sldChg chg="addSp delSp modSp mod modTransition modAnim">
        <pc:chgData name="janio bissoli" userId="ec4166934d994a06" providerId="LiveId" clId="{CFE53177-FA6E-473A-BE28-010DC9EBB4DC}" dt="2025-12-17T13:38:16.123" v="1412"/>
        <pc:sldMkLst>
          <pc:docMk/>
          <pc:sldMk cId="0" sldId="277"/>
        </pc:sldMkLst>
        <pc:picChg chg="add del mod">
          <ac:chgData name="janio bissoli" userId="ec4166934d994a06" providerId="LiveId" clId="{CFE53177-FA6E-473A-BE28-010DC9EBB4DC}" dt="2025-12-17T13:23:08.064" v="1411"/>
          <ac:picMkLst>
            <pc:docMk/>
            <pc:sldMk cId="0" sldId="277"/>
            <ac:picMk id="4" creationId="{3FB506BD-0F95-2E50-CF3B-A83DB5AB35CE}"/>
          </ac:picMkLst>
        </pc:picChg>
        <pc:picChg chg="add del mod ord">
          <ac:chgData name="janio bissoli" userId="ec4166934d994a06" providerId="LiveId" clId="{CFE53177-FA6E-473A-BE28-010DC9EBB4DC}" dt="2025-12-17T13:38:16.123" v="1412"/>
          <ac:picMkLst>
            <pc:docMk/>
            <pc:sldMk cId="0" sldId="277"/>
            <ac:picMk id="5" creationId="{6329016E-C4D6-B71F-0F85-152837C1015C}"/>
          </ac:picMkLst>
        </pc:picChg>
        <pc:picChg chg="add mod">
          <ac:chgData name="janio bissoli" userId="ec4166934d994a06" providerId="LiveId" clId="{CFE53177-FA6E-473A-BE28-010DC9EBB4DC}" dt="2025-12-17T13:38:16.123" v="1412"/>
          <ac:picMkLst>
            <pc:docMk/>
            <pc:sldMk cId="0" sldId="277"/>
            <ac:picMk id="6" creationId="{FD5E9407-9949-1E5F-BE59-78D2CB00D926}"/>
          </ac:picMkLst>
        </pc:picChg>
      </pc:sldChg>
      <pc:sldChg chg="addSp delSp modSp mod modTransition">
        <pc:chgData name="janio bissoli" userId="ec4166934d994a06" providerId="LiveId" clId="{CFE53177-FA6E-473A-BE28-010DC9EBB4DC}" dt="2025-12-17T21:05:05.602" v="5318" actId="33524"/>
        <pc:sldMkLst>
          <pc:docMk/>
          <pc:sldMk cId="711734170" sldId="442"/>
        </pc:sldMkLst>
        <pc:spChg chg="mod">
          <ac:chgData name="janio bissoli" userId="ec4166934d994a06" providerId="LiveId" clId="{CFE53177-FA6E-473A-BE28-010DC9EBB4DC}" dt="2025-12-17T21:05:05.602" v="5318" actId="33524"/>
          <ac:spMkLst>
            <pc:docMk/>
            <pc:sldMk cId="711734170" sldId="442"/>
            <ac:spMk id="2" creationId="{41C35443-F263-7B57-2247-B900E4E8B74E}"/>
          </ac:spMkLst>
        </pc:spChg>
        <pc:spChg chg="mod">
          <ac:chgData name="janio bissoli" userId="ec4166934d994a06" providerId="LiveId" clId="{CFE53177-FA6E-473A-BE28-010DC9EBB4DC}" dt="2025-12-17T20:55:14.008" v="5091" actId="14100"/>
          <ac:spMkLst>
            <pc:docMk/>
            <pc:sldMk cId="711734170" sldId="442"/>
            <ac:spMk id="3" creationId="{00000000-0000-0000-0000-000000000000}"/>
          </ac:spMkLst>
        </pc:spChg>
        <pc:spChg chg="add del mod">
          <ac:chgData name="janio bissoli" userId="ec4166934d994a06" providerId="LiveId" clId="{CFE53177-FA6E-473A-BE28-010DC9EBB4DC}" dt="2025-12-17T14:36:30.708" v="4220"/>
          <ac:spMkLst>
            <pc:docMk/>
            <pc:sldMk cId="711734170" sldId="442"/>
            <ac:spMk id="4" creationId="{C285F5EA-840F-550D-3BF6-11F5A5411C24}"/>
          </ac:spMkLst>
        </pc:spChg>
        <pc:spChg chg="add del mod">
          <ac:chgData name="janio bissoli" userId="ec4166934d994a06" providerId="LiveId" clId="{CFE53177-FA6E-473A-BE28-010DC9EBB4DC}" dt="2025-12-17T14:38:14.285" v="5012" actId="21"/>
          <ac:spMkLst>
            <pc:docMk/>
            <pc:sldMk cId="711734170" sldId="442"/>
            <ac:spMk id="6" creationId="{236BA899-31A9-B4F2-5FA7-3344EDB917E7}"/>
          </ac:spMkLst>
        </pc:spChg>
        <pc:picChg chg="add mod">
          <ac:chgData name="janio bissoli" userId="ec4166934d994a06" providerId="LiveId" clId="{CFE53177-FA6E-473A-BE28-010DC9EBB4DC}" dt="2025-12-17T13:38:16.123" v="1412"/>
          <ac:picMkLst>
            <pc:docMk/>
            <pc:sldMk cId="711734170" sldId="442"/>
            <ac:picMk id="5" creationId="{D701EA67-1827-1BE1-CF7F-858A251ED11D}"/>
          </ac:picMkLst>
        </pc:picChg>
      </pc:sldChg>
      <pc:sldChg chg="addSp modSp mod modTransition">
        <pc:chgData name="janio bissoli" userId="ec4166934d994a06" providerId="LiveId" clId="{CFE53177-FA6E-473A-BE28-010DC9EBB4DC}" dt="2025-12-17T13:38:16.123" v="1412"/>
        <pc:sldMkLst>
          <pc:docMk/>
          <pc:sldMk cId="3521001056" sldId="450"/>
        </pc:sldMkLst>
        <pc:spChg chg="mod">
          <ac:chgData name="janio bissoli" userId="ec4166934d994a06" providerId="LiveId" clId="{CFE53177-FA6E-473A-BE28-010DC9EBB4DC}" dt="2025-12-16T20:33:24.932" v="1370" actId="14100"/>
          <ac:spMkLst>
            <pc:docMk/>
            <pc:sldMk cId="3521001056" sldId="450"/>
            <ac:spMk id="2" creationId="{00000000-0000-0000-0000-000000000000}"/>
          </ac:spMkLst>
        </pc:spChg>
        <pc:spChg chg="mod">
          <ac:chgData name="janio bissoli" userId="ec4166934d994a06" providerId="LiveId" clId="{CFE53177-FA6E-473A-BE28-010DC9EBB4DC}" dt="2025-12-16T20:34:19.968" v="1377" actId="14100"/>
          <ac:spMkLst>
            <pc:docMk/>
            <pc:sldMk cId="3521001056" sldId="450"/>
            <ac:spMk id="6" creationId="{A4085575-4426-A9AB-0F8A-7A51209EE3B6}"/>
          </ac:spMkLst>
        </pc:spChg>
        <pc:picChg chg="add mod">
          <ac:chgData name="janio bissoli" userId="ec4166934d994a06" providerId="LiveId" clId="{CFE53177-FA6E-473A-BE28-010DC9EBB4DC}" dt="2025-12-17T13:38:16.123" v="1412"/>
          <ac:picMkLst>
            <pc:docMk/>
            <pc:sldMk cId="3521001056" sldId="450"/>
            <ac:picMk id="7" creationId="{10DB349C-6D63-4646-26C0-D8096433410F}"/>
          </ac:picMkLst>
        </pc:picChg>
      </pc:sldChg>
      <pc:sldChg chg="addSp modSp mod modTransition">
        <pc:chgData name="janio bissoli" userId="ec4166934d994a06" providerId="LiveId" clId="{CFE53177-FA6E-473A-BE28-010DC9EBB4DC}" dt="2025-12-17T13:38:16.123" v="1412"/>
        <pc:sldMkLst>
          <pc:docMk/>
          <pc:sldMk cId="1688727333" sldId="452"/>
        </pc:sldMkLst>
        <pc:spChg chg="mod">
          <ac:chgData name="janio bissoli" userId="ec4166934d994a06" providerId="LiveId" clId="{CFE53177-FA6E-473A-BE28-010DC9EBB4DC}" dt="2025-12-16T19:27:36.940" v="1160" actId="14100"/>
          <ac:spMkLst>
            <pc:docMk/>
            <pc:sldMk cId="1688727333" sldId="452"/>
            <ac:spMk id="3" creationId="{00000000-0000-0000-0000-000000000000}"/>
          </ac:spMkLst>
        </pc:spChg>
        <pc:spChg chg="mod">
          <ac:chgData name="janio bissoli" userId="ec4166934d994a06" providerId="LiveId" clId="{CFE53177-FA6E-473A-BE28-010DC9EBB4DC}" dt="2025-12-17T12:18:24.520" v="1385" actId="20577"/>
          <ac:spMkLst>
            <pc:docMk/>
            <pc:sldMk cId="1688727333" sldId="452"/>
            <ac:spMk id="4" creationId="{0A4FC3F5-7367-E861-802E-2976C0D2E049}"/>
          </ac:spMkLst>
        </pc:spChg>
        <pc:picChg chg="add mod">
          <ac:chgData name="janio bissoli" userId="ec4166934d994a06" providerId="LiveId" clId="{CFE53177-FA6E-473A-BE28-010DC9EBB4DC}" dt="2025-12-17T13:38:16.123" v="1412"/>
          <ac:picMkLst>
            <pc:docMk/>
            <pc:sldMk cId="1688727333" sldId="452"/>
            <ac:picMk id="5" creationId="{FC3663F9-0B4A-AAF4-3378-554ACE3A9D9B}"/>
          </ac:picMkLst>
        </pc:picChg>
      </pc:sldChg>
      <pc:sldChg chg="addSp delSp modSp mod modTransition">
        <pc:chgData name="janio bissoli" userId="ec4166934d994a06" providerId="LiveId" clId="{CFE53177-FA6E-473A-BE28-010DC9EBB4DC}" dt="2025-12-18T09:54:04.037" v="5909"/>
        <pc:sldMkLst>
          <pc:docMk/>
          <pc:sldMk cId="1278544363" sldId="454"/>
        </pc:sldMkLst>
        <pc:spChg chg="mod">
          <ac:chgData name="janio bissoli" userId="ec4166934d994a06" providerId="LiveId" clId="{CFE53177-FA6E-473A-BE28-010DC9EBB4DC}" dt="2025-12-16T20:29:17.936" v="1352" actId="2711"/>
          <ac:spMkLst>
            <pc:docMk/>
            <pc:sldMk cId="1278544363" sldId="454"/>
            <ac:spMk id="2" creationId="{6D68604B-AC6B-0846-C825-2BEC86565B25}"/>
          </ac:spMkLst>
        </pc:spChg>
        <pc:spChg chg="mod">
          <ac:chgData name="janio bissoli" userId="ec4166934d994a06" providerId="LiveId" clId="{CFE53177-FA6E-473A-BE28-010DC9EBB4DC}" dt="2025-12-18T09:53:25.295" v="5808" actId="20577"/>
          <ac:spMkLst>
            <pc:docMk/>
            <pc:sldMk cId="1278544363" sldId="454"/>
            <ac:spMk id="3" creationId="{E17716A0-8063-7432-CE15-7E19711C9DD0}"/>
          </ac:spMkLst>
        </pc:spChg>
        <pc:spChg chg="add del mod">
          <ac:chgData name="janio bissoli" userId="ec4166934d994a06" providerId="LiveId" clId="{CFE53177-FA6E-473A-BE28-010DC9EBB4DC}" dt="2025-12-18T09:42:01.568" v="5575" actId="21"/>
          <ac:spMkLst>
            <pc:docMk/>
            <pc:sldMk cId="1278544363" sldId="454"/>
            <ac:spMk id="6" creationId="{3C3CE5A2-C2DF-1E6C-134F-40F3A61EEF63}"/>
          </ac:spMkLst>
        </pc:spChg>
        <pc:spChg chg="add del mod">
          <ac:chgData name="janio bissoli" userId="ec4166934d994a06" providerId="LiveId" clId="{CFE53177-FA6E-473A-BE28-010DC9EBB4DC}" dt="2025-12-18T09:54:04.037" v="5909"/>
          <ac:spMkLst>
            <pc:docMk/>
            <pc:sldMk cId="1278544363" sldId="454"/>
            <ac:spMk id="8" creationId="{F038F862-BDF2-1A0F-9AA2-C408A6E22D9F}"/>
          </ac:spMkLst>
        </pc:spChg>
        <pc:spChg chg="add del mod">
          <ac:chgData name="janio bissoli" userId="ec4166934d994a06" providerId="LiveId" clId="{CFE53177-FA6E-473A-BE28-010DC9EBB4DC}" dt="2025-12-18T09:53:47.464" v="5809" actId="21"/>
          <ac:spMkLst>
            <pc:docMk/>
            <pc:sldMk cId="1278544363" sldId="454"/>
            <ac:spMk id="9" creationId="{895BB998-8150-1573-5DAA-B91CFC249669}"/>
          </ac:spMkLst>
        </pc:spChg>
        <pc:picChg chg="add mod">
          <ac:chgData name="janio bissoli" userId="ec4166934d994a06" providerId="LiveId" clId="{CFE53177-FA6E-473A-BE28-010DC9EBB4DC}" dt="2025-12-18T09:50:03.286" v="5577" actId="14100"/>
          <ac:picMkLst>
            <pc:docMk/>
            <pc:sldMk cId="1278544363" sldId="454"/>
            <ac:picMk id="7" creationId="{9E0B60F5-AFC0-4C3D-D9D5-28B6CA711A92}"/>
          </ac:picMkLst>
        </pc:picChg>
      </pc:sldChg>
      <pc:sldChg chg="addSp delSp modSp mod modTransition modAnim">
        <pc:chgData name="janio bissoli" userId="ec4166934d994a06" providerId="LiveId" clId="{CFE53177-FA6E-473A-BE28-010DC9EBB4DC}" dt="2025-12-17T13:38:16.123" v="1412"/>
        <pc:sldMkLst>
          <pc:docMk/>
          <pc:sldMk cId="1044028000" sldId="455"/>
        </pc:sldMkLst>
        <pc:spChg chg="mod">
          <ac:chgData name="janio bissoli" userId="ec4166934d994a06" providerId="LiveId" clId="{CFE53177-FA6E-473A-BE28-010DC9EBB4DC}" dt="2025-12-16T20:12:42.521" v="1204" actId="2711"/>
          <ac:spMkLst>
            <pc:docMk/>
            <pc:sldMk cId="1044028000" sldId="455"/>
            <ac:spMk id="2" creationId="{C79C3CB7-D278-A2A4-CAD1-A290CF81F7AE}"/>
          </ac:spMkLst>
        </pc:spChg>
        <pc:spChg chg="mod">
          <ac:chgData name="janio bissoli" userId="ec4166934d994a06" providerId="LiveId" clId="{CFE53177-FA6E-473A-BE28-010DC9EBB4DC}" dt="2025-12-16T20:15:12.336" v="1209" actId="2710"/>
          <ac:spMkLst>
            <pc:docMk/>
            <pc:sldMk cId="1044028000" sldId="455"/>
            <ac:spMk id="8" creationId="{A49485A5-EE9A-14B9-A8F2-73CB9674F52A}"/>
          </ac:spMkLst>
        </pc:spChg>
        <pc:picChg chg="add del mod">
          <ac:chgData name="janio bissoli" userId="ec4166934d994a06" providerId="LiveId" clId="{CFE53177-FA6E-473A-BE28-010DC9EBB4DC}" dt="2025-12-17T13:23:08.064" v="1411"/>
          <ac:picMkLst>
            <pc:docMk/>
            <pc:sldMk cId="1044028000" sldId="455"/>
            <ac:picMk id="7" creationId="{1B86309E-582A-F7AC-409F-C07883EB33BA}"/>
          </ac:picMkLst>
        </pc:picChg>
        <pc:picChg chg="add del mod ord">
          <ac:chgData name="janio bissoli" userId="ec4166934d994a06" providerId="LiveId" clId="{CFE53177-FA6E-473A-BE28-010DC9EBB4DC}" dt="2025-12-17T13:38:16.123" v="1412"/>
          <ac:picMkLst>
            <pc:docMk/>
            <pc:sldMk cId="1044028000" sldId="455"/>
            <ac:picMk id="11" creationId="{82775B4D-1530-D1B0-20CA-274BA9B0F5F9}"/>
          </ac:picMkLst>
        </pc:picChg>
        <pc:picChg chg="add mod">
          <ac:chgData name="janio bissoli" userId="ec4166934d994a06" providerId="LiveId" clId="{CFE53177-FA6E-473A-BE28-010DC9EBB4DC}" dt="2025-12-17T13:38:16.123" v="1412"/>
          <ac:picMkLst>
            <pc:docMk/>
            <pc:sldMk cId="1044028000" sldId="455"/>
            <ac:picMk id="12" creationId="{A8EE7FB5-44BA-EED3-9D0A-92F983079152}"/>
          </ac:picMkLst>
        </pc:picChg>
      </pc:sldChg>
      <pc:sldChg chg="addSp modSp mod modTransition">
        <pc:chgData name="janio bissoli" userId="ec4166934d994a06" providerId="LiveId" clId="{CFE53177-FA6E-473A-BE28-010DC9EBB4DC}" dt="2025-12-17T13:38:16.123" v="1412"/>
        <pc:sldMkLst>
          <pc:docMk/>
          <pc:sldMk cId="1196154705" sldId="456"/>
        </pc:sldMkLst>
        <pc:spChg chg="mod">
          <ac:chgData name="janio bissoli" userId="ec4166934d994a06" providerId="LiveId" clId="{CFE53177-FA6E-473A-BE28-010DC9EBB4DC}" dt="2025-12-16T20:23:53.224" v="1338" actId="2711"/>
          <ac:spMkLst>
            <pc:docMk/>
            <pc:sldMk cId="1196154705" sldId="456"/>
            <ac:spMk id="3" creationId="{53880F13-35A9-9D38-4535-EF0C49E1491E}"/>
          </ac:spMkLst>
        </pc:spChg>
        <pc:picChg chg="add mod">
          <ac:chgData name="janio bissoli" userId="ec4166934d994a06" providerId="LiveId" clId="{CFE53177-FA6E-473A-BE28-010DC9EBB4DC}" dt="2025-12-17T13:38:16.123" v="1412"/>
          <ac:picMkLst>
            <pc:docMk/>
            <pc:sldMk cId="1196154705" sldId="456"/>
            <ac:picMk id="8" creationId="{34106F01-BCEB-A3E0-C672-EFC1E6AFC5A3}"/>
          </ac:picMkLst>
        </pc:picChg>
      </pc:sldChg>
      <pc:sldChg chg="addSp modSp mod modTransition">
        <pc:chgData name="janio bissoli" userId="ec4166934d994a06" providerId="LiveId" clId="{CFE53177-FA6E-473A-BE28-010DC9EBB4DC}" dt="2025-12-17T13:38:16.123" v="1412"/>
        <pc:sldMkLst>
          <pc:docMk/>
          <pc:sldMk cId="425489401" sldId="457"/>
        </pc:sldMkLst>
        <pc:spChg chg="mod">
          <ac:chgData name="janio bissoli" userId="ec4166934d994a06" providerId="LiveId" clId="{CFE53177-FA6E-473A-BE28-010DC9EBB4DC}" dt="2025-12-15T11:33:23.533" v="252" actId="20577"/>
          <ac:spMkLst>
            <pc:docMk/>
            <pc:sldMk cId="425489401" sldId="457"/>
            <ac:spMk id="2" creationId="{9569B926-B65F-3EB5-92BB-DC40BD793F0D}"/>
          </ac:spMkLst>
        </pc:spChg>
        <pc:spChg chg="mod">
          <ac:chgData name="janio bissoli" userId="ec4166934d994a06" providerId="LiveId" clId="{CFE53177-FA6E-473A-BE28-010DC9EBB4DC}" dt="2025-12-16T13:28:17.548" v="345" actId="114"/>
          <ac:spMkLst>
            <pc:docMk/>
            <pc:sldMk cId="425489401" sldId="457"/>
            <ac:spMk id="7" creationId="{DB87D76E-697D-AEF5-D59D-C74D6E46C423}"/>
          </ac:spMkLst>
        </pc:spChg>
        <pc:picChg chg="add mod">
          <ac:chgData name="janio bissoli" userId="ec4166934d994a06" providerId="LiveId" clId="{CFE53177-FA6E-473A-BE28-010DC9EBB4DC}" dt="2025-12-17T13:38:16.123" v="1412"/>
          <ac:picMkLst>
            <pc:docMk/>
            <pc:sldMk cId="425489401" sldId="457"/>
            <ac:picMk id="6" creationId="{F0C73CC6-3A42-8C32-45E4-2808900A7BD8}"/>
          </ac:picMkLst>
        </pc:picChg>
      </pc:sldChg>
      <pc:sldChg chg="addSp delSp modSp mod modTransition">
        <pc:chgData name="janio bissoli" userId="ec4166934d994a06" providerId="LiveId" clId="{CFE53177-FA6E-473A-BE28-010DC9EBB4DC}" dt="2025-12-17T13:38:16.123" v="1412"/>
        <pc:sldMkLst>
          <pc:docMk/>
          <pc:sldMk cId="2070946817" sldId="458"/>
        </pc:sldMkLst>
        <pc:spChg chg="mod">
          <ac:chgData name="janio bissoli" userId="ec4166934d994a06" providerId="LiveId" clId="{CFE53177-FA6E-473A-BE28-010DC9EBB4DC}" dt="2025-12-15T10:44:43.359" v="184" actId="14100"/>
          <ac:spMkLst>
            <pc:docMk/>
            <pc:sldMk cId="2070946817" sldId="458"/>
            <ac:spMk id="2" creationId="{33B924A3-1440-EE2D-BFA7-E4E87ED0695F}"/>
          </ac:spMkLst>
        </pc:spChg>
        <pc:spChg chg="mod">
          <ac:chgData name="janio bissoli" userId="ec4166934d994a06" providerId="LiveId" clId="{CFE53177-FA6E-473A-BE28-010DC9EBB4DC}" dt="2025-12-17T12:21:25.741" v="1405" actId="113"/>
          <ac:spMkLst>
            <pc:docMk/>
            <pc:sldMk cId="2070946817" sldId="458"/>
            <ac:spMk id="3" creationId="{6434F549-6873-A292-8A34-6B47A514022A}"/>
          </ac:spMkLst>
        </pc:spChg>
        <pc:picChg chg="add mod">
          <ac:chgData name="janio bissoli" userId="ec4166934d994a06" providerId="LiveId" clId="{CFE53177-FA6E-473A-BE28-010DC9EBB4DC}" dt="2025-12-17T13:38:16.123" v="1412"/>
          <ac:picMkLst>
            <pc:docMk/>
            <pc:sldMk cId="2070946817" sldId="458"/>
            <ac:picMk id="7" creationId="{5A88AB3D-34FB-2FA6-86FE-2E6180E72202}"/>
          </ac:picMkLst>
        </pc:picChg>
      </pc:sldChg>
      <pc:sldChg chg="addSp modSp mod modTransition">
        <pc:chgData name="janio bissoli" userId="ec4166934d994a06" providerId="LiveId" clId="{CFE53177-FA6E-473A-BE28-010DC9EBB4DC}" dt="2025-12-17T13:38:16.123" v="1412"/>
        <pc:sldMkLst>
          <pc:docMk/>
          <pc:sldMk cId="872766868" sldId="459"/>
        </pc:sldMkLst>
        <pc:spChg chg="mod">
          <ac:chgData name="janio bissoli" userId="ec4166934d994a06" providerId="LiveId" clId="{CFE53177-FA6E-473A-BE28-010DC9EBB4DC}" dt="2025-12-16T20:28:34.404" v="1348" actId="255"/>
          <ac:spMkLst>
            <pc:docMk/>
            <pc:sldMk cId="872766868" sldId="459"/>
            <ac:spMk id="2" creationId="{77E0FCB6-E8B5-E668-6859-562592213C24}"/>
          </ac:spMkLst>
        </pc:spChg>
        <pc:spChg chg="mod">
          <ac:chgData name="janio bissoli" userId="ec4166934d994a06" providerId="LiveId" clId="{CFE53177-FA6E-473A-BE28-010DC9EBB4DC}" dt="2025-12-17T12:19:08.336" v="1392" actId="20577"/>
          <ac:spMkLst>
            <pc:docMk/>
            <pc:sldMk cId="872766868" sldId="459"/>
            <ac:spMk id="6" creationId="{74DD760D-1CBB-4F82-4E34-DAEFF1C5E2CA}"/>
          </ac:spMkLst>
        </pc:spChg>
        <pc:picChg chg="add mod">
          <ac:chgData name="janio bissoli" userId="ec4166934d994a06" providerId="LiveId" clId="{CFE53177-FA6E-473A-BE28-010DC9EBB4DC}" dt="2025-12-17T13:38:16.123" v="1412"/>
          <ac:picMkLst>
            <pc:docMk/>
            <pc:sldMk cId="872766868" sldId="459"/>
            <ac:picMk id="7" creationId="{1EA3F2A1-E9CE-4C86-EDC4-0E05EA0289CE}"/>
          </ac:picMkLst>
        </pc:picChg>
      </pc:sldChg>
      <pc:sldChg chg="addSp delSp modSp mod modTransition">
        <pc:chgData name="janio bissoli" userId="ec4166934d994a06" providerId="LiveId" clId="{CFE53177-FA6E-473A-BE28-010DC9EBB4DC}" dt="2025-12-17T13:38:16.123" v="1412"/>
        <pc:sldMkLst>
          <pc:docMk/>
          <pc:sldMk cId="3418309274" sldId="460"/>
        </pc:sldMkLst>
        <pc:spChg chg="mod">
          <ac:chgData name="janio bissoli" userId="ec4166934d994a06" providerId="LiveId" clId="{CFE53177-FA6E-473A-BE28-010DC9EBB4DC}" dt="2025-12-17T11:26:02.998" v="1380" actId="2711"/>
          <ac:spMkLst>
            <pc:docMk/>
            <pc:sldMk cId="3418309274" sldId="460"/>
            <ac:spMk id="6" creationId="{59105374-F9B4-D6BB-8712-424392CDE37F}"/>
          </ac:spMkLst>
        </pc:spChg>
        <pc:spChg chg="mod">
          <ac:chgData name="janio bissoli" userId="ec4166934d994a06" providerId="LiveId" clId="{CFE53177-FA6E-473A-BE28-010DC9EBB4DC}" dt="2025-12-17T12:22:36.320" v="1407" actId="113"/>
          <ac:spMkLst>
            <pc:docMk/>
            <pc:sldMk cId="3418309274" sldId="460"/>
            <ac:spMk id="8" creationId="{B3929A30-F99B-2F16-0751-83BD6DB2DDB5}"/>
          </ac:spMkLst>
        </pc:spChg>
        <pc:picChg chg="add mod">
          <ac:chgData name="janio bissoli" userId="ec4166934d994a06" providerId="LiveId" clId="{CFE53177-FA6E-473A-BE28-010DC9EBB4DC}" dt="2025-12-17T13:38:16.123" v="1412"/>
          <ac:picMkLst>
            <pc:docMk/>
            <pc:sldMk cId="3418309274" sldId="460"/>
            <ac:picMk id="3" creationId="{F34623ED-5787-1833-9C1C-04DBE94BCA47}"/>
          </ac:picMkLst>
        </pc:picChg>
      </pc:sldChg>
      <pc:sldChg chg="modSp mod modTransition">
        <pc:chgData name="janio bissoli" userId="ec4166934d994a06" providerId="LiveId" clId="{CFE53177-FA6E-473A-BE28-010DC9EBB4DC}" dt="2025-12-17T13:23:08.064" v="1411"/>
        <pc:sldMkLst>
          <pc:docMk/>
          <pc:sldMk cId="2307388619" sldId="461"/>
        </pc:sldMkLst>
        <pc:spChg chg="mod">
          <ac:chgData name="janio bissoli" userId="ec4166934d994a06" providerId="LiveId" clId="{CFE53177-FA6E-473A-BE28-010DC9EBB4DC}" dt="2025-12-16T20:30:39.189" v="1355" actId="14100"/>
          <ac:spMkLst>
            <pc:docMk/>
            <pc:sldMk cId="2307388619" sldId="461"/>
            <ac:spMk id="2" creationId="{3A504EFE-A478-3C28-D2C7-0D8F22796CA9}"/>
          </ac:spMkLst>
        </pc:spChg>
        <pc:spChg chg="mod">
          <ac:chgData name="janio bissoli" userId="ec4166934d994a06" providerId="LiveId" clId="{CFE53177-FA6E-473A-BE28-010DC9EBB4DC}" dt="2025-12-16T20:30:50.683" v="1356" actId="2711"/>
          <ac:spMkLst>
            <pc:docMk/>
            <pc:sldMk cId="2307388619" sldId="461"/>
            <ac:spMk id="3" creationId="{65B0E0D3-F777-BE3F-3819-CDFBDFFF750B}"/>
          </ac:spMkLst>
        </pc:spChg>
      </pc:sldChg>
      <pc:sldChg chg="addSp delSp modSp new mod modTransition modClrScheme chgLayout">
        <pc:chgData name="janio bissoli" userId="ec4166934d994a06" providerId="LiveId" clId="{CFE53177-FA6E-473A-BE28-010DC9EBB4DC}" dt="2025-12-17T13:38:16.123" v="1412"/>
        <pc:sldMkLst>
          <pc:docMk/>
          <pc:sldMk cId="3851380657" sldId="462"/>
        </pc:sldMkLst>
        <pc:spChg chg="mod">
          <ac:chgData name="janio bissoli" userId="ec4166934d994a06" providerId="LiveId" clId="{CFE53177-FA6E-473A-BE28-010DC9EBB4DC}" dt="2025-12-15T10:06:53.915" v="96" actId="26606"/>
          <ac:spMkLst>
            <pc:docMk/>
            <pc:sldMk cId="3851380657" sldId="462"/>
            <ac:spMk id="4" creationId="{A4E35143-02AC-46C8-C9CD-469C280722EB}"/>
          </ac:spMkLst>
        </pc:spChg>
        <pc:spChg chg="mod">
          <ac:chgData name="janio bissoli" userId="ec4166934d994a06" providerId="LiveId" clId="{CFE53177-FA6E-473A-BE28-010DC9EBB4DC}" dt="2025-12-15T10:06:53.915" v="96" actId="26606"/>
          <ac:spMkLst>
            <pc:docMk/>
            <pc:sldMk cId="3851380657" sldId="462"/>
            <ac:spMk id="5" creationId="{895FCD4A-D4F3-EDA0-7058-4F5912AB03F4}"/>
          </ac:spMkLst>
        </pc:spChg>
        <pc:spChg chg="add mod ord">
          <ac:chgData name="janio bissoli" userId="ec4166934d994a06" providerId="LiveId" clId="{CFE53177-FA6E-473A-BE28-010DC9EBB4DC}" dt="2025-12-15T10:11:02.322" v="130" actId="2711"/>
          <ac:spMkLst>
            <pc:docMk/>
            <pc:sldMk cId="3851380657" sldId="462"/>
            <ac:spMk id="7" creationId="{7BCAA5B8-41A9-2A87-905C-C3B03C8F0A6D}"/>
          </ac:spMkLst>
        </pc:spChg>
        <pc:spChg chg="add mod">
          <ac:chgData name="janio bissoli" userId="ec4166934d994a06" providerId="LiveId" clId="{CFE53177-FA6E-473A-BE28-010DC9EBB4DC}" dt="2025-12-15T10:09:39.932" v="117" actId="20577"/>
          <ac:spMkLst>
            <pc:docMk/>
            <pc:sldMk cId="3851380657" sldId="462"/>
            <ac:spMk id="12" creationId="{11536FEF-7019-3B85-A100-BC6EFE251457}"/>
          </ac:spMkLst>
        </pc:spChg>
        <pc:picChg chg="add mod">
          <ac:chgData name="janio bissoli" userId="ec4166934d994a06" providerId="LiveId" clId="{CFE53177-FA6E-473A-BE28-010DC9EBB4DC}" dt="2025-12-17T13:38:16.123" v="1412"/>
          <ac:picMkLst>
            <pc:docMk/>
            <pc:sldMk cId="3851380657" sldId="462"/>
            <ac:picMk id="3" creationId="{A1B4CEAF-E782-4C0D-D183-9031979B88F5}"/>
          </ac:picMkLst>
        </pc:picChg>
        <pc:picChg chg="add mod ord">
          <ac:chgData name="janio bissoli" userId="ec4166934d994a06" providerId="LiveId" clId="{CFE53177-FA6E-473A-BE28-010DC9EBB4DC}" dt="2025-12-15T10:11:08.208" v="131" actId="14100"/>
          <ac:picMkLst>
            <pc:docMk/>
            <pc:sldMk cId="3851380657" sldId="462"/>
            <ac:picMk id="9" creationId="{FDDDD578-F8FD-C1D9-58F6-8A0916534364}"/>
          </ac:picMkLst>
        </pc:picChg>
      </pc:sldChg>
      <pc:sldChg chg="addSp delSp modSp new mod modTransition">
        <pc:chgData name="janio bissoli" userId="ec4166934d994a06" providerId="LiveId" clId="{CFE53177-FA6E-473A-BE28-010DC9EBB4DC}" dt="2025-12-17T13:38:16.123" v="1412"/>
        <pc:sldMkLst>
          <pc:docMk/>
          <pc:sldMk cId="1368587849" sldId="463"/>
        </pc:sldMkLst>
        <pc:spChg chg="mod">
          <ac:chgData name="janio bissoli" userId="ec4166934d994a06" providerId="LiveId" clId="{CFE53177-FA6E-473A-BE28-010DC9EBB4DC}" dt="2025-12-15T11:21:00.820" v="214" actId="20577"/>
          <ac:spMkLst>
            <pc:docMk/>
            <pc:sldMk cId="1368587849" sldId="463"/>
            <ac:spMk id="2" creationId="{50A1309F-0594-7138-E4DF-181E675AA4C2}"/>
          </ac:spMkLst>
        </pc:spChg>
        <pc:spChg chg="add mod">
          <ac:chgData name="janio bissoli" userId="ec4166934d994a06" providerId="LiveId" clId="{CFE53177-FA6E-473A-BE28-010DC9EBB4DC}" dt="2025-12-16T13:28:38.008" v="346" actId="255"/>
          <ac:spMkLst>
            <pc:docMk/>
            <pc:sldMk cId="1368587849" sldId="463"/>
            <ac:spMk id="9" creationId="{22F6F693-C6C8-C6E7-C2C1-42320795A7F5}"/>
          </ac:spMkLst>
        </pc:spChg>
        <pc:picChg chg="add mod">
          <ac:chgData name="janio bissoli" userId="ec4166934d994a06" providerId="LiveId" clId="{CFE53177-FA6E-473A-BE28-010DC9EBB4DC}" dt="2025-12-15T11:25:16.259" v="229" actId="14100"/>
          <ac:picMkLst>
            <pc:docMk/>
            <pc:sldMk cId="1368587849" sldId="463"/>
            <ac:picMk id="6" creationId="{4A8C5A38-1008-BB05-0E33-03AB050B9E33}"/>
          </ac:picMkLst>
        </pc:picChg>
        <pc:picChg chg="add mod">
          <ac:chgData name="janio bissoli" userId="ec4166934d994a06" providerId="LiveId" clId="{CFE53177-FA6E-473A-BE28-010DC9EBB4DC}" dt="2025-12-17T13:38:16.123" v="1412"/>
          <ac:picMkLst>
            <pc:docMk/>
            <pc:sldMk cId="1368587849" sldId="463"/>
            <ac:picMk id="7" creationId="{E63880BD-F90D-D20B-85D8-25ADC86FD437}"/>
          </ac:picMkLst>
        </pc:picChg>
      </pc:sldChg>
      <pc:sldChg chg="modSp new mod modTransition">
        <pc:chgData name="janio bissoli" userId="ec4166934d994a06" providerId="LiveId" clId="{CFE53177-FA6E-473A-BE28-010DC9EBB4DC}" dt="2025-12-17T13:23:08.064" v="1411"/>
        <pc:sldMkLst>
          <pc:docMk/>
          <pc:sldMk cId="1768851295" sldId="464"/>
        </pc:sldMkLst>
        <pc:spChg chg="mod">
          <ac:chgData name="janio bissoli" userId="ec4166934d994a06" providerId="LiveId" clId="{CFE53177-FA6E-473A-BE28-010DC9EBB4DC}" dt="2025-12-16T20:33:03.668" v="1368" actId="14100"/>
          <ac:spMkLst>
            <pc:docMk/>
            <pc:sldMk cId="1768851295" sldId="464"/>
            <ac:spMk id="2" creationId="{D05EC3FD-1029-D203-9972-CAC0DB4BD4B6}"/>
          </ac:spMkLst>
        </pc:spChg>
        <pc:spChg chg="mod">
          <ac:chgData name="janio bissoli" userId="ec4166934d994a06" providerId="LiveId" clId="{CFE53177-FA6E-473A-BE28-010DC9EBB4DC}" dt="2025-12-16T20:32:59.180" v="1367" actId="14100"/>
          <ac:spMkLst>
            <pc:docMk/>
            <pc:sldMk cId="1768851295" sldId="464"/>
            <ac:spMk id="3" creationId="{85024227-B4E0-BA0B-2DA4-6EA079D08D46}"/>
          </ac:spMkLst>
        </pc:spChg>
      </pc:sldChg>
      <pc:sldChg chg="addSp delSp modSp new mod modTransition modClrScheme chgLayout">
        <pc:chgData name="janio bissoli" userId="ec4166934d994a06" providerId="LiveId" clId="{CFE53177-FA6E-473A-BE28-010DC9EBB4DC}" dt="2025-12-17T13:38:16.123" v="1412"/>
        <pc:sldMkLst>
          <pc:docMk/>
          <pc:sldMk cId="1919158407" sldId="465"/>
        </pc:sldMkLst>
        <pc:spChg chg="mod modVis">
          <ac:chgData name="janio bissoli" userId="ec4166934d994a06" providerId="LiveId" clId="{CFE53177-FA6E-473A-BE28-010DC9EBB4DC}" dt="2025-12-16T13:58:05.015" v="418" actId="26606"/>
          <ac:spMkLst>
            <pc:docMk/>
            <pc:sldMk cId="1919158407" sldId="465"/>
            <ac:spMk id="5" creationId="{07811BD9-5FC8-B71C-8FDE-506A6634F65A}"/>
          </ac:spMkLst>
        </pc:spChg>
        <pc:spChg chg="mod modVis">
          <ac:chgData name="janio bissoli" userId="ec4166934d994a06" providerId="LiveId" clId="{CFE53177-FA6E-473A-BE28-010DC9EBB4DC}" dt="2025-12-16T13:58:05.015" v="418" actId="26606"/>
          <ac:spMkLst>
            <pc:docMk/>
            <pc:sldMk cId="1919158407" sldId="465"/>
            <ac:spMk id="6" creationId="{368237BD-AE24-B8B2-3952-A70018CB7DDB}"/>
          </ac:spMkLst>
        </pc:spChg>
        <pc:spChg chg="add mod">
          <ac:chgData name="janio bissoli" userId="ec4166934d994a06" providerId="LiveId" clId="{CFE53177-FA6E-473A-BE28-010DC9EBB4DC}" dt="2025-12-16T18:20:49.234" v="1113"/>
          <ac:spMkLst>
            <pc:docMk/>
            <pc:sldMk cId="1919158407" sldId="465"/>
            <ac:spMk id="8" creationId="{C65A7BA9-88CD-F0AC-EE66-E7D9241028ED}"/>
          </ac:spMkLst>
        </pc:spChg>
        <pc:spChg chg="add mod">
          <ac:chgData name="janio bissoli" userId="ec4166934d994a06" providerId="LiveId" clId="{CFE53177-FA6E-473A-BE28-010DC9EBB4DC}" dt="2025-12-16T13:59:53.023" v="443" actId="20577"/>
          <ac:spMkLst>
            <pc:docMk/>
            <pc:sldMk cId="1919158407" sldId="465"/>
            <ac:spMk id="12" creationId="{3023ACD5-C241-DCFE-0C71-267AC730C9D9}"/>
          </ac:spMkLst>
        </pc:spChg>
        <pc:picChg chg="add mod">
          <ac:chgData name="janio bissoli" userId="ec4166934d994a06" providerId="LiveId" clId="{CFE53177-FA6E-473A-BE28-010DC9EBB4DC}" dt="2025-12-17T13:38:16.123" v="1412"/>
          <ac:picMkLst>
            <pc:docMk/>
            <pc:sldMk cId="1919158407" sldId="465"/>
            <ac:picMk id="3" creationId="{96342DF1-195F-1AA0-D3F7-E7DE38063539}"/>
          </ac:picMkLst>
        </pc:picChg>
        <pc:picChg chg="add mod">
          <ac:chgData name="janio bissoli" userId="ec4166934d994a06" providerId="LiveId" clId="{CFE53177-FA6E-473A-BE28-010DC9EBB4DC}" dt="2025-12-16T18:21:08.901" v="1114" actId="14100"/>
          <ac:picMkLst>
            <pc:docMk/>
            <pc:sldMk cId="1919158407" sldId="465"/>
            <ac:picMk id="4098" creationId="{44D0E347-573C-2A94-05DC-838AB82D40F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24972882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hyperlink" Target="https://www.nhs.uk/conditions/asthma/"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nice.org.uk/guidance/NG24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of Chronic Asthma.</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2337158</a:t>
            </a:r>
          </a:p>
          <a:p>
            <a:pPr algn="l" eaLnBrk="1" hangingPunct="1"/>
            <a:r>
              <a:rPr lang="en-GB" altLang="en-US" sz="2800" b="1" dirty="0">
                <a:solidFill>
                  <a:schemeClr val="bg1"/>
                </a:solidFill>
              </a:rPr>
              <a:t>Student name: Adriana Rodrigues Bissoli</a:t>
            </a:r>
          </a:p>
          <a:p>
            <a:pPr algn="l" eaLnBrk="1" hangingPunct="1"/>
            <a:r>
              <a:rPr lang="en-GB" altLang="en-US" sz="2800" b="1" dirty="0">
                <a:solidFill>
                  <a:schemeClr val="bg1"/>
                </a:solidFill>
              </a:rPr>
              <a:t>Lecturer Name: Shaila Hussain</a:t>
            </a:r>
          </a:p>
          <a:p>
            <a:pPr algn="l" eaLnBrk="1" hangingPunct="1"/>
            <a:r>
              <a:rPr lang="en-GB" altLang="en-US" sz="2800" b="1" dirty="0">
                <a:solidFill>
                  <a:schemeClr val="bg1"/>
                </a:solidFill>
              </a:rPr>
              <a:t>Date: 19</a:t>
            </a:r>
            <a:r>
              <a:rPr lang="en-GB" altLang="en-US" sz="2800" b="1" baseline="30000" dirty="0">
                <a:solidFill>
                  <a:schemeClr val="bg1"/>
                </a:solidFill>
              </a:rPr>
              <a:t>th</a:t>
            </a:r>
            <a:r>
              <a:rPr lang="en-GB" altLang="en-US" sz="2800" b="1" dirty="0">
                <a:solidFill>
                  <a:schemeClr val="bg1"/>
                </a:solidFill>
              </a:rPr>
              <a:t> December 2025.</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6" name="Audio 5">
            <a:hlinkClick r:id="" action="ppaction://media"/>
            <a:extLst>
              <a:ext uri="{FF2B5EF4-FFF2-40B4-BE49-F238E27FC236}">
                <a16:creationId xmlns:a16="http://schemas.microsoft.com/office/drawing/2014/main" id="{FD5E9407-9949-1E5F-BE59-78D2CB00D92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501"/>
    </mc:Choice>
    <mc:Fallback xmlns="">
      <p:transition spd="slow" advTm="9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1800" b="1" dirty="0">
                <a:latin typeface="Arial" panose="020B0604020202020204" pitchFamily="34" charset="0"/>
                <a:cs typeface="Arial" panose="020B0604020202020204" pitchFamily="34" charset="0"/>
              </a:rPr>
              <a:t>Introduction</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8" name="Content Placeholder 7">
            <a:extLst>
              <a:ext uri="{FF2B5EF4-FFF2-40B4-BE49-F238E27FC236}">
                <a16:creationId xmlns:a16="http://schemas.microsoft.com/office/drawing/2014/main" id="{A49485A5-EE9A-14B9-A8F2-73CB9674F52A}"/>
              </a:ext>
            </a:extLst>
          </p:cNvPr>
          <p:cNvSpPr>
            <a:spLocks noGrp="1"/>
          </p:cNvSpPr>
          <p:nvPr>
            <p:ph idx="1"/>
          </p:nvPr>
        </p:nvSpPr>
        <p:spPr>
          <a:xfrm>
            <a:off x="457200" y="980728"/>
            <a:ext cx="8229600" cy="4536505"/>
          </a:xfrm>
        </p:spPr>
        <p:txBody>
          <a:bodyPr/>
          <a:lstStyle/>
          <a:p>
            <a:pPr marL="0" indent="0">
              <a:buNone/>
            </a:pPr>
            <a:endParaRPr lang="en-GB" sz="14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Fictional Patient and Main Disease as Chronic Asthma</a:t>
            </a:r>
          </a:p>
          <a:p>
            <a:pPr algn="just"/>
            <a:r>
              <a:rPr lang="en-US" sz="1600" dirty="0">
                <a:latin typeface="Arial" panose="020B0604020202020204" pitchFamily="34" charset="0"/>
                <a:cs typeface="Arial" panose="020B0604020202020204" pitchFamily="34" charset="0"/>
              </a:rPr>
              <a:t>The fictional patient in this presentation is James C, a 30-year-old office worker who has been living with moderate persistent asthma since childhood.</a:t>
            </a:r>
          </a:p>
          <a:p>
            <a:pPr algn="just"/>
            <a:r>
              <a:rPr lang="en-US" sz="1600" dirty="0">
                <a:latin typeface="Arial" panose="020B0604020202020204" pitchFamily="34" charset="0"/>
                <a:cs typeface="Arial" panose="020B0604020202020204" pitchFamily="34" charset="0"/>
              </a:rPr>
              <a:t>Asthma is a long-term respiratory condition where the airways become inflamed, narrow and sensitive to different triggers such as cold air, dust, pollen, exercise and stress (NHS, 2023).</a:t>
            </a:r>
          </a:p>
          <a:p>
            <a:pPr algn="just"/>
            <a:r>
              <a:rPr lang="en-US" sz="1600" dirty="0">
                <a:latin typeface="Arial" panose="020B0604020202020204" pitchFamily="34" charset="0"/>
                <a:cs typeface="Arial" panose="020B0604020202020204" pitchFamily="34" charset="0"/>
              </a:rPr>
              <a:t>When James is exposed to these triggers, the muscles around his airways tighten and extra mucus forms, making it difficult for him to breathe. This often leads to wheezing, chest tightness, coughing and shortness of breath (British Lung Foundation, 2023).</a:t>
            </a:r>
          </a:p>
          <a:p>
            <a:pPr algn="just"/>
            <a:r>
              <a:rPr lang="en-US" sz="1600" dirty="0">
                <a:latin typeface="Arial" panose="020B0604020202020204" pitchFamily="34" charset="0"/>
                <a:cs typeface="Arial" panose="020B0604020202020204" pitchFamily="34" charset="0"/>
              </a:rPr>
              <a:t>James. C, has recently noticed more frequent flare-ups because of workplace stress and increased exposure to air pollution during his commute.</a:t>
            </a:r>
          </a:p>
          <a:p>
            <a:pPr algn="just"/>
            <a:r>
              <a:rPr lang="en-US" sz="1600" dirty="0">
                <a:latin typeface="Arial" panose="020B0604020202020204" pitchFamily="34" charset="0"/>
                <a:cs typeface="Arial" panose="020B0604020202020204" pitchFamily="34" charset="0"/>
              </a:rPr>
              <a:t>This presentation will explore his health background, the physiology of asthma, and a care plan aimed at improving his daily management and long-term wellbeing </a:t>
            </a:r>
            <a:r>
              <a:rPr lang="en-GB" sz="1600" dirty="0">
                <a:latin typeface="Arial" panose="020B0604020202020204" pitchFamily="34" charset="0"/>
                <a:cs typeface="Arial" panose="020B0604020202020204" pitchFamily="34" charset="0"/>
              </a:rPr>
              <a:t>(Global initiative for Asthma, 2023).</a:t>
            </a:r>
            <a:endParaRPr lang="en-US" sz="16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2" name="Audio 11">
            <a:hlinkClick r:id="" action="ppaction://media"/>
            <a:extLst>
              <a:ext uri="{FF2B5EF4-FFF2-40B4-BE49-F238E27FC236}">
                <a16:creationId xmlns:a16="http://schemas.microsoft.com/office/drawing/2014/main" id="{A8EE7FB5-44BA-EED3-9D0A-92F98307915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109771"/>
    </mc:Choice>
    <mc:Fallback xmlns="">
      <p:transition spd="slow" advTm="109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8229600" cy="634082"/>
          </a:xfrm>
        </p:spPr>
        <p:txBody>
          <a:bodyPr/>
          <a:lstStyle/>
          <a:p>
            <a:r>
              <a:rPr lang="en-GB" sz="1800" b="1" dirty="0">
                <a:latin typeface="Arial" panose="020B0604020202020204" pitchFamily="34" charset="0"/>
                <a:cs typeface="Arial" panose="020B0604020202020204" pitchFamily="34" charset="0"/>
              </a:rPr>
              <a:t>Information about the patient  James. C.</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196752"/>
            <a:ext cx="8229600" cy="4320481"/>
          </a:xfrm>
        </p:spPr>
        <p:txBody>
          <a:bodyPr/>
          <a:lstStyle/>
          <a:p>
            <a:pPr algn="just"/>
            <a:r>
              <a:rPr lang="en-US" sz="1600" dirty="0">
                <a:latin typeface="Arial" panose="020B0604020202020204" pitchFamily="34" charset="0"/>
                <a:cs typeface="Arial" panose="020B0604020202020204" pitchFamily="34" charset="0"/>
              </a:rPr>
              <a:t>Demographics and Health Measurements  James C.</a:t>
            </a:r>
          </a:p>
          <a:p>
            <a:pPr algn="just"/>
            <a:r>
              <a:rPr lang="en-US" sz="1600" dirty="0">
                <a:latin typeface="Arial" panose="020B0604020202020204" pitchFamily="34" charset="0"/>
                <a:cs typeface="Arial" panose="020B0604020202020204" pitchFamily="34" charset="0"/>
              </a:rPr>
              <a:t>James C, is a 30-year-old male who lives in Birmingham, UK, and works full-time as an administrative assistant in a busy office environment.</a:t>
            </a:r>
          </a:p>
          <a:p>
            <a:pPr algn="just"/>
            <a:r>
              <a:rPr lang="en-US" sz="1600" dirty="0">
                <a:latin typeface="Arial" panose="020B0604020202020204" pitchFamily="34" charset="0"/>
                <a:cs typeface="Arial" panose="020B0604020202020204" pitchFamily="34" charset="0"/>
              </a:rPr>
              <a:t>He lives alone in a small apartment near the city center, which exposes him to higher levels of traffic-related air pollution, a known trigger for asthma symptoms (Zhou, Sampath and Nadeau, 2024).</a:t>
            </a:r>
          </a:p>
          <a:p>
            <a:pPr algn="just"/>
            <a:r>
              <a:rPr lang="en-US" sz="1600" dirty="0">
                <a:latin typeface="Arial" panose="020B0604020202020204" pitchFamily="34" charset="0"/>
                <a:cs typeface="Arial" panose="020B0604020202020204" pitchFamily="34" charset="0"/>
              </a:rPr>
              <a:t>James C, is 178 cm tall and weighs 82 kg, giving him a BMI of 25.9, which places him slightly above the healthy range. A raised BMI can contribute to poorer asthma control.</a:t>
            </a:r>
          </a:p>
          <a:p>
            <a:pPr algn="just"/>
            <a:r>
              <a:rPr lang="en-US" sz="1600" dirty="0">
                <a:latin typeface="Arial" panose="020B0604020202020204" pitchFamily="34" charset="0"/>
                <a:cs typeface="Arial" panose="020B0604020202020204" pitchFamily="34" charset="0"/>
              </a:rPr>
              <a:t>His peak flow readings range between 400–450 L/min, which is slightly lower than the predicted range for his age and height, indicating reduced airway function.</a:t>
            </a:r>
          </a:p>
          <a:p>
            <a:pPr algn="just"/>
            <a:r>
              <a:rPr lang="en-US" sz="1600" dirty="0">
                <a:latin typeface="Arial" panose="020B0604020202020204" pitchFamily="34" charset="0"/>
                <a:cs typeface="Arial" panose="020B0604020202020204" pitchFamily="34" charset="0"/>
              </a:rPr>
              <a:t>He uses a preventer inhaler (inhaled corticosteroids) daily and a reliever inhaler when he experiences breathing difficulty.</a:t>
            </a:r>
          </a:p>
          <a:p>
            <a:pPr algn="just"/>
            <a:r>
              <a:rPr lang="en-US" sz="1600" dirty="0">
                <a:latin typeface="Arial" panose="020B0604020202020204" pitchFamily="34" charset="0"/>
                <a:cs typeface="Arial" panose="020B0604020202020204" pitchFamily="34" charset="0"/>
              </a:rPr>
              <a:t>Understanding these measurements helps tailor James’s asthma management plan and identify key risk factors affecting his respiratory health. </a:t>
            </a:r>
            <a:r>
              <a:rPr lang="en-GB" sz="1600" dirty="0">
                <a:latin typeface="Arial" panose="020B0604020202020204" pitchFamily="34" charset="0"/>
                <a:cs typeface="Arial" panose="020B0604020202020204" pitchFamily="34" charset="0"/>
              </a:rPr>
              <a:t>(Gao et al., 2024).</a:t>
            </a:r>
            <a:endParaRPr lang="en-US" sz="1600" dirty="0">
              <a:latin typeface="Arial" panose="020B0604020202020204" pitchFamily="34" charset="0"/>
              <a:cs typeface="Arial" panose="020B0604020202020204" pitchFamily="34" charset="0"/>
            </a:endParaRPr>
          </a:p>
          <a:p>
            <a:pPr marL="0" indent="0">
              <a:buNone/>
            </a:pPr>
            <a:endParaRPr lang="en-GB" sz="16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8" name="Audio 7">
            <a:hlinkClick r:id="" action="ppaction://media"/>
            <a:extLst>
              <a:ext uri="{FF2B5EF4-FFF2-40B4-BE49-F238E27FC236}">
                <a16:creationId xmlns:a16="http://schemas.microsoft.com/office/drawing/2014/main" id="{34106F01-BCEB-A3E0-C672-EFC1E6AFC5A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137597"/>
    </mc:Choice>
    <mc:Fallback xmlns="">
      <p:transition spd="slow" advTm="137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7"/>
            <a:ext cx="8229600" cy="1515957"/>
          </a:xfrm>
        </p:spPr>
        <p:txBody>
          <a:bodyPr wrap="square" anchor="ctr">
            <a:normAutofit/>
          </a:bodyPr>
          <a:lstStyle/>
          <a:p>
            <a:pPr>
              <a:lnSpc>
                <a:spcPct val="90000"/>
              </a:lnSpc>
            </a:pPr>
            <a:r>
              <a:rPr lang="en-GB" sz="1800" b="1" dirty="0">
                <a:latin typeface="Arial" panose="020B0604020202020204" pitchFamily="34" charset="0"/>
                <a:cs typeface="Arial" panose="020B0604020202020204" pitchFamily="34" charset="0"/>
              </a:rPr>
              <a:t>Anatomy and Physiology of Asthma Chronic</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107504" y="1844824"/>
            <a:ext cx="8579296" cy="3744417"/>
          </a:xfrm>
        </p:spPr>
        <p:txBody>
          <a:bodyPr wrap="square" anchor="t">
            <a:normAutofit lnSpcReduction="10000"/>
          </a:bodyPr>
          <a:lstStyle/>
          <a:p>
            <a:pPr>
              <a:lnSpc>
                <a:spcPct val="90000"/>
              </a:lnSpc>
            </a:pPr>
            <a:endParaRPr lang="en-US" sz="1600" dirty="0">
              <a:latin typeface="Arial" panose="020B0604020202020204" pitchFamily="34" charset="0"/>
              <a:cs typeface="Arial" panose="020B0604020202020204" pitchFamily="34" charset="0"/>
            </a:endParaRPr>
          </a:p>
          <a:p>
            <a:pPr>
              <a:lnSpc>
                <a:spcPct val="90000"/>
              </a:lnSpc>
            </a:pPr>
            <a:r>
              <a:rPr lang="en-US" altLang="en-US" sz="1600" dirty="0">
                <a:latin typeface="Arial" panose="020B0604020202020204" pitchFamily="34" charset="0"/>
                <a:cs typeface="Arial" panose="020B0604020202020204" pitchFamily="34" charset="0"/>
              </a:rPr>
              <a:t>The bronchi and bronchioles, the tiny airways that carry air into and out of the lungs, are particularly affected by asthma (</a:t>
            </a:r>
            <a:r>
              <a:rPr lang="en-US" altLang="en-US" sz="1600" dirty="0" err="1">
                <a:latin typeface="Arial" panose="020B0604020202020204" pitchFamily="34" charset="0"/>
                <a:cs typeface="Arial" panose="020B0604020202020204" pitchFamily="34" charset="0"/>
              </a:rPr>
              <a:t>Chukowry</a:t>
            </a:r>
            <a:r>
              <a:rPr lang="en-US" altLang="en-US" sz="1600" dirty="0">
                <a:latin typeface="Arial" panose="020B0604020202020204" pitchFamily="34" charset="0"/>
                <a:cs typeface="Arial" panose="020B0604020202020204" pitchFamily="34" charset="0"/>
              </a:rPr>
              <a:t>, Spittle, and Turner, 2021). </a:t>
            </a:r>
            <a:br>
              <a:rPr lang="en-US" altLang="en-US" sz="1600" dirty="0">
                <a:latin typeface="Arial" panose="020B0604020202020204" pitchFamily="34" charset="0"/>
                <a:cs typeface="Arial" panose="020B0604020202020204" pitchFamily="34" charset="0"/>
              </a:rPr>
            </a:br>
            <a:r>
              <a:rPr lang="en-US" altLang="en-US" sz="1600" dirty="0">
                <a:latin typeface="Arial" panose="020B0604020202020204" pitchFamily="34" charset="0"/>
                <a:cs typeface="Arial" panose="020B0604020202020204" pitchFamily="34" charset="0"/>
              </a:rPr>
              <a:t>These open, flexible airways allow air to flow easily in a healthy individual. However, because asthma causes chronic inflammation of the airways, triggers including dust, pollen, pollutants, and cold air can cause severe sensitivity.</a:t>
            </a:r>
          </a:p>
          <a:p>
            <a:pPr>
              <a:lnSpc>
                <a:spcPct val="90000"/>
              </a:lnSpc>
            </a:pPr>
            <a:r>
              <a:rPr lang="en-US" altLang="en-US" sz="1600" dirty="0">
                <a:latin typeface="Arial" panose="020B0604020202020204" pitchFamily="34" charset="0"/>
                <a:cs typeface="Arial" panose="020B0604020202020204" pitchFamily="34" charset="0"/>
              </a:rPr>
              <a:t>When James C. encounters a trigger, the smooth muscles surrounding his airways constrict. This reduces airflow, which results in symptoms including wheezing, tightness in the chest, and shortness of breath.</a:t>
            </a:r>
          </a:p>
          <a:p>
            <a:pPr>
              <a:lnSpc>
                <a:spcPct val="90000"/>
              </a:lnSpc>
            </a:pPr>
            <a:r>
              <a:rPr lang="en-US" altLang="en-US" sz="1600" dirty="0">
                <a:latin typeface="Arial" panose="020B0604020202020204" pitchFamily="34" charset="0"/>
                <a:cs typeface="Arial" panose="020B0604020202020204" pitchFamily="34" charset="0"/>
              </a:rPr>
              <a:t>In addition to swelling and producing more mucus, the lining of the airways narrows the breathing passageways and increases airflow resistance. </a:t>
            </a:r>
            <a:r>
              <a:rPr lang="es-ES" sz="1600" dirty="0">
                <a:latin typeface="Arial" panose="020B0604020202020204" pitchFamily="34" charset="0"/>
                <a:cs typeface="Arial" panose="020B0604020202020204" pitchFamily="34" charset="0"/>
              </a:rPr>
              <a:t>(</a:t>
            </a:r>
            <a:r>
              <a:rPr lang="es-ES" sz="1600" dirty="0" err="1">
                <a:latin typeface="Arial" panose="020B0604020202020204" pitchFamily="34" charset="0"/>
                <a:cs typeface="Arial" panose="020B0604020202020204" pitchFamily="34" charset="0"/>
              </a:rPr>
              <a:t>Eguiluz</a:t>
            </a:r>
            <a:r>
              <a:rPr lang="es-ES" sz="1600" dirty="0">
                <a:latin typeface="Arial" panose="020B0604020202020204" pitchFamily="34" charset="0"/>
                <a:cs typeface="Arial" panose="020B0604020202020204" pitchFamily="34" charset="0"/>
              </a:rPr>
              <a:t>‐Gracia et al., 2020)</a:t>
            </a:r>
            <a:endParaRPr lang="en-US" altLang="en-US" sz="1600" dirty="0">
              <a:latin typeface="Arial" panose="020B0604020202020204" pitchFamily="34" charset="0"/>
              <a:cs typeface="Arial" panose="020B0604020202020204" pitchFamily="34" charset="0"/>
            </a:endParaRPr>
          </a:p>
          <a:p>
            <a:pPr>
              <a:lnSpc>
                <a:spcPct val="90000"/>
              </a:lnSpc>
            </a:pPr>
            <a:r>
              <a:rPr lang="en-US" altLang="en-US" sz="1600" dirty="0">
                <a:latin typeface="Arial" panose="020B0604020202020204" pitchFamily="34" charset="0"/>
                <a:cs typeface="Arial" panose="020B0604020202020204" pitchFamily="34" charset="0"/>
              </a:rPr>
              <a:t>Repeated inflammatory episodes can eventually cause airway remodeling, which makes long-term asthma treatment more difficult since the walls become thicker and less flexible. It is easier to manage James's illness effectively when these physiological changes are understood. </a:t>
            </a:r>
            <a:r>
              <a:rPr lang="en-US" sz="1600" dirty="0">
                <a:latin typeface="Arial" panose="020B0604020202020204" pitchFamily="34" charset="0"/>
                <a:cs typeface="Arial" panose="020B0604020202020204" pitchFamily="34" charset="0"/>
              </a:rPr>
              <a:t>(Hsieh, </a:t>
            </a:r>
            <a:r>
              <a:rPr lang="en-US" sz="1600" dirty="0" err="1">
                <a:latin typeface="Arial" panose="020B0604020202020204" pitchFamily="34" charset="0"/>
                <a:cs typeface="Arial" panose="020B0604020202020204" pitchFamily="34" charset="0"/>
              </a:rPr>
              <a:t>Assadinia</a:t>
            </a:r>
            <a:r>
              <a:rPr lang="en-US" sz="1600" dirty="0">
                <a:latin typeface="Arial" panose="020B0604020202020204" pitchFamily="34" charset="0"/>
                <a:cs typeface="Arial" panose="020B0604020202020204" pitchFamily="34" charset="0"/>
              </a:rPr>
              <a:t> and Hackett, 2023).</a:t>
            </a:r>
            <a:br>
              <a:rPr lang="en-US" altLang="en-US" sz="1600" dirty="0">
                <a:latin typeface="Arial" panose="020B0604020202020204" pitchFamily="34" charset="0"/>
              </a:rPr>
            </a:br>
            <a:endParaRPr lang="en-US" altLang="en-US" sz="1600" dirty="0">
              <a:latin typeface="Arial" panose="020B0604020202020204" pitchFamily="34" charset="0"/>
            </a:endParaRPr>
          </a:p>
          <a:p>
            <a:pPr>
              <a:lnSpc>
                <a:spcPct val="90000"/>
              </a:lnSpc>
            </a:pPr>
            <a:endParaRPr lang="en-US" sz="1600" dirty="0">
              <a:latin typeface="Arial" panose="020B0604020202020204" pitchFamily="34" charset="0"/>
              <a:cs typeface="Arial" panose="020B0604020202020204" pitchFamily="34" charset="0"/>
            </a:endParaRPr>
          </a:p>
          <a:p>
            <a:pPr>
              <a:lnSpc>
                <a:spcPct val="90000"/>
              </a:lnSpc>
            </a:pPr>
            <a:endParaRPr lang="en-US" sz="1600" dirty="0">
              <a:latin typeface="Arial" panose="020B0604020202020204" pitchFamily="34" charset="0"/>
              <a:cs typeface="Arial" panose="020B0604020202020204" pitchFamily="34" charset="0"/>
            </a:endParaRPr>
          </a:p>
          <a:p>
            <a:pPr marL="0" indent="0">
              <a:lnSpc>
                <a:spcPct val="90000"/>
              </a:lnSpc>
              <a:buNone/>
            </a:pPr>
            <a:endParaRPr lang="en-GB" sz="1100" dirty="0"/>
          </a:p>
        </p:txBody>
      </p:sp>
      <p:sp>
        <p:nvSpPr>
          <p:cNvPr id="1031" name="Date Placeholder 4">
            <a:extLst>
              <a:ext uri="{FF2B5EF4-FFF2-40B4-BE49-F238E27FC236}">
                <a16:creationId xmlns:a16="http://schemas.microsoft.com/office/drawing/2014/main" id="{4A3E93F9-C047-0AC1-88F3-267808F8B6F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18/12/2025</a:t>
            </a:fld>
            <a:endParaRPr lang="en-GB" altLang="en-US" sz="900"/>
          </a:p>
        </p:txBody>
      </p:sp>
      <p:sp>
        <p:nvSpPr>
          <p:cNvPr id="1033" name="Slide Number Placeholder 5">
            <a:extLst>
              <a:ext uri="{FF2B5EF4-FFF2-40B4-BE49-F238E27FC236}">
                <a16:creationId xmlns:a16="http://schemas.microsoft.com/office/drawing/2014/main" id="{5D036BCD-7488-086B-D1F2-113C565BFD1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4</a:t>
            </a:fld>
            <a:endParaRPr lang="en-GB" altLang="en-US"/>
          </a:p>
        </p:txBody>
      </p:sp>
      <p:pic>
        <p:nvPicPr>
          <p:cNvPr id="5" name="Audio 4">
            <a:hlinkClick r:id="" action="ppaction://media"/>
            <a:extLst>
              <a:ext uri="{FF2B5EF4-FFF2-40B4-BE49-F238E27FC236}">
                <a16:creationId xmlns:a16="http://schemas.microsoft.com/office/drawing/2014/main" id="{D701EA67-1827-1BE1-CF7F-858A251ED11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96131"/>
    </mc:Choice>
    <mc:Fallback xmlns="">
      <p:transition spd="slow" advTm="961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11536FEF-7019-3B85-A100-BC6EFE251457}"/>
              </a:ext>
            </a:extLst>
          </p:cNvPr>
          <p:cNvSpPr>
            <a:spLocks noGrp="1"/>
          </p:cNvSpPr>
          <p:nvPr>
            <p:ph type="title"/>
          </p:nvPr>
        </p:nvSpPr>
        <p:spPr>
          <a:xfrm>
            <a:off x="457200" y="274638"/>
            <a:ext cx="8229600" cy="1143000"/>
          </a:xfrm>
        </p:spPr>
        <p:txBody>
          <a:bodyPr/>
          <a:lstStyle/>
          <a:p>
            <a:r>
              <a:rPr lang="en-GB" sz="1800" b="1" dirty="0">
                <a:latin typeface="Arial" panose="020B0604020202020204" pitchFamily="34" charset="0"/>
                <a:cs typeface="Arial" panose="020B0604020202020204" pitchFamily="34" charset="0"/>
              </a:rPr>
              <a:t>Anatomy and Physiology of Asthma Chronic Picture.</a:t>
            </a:r>
            <a:endParaRPr lang="en-US" sz="1800" dirty="0"/>
          </a:p>
        </p:txBody>
      </p:sp>
      <p:pic>
        <p:nvPicPr>
          <p:cNvPr id="9" name="Picture 4" descr="Asthma is a chronic condition – DailyNews">
            <a:extLst>
              <a:ext uri="{FF2B5EF4-FFF2-40B4-BE49-F238E27FC236}">
                <a16:creationId xmlns:a16="http://schemas.microsoft.com/office/drawing/2014/main" id="{FDDDD578-F8FD-C1D9-58F6-8A0916534364}"/>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r="-5" b="5306"/>
          <a:stretch>
            <a:fillRect/>
          </a:stretch>
        </p:blipFill>
        <p:spPr bwMode="auto">
          <a:xfrm>
            <a:off x="457200" y="1700809"/>
            <a:ext cx="5194920" cy="38884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BCAA5B8-41A9-2A87-905C-C3B03C8F0A6D}"/>
              </a:ext>
            </a:extLst>
          </p:cNvPr>
          <p:cNvSpPr txBox="1"/>
          <p:nvPr/>
        </p:nvSpPr>
        <p:spPr bwMode="auto">
          <a:xfrm>
            <a:off x="5076056" y="5150817"/>
            <a:ext cx="4041775" cy="3414365"/>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a:spcBef>
                <a:spcPct val="20000"/>
              </a:spcBef>
            </a:pPr>
            <a:r>
              <a:rPr lang="en-US" altLang="en-US" sz="2400" dirty="0">
                <a:latin typeface="+mn-lt"/>
                <a:cs typeface="+mn-cs"/>
              </a:rPr>
              <a:t>       </a:t>
            </a:r>
            <a:r>
              <a:rPr lang="en-US" altLang="en-US" sz="1400" dirty="0"/>
              <a:t>(</a:t>
            </a:r>
            <a:r>
              <a:rPr lang="en-US" altLang="en-US" sz="1400" dirty="0" err="1"/>
              <a:t>Chirpanyanga</a:t>
            </a:r>
            <a:r>
              <a:rPr lang="en-US" altLang="en-US" sz="1400" dirty="0"/>
              <a:t>, 2021)</a:t>
            </a:r>
          </a:p>
          <a:p>
            <a:pPr marL="342900" indent="-342900">
              <a:spcBef>
                <a:spcPct val="20000"/>
              </a:spcBef>
              <a:buFont typeface="Arial" panose="020B0604020202020204" pitchFamily="34" charset="0"/>
              <a:buChar char="•"/>
            </a:pPr>
            <a:endParaRPr lang="en-US" sz="2400" dirty="0">
              <a:latin typeface="+mn-lt"/>
              <a:cs typeface="+mn-cs"/>
            </a:endParaRPr>
          </a:p>
        </p:txBody>
      </p:sp>
      <p:sp>
        <p:nvSpPr>
          <p:cNvPr id="4" name="Date Placeholder 3">
            <a:extLst>
              <a:ext uri="{FF2B5EF4-FFF2-40B4-BE49-F238E27FC236}">
                <a16:creationId xmlns:a16="http://schemas.microsoft.com/office/drawing/2014/main" id="{A4E35143-02AC-46C8-C9CD-469C280722EB}"/>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18/12/2025</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895FCD4A-D4F3-EDA0-7058-4F5912AB03F4}"/>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5</a:t>
            </a:fld>
            <a:endParaRPr lang="en-GB" altLang="en-US" kern="1200">
              <a:latin typeface="Myriad Pro"/>
              <a:ea typeface="+mn-ea"/>
              <a:cs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A1B4CEAF-E782-4C0D-D183-9031979B88F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51380657"/>
      </p:ext>
    </p:extLst>
  </p:cSld>
  <p:clrMapOvr>
    <a:masterClrMapping/>
  </p:clrMapOvr>
  <mc:AlternateContent xmlns:mc="http://schemas.openxmlformats.org/markup-compatibility/2006" xmlns:p14="http://schemas.microsoft.com/office/powerpoint/2010/main">
    <mc:Choice Requires="p14">
      <p:transition spd="slow" p14:dur="2000" advTm="45420"/>
    </mc:Choice>
    <mc:Fallback xmlns="">
      <p:transition spd="slow" advTm="45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605483"/>
          </a:xfrm>
        </p:spPr>
        <p:txBody>
          <a:bodyPr wrap="square" anchor="ctr">
            <a:normAutofit/>
          </a:bodyPr>
          <a:lstStyle/>
          <a:p>
            <a:pPr>
              <a:lnSpc>
                <a:spcPct val="90000"/>
              </a:lnSpc>
            </a:pPr>
            <a:r>
              <a:rPr lang="en-GB" sz="1800" b="1" dirty="0">
                <a:latin typeface="Arial" panose="020B0604020202020204" pitchFamily="34" charset="0"/>
                <a:cs typeface="Arial" panose="020B0604020202020204" pitchFamily="34" charset="0"/>
              </a:rPr>
              <a:t>Lifestyle and Health Behaviour of  the Patient James C. </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sz="half" idx="1"/>
          </p:nvPr>
        </p:nvSpPr>
        <p:spPr>
          <a:xfrm>
            <a:off x="107504" y="880121"/>
            <a:ext cx="8712968" cy="4709120"/>
          </a:xfrm>
        </p:spPr>
        <p:txBody>
          <a:bodyPr wrap="square" anchor="t">
            <a:normAutofit/>
          </a:bodyPr>
          <a:lstStyle/>
          <a:p>
            <a:pPr>
              <a:lnSpc>
                <a:spcPct val="90000"/>
              </a:lnSpc>
            </a:pPr>
            <a:r>
              <a:rPr lang="en-US" sz="1600" dirty="0">
                <a:latin typeface="Arial" panose="020B0604020202020204" pitchFamily="34" charset="0"/>
                <a:cs typeface="Arial" panose="020B0604020202020204" pitchFamily="34" charset="0"/>
              </a:rPr>
              <a:t>James C, maintains a generally active lifestyle, commuting to work by walking and occasionally attending a local gym. However, intense exercise can sometimes trigger short episodes of breathlessness, which is common in adults with asthma.</a:t>
            </a:r>
          </a:p>
          <a:p>
            <a:pPr>
              <a:lnSpc>
                <a:spcPct val="90000"/>
              </a:lnSpc>
            </a:pPr>
            <a:r>
              <a:rPr lang="en-US" sz="1600" dirty="0">
                <a:latin typeface="Arial" panose="020B0604020202020204" pitchFamily="34" charset="0"/>
                <a:cs typeface="Arial" panose="020B0604020202020204" pitchFamily="34" charset="0"/>
              </a:rPr>
              <a:t>He lives in an urban area with high traffic pollution, and continuous exposure to polluted air can worsen asthma control and increase airway inflammation </a:t>
            </a:r>
            <a:r>
              <a:rPr lang="en-GB" sz="1600" dirty="0">
                <a:latin typeface="Arial" panose="020B0604020202020204" pitchFamily="34" charset="0"/>
                <a:cs typeface="Arial" panose="020B0604020202020204" pitchFamily="34" charset="0"/>
              </a:rPr>
              <a:t> (Born et al., 2024).</a:t>
            </a:r>
            <a:endParaRPr lang="en-US" sz="1600" dirty="0">
              <a:latin typeface="Arial" panose="020B0604020202020204" pitchFamily="34" charset="0"/>
              <a:cs typeface="Arial" panose="020B0604020202020204" pitchFamily="34" charset="0"/>
            </a:endParaRPr>
          </a:p>
          <a:p>
            <a:pPr>
              <a:lnSpc>
                <a:spcPct val="90000"/>
              </a:lnSpc>
            </a:pPr>
            <a:r>
              <a:rPr lang="en-US" sz="1600" dirty="0">
                <a:latin typeface="Arial" panose="020B0604020202020204" pitchFamily="34" charset="0"/>
                <a:cs typeface="Arial" panose="020B0604020202020204" pitchFamily="34" charset="0"/>
              </a:rPr>
              <a:t>James, does not smoke but is sometimes exposed to second-hand smoke when socializing in outdoor public spaces, which can irritate his airways and lead to temporary symptom flare-ups </a:t>
            </a:r>
            <a:r>
              <a:rPr lang="nn-NO" sz="1600" dirty="0">
                <a:latin typeface="Arial" panose="020B0604020202020204" pitchFamily="34" charset="0"/>
                <a:cs typeface="Arial" panose="020B0604020202020204" pitchFamily="34" charset="0"/>
              </a:rPr>
              <a:t>(Bellou, Gogali and Kostikas, 2022).</a:t>
            </a:r>
            <a:endParaRPr lang="en-US" sz="1600" dirty="0">
              <a:latin typeface="Arial" panose="020B0604020202020204" pitchFamily="34" charset="0"/>
              <a:cs typeface="Arial" panose="020B0604020202020204" pitchFamily="34" charset="0"/>
            </a:endParaRPr>
          </a:p>
          <a:p>
            <a:pPr>
              <a:lnSpc>
                <a:spcPct val="90000"/>
              </a:lnSpc>
            </a:pPr>
            <a:r>
              <a:rPr lang="en-US" sz="1600" dirty="0">
                <a:latin typeface="Arial" panose="020B0604020202020204" pitchFamily="34" charset="0"/>
                <a:cs typeface="Arial" panose="020B0604020202020204" pitchFamily="34" charset="0"/>
              </a:rPr>
              <a:t>His job is sedentary and often stressful, with tight deadlines contributing to anxiety. Psychological stress has been shown to increase asthma symptoms by affecting normal breathing patterns.</a:t>
            </a:r>
          </a:p>
          <a:p>
            <a:pPr>
              <a:lnSpc>
                <a:spcPct val="90000"/>
              </a:lnSpc>
            </a:pPr>
            <a:r>
              <a:rPr lang="en-US" sz="1600" dirty="0">
                <a:latin typeface="Arial" panose="020B0604020202020204" pitchFamily="34" charset="0"/>
                <a:cs typeface="Arial" panose="020B0604020202020204" pitchFamily="34" charset="0"/>
              </a:rPr>
              <a:t>Although he uses his reliever inhaler correctly, James occasionally forgets to take his preventer inhaler, which reduces the effectiveness of long-term asthma management </a:t>
            </a:r>
            <a:r>
              <a:rPr lang="en-GB" sz="1600" dirty="0">
                <a:latin typeface="Arial" panose="020B0604020202020204" pitchFamily="34" charset="0"/>
                <a:cs typeface="Arial" panose="020B0604020202020204" pitchFamily="34" charset="0"/>
              </a:rPr>
              <a:t>(Beyhan </a:t>
            </a:r>
            <a:r>
              <a:rPr lang="en-GB" sz="1600" dirty="0" err="1">
                <a:latin typeface="Arial" panose="020B0604020202020204" pitchFamily="34" charset="0"/>
                <a:cs typeface="Arial" panose="020B0604020202020204" pitchFamily="34" charset="0"/>
              </a:rPr>
              <a:t>Sagmen</a:t>
            </a:r>
            <a:r>
              <a:rPr lang="en-GB" sz="1600" dirty="0">
                <a:latin typeface="Arial" panose="020B0604020202020204" pitchFamily="34" charset="0"/>
                <a:cs typeface="Arial" panose="020B0604020202020204" pitchFamily="34" charset="0"/>
              </a:rPr>
              <a:t> et al., 2020).</a:t>
            </a:r>
            <a:endParaRPr lang="en-US" sz="1600" dirty="0">
              <a:latin typeface="Arial" panose="020B0604020202020204" pitchFamily="34" charset="0"/>
              <a:cs typeface="Arial" panose="020B0604020202020204" pitchFamily="34" charset="0"/>
            </a:endParaRPr>
          </a:p>
          <a:p>
            <a:pPr>
              <a:lnSpc>
                <a:spcPct val="90000"/>
              </a:lnSpc>
            </a:pPr>
            <a:endParaRPr lang="en-US" sz="1600" dirty="0">
              <a:latin typeface="Arial" panose="020B0604020202020204" pitchFamily="34" charset="0"/>
              <a:cs typeface="Arial" panose="020B0604020202020204" pitchFamily="34" charset="0"/>
            </a:endParaRPr>
          </a:p>
          <a:p>
            <a:pPr marL="0" indent="0">
              <a:lnSpc>
                <a:spcPct val="90000"/>
              </a:lnSpc>
              <a:buNone/>
            </a:pPr>
            <a:endParaRPr lang="en-GB" sz="1100" dirty="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pic>
        <p:nvPicPr>
          <p:cNvPr id="7" name="Audio 6">
            <a:hlinkClick r:id="" action="ppaction://media"/>
            <a:extLst>
              <a:ext uri="{FF2B5EF4-FFF2-40B4-BE49-F238E27FC236}">
                <a16:creationId xmlns:a16="http://schemas.microsoft.com/office/drawing/2014/main" id="{5A88AB3D-34FB-2FA6-86FE-2E6180E7220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117014"/>
    </mc:Choice>
    <mc:Fallback xmlns="">
      <p:transition spd="slow" advTm="1170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1309F-0594-7138-E4DF-181E675AA4C2}"/>
              </a:ext>
            </a:extLst>
          </p:cNvPr>
          <p:cNvSpPr>
            <a:spLocks noGrp="1"/>
          </p:cNvSpPr>
          <p:nvPr>
            <p:ph type="title"/>
          </p:nvPr>
        </p:nvSpPr>
        <p:spPr/>
        <p:txBody>
          <a:bodyPr/>
          <a:lstStyle/>
          <a:p>
            <a:r>
              <a:rPr lang="en-GB" sz="1800" b="1" dirty="0">
                <a:latin typeface="Arial" panose="020B0604020202020204" pitchFamily="34" charset="0"/>
                <a:cs typeface="Arial" panose="020B0604020202020204" pitchFamily="34" charset="0"/>
              </a:rPr>
              <a:t>Lifestyle and Health Behaviour of  the Patient James C. Picture.</a:t>
            </a:r>
            <a:endParaRPr lang="en-GB" sz="1800" dirty="0"/>
          </a:p>
        </p:txBody>
      </p:sp>
      <p:sp>
        <p:nvSpPr>
          <p:cNvPr id="4" name="Date Placeholder 3">
            <a:extLst>
              <a:ext uri="{FF2B5EF4-FFF2-40B4-BE49-F238E27FC236}">
                <a16:creationId xmlns:a16="http://schemas.microsoft.com/office/drawing/2014/main" id="{639B64AD-8740-D948-11FC-70B5B881C40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97947CFF-540B-963D-9820-8BF7048D230A}"/>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Picture 2" descr="INFOGRAPHIC: 4 Behaviors for a Healthy Lifestyle">
            <a:extLst>
              <a:ext uri="{FF2B5EF4-FFF2-40B4-BE49-F238E27FC236}">
                <a16:creationId xmlns:a16="http://schemas.microsoft.com/office/drawing/2014/main" id="{4A8C5A38-1008-BB05-0E33-03AB050B9E33}"/>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946411" y="1124744"/>
            <a:ext cx="7251177" cy="3960439"/>
          </a:xfrm>
          <a:prstGeom prst="rect">
            <a:avLst/>
          </a:prstGeom>
          <a:solidFill>
            <a:srgbClr val="FFFFFF"/>
          </a:solidFill>
        </p:spPr>
      </p:pic>
      <p:sp>
        <p:nvSpPr>
          <p:cNvPr id="9" name="TextBox 8">
            <a:extLst>
              <a:ext uri="{FF2B5EF4-FFF2-40B4-BE49-F238E27FC236}">
                <a16:creationId xmlns:a16="http://schemas.microsoft.com/office/drawing/2014/main" id="{22F6F693-C6C8-C6E7-C2C1-42320795A7F5}"/>
              </a:ext>
            </a:extLst>
          </p:cNvPr>
          <p:cNvSpPr txBox="1"/>
          <p:nvPr/>
        </p:nvSpPr>
        <p:spPr>
          <a:xfrm>
            <a:off x="6372200" y="5157192"/>
            <a:ext cx="2922727" cy="615553"/>
          </a:xfrm>
          <a:prstGeom prst="rect">
            <a:avLst/>
          </a:prstGeom>
          <a:noFill/>
        </p:spPr>
        <p:txBody>
          <a:bodyPr wrap="square" rtlCol="0">
            <a:spAutoFit/>
          </a:bodyPr>
          <a:lstStyle/>
          <a:p>
            <a:r>
              <a:rPr lang="en-GB" sz="1600" dirty="0"/>
              <a:t>(Health Discovery, 2019)</a:t>
            </a:r>
            <a:endParaRPr lang="en-US" sz="1600" dirty="0"/>
          </a:p>
          <a:p>
            <a:endParaRPr lang="en-GB" dirty="0"/>
          </a:p>
        </p:txBody>
      </p:sp>
      <p:pic>
        <p:nvPicPr>
          <p:cNvPr id="7" name="Audio 6">
            <a:hlinkClick r:id="" action="ppaction://media"/>
            <a:extLst>
              <a:ext uri="{FF2B5EF4-FFF2-40B4-BE49-F238E27FC236}">
                <a16:creationId xmlns:a16="http://schemas.microsoft.com/office/drawing/2014/main" id="{E63880BD-F90D-D20B-85D8-25ADC86FD43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368587849"/>
      </p:ext>
    </p:extLst>
  </p:cSld>
  <p:clrMapOvr>
    <a:masterClrMapping/>
  </p:clrMapOvr>
  <mc:AlternateContent xmlns:mc="http://schemas.openxmlformats.org/markup-compatibility/2006" xmlns:p14="http://schemas.microsoft.com/office/powerpoint/2010/main">
    <mc:Choice Requires="p14">
      <p:transition spd="slow" p14:dur="2000" advTm="26983"/>
    </mc:Choice>
    <mc:Fallback xmlns="">
      <p:transition spd="slow" advTm="26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1800" b="1" dirty="0">
                <a:latin typeface="Arial" panose="020B0604020202020204" pitchFamily="34" charset="0"/>
                <a:cs typeface="Arial" panose="020B0604020202020204" pitchFamily="34" charset="0"/>
              </a:rPr>
              <a:t>Everyday Routine of  the Patient Jame  C.</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7" name="Content Placeholder 6">
            <a:extLst>
              <a:ext uri="{FF2B5EF4-FFF2-40B4-BE49-F238E27FC236}">
                <a16:creationId xmlns:a16="http://schemas.microsoft.com/office/drawing/2014/main" id="{DB87D76E-697D-AEF5-D59D-C74D6E46C423}"/>
              </a:ext>
            </a:extLst>
          </p:cNvPr>
          <p:cNvSpPr>
            <a:spLocks noGrp="1"/>
          </p:cNvSpPr>
          <p:nvPr>
            <p:ph idx="1"/>
          </p:nvPr>
        </p:nvSpPr>
        <p:spPr/>
        <p:txBody>
          <a:bodyPr/>
          <a:lstStyle/>
          <a:p>
            <a:r>
              <a:rPr lang="en-GB" sz="1600" dirty="0">
                <a:latin typeface="Arial" panose="020B0604020202020204" pitchFamily="34" charset="0"/>
                <a:cs typeface="Arial" panose="020B0604020202020204" pitchFamily="34" charset="0"/>
              </a:rPr>
              <a:t>James C, begins his day early and prepares for work by taking his preventer inhaler, although he occasionally forgets during busy mornings, which can reduce long term asthma control (Monteiro et al., 2022).</a:t>
            </a:r>
          </a:p>
          <a:p>
            <a:r>
              <a:rPr lang="en-GB" sz="1600" dirty="0">
                <a:latin typeface="Arial" panose="020B0604020202020204" pitchFamily="34" charset="0"/>
                <a:cs typeface="Arial" panose="020B0604020202020204" pitchFamily="34" charset="0"/>
              </a:rPr>
              <a:t>He walks to the bus stop and commutes through areas with heavy traffic. This exposes him to pollution, a kwon environmental factor that can worsen daily asthma symptoms. (Alqarni et al., 2024).</a:t>
            </a:r>
          </a:p>
          <a:p>
            <a:r>
              <a:rPr lang="en-GB" sz="1600" dirty="0">
                <a:latin typeface="Arial" panose="020B0604020202020204" pitchFamily="34" charset="0"/>
                <a:cs typeface="Arial" panose="020B0604020202020204" pitchFamily="34" charset="0"/>
              </a:rPr>
              <a:t>At work, James, spends most of his day at a desk completing administrative tasks. The office may irritate his airways. </a:t>
            </a:r>
          </a:p>
          <a:p>
            <a:r>
              <a:rPr lang="en-GB" sz="1600" dirty="0">
                <a:latin typeface="Arial" panose="020B0604020202020204" pitchFamily="34" charset="0"/>
                <a:cs typeface="Arial" panose="020B0604020202020204" pitchFamily="34" charset="0"/>
              </a:rPr>
              <a:t>He takes short breaks throughout the day to stretch and manage his breathing, especially when stress increases during busy periods. </a:t>
            </a:r>
          </a:p>
          <a:p>
            <a:r>
              <a:rPr lang="en-GB" sz="1600" dirty="0">
                <a:latin typeface="Arial" panose="020B0604020202020204" pitchFamily="34" charset="0"/>
                <a:cs typeface="Arial" panose="020B0604020202020204" pitchFamily="34" charset="0"/>
              </a:rPr>
              <a:t>In the evening, James  attends the gym twice a week, choosing light moderate exercise to avoid triggering wheezing. (Asthma + Lung UK, 2024).</a:t>
            </a:r>
          </a:p>
          <a:p>
            <a:r>
              <a:rPr lang="en-GB" sz="1600" dirty="0">
                <a:latin typeface="Arial" panose="020B0604020202020204" pitchFamily="34" charset="0"/>
                <a:cs typeface="Arial" panose="020B0604020202020204" pitchFamily="34" charset="0"/>
              </a:rPr>
              <a:t>Before sleeping, he logs his symptoms and uses his preventer inhaler to maintain stable overnight breathing (Harvard Health, 2019).</a:t>
            </a:r>
          </a:p>
        </p:txBody>
      </p:sp>
      <p:pic>
        <p:nvPicPr>
          <p:cNvPr id="6" name="Audio 5">
            <a:hlinkClick r:id="" action="ppaction://media"/>
            <a:extLst>
              <a:ext uri="{FF2B5EF4-FFF2-40B4-BE49-F238E27FC236}">
                <a16:creationId xmlns:a16="http://schemas.microsoft.com/office/drawing/2014/main" id="{F0C73CC6-3A42-8C32-45E4-2808900A7BD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73892"/>
    </mc:Choice>
    <mc:Fallback xmlns="">
      <p:transition spd="slow" advTm="73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59105374-F9B4-D6BB-8712-424392CDE37F}"/>
              </a:ext>
            </a:extLst>
          </p:cNvPr>
          <p:cNvSpPr>
            <a:spLocks noGrp="1" noChangeArrowheads="1"/>
          </p:cNvSpPr>
          <p:nvPr>
            <p:ph type="title"/>
          </p:nvPr>
        </p:nvSpPr>
        <p:spPr bwMode="auto">
          <a:xfrm>
            <a:off x="457200" y="274638"/>
            <a:ext cx="8229600" cy="390179"/>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normAutofit fontScale="90000"/>
          </a:bodyPr>
          <a:lstStyle/>
          <a:p>
            <a:pPr marL="0" marR="0" lvl="0" indent="0" defTabSz="914400" rtl="0" eaLnBrk="0" fontAlgn="base" latinLnBrk="0" hangingPunct="0">
              <a:lnSpc>
                <a:spcPct val="90000"/>
              </a:lnSpc>
              <a:spcBef>
                <a:spcPct val="0"/>
              </a:spcBef>
              <a:spcAft>
                <a:spcPct val="0"/>
              </a:spcAft>
              <a:buClrTx/>
              <a:buSzTx/>
              <a:tabLst/>
            </a:pP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     Communication and Ethical considerations of the Patient James C.</a:t>
            </a:r>
            <a:b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br>
            <a:r>
              <a:rPr kumimoji="0" lang="en-US" altLang="en-US" sz="1800" b="1" i="0" u="none" strike="noStrike" cap="none" normalizeH="0" baseline="0" dirty="0">
                <a:ln>
                  <a:noFill/>
                </a:ln>
                <a:effectLst/>
                <a:latin typeface="Arial" panose="020B0604020202020204" pitchFamily="34" charset="0"/>
                <a:cs typeface="Arial" panose="020B0604020202020204" pitchFamily="34" charset="0"/>
              </a:rPr>
              <a:t> </a:t>
            </a:r>
          </a:p>
        </p:txBody>
      </p:sp>
      <p:sp>
        <p:nvSpPr>
          <p:cNvPr id="8" name="Content Placeholder 7">
            <a:extLst>
              <a:ext uri="{FF2B5EF4-FFF2-40B4-BE49-F238E27FC236}">
                <a16:creationId xmlns:a16="http://schemas.microsoft.com/office/drawing/2014/main" id="{B3929A30-F99B-2F16-0751-83BD6DB2DDB5}"/>
              </a:ext>
            </a:extLst>
          </p:cNvPr>
          <p:cNvSpPr>
            <a:spLocks noGrp="1"/>
          </p:cNvSpPr>
          <p:nvPr>
            <p:ph sz="half" idx="1"/>
          </p:nvPr>
        </p:nvSpPr>
        <p:spPr>
          <a:xfrm>
            <a:off x="457200" y="764704"/>
            <a:ext cx="8363272" cy="4824537"/>
          </a:xfrm>
        </p:spPr>
        <p:txBody>
          <a:bodyPr wrap="square" anchor="t">
            <a:normAutofit/>
          </a:bodyPr>
          <a:lstStyle/>
          <a:p>
            <a:pPr>
              <a:lnSpc>
                <a:spcPct val="90000"/>
              </a:lnSpc>
            </a:pPr>
            <a:r>
              <a:rPr lang="en-US" sz="1600" dirty="0">
                <a:latin typeface="Arial" panose="020B0604020202020204" pitchFamily="34" charset="0"/>
                <a:cs typeface="Arial" panose="020B0604020202020204" pitchFamily="34" charset="0"/>
              </a:rPr>
              <a:t>Effective communication is essential in supporting James C, asthma management. Healthcare professionals must provide information using clear, simple, and accessible language, ensuring that James fully understands how to use his inhalers and monitor his symptoms.</a:t>
            </a:r>
          </a:p>
          <a:p>
            <a:pPr>
              <a:lnSpc>
                <a:spcPct val="90000"/>
              </a:lnSpc>
            </a:pPr>
            <a:r>
              <a:rPr lang="en-US" sz="1600" dirty="0">
                <a:latin typeface="Arial" panose="020B0604020202020204" pitchFamily="34" charset="0"/>
                <a:cs typeface="Arial" panose="020B0604020202020204" pitchFamily="34" charset="0"/>
              </a:rPr>
              <a:t>It is important to check James’s understanding through teach-back methods, allowing him to demonstrate inhaler use and ask questions about his treatment plan (National Institute for Health and Care Excellence, 2024).</a:t>
            </a:r>
          </a:p>
          <a:p>
            <a:pPr>
              <a:lnSpc>
                <a:spcPct val="90000"/>
              </a:lnSpc>
            </a:pPr>
            <a:r>
              <a:rPr lang="en-US" sz="1600" dirty="0">
                <a:latin typeface="Arial" panose="020B0604020202020204" pitchFamily="34" charset="0"/>
                <a:cs typeface="Arial" panose="020B0604020202020204" pitchFamily="34" charset="0"/>
              </a:rPr>
              <a:t>Ethical care requires respecting James’s autonomy, giving him an active role in decisions about medication changes, lifestyle adjustments, and follow-up appointments.</a:t>
            </a:r>
          </a:p>
          <a:p>
            <a:pPr>
              <a:lnSpc>
                <a:spcPct val="90000"/>
              </a:lnSpc>
            </a:pPr>
            <a:r>
              <a:rPr lang="en-US" sz="1600" dirty="0">
                <a:latin typeface="Arial" panose="020B0604020202020204" pitchFamily="34" charset="0"/>
                <a:cs typeface="Arial" panose="020B0604020202020204" pitchFamily="34" charset="0"/>
              </a:rPr>
              <a:t>His personal information must be kept confidential, following professional and legal guidelines that protect patient data </a:t>
            </a:r>
            <a:r>
              <a:rPr lang="en-GB" sz="1600" dirty="0">
                <a:latin typeface="Arial" panose="020B0604020202020204" pitchFamily="34" charset="0"/>
                <a:cs typeface="Arial" panose="020B0604020202020204" pitchFamily="34" charset="0"/>
              </a:rPr>
              <a:t>(Health, 2020).</a:t>
            </a:r>
            <a:endParaRPr lang="en-US" sz="1600" dirty="0">
              <a:latin typeface="Arial" panose="020B0604020202020204" pitchFamily="34" charset="0"/>
              <a:cs typeface="Arial" panose="020B0604020202020204" pitchFamily="34" charset="0"/>
            </a:endParaRPr>
          </a:p>
          <a:p>
            <a:pPr>
              <a:lnSpc>
                <a:spcPct val="90000"/>
              </a:lnSpc>
            </a:pPr>
            <a:r>
              <a:rPr lang="en-US" sz="1600" dirty="0">
                <a:latin typeface="Arial" panose="020B0604020202020204" pitchFamily="34" charset="0"/>
                <a:cs typeface="Arial" panose="020B0604020202020204" pitchFamily="34" charset="0"/>
              </a:rPr>
              <a:t>Cultural sensitivity and non-judgmental communication are essential, particularly when discussing behaviors such as missed medication or exposure to triggers.</a:t>
            </a:r>
          </a:p>
          <a:p>
            <a:pPr>
              <a:lnSpc>
                <a:spcPct val="90000"/>
              </a:lnSpc>
            </a:pPr>
            <a:r>
              <a:rPr lang="en-US" sz="1600" dirty="0">
                <a:latin typeface="Arial" panose="020B0604020202020204" pitchFamily="34" charset="0"/>
                <a:cs typeface="Arial" panose="020B0604020202020204" pitchFamily="34" charset="0"/>
              </a:rPr>
              <a:t>Professionals must also consider James’s psychological wellbeing, as stress links directly to asthma symptoms, and offer support or referrals when needed </a:t>
            </a:r>
            <a:r>
              <a:rPr lang="en-GB" sz="1600" dirty="0">
                <a:latin typeface="Arial" panose="020B0604020202020204" pitchFamily="34" charset="0"/>
                <a:cs typeface="Arial" panose="020B0604020202020204" pitchFamily="34" charset="0"/>
              </a:rPr>
              <a:t>(Asthma + Lung UK, 2024).</a:t>
            </a:r>
            <a:endParaRPr lang="en-US" sz="1600" dirty="0">
              <a:latin typeface="Arial" panose="020B0604020202020204" pitchFamily="34" charset="0"/>
              <a:cs typeface="Arial" panose="020B0604020202020204" pitchFamily="34" charset="0"/>
            </a:endParaRPr>
          </a:p>
          <a:p>
            <a:pPr>
              <a:lnSpc>
                <a:spcPct val="90000"/>
              </a:lnSpc>
            </a:pPr>
            <a:endParaRPr lang="en-GB" sz="1100" dirty="0"/>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pic>
        <p:nvPicPr>
          <p:cNvPr id="3" name="Audio 2">
            <a:hlinkClick r:id="" action="ppaction://media"/>
            <a:extLst>
              <a:ext uri="{FF2B5EF4-FFF2-40B4-BE49-F238E27FC236}">
                <a16:creationId xmlns:a16="http://schemas.microsoft.com/office/drawing/2014/main" id="{F34623ED-5787-1833-9C1C-04DBE94BCA4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78985"/>
    </mc:Choice>
    <mc:Fallback xmlns="">
      <p:transition spd="slow" advTm="78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3023ACD5-C241-DCFE-0C71-267AC730C9D9}"/>
              </a:ext>
            </a:extLst>
          </p:cNvPr>
          <p:cNvSpPr>
            <a:spLocks noGrp="1"/>
          </p:cNvSpPr>
          <p:nvPr>
            <p:ph type="title"/>
          </p:nvPr>
        </p:nvSpPr>
        <p:spPr>
          <a:xfrm>
            <a:off x="457200" y="274638"/>
            <a:ext cx="8229600" cy="1143000"/>
          </a:xfrm>
        </p:spPr>
        <p:txBody>
          <a:bodyPr/>
          <a:lstStyle/>
          <a:p>
            <a:r>
              <a:rPr lang="en-US" altLang="en-US" sz="1600" b="1" dirty="0">
                <a:latin typeface="Arial" panose="020B0604020202020204" pitchFamily="34" charset="0"/>
                <a:cs typeface="Arial" panose="020B0604020202020204" pitchFamily="34" charset="0"/>
              </a:rPr>
              <a:t>Communication and Ethical of James C.</a:t>
            </a:r>
            <a:endParaRPr lang="en-US" sz="1600" dirty="0"/>
          </a:p>
        </p:txBody>
      </p:sp>
      <p:sp>
        <p:nvSpPr>
          <p:cNvPr id="5" name="Date Placeholder 4">
            <a:extLst>
              <a:ext uri="{FF2B5EF4-FFF2-40B4-BE49-F238E27FC236}">
                <a16:creationId xmlns:a16="http://schemas.microsoft.com/office/drawing/2014/main" id="{07811BD9-5FC8-B71C-8FDE-506A6634F65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18/12/2025</a:t>
            </a:fld>
            <a:endParaRPr lang="en-GB" altLang="en-US" sz="900"/>
          </a:p>
        </p:txBody>
      </p:sp>
      <p:sp>
        <p:nvSpPr>
          <p:cNvPr id="6" name="Slide Number Placeholder 5">
            <a:extLst>
              <a:ext uri="{FF2B5EF4-FFF2-40B4-BE49-F238E27FC236}">
                <a16:creationId xmlns:a16="http://schemas.microsoft.com/office/drawing/2014/main" id="{368237BD-AE24-B8B2-3952-A70018CB7DDB}"/>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10</a:t>
            </a:fld>
            <a:endParaRPr lang="en-GB" altLang="en-US"/>
          </a:p>
        </p:txBody>
      </p:sp>
      <p:sp>
        <p:nvSpPr>
          <p:cNvPr id="8" name="TextBox 7">
            <a:extLst>
              <a:ext uri="{FF2B5EF4-FFF2-40B4-BE49-F238E27FC236}">
                <a16:creationId xmlns:a16="http://schemas.microsoft.com/office/drawing/2014/main" id="{C65A7BA9-88CD-F0AC-EE66-E7D9241028ED}"/>
              </a:ext>
            </a:extLst>
          </p:cNvPr>
          <p:cNvSpPr txBox="1"/>
          <p:nvPr/>
        </p:nvSpPr>
        <p:spPr>
          <a:xfrm>
            <a:off x="6228184" y="5205918"/>
            <a:ext cx="1574470" cy="338554"/>
          </a:xfrm>
          <a:prstGeom prst="rect">
            <a:avLst/>
          </a:prstGeom>
          <a:noFill/>
        </p:spPr>
        <p:txBody>
          <a:bodyPr wrap="none" rtlCol="0">
            <a:spAutoFit/>
          </a:bodyPr>
          <a:lstStyle/>
          <a:p>
            <a:r>
              <a:rPr lang="en-GB" sz="1600" dirty="0"/>
              <a:t> (</a:t>
            </a:r>
            <a:r>
              <a:rPr lang="en-GB" sz="1600" dirty="0" err="1"/>
              <a:t>Collidu</a:t>
            </a:r>
            <a:r>
              <a:rPr lang="en-GB" sz="1600" dirty="0"/>
              <a:t>, 2023)</a:t>
            </a:r>
          </a:p>
        </p:txBody>
      </p:sp>
      <p:pic>
        <p:nvPicPr>
          <p:cNvPr id="4098" name="Picture 2" descr="Principles of Ethical Communication - Slide 2">
            <a:extLst>
              <a:ext uri="{FF2B5EF4-FFF2-40B4-BE49-F238E27FC236}">
                <a16:creationId xmlns:a16="http://schemas.microsoft.com/office/drawing/2014/main" id="{44D0E347-573C-2A94-05DC-838AB82D40F5}"/>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090788" y="1052736"/>
            <a:ext cx="6962423" cy="4153181"/>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96342DF1-195F-1AA0-D3F7-E7DE3806353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19158407"/>
      </p:ext>
    </p:extLst>
  </p:cSld>
  <p:clrMapOvr>
    <a:masterClrMapping/>
  </p:clrMapOvr>
  <mc:AlternateContent xmlns:mc="http://schemas.openxmlformats.org/markup-compatibility/2006" xmlns:p14="http://schemas.microsoft.com/office/powerpoint/2010/main">
    <mc:Choice Requires="p14">
      <p:transition spd="slow" p14:dur="2000" advTm="4695"/>
    </mc:Choice>
    <mc:Fallback xmlns="">
      <p:transition spd="slow" advTm="4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87624"/>
          </a:xfrm>
        </p:spPr>
        <p:txBody>
          <a:bodyPr/>
          <a:lstStyle/>
          <a:p>
            <a:pPr algn="ctr"/>
            <a:r>
              <a:rPr lang="en-GB" sz="1800" b="1" dirty="0">
                <a:latin typeface="Arial" panose="020B0604020202020204" pitchFamily="34" charset="0"/>
                <a:cs typeface="Arial" panose="020B0604020202020204" pitchFamily="34" charset="0"/>
              </a:rPr>
              <a:t>Risk factors Affecting of the Patient James C, Health Asthma.</a:t>
            </a:r>
          </a:p>
        </p:txBody>
      </p:sp>
      <p:sp>
        <p:nvSpPr>
          <p:cNvPr id="4" name="Rectangle 1">
            <a:extLst>
              <a:ext uri="{FF2B5EF4-FFF2-40B4-BE49-F238E27FC236}">
                <a16:creationId xmlns:a16="http://schemas.microsoft.com/office/drawing/2014/main" id="{0A4FC3F5-7367-E861-802E-2976C0D2E049}"/>
              </a:ext>
            </a:extLst>
          </p:cNvPr>
          <p:cNvSpPr>
            <a:spLocks noGrp="1" noChangeArrowheads="1"/>
          </p:cNvSpPr>
          <p:nvPr>
            <p:ph idx="1"/>
          </p:nvPr>
        </p:nvSpPr>
        <p:spPr bwMode="auto">
          <a:xfrm>
            <a:off x="457201" y="1665891"/>
            <a:ext cx="8147248"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 James is regularly exposed to urban air pollution during his commute. Polluted air contains particles that can irritate inflamed airways and worsen asthma symptoms, increasing the risk of flare-ups.</a:t>
            </a:r>
          </a:p>
          <a:p>
            <a:pPr marL="0" lvl="0" indent="0">
              <a:spcBef>
                <a:spcPct val="0"/>
              </a:spcBef>
              <a:buFontTx/>
              <a:buChar char="•"/>
            </a:pPr>
            <a:r>
              <a:rPr kumimoji="0" lang="en-US" altLang="en-US" sz="1600" i="0" u="none" strike="noStrike" cap="none" normalizeH="0" baseline="0" dirty="0">
                <a:ln>
                  <a:noFill/>
                </a:ln>
                <a:solidFill>
                  <a:schemeClr val="tx1"/>
                </a:solidFill>
                <a:effectLst/>
                <a:latin typeface="Arial" panose="020B0604020202020204" pitchFamily="34" charset="0"/>
              </a:rPr>
              <a:t> Although James does not smoke, he occasionally encounters second-hand smoke in social environments. Passive smoke exposure is a well-established trigger for bronchoconstriction in asthma patients </a:t>
            </a:r>
            <a:r>
              <a:rPr lang="en-GB" sz="1600" dirty="0">
                <a:latin typeface="Arial" panose="020B0604020202020204" pitchFamily="34" charset="0"/>
                <a:cs typeface="Arial" panose="020B0604020202020204" pitchFamily="34" charset="0"/>
              </a:rPr>
              <a:t>(World Health Organization, 2024).</a:t>
            </a:r>
            <a:endPar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 His inconsistent use of preventer medication places him at risk of uncontrolled inflammation, making his airways more sensitive to daily environmental triggers.</a:t>
            </a:r>
          </a:p>
          <a:p>
            <a:pPr marL="0" lvl="0" indent="0">
              <a:spcBef>
                <a:spcPct val="0"/>
              </a:spcBef>
              <a:buFontTx/>
              <a:buChar char="•"/>
            </a:pPr>
            <a:r>
              <a:rPr kumimoji="0" lang="en-US" altLang="en-US" sz="1600" i="0" u="none" strike="noStrike" cap="none" normalizeH="0" baseline="0" dirty="0">
                <a:ln>
                  <a:noFill/>
                </a:ln>
                <a:solidFill>
                  <a:schemeClr val="tx1"/>
                </a:solidFill>
                <a:effectLst/>
                <a:latin typeface="Arial" panose="020B0604020202020204" pitchFamily="34" charset="0"/>
              </a:rPr>
              <a:t> Workplace stress and long sedentary hours may lead to breathing pattern changes, which can heighten symptom frequency. Stress is recognized as a contributor to asthma instability </a:t>
            </a:r>
            <a:r>
              <a:rPr lang="en-US" sz="1600" dirty="0">
                <a:latin typeface="Arial" panose="020B0604020202020204" pitchFamily="34" charset="0"/>
                <a:cs typeface="Arial" panose="020B0604020202020204" pitchFamily="34" charset="0"/>
              </a:rPr>
              <a:t>(Asthma and Lung UK, 2024).</a:t>
            </a:r>
          </a:p>
          <a:p>
            <a:pPr marL="0" lvl="0" indent="0">
              <a:spcBef>
                <a:spcPct val="0"/>
              </a:spcBef>
              <a:buFontTx/>
              <a:buChar char="•"/>
            </a:pPr>
            <a:r>
              <a:rPr lang="en-US" sz="1600" dirty="0">
                <a:latin typeface="Arial" panose="020B0604020202020204" pitchFamily="34" charset="0"/>
                <a:cs typeface="Arial" panose="020B0604020202020204" pitchFamily="34" charset="0"/>
              </a:rPr>
              <a:t> H</a:t>
            </a:r>
            <a:r>
              <a:rPr kumimoji="0" lang="en-US" altLang="en-US" sz="1600" i="0" u="none" strike="noStrike" cap="none" normalizeH="0" baseline="0" dirty="0">
                <a:ln>
                  <a:noFill/>
                </a:ln>
                <a:solidFill>
                  <a:schemeClr val="tx1"/>
                </a:solidFill>
                <a:effectLst/>
                <a:latin typeface="Arial" panose="020B0604020202020204" pitchFamily="34" charset="0"/>
              </a:rPr>
              <a:t>is BMI of 25.9 places him slightly above the healthy range, and higher body weight is associated with poorer lung function and more severe asthma symptoms.</a:t>
            </a:r>
          </a:p>
          <a:p>
            <a:pPr marL="0" lvl="0" indent="0">
              <a:spcBef>
                <a:spcPct val="0"/>
              </a:spcBef>
              <a:buFontTx/>
              <a:buChar char="•"/>
            </a:pPr>
            <a:r>
              <a:rPr kumimoji="0" lang="en-US" altLang="en-US" sz="1600" i="0" u="none" strike="noStrike" cap="none" normalizeH="0" baseline="0" dirty="0">
                <a:ln>
                  <a:noFill/>
                </a:ln>
                <a:solidFill>
                  <a:schemeClr val="tx1"/>
                </a:solidFill>
                <a:effectLst/>
                <a:latin typeface="Arial" panose="020B0604020202020204" pitchFamily="34" charset="0"/>
              </a:rPr>
              <a:t> Seasonal allergens, such as pollen, may also worsen James’s respiratory symptoms due to his heightened airway sensitivity </a:t>
            </a: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Elsaidy</a:t>
            </a:r>
            <a:r>
              <a:rPr lang="en-US" sz="1600" dirty="0">
                <a:latin typeface="Arial" panose="020B0604020202020204" pitchFamily="34" charset="0"/>
                <a:cs typeface="Arial" panose="020B0604020202020204" pitchFamily="34" charset="0"/>
              </a:rPr>
              <a:t>, Alzahrani and </a:t>
            </a:r>
            <a:r>
              <a:rPr lang="en-US" sz="1600" dirty="0" err="1">
                <a:latin typeface="Arial" panose="020B0604020202020204" pitchFamily="34" charset="0"/>
                <a:cs typeface="Arial" panose="020B0604020202020204" pitchFamily="34" charset="0"/>
              </a:rPr>
              <a:t>Boodai</a:t>
            </a:r>
            <a:r>
              <a:rPr lang="en-US" sz="1600" dirty="0">
                <a:latin typeface="Arial" panose="020B0604020202020204" pitchFamily="34" charset="0"/>
                <a:cs typeface="Arial" panose="020B0604020202020204" pitchFamily="34" charset="0"/>
              </a:rPr>
              <a:t>, 2024).</a:t>
            </a:r>
            <a:endPar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FC3663F9-0B4A-AAF4-3378-554ACE3A9D9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84575"/>
    </mc:Choice>
    <mc:Fallback xmlns="">
      <p:transition spd="slow" advTm="84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8229600" cy="634082"/>
          </a:xfrm>
        </p:spPr>
        <p:txBody>
          <a:bodyPr/>
          <a:lstStyle/>
          <a:p>
            <a:r>
              <a:rPr lang="en-US" sz="1800" b="1" dirty="0">
                <a:latin typeface="Arial" panose="020B0604020202020204" pitchFamily="34" charset="0"/>
                <a:cs typeface="Arial" panose="020B0604020202020204" pitchFamily="34" charset="0"/>
              </a:rPr>
              <a:t>Recommendations for Care Planning and Monitoring</a:t>
            </a:r>
            <a:r>
              <a:rPr lang="en-US" sz="2400" b="1" dirty="0">
                <a:latin typeface="Arial" panose="020B0604020202020204" pitchFamily="34" charset="0"/>
                <a:cs typeface="Arial" panose="020B0604020202020204" pitchFamily="34" charset="0"/>
              </a:rPr>
              <a:t>.</a:t>
            </a:r>
            <a:endParaRPr lang="en-GB" sz="24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6" name="Rectangle 1">
            <a:extLst>
              <a:ext uri="{FF2B5EF4-FFF2-40B4-BE49-F238E27FC236}">
                <a16:creationId xmlns:a16="http://schemas.microsoft.com/office/drawing/2014/main" id="{74DD760D-1CBB-4F82-4E34-DAEFF1C5E2CA}"/>
              </a:ext>
            </a:extLst>
          </p:cNvPr>
          <p:cNvSpPr>
            <a:spLocks noGrp="1" noChangeArrowheads="1"/>
          </p:cNvSpPr>
          <p:nvPr>
            <p:ph idx="1"/>
          </p:nvPr>
        </p:nvSpPr>
        <p:spPr bwMode="auto">
          <a:xfrm>
            <a:off x="323528" y="1073642"/>
            <a:ext cx="8363272"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Medication adherence</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James should take his preventer inhaler daily as prescribed and use the reliever inhaler only during acute symptoms to maintain airway control.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Monitoring lung function</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Daily use of a peak flow meter can help James detect early signs of asthma flare-ups, allowing prompt intervention.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Trigger avoidance</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James should minimize exposure to air pollution, second-hand smoke, and workplace irritants. Wearing a mask in polluted areas and improving home ventilation can reduce risk.</a:t>
            </a:r>
          </a:p>
          <a:p>
            <a:pPr marL="0" lvl="0" indent="0">
              <a:spcBef>
                <a:spcPct val="0"/>
              </a:spcBef>
              <a:buFontTx/>
              <a:buChar char="•"/>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Exercise management</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Moderate physical activity is recommended, including warm-up routines before exercise to prevent exercise-induced bronchoconstriction </a:t>
            </a:r>
            <a:r>
              <a:rPr lang="en-GB" sz="1600" dirty="0">
                <a:latin typeface="Arial" panose="020B0604020202020204" pitchFamily="34" charset="0"/>
                <a:cs typeface="Arial" panose="020B0604020202020204" pitchFamily="34" charset="0"/>
              </a:rPr>
              <a:t>(Mayo Clinic, 2022).</a:t>
            </a:r>
            <a:endPar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Stress reduction</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Incorporating stress management techniques such as mindfulness, breathing exercises, or short breaks during work can reduce symptom frequency.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Regular review</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Scheduled follow-ups with a GP or asthma nurse to review inhaler technique, medication effectiveness, and care plan updates.</a:t>
            </a:r>
          </a:p>
          <a:p>
            <a:pPr marL="0" lvl="0" indent="0">
              <a:spcBef>
                <a:spcPct val="0"/>
              </a:spcBef>
              <a:buFontTx/>
              <a:buChar char="•"/>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Asthma action plan</a:t>
            </a: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 James should maintain a written plan detailing steps to take during flare-ups, including when to seek urgent care </a:t>
            </a:r>
            <a:r>
              <a:rPr lang="en-GB" sz="1600" dirty="0">
                <a:latin typeface="Arial" panose="020B0604020202020204" pitchFamily="34" charset="0"/>
                <a:cs typeface="Arial" panose="020B0604020202020204" pitchFamily="34" charset="0"/>
              </a:rPr>
              <a:t> (Patient.info, 2025).</a:t>
            </a:r>
            <a:endPar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1EA3F2A1-E9CE-4C86-EDC4-0E05EA0289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71422"/>
    </mc:Choice>
    <mc:Fallback xmlns="">
      <p:transition spd="slow" advTm="71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1800" b="1" dirty="0">
                <a:latin typeface="Arial" panose="020B0604020202020204" pitchFamily="34" charset="0"/>
                <a:cs typeface="Arial" panose="020B0604020202020204" pitchFamily="34" charset="0"/>
              </a:rPr>
              <a:t>Conclusion</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3" name="Rectangle 1">
            <a:extLst>
              <a:ext uri="{FF2B5EF4-FFF2-40B4-BE49-F238E27FC236}">
                <a16:creationId xmlns:a16="http://schemas.microsoft.com/office/drawing/2014/main" id="{E17716A0-8063-7432-CE15-7E19711C9DD0}"/>
              </a:ext>
            </a:extLst>
          </p:cNvPr>
          <p:cNvSpPr>
            <a:spLocks noGrp="1" noChangeArrowheads="1"/>
          </p:cNvSpPr>
          <p:nvPr>
            <p:ph idx="1"/>
          </p:nvPr>
        </p:nvSpPr>
        <p:spPr bwMode="auto">
          <a:xfrm>
            <a:off x="457201" y="1796043"/>
            <a:ext cx="8363272"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a:spcBef>
                <a:spcPct val="0"/>
              </a:spcBef>
              <a:buFontTx/>
              <a:buChar char="•"/>
            </a:pPr>
            <a:r>
              <a:rPr kumimoji="0" lang="en-US" altLang="en-US" sz="1600" u="none" strike="noStrike" cap="none" normalizeH="0" baseline="0" dirty="0">
                <a:ln>
                  <a:noFill/>
                </a:ln>
                <a:solidFill>
                  <a:schemeClr val="tx1"/>
                </a:solidFill>
                <a:effectLst/>
                <a:latin typeface="Arial" panose="020B0604020202020204" pitchFamily="34" charset="0"/>
              </a:rPr>
              <a:t>James C, a 30-year-old man, lives with moderate persistent asthma, </a:t>
            </a:r>
            <a:r>
              <a:rPr lang="en-US" altLang="en-US" sz="1600" dirty="0">
                <a:latin typeface="Arial" panose="020B0604020202020204" pitchFamily="34" charset="0"/>
              </a:rPr>
              <a:t>a long-term respiratory illness marked by bronchoconstriction, inflammation of the airways, and excessive mucus production. </a:t>
            </a:r>
            <a:endParaRPr kumimoji="0" lang="en-US" altLang="en-US" sz="1600" u="none" strike="noStrike" cap="none" normalizeH="0" baseline="0" dirty="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600" u="none" strike="noStrike" cap="none" normalizeH="0" baseline="0" dirty="0">
                <a:ln>
                  <a:noFill/>
                </a:ln>
                <a:solidFill>
                  <a:schemeClr val="tx1"/>
                </a:solidFill>
                <a:effectLst/>
                <a:latin typeface="Arial" panose="020B0604020202020204" pitchFamily="34" charset="0"/>
              </a:rPr>
              <a:t>His lifestyle and environment, including urban air pollution, occasional exposure to second-hand smoke, stress, and irregular use of preventer inhalers, contribute to asthma flare-ups and reduced lung function.</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600" u="none" strike="noStrike" cap="none" normalizeH="0" baseline="0" dirty="0">
                <a:ln>
                  <a:noFill/>
                </a:ln>
                <a:solidFill>
                  <a:schemeClr val="tx1"/>
                </a:solidFill>
                <a:effectLst/>
                <a:latin typeface="Arial" panose="020B0604020202020204" pitchFamily="34" charset="0"/>
              </a:rPr>
              <a:t>Effective asthma management requires a holistic care plan, incorporating daily medication adherence, monitoring lung function with a peak flow meter, and avoiding known triggers.</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600" u="none" strike="noStrike" cap="none" normalizeH="0" baseline="0" dirty="0">
                <a:ln>
                  <a:noFill/>
                </a:ln>
                <a:solidFill>
                  <a:schemeClr val="tx1"/>
                </a:solidFill>
                <a:effectLst/>
                <a:latin typeface="Arial" panose="020B0604020202020204" pitchFamily="34" charset="0"/>
              </a:rPr>
              <a:t>Moderate exercise, stress management, and regular follow-ups with healthcare professionals are essential to maintaining stability and preventing severe exacerbations.</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600" u="none" strike="noStrike" cap="none" normalizeH="0" baseline="0" dirty="0">
                <a:ln>
                  <a:noFill/>
                </a:ln>
                <a:solidFill>
                  <a:schemeClr val="tx1"/>
                </a:solidFill>
                <a:effectLst/>
                <a:latin typeface="Arial" panose="020B0604020202020204" pitchFamily="34" charset="0"/>
              </a:rPr>
              <a:t>Ethical and clear communication ensures James remains actively involved in decision-making, while confidentiality and cultural sensitivity promote trust.</a:t>
            </a:r>
          </a:p>
          <a:p>
            <a:pPr marL="0" marR="0" lvl="0" indent="0" defTabSz="914400" rtl="0" eaLnBrk="0" fontAlgn="base" latinLnBrk="0" hangingPunct="0">
              <a:lnSpc>
                <a:spcPct val="100000"/>
              </a:lnSpc>
              <a:spcBef>
                <a:spcPct val="0"/>
              </a:spcBef>
              <a:spcAft>
                <a:spcPct val="0"/>
              </a:spcAft>
              <a:buClrTx/>
              <a:buSzTx/>
              <a:buFontTx/>
              <a:buChar char="•"/>
              <a:tabLst/>
            </a:pPr>
            <a:r>
              <a:rPr kumimoji="0" lang="en-US" altLang="en-US" sz="1600" u="none" strike="noStrike" cap="none" normalizeH="0" baseline="0" dirty="0">
                <a:ln>
                  <a:noFill/>
                </a:ln>
                <a:solidFill>
                  <a:schemeClr val="tx1"/>
                </a:solidFill>
                <a:effectLst/>
                <a:latin typeface="Arial" panose="020B0604020202020204" pitchFamily="34" charset="0"/>
              </a:rPr>
              <a:t>By following evidence-based recommendations, James can achieve enhanced quality of life better symptom management and a lower chance of asthma related problems.</a:t>
            </a:r>
          </a:p>
        </p:txBody>
      </p:sp>
      <p:pic>
        <p:nvPicPr>
          <p:cNvPr id="7" name="Audio 6">
            <a:hlinkClick r:id="" action="ppaction://media"/>
            <a:extLst>
              <a:ext uri="{FF2B5EF4-FFF2-40B4-BE49-F238E27FC236}">
                <a16:creationId xmlns:a16="http://schemas.microsoft.com/office/drawing/2014/main" id="{9E0B60F5-AFC0-4C3D-D9D5-28B6CA711A9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5085184"/>
            <a:ext cx="2057400" cy="169052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42228"/>
    </mc:Choice>
    <mc:Fallback xmlns="">
      <p:transition spd="slow" advTm="42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1800" b="1" dirty="0">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412776"/>
            <a:ext cx="8229600" cy="4248472"/>
          </a:xfrm>
        </p:spPr>
        <p:txBody>
          <a:bodyPr/>
          <a:lstStyle/>
          <a:p>
            <a:r>
              <a:rPr lang="en-US" sz="1200" dirty="0">
                <a:latin typeface="Arial" panose="020B0604020202020204" pitchFamily="34" charset="0"/>
                <a:cs typeface="Arial" panose="020B0604020202020204" pitchFamily="34" charset="0"/>
              </a:rPr>
              <a:t>Global initiative for Asthma (2023). </a:t>
            </a:r>
            <a:r>
              <a:rPr lang="en-US" sz="1200" i="1" dirty="0">
                <a:latin typeface="Arial" panose="020B0604020202020204" pitchFamily="34" charset="0"/>
                <a:cs typeface="Arial" panose="020B0604020202020204" pitchFamily="34" charset="0"/>
              </a:rPr>
              <a:t>Global Strategy for Asthma Management and Prevention</a:t>
            </a:r>
            <a:r>
              <a:rPr lang="en-US" sz="1200" dirty="0">
                <a:latin typeface="Arial" panose="020B0604020202020204" pitchFamily="34" charset="0"/>
                <a:cs typeface="Arial" panose="020B0604020202020204" pitchFamily="34" charset="0"/>
              </a:rPr>
              <a:t>. [online] </a:t>
            </a:r>
            <a:r>
              <a:rPr lang="en-US" sz="1200" i="1" dirty="0">
                <a:latin typeface="Arial" panose="020B0604020202020204" pitchFamily="34" charset="0"/>
                <a:cs typeface="Arial" panose="020B0604020202020204" pitchFamily="34" charset="0"/>
              </a:rPr>
              <a:t>Global Initiative For Asthma</a:t>
            </a:r>
            <a:r>
              <a:rPr lang="en-US" sz="1200" dirty="0">
                <a:latin typeface="Arial" panose="020B0604020202020204" pitchFamily="34" charset="0"/>
                <a:cs typeface="Arial" panose="020B0604020202020204" pitchFamily="34" charset="0"/>
              </a:rPr>
              <a:t>. Available at: https://ginasthma.org/wp-content/uploads/2023/07/GINA-2023-Full-report-23_07_06-WMS.pdf.</a:t>
            </a:r>
          </a:p>
          <a:p>
            <a:r>
              <a:rPr lang="en-GB" sz="1200" dirty="0">
                <a:latin typeface="Arial" panose="020B0604020202020204" pitchFamily="34" charset="0"/>
                <a:cs typeface="Arial" panose="020B0604020202020204" pitchFamily="34" charset="0"/>
              </a:rPr>
              <a:t>NHS (2021). </a:t>
            </a:r>
            <a:r>
              <a:rPr lang="en-GB" sz="1200" i="1" dirty="0">
                <a:latin typeface="Arial" panose="020B0604020202020204" pitchFamily="34" charset="0"/>
                <a:cs typeface="Arial" panose="020B0604020202020204" pitchFamily="34" charset="0"/>
              </a:rPr>
              <a:t>Asthma</a:t>
            </a:r>
            <a:r>
              <a:rPr lang="en-GB" sz="1200" dirty="0">
                <a:latin typeface="Arial" panose="020B0604020202020204" pitchFamily="34" charset="0"/>
                <a:cs typeface="Arial" panose="020B0604020202020204" pitchFamily="34" charset="0"/>
              </a:rPr>
              <a:t>. [online] NHS. Available at: </a:t>
            </a:r>
            <a:r>
              <a:rPr lang="en-GB" sz="1200" dirty="0">
                <a:latin typeface="Arial" panose="020B0604020202020204" pitchFamily="34" charset="0"/>
                <a:cs typeface="Arial" panose="020B0604020202020204" pitchFamily="34" charset="0"/>
                <a:hlinkClick r:id="rId4"/>
              </a:rPr>
              <a:t>https://www.nhs.uk/conditions/asthma/</a:t>
            </a:r>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British Lung Foundation (2023) </a:t>
            </a:r>
            <a:r>
              <a:rPr lang="en-US" sz="1200" i="1" dirty="0">
                <a:latin typeface="Arial" panose="020B0604020202020204" pitchFamily="34" charset="0"/>
                <a:cs typeface="Arial" panose="020B0604020202020204" pitchFamily="34" charset="0"/>
              </a:rPr>
              <a:t>Asthma: symptoms, causes and treatment.</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‌Zhou, X., Sampath, V. and Nadeau, K.C. (2024). Effect of air pollution on asthma. </a:t>
            </a:r>
            <a:r>
              <a:rPr lang="en-US" sz="1200" i="1" dirty="0">
                <a:latin typeface="Arial" panose="020B0604020202020204" pitchFamily="34" charset="0"/>
                <a:cs typeface="Arial" panose="020B0604020202020204" pitchFamily="34" charset="0"/>
              </a:rPr>
              <a:t>Annals of allergy, asthma, &amp; immunology</a:t>
            </a:r>
            <a:r>
              <a:rPr lang="en-US" sz="1200" dirty="0">
                <a:latin typeface="Arial" panose="020B0604020202020204" pitchFamily="34" charset="0"/>
                <a:cs typeface="Arial" panose="020B0604020202020204" pitchFamily="34" charset="0"/>
              </a:rPr>
              <a:t>, 132(4), pp.426–432.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://doi.org/10.1016/j.anai.2024.01.017.</a:t>
            </a:r>
          </a:p>
          <a:p>
            <a:r>
              <a:rPr lang="en-GB" sz="1200" dirty="0" err="1">
                <a:latin typeface="Arial" panose="020B0604020202020204" pitchFamily="34" charset="0"/>
                <a:cs typeface="Arial" panose="020B0604020202020204" pitchFamily="34" charset="0"/>
              </a:rPr>
              <a:t>Collidu</a:t>
            </a:r>
            <a:r>
              <a:rPr lang="en-GB" sz="1200" dirty="0">
                <a:latin typeface="Arial" panose="020B0604020202020204" pitchFamily="34" charset="0"/>
                <a:cs typeface="Arial" panose="020B0604020202020204" pitchFamily="34" charset="0"/>
              </a:rPr>
              <a:t> (2023). </a:t>
            </a:r>
            <a:r>
              <a:rPr lang="en-GB" sz="1200" i="1" dirty="0">
                <a:latin typeface="Arial" panose="020B0604020202020204" pitchFamily="34" charset="0"/>
                <a:cs typeface="Arial" panose="020B0604020202020204" pitchFamily="34" charset="0"/>
              </a:rPr>
              <a:t>Ethical Communication</a:t>
            </a:r>
            <a:r>
              <a:rPr lang="en-GB" sz="1200" dirty="0">
                <a:latin typeface="Arial" panose="020B0604020202020204" pitchFamily="34" charset="0"/>
                <a:cs typeface="Arial" panose="020B0604020202020204" pitchFamily="34" charset="0"/>
              </a:rPr>
              <a:t>. [online] Collidu.com. Available at: https://www.collidu.com/presentation-ethical-communication.</a:t>
            </a:r>
          </a:p>
          <a:p>
            <a:r>
              <a:rPr lang="en-US"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Alqarni, A.A., </a:t>
            </a:r>
            <a:r>
              <a:rPr lang="en-GB" sz="1200" dirty="0" err="1">
                <a:latin typeface="Arial" panose="020B0604020202020204" pitchFamily="34" charset="0"/>
                <a:cs typeface="Arial" panose="020B0604020202020204" pitchFamily="34" charset="0"/>
              </a:rPr>
              <a:t>Aldhahir</a:t>
            </a:r>
            <a:r>
              <a:rPr lang="en-GB" sz="1200" dirty="0">
                <a:latin typeface="Arial" panose="020B0604020202020204" pitchFamily="34" charset="0"/>
                <a:cs typeface="Arial" panose="020B0604020202020204" pitchFamily="34" charset="0"/>
              </a:rPr>
              <a:t>, A.M., Siraj, R.A., Alqahtani, J.S., Alghamdi, D.A., Alghamdi, S.K., Alamoudi, A.A., </a:t>
            </a:r>
            <a:r>
              <a:rPr lang="en-GB" sz="1200" dirty="0" err="1">
                <a:latin typeface="Arial" panose="020B0604020202020204" pitchFamily="34" charset="0"/>
                <a:cs typeface="Arial" panose="020B0604020202020204" pitchFamily="34" charset="0"/>
              </a:rPr>
              <a:t>Mohtaseb</a:t>
            </a:r>
            <a:r>
              <a:rPr lang="en-GB" sz="1200" dirty="0">
                <a:latin typeface="Arial" panose="020B0604020202020204" pitchFamily="34" charset="0"/>
                <a:cs typeface="Arial" panose="020B0604020202020204" pitchFamily="34" charset="0"/>
              </a:rPr>
              <a:t>, M.A., Mansour </a:t>
            </a:r>
            <a:r>
              <a:rPr lang="en-GB" sz="1200" dirty="0" err="1">
                <a:latin typeface="Arial" panose="020B0604020202020204" pitchFamily="34" charset="0"/>
                <a:cs typeface="Arial" panose="020B0604020202020204" pitchFamily="34" charset="0"/>
              </a:rPr>
              <a:t>Majrshi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AlGarni</a:t>
            </a:r>
            <a:r>
              <a:rPr lang="en-GB" sz="1200" dirty="0">
                <a:latin typeface="Arial" panose="020B0604020202020204" pitchFamily="34" charset="0"/>
                <a:cs typeface="Arial" panose="020B0604020202020204" pitchFamily="34" charset="0"/>
              </a:rPr>
              <a:t>, A.A., Badr, O.I. and </a:t>
            </a:r>
            <a:r>
              <a:rPr lang="en-GB" sz="1200" dirty="0" err="1">
                <a:latin typeface="Arial" panose="020B0604020202020204" pitchFamily="34" charset="0"/>
                <a:cs typeface="Arial" panose="020B0604020202020204" pitchFamily="34" charset="0"/>
              </a:rPr>
              <a:t>Alwafi</a:t>
            </a:r>
            <a:r>
              <a:rPr lang="en-GB" sz="1200" dirty="0">
                <a:latin typeface="Arial" panose="020B0604020202020204" pitchFamily="34" charset="0"/>
                <a:cs typeface="Arial" panose="020B0604020202020204" pitchFamily="34" charset="0"/>
              </a:rPr>
              <a:t>, H. (2024). Asthma medication adherence, control, and psychological symptoms: a cross-sectional study. </a:t>
            </a:r>
            <a:r>
              <a:rPr lang="en-GB" sz="1200" i="1" dirty="0">
                <a:latin typeface="Arial" panose="020B0604020202020204" pitchFamily="34" charset="0"/>
                <a:cs typeface="Arial" panose="020B0604020202020204" pitchFamily="34" charset="0"/>
              </a:rPr>
              <a:t>BMC pulmonary medicine</a:t>
            </a:r>
            <a:r>
              <a:rPr lang="en-GB" sz="1200" dirty="0">
                <a:latin typeface="Arial" panose="020B0604020202020204" pitchFamily="34" charset="0"/>
                <a:cs typeface="Arial" panose="020B0604020202020204" pitchFamily="34" charset="0"/>
              </a:rPr>
              <a:t>, 24(1).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://doi.org/10.1186/s12890-024-02995-x.</a:t>
            </a:r>
          </a:p>
          <a:p>
            <a:r>
              <a:rPr lang="en-US" sz="1200" dirty="0">
                <a:latin typeface="Arial" panose="020B0604020202020204" pitchFamily="34" charset="0"/>
                <a:cs typeface="Arial" panose="020B0604020202020204" pitchFamily="34" charset="0"/>
              </a:rPr>
              <a:t>World Health Organization (2024). </a:t>
            </a:r>
            <a:r>
              <a:rPr lang="en-US" sz="1200" i="1" dirty="0">
                <a:latin typeface="Arial" panose="020B0604020202020204" pitchFamily="34" charset="0"/>
                <a:cs typeface="Arial" panose="020B0604020202020204" pitchFamily="34" charset="0"/>
              </a:rPr>
              <a:t>Health consequences of air pollution</a:t>
            </a:r>
            <a:r>
              <a:rPr lang="en-US" sz="1200" dirty="0">
                <a:latin typeface="Arial" panose="020B0604020202020204" pitchFamily="34" charset="0"/>
                <a:cs typeface="Arial" panose="020B0604020202020204" pitchFamily="34" charset="0"/>
              </a:rPr>
              <a:t>. [online] www.who.int. Available at: https://www.who.int/news/item/25-06-2024-what-are-health-consequences-of-air-pollution-on-populations.</a:t>
            </a:r>
          </a:p>
          <a:p>
            <a:r>
              <a:rPr lang="en-US"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Asthma and Lung UK (2024). </a:t>
            </a:r>
            <a:r>
              <a:rPr lang="en-GB" sz="1200" i="1" dirty="0">
                <a:latin typeface="Arial" panose="020B0604020202020204" pitchFamily="34" charset="0"/>
                <a:cs typeface="Arial" panose="020B0604020202020204" pitchFamily="34" charset="0"/>
              </a:rPr>
              <a:t>Uncontrolled Asthma</a:t>
            </a:r>
            <a:r>
              <a:rPr lang="en-GB" sz="1200" dirty="0">
                <a:latin typeface="Arial" panose="020B0604020202020204" pitchFamily="34" charset="0"/>
                <a:cs typeface="Arial" panose="020B0604020202020204" pitchFamily="34" charset="0"/>
              </a:rPr>
              <a:t>. [online] Asthma + Lung UK. Available at: https://www.asthmaandlung.org.uk/healthcare-professionals/adult-asthma/uncontrolled.</a:t>
            </a:r>
          </a:p>
          <a:p>
            <a:r>
              <a:rPr lang="en-US" sz="1200" dirty="0" err="1">
                <a:latin typeface="Arial" panose="020B0604020202020204" pitchFamily="34" charset="0"/>
                <a:cs typeface="Arial" panose="020B0604020202020204" pitchFamily="34" charset="0"/>
              </a:rPr>
              <a:t>Elsaidy</a:t>
            </a:r>
            <a:r>
              <a:rPr lang="en-US" sz="1200" dirty="0">
                <a:latin typeface="Arial" panose="020B0604020202020204" pitchFamily="34" charset="0"/>
                <a:cs typeface="Arial" panose="020B0604020202020204" pitchFamily="34" charset="0"/>
              </a:rPr>
              <a:t>, W.H., Alzahrani, S.A. and </a:t>
            </a:r>
            <a:r>
              <a:rPr lang="en-US" sz="1200" dirty="0" err="1">
                <a:latin typeface="Arial" panose="020B0604020202020204" pitchFamily="34" charset="0"/>
                <a:cs typeface="Arial" panose="020B0604020202020204" pitchFamily="34" charset="0"/>
              </a:rPr>
              <a:t>Boodai</a:t>
            </a:r>
            <a:r>
              <a:rPr lang="en-US" sz="1200" dirty="0">
                <a:latin typeface="Arial" panose="020B0604020202020204" pitchFamily="34" charset="0"/>
                <a:cs typeface="Arial" panose="020B0604020202020204" pitchFamily="34" charset="0"/>
              </a:rPr>
              <a:t>, S.M. (2024). Exploring the correlation between body mass index and lung function test parameters: a cross-sectional analytical study. </a:t>
            </a:r>
            <a:r>
              <a:rPr lang="en-US" sz="1200" i="1" dirty="0">
                <a:latin typeface="Arial" panose="020B0604020202020204" pitchFamily="34" charset="0"/>
                <a:cs typeface="Arial" panose="020B0604020202020204" pitchFamily="34" charset="0"/>
              </a:rPr>
              <a:t>BMC Research Notes</a:t>
            </a:r>
            <a:r>
              <a:rPr lang="en-US" sz="1200" dirty="0">
                <a:latin typeface="Arial" panose="020B0604020202020204" pitchFamily="34" charset="0"/>
                <a:cs typeface="Arial" panose="020B0604020202020204" pitchFamily="34" charset="0"/>
              </a:rPr>
              <a:t>, 17(1).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://doi.org/10.1186/s13104-024-06967-6.</a:t>
            </a:r>
          </a:p>
          <a:p>
            <a:pPr marL="0" indent="0">
              <a:buNone/>
            </a:pPr>
            <a:r>
              <a:rPr lang="en-US" sz="1400"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a:t>
            </a:r>
          </a:p>
          <a:p>
            <a:endParaRPr lang="en-US"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GB" sz="1200" dirty="0">
              <a:solidFill>
                <a:srgbClr val="0070C0"/>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7" name="Audio 6">
            <a:hlinkClick r:id="" action="ppaction://media"/>
            <a:extLst>
              <a:ext uri="{FF2B5EF4-FFF2-40B4-BE49-F238E27FC236}">
                <a16:creationId xmlns:a16="http://schemas.microsoft.com/office/drawing/2014/main" id="{10DB349C-6D63-4646-26C0-D8096433410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xmlns:p14="http://schemas.microsoft.com/office/powerpoint/2010/main">
    <mc:Choice Requires="p14">
      <p:transition spd="slow" p14:dur="2000" advTm="6694"/>
    </mc:Choice>
    <mc:Fallback xmlns="">
      <p:transition spd="slow" advTm="6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04EFE-A478-3C28-D2C7-0D8F22796CA9}"/>
              </a:ext>
            </a:extLst>
          </p:cNvPr>
          <p:cNvSpPr>
            <a:spLocks noGrp="1"/>
          </p:cNvSpPr>
          <p:nvPr>
            <p:ph type="title"/>
          </p:nvPr>
        </p:nvSpPr>
        <p:spPr>
          <a:xfrm>
            <a:off x="457200" y="274638"/>
            <a:ext cx="8229600" cy="562074"/>
          </a:xfrm>
        </p:spPr>
        <p:txBody>
          <a:bodyPr/>
          <a:lstStyle/>
          <a:p>
            <a:r>
              <a:rPr lang="en-GB" sz="1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5B0E0D3-F777-BE3F-3819-CDFBDFFF750B}"/>
              </a:ext>
            </a:extLst>
          </p:cNvPr>
          <p:cNvSpPr>
            <a:spLocks noGrp="1"/>
          </p:cNvSpPr>
          <p:nvPr>
            <p:ph idx="1"/>
          </p:nvPr>
        </p:nvSpPr>
        <p:spPr>
          <a:xfrm>
            <a:off x="457200" y="1052736"/>
            <a:ext cx="8229600" cy="4464497"/>
          </a:xfrm>
        </p:spPr>
        <p:txBody>
          <a:bodyPr/>
          <a:lstStyle/>
          <a:p>
            <a:r>
              <a:rPr lang="en-US" sz="1200" dirty="0">
                <a:latin typeface="Arial" panose="020B0604020202020204" pitchFamily="34" charset="0"/>
                <a:cs typeface="Arial" panose="020B0604020202020204" pitchFamily="34" charset="0"/>
              </a:rPr>
              <a:t>Health Discovery. (2019). </a:t>
            </a:r>
            <a:r>
              <a:rPr lang="en-US" sz="1200" i="1" dirty="0">
                <a:latin typeface="Arial" panose="020B0604020202020204" pitchFamily="34" charset="0"/>
                <a:cs typeface="Arial" panose="020B0604020202020204" pitchFamily="34" charset="0"/>
              </a:rPr>
              <a:t>INFOGRAPHIC: 4 Behaviors for a Healthy Lifestyle</a:t>
            </a:r>
            <a:r>
              <a:rPr lang="en-US" sz="1200" dirty="0">
                <a:latin typeface="Arial" panose="020B0604020202020204" pitchFamily="34" charset="0"/>
                <a:cs typeface="Arial" panose="020B0604020202020204" pitchFamily="34" charset="0"/>
              </a:rPr>
              <a:t>. [online] Available at: https://healthdiscovery.org/infographic/healthy-lifestyle-behavior/ [Accessed 14 Dec. 2025].</a:t>
            </a:r>
          </a:p>
          <a:p>
            <a:r>
              <a:rPr lang="en-US" sz="1200" dirty="0">
                <a:latin typeface="Arial" panose="020B0604020202020204" pitchFamily="34" charset="0"/>
                <a:cs typeface="Arial" panose="020B0604020202020204" pitchFamily="34" charset="0"/>
              </a:rPr>
              <a:t>‌Gao, F., Lei, J., Zhu, H. and Zhao, L. (2024). Small airway dysfunction links asthma exacerbations with asthma control and health-related quality of life. </a:t>
            </a:r>
            <a:r>
              <a:rPr lang="en-US" sz="1200" i="1" dirty="0">
                <a:latin typeface="Arial" panose="020B0604020202020204" pitchFamily="34" charset="0"/>
                <a:cs typeface="Arial" panose="020B0604020202020204" pitchFamily="34" charset="0"/>
              </a:rPr>
              <a:t>Respiratory Research</a:t>
            </a:r>
            <a:r>
              <a:rPr lang="en-US" sz="1200" dirty="0">
                <a:latin typeface="Arial" panose="020B0604020202020204" pitchFamily="34" charset="0"/>
                <a:cs typeface="Arial" panose="020B0604020202020204" pitchFamily="34" charset="0"/>
              </a:rPr>
              <a:t>, 25(1).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://doi.org/10.1186/s12931-024-02937-5.</a:t>
            </a:r>
          </a:p>
          <a:p>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Chukowry</a:t>
            </a:r>
            <a:r>
              <a:rPr lang="en-US" sz="1200" dirty="0">
                <a:latin typeface="Arial" panose="020B0604020202020204" pitchFamily="34" charset="0"/>
                <a:cs typeface="Arial" panose="020B0604020202020204" pitchFamily="34" charset="0"/>
              </a:rPr>
              <a:t>, P.S., Spittle, D.A. and Turner, A. (2021). Small Airways Disease, Biomarkers and COPD: Where are We? </a:t>
            </a:r>
            <a:r>
              <a:rPr lang="en-US" sz="1200" i="1" dirty="0">
                <a:latin typeface="Arial" panose="020B0604020202020204" pitchFamily="34" charset="0"/>
                <a:cs typeface="Arial" panose="020B0604020202020204" pitchFamily="34" charset="0"/>
              </a:rPr>
              <a:t>International Journal of Chronic Obstructive Pulmonary Disease</a:t>
            </a:r>
            <a:r>
              <a:rPr lang="en-US" sz="1200" dirty="0">
                <a:latin typeface="Arial" panose="020B0604020202020204" pitchFamily="34" charset="0"/>
                <a:cs typeface="Arial" panose="020B0604020202020204" pitchFamily="34" charset="0"/>
              </a:rPr>
              <a:t>, Volume 16, pp.351–365.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://doi.org/10.2147/copd.s280157.</a:t>
            </a:r>
          </a:p>
          <a:p>
            <a:r>
              <a:rPr lang="en-US"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Eguiluz‐Gracia, I., </a:t>
            </a:r>
            <a:r>
              <a:rPr lang="en-GB" sz="1200" dirty="0" err="1">
                <a:latin typeface="Arial" panose="020B0604020202020204" pitchFamily="34" charset="0"/>
                <a:cs typeface="Arial" panose="020B0604020202020204" pitchFamily="34" charset="0"/>
              </a:rPr>
              <a:t>Mathioudakis</a:t>
            </a:r>
            <a:r>
              <a:rPr lang="en-GB" sz="1200" dirty="0">
                <a:latin typeface="Arial" panose="020B0604020202020204" pitchFamily="34" charset="0"/>
                <a:cs typeface="Arial" panose="020B0604020202020204" pitchFamily="34" charset="0"/>
              </a:rPr>
              <a:t>, A.G., Bartel, S., </a:t>
            </a:r>
            <a:r>
              <a:rPr lang="en-GB" sz="1200" dirty="0" err="1">
                <a:latin typeface="Arial" panose="020B0604020202020204" pitchFamily="34" charset="0"/>
                <a:cs typeface="Arial" panose="020B0604020202020204" pitchFamily="34" charset="0"/>
              </a:rPr>
              <a:t>Vijverberg</a:t>
            </a:r>
            <a:r>
              <a:rPr lang="en-GB" sz="1200" dirty="0">
                <a:latin typeface="Arial" panose="020B0604020202020204" pitchFamily="34" charset="0"/>
                <a:cs typeface="Arial" panose="020B0604020202020204" pitchFamily="34" charset="0"/>
              </a:rPr>
              <a:t>, S.J.H., Fuertes, E., </a:t>
            </a:r>
            <a:r>
              <a:rPr lang="en-GB" sz="1200" dirty="0" err="1">
                <a:latin typeface="Arial" panose="020B0604020202020204" pitchFamily="34" charset="0"/>
                <a:cs typeface="Arial" panose="020B0604020202020204" pitchFamily="34" charset="0"/>
              </a:rPr>
              <a:t>Comberiati</a:t>
            </a:r>
            <a:r>
              <a:rPr lang="en-GB" sz="1200" dirty="0">
                <a:latin typeface="Arial" panose="020B0604020202020204" pitchFamily="34" charset="0"/>
                <a:cs typeface="Arial" panose="020B0604020202020204" pitchFamily="34" charset="0"/>
              </a:rPr>
              <a:t>, P., Cai, Y.S., Tomazic, P.V., Diamant, Z., Vestbo, J., Galan, C. and Hoffmann, B. (2020). The need for clean air: The way air pollution and climate change affect allergic rhinitis and asthma. </a:t>
            </a:r>
            <a:r>
              <a:rPr lang="en-GB" sz="1200" i="1" dirty="0">
                <a:latin typeface="Arial" panose="020B0604020202020204" pitchFamily="34" charset="0"/>
                <a:cs typeface="Arial" panose="020B0604020202020204" pitchFamily="34" charset="0"/>
              </a:rPr>
              <a:t>Allergy</a:t>
            </a:r>
            <a:r>
              <a:rPr lang="en-GB" sz="1200" dirty="0">
                <a:latin typeface="Arial" panose="020B0604020202020204" pitchFamily="34" charset="0"/>
                <a:cs typeface="Arial" panose="020B0604020202020204" pitchFamily="34" charset="0"/>
              </a:rPr>
              <a:t>, 75(9).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://doi.org/10.1111/all.14177.</a:t>
            </a:r>
          </a:p>
          <a:p>
            <a:r>
              <a:rPr lang="en-US" sz="1200" dirty="0">
                <a:latin typeface="Arial" panose="020B0604020202020204" pitchFamily="34" charset="0"/>
                <a:cs typeface="Arial" panose="020B0604020202020204" pitchFamily="34" charset="0"/>
              </a:rPr>
              <a:t>Hsieh, A., </a:t>
            </a:r>
            <a:r>
              <a:rPr lang="en-US" sz="1200" dirty="0" err="1">
                <a:latin typeface="Arial" panose="020B0604020202020204" pitchFamily="34" charset="0"/>
                <a:cs typeface="Arial" panose="020B0604020202020204" pitchFamily="34" charset="0"/>
              </a:rPr>
              <a:t>Assadinia</a:t>
            </a:r>
            <a:r>
              <a:rPr lang="en-US" sz="1200" dirty="0">
                <a:latin typeface="Arial" panose="020B0604020202020204" pitchFamily="34" charset="0"/>
                <a:cs typeface="Arial" panose="020B0604020202020204" pitchFamily="34" charset="0"/>
              </a:rPr>
              <a:t>, N. and Hackett, T.-L. (2023). Airway remodeling heterogeneity in asthma and its relationship to disease outcomes. </a:t>
            </a:r>
            <a:r>
              <a:rPr lang="en-US" sz="1200" i="1" dirty="0">
                <a:latin typeface="Arial" panose="020B0604020202020204" pitchFamily="34" charset="0"/>
                <a:cs typeface="Arial" panose="020B0604020202020204" pitchFamily="34" charset="0"/>
              </a:rPr>
              <a:t>Frontiers in Physiology</a:t>
            </a:r>
            <a:r>
              <a:rPr lang="en-US" sz="1200" dirty="0">
                <a:latin typeface="Arial" panose="020B0604020202020204" pitchFamily="34" charset="0"/>
                <a:cs typeface="Arial" panose="020B0604020202020204" pitchFamily="34" charset="0"/>
              </a:rPr>
              <a:t>, 14.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://doi.org/10.3389/fphys.2023.1113100.</a:t>
            </a:r>
          </a:p>
          <a:p>
            <a:r>
              <a:rPr lang="en-US"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Born, C., Rohini Bhadra, D’Souza, G., Kremers, J., Sucharita </a:t>
            </a:r>
            <a:r>
              <a:rPr lang="en-GB" sz="1200" dirty="0" err="1">
                <a:latin typeface="Arial" panose="020B0604020202020204" pitchFamily="34" charset="0"/>
                <a:cs typeface="Arial" panose="020B0604020202020204" pitchFamily="34" charset="0"/>
              </a:rPr>
              <a:t>Sambashivaiah</a:t>
            </a:r>
            <a:r>
              <a:rPr lang="en-GB" sz="1200" dirty="0">
                <a:latin typeface="Arial" panose="020B0604020202020204" pitchFamily="34" charset="0"/>
                <a:cs typeface="Arial" panose="020B0604020202020204" pitchFamily="34" charset="0"/>
              </a:rPr>
              <a:t>, Annemie M. W. J. Schols, Rik </a:t>
            </a:r>
            <a:r>
              <a:rPr lang="en-GB" sz="1200" dirty="0" err="1">
                <a:latin typeface="Arial" panose="020B0604020202020204" pitchFamily="34" charset="0"/>
                <a:cs typeface="Arial" panose="020B0604020202020204" pitchFamily="34" charset="0"/>
              </a:rPr>
              <a:t>Crutzen</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Beijers</a:t>
            </a:r>
            <a:r>
              <a:rPr lang="en-GB" sz="1200" dirty="0">
                <a:latin typeface="Arial" panose="020B0604020202020204" pitchFamily="34" charset="0"/>
                <a:cs typeface="Arial" panose="020B0604020202020204" pitchFamily="34" charset="0"/>
              </a:rPr>
              <a:t>, R. (2024). Combined Lifestyle Interventions in the Prevention and Management of Asthma and COPD: A Systematic Review. </a:t>
            </a:r>
            <a:r>
              <a:rPr lang="en-GB" sz="1200" i="1" dirty="0">
                <a:latin typeface="Arial" panose="020B0604020202020204" pitchFamily="34" charset="0"/>
                <a:cs typeface="Arial" panose="020B0604020202020204" pitchFamily="34" charset="0"/>
              </a:rPr>
              <a:t>Nutrients</a:t>
            </a:r>
            <a:r>
              <a:rPr lang="en-GB" sz="1200" dirty="0">
                <a:latin typeface="Arial" panose="020B0604020202020204" pitchFamily="34" charset="0"/>
                <a:cs typeface="Arial" panose="020B0604020202020204" pitchFamily="34" charset="0"/>
              </a:rPr>
              <a:t>, 16(10), pp.1515–1515.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://doi.org/10.3390/nu16101515.</a:t>
            </a:r>
          </a:p>
          <a:p>
            <a:r>
              <a:rPr lang="en-GB" sz="1200" dirty="0">
                <a:latin typeface="Arial" panose="020B0604020202020204" pitchFamily="34" charset="0"/>
                <a:cs typeface="Arial" panose="020B0604020202020204" pitchFamily="34" charset="0"/>
              </a:rPr>
              <a:t>‌Beyhan </a:t>
            </a:r>
            <a:r>
              <a:rPr lang="en-GB" sz="1200" dirty="0" err="1">
                <a:latin typeface="Arial" panose="020B0604020202020204" pitchFamily="34" charset="0"/>
                <a:cs typeface="Arial" panose="020B0604020202020204" pitchFamily="34" charset="0"/>
              </a:rPr>
              <a:t>Sagmen</a:t>
            </a:r>
            <a:r>
              <a:rPr lang="en-GB" sz="1200" dirty="0">
                <a:latin typeface="Arial" panose="020B0604020202020204" pitchFamily="34" charset="0"/>
                <a:cs typeface="Arial" panose="020B0604020202020204" pitchFamily="34" charset="0"/>
              </a:rPr>
              <a:t>, S., Olgun </a:t>
            </a:r>
            <a:r>
              <a:rPr lang="en-GB" sz="1200" dirty="0" err="1">
                <a:latin typeface="Arial" panose="020B0604020202020204" pitchFamily="34" charset="0"/>
                <a:cs typeface="Arial" panose="020B0604020202020204" pitchFamily="34" charset="0"/>
              </a:rPr>
              <a:t>Yildizeli</a:t>
            </a:r>
            <a:r>
              <a:rPr lang="en-GB" sz="1200" dirty="0">
                <a:latin typeface="Arial" panose="020B0604020202020204" pitchFamily="34" charset="0"/>
                <a:cs typeface="Arial" panose="020B0604020202020204" pitchFamily="34" charset="0"/>
              </a:rPr>
              <a:t>, S., </a:t>
            </a:r>
            <a:r>
              <a:rPr lang="en-GB" sz="1200" dirty="0" err="1">
                <a:latin typeface="Arial" panose="020B0604020202020204" pitchFamily="34" charset="0"/>
                <a:cs typeface="Arial" panose="020B0604020202020204" pitchFamily="34" charset="0"/>
              </a:rPr>
              <a:t>Baykan</a:t>
            </a:r>
            <a:r>
              <a:rPr lang="en-GB" sz="1200" dirty="0">
                <a:latin typeface="Arial" panose="020B0604020202020204" pitchFamily="34" charset="0"/>
                <a:cs typeface="Arial" panose="020B0604020202020204" pitchFamily="34" charset="0"/>
              </a:rPr>
              <a:t>, H., Ozdemir, M. and Ceyhan, B. (2020). The effects of anxiety and depression on asthma control and their association with strategies for coping with stress and social acceptance. </a:t>
            </a:r>
            <a:r>
              <a:rPr lang="en-GB" sz="1200" i="1" dirty="0">
                <a:latin typeface="Arial" panose="020B0604020202020204" pitchFamily="34" charset="0"/>
                <a:cs typeface="Arial" panose="020B0604020202020204" pitchFamily="34" charset="0"/>
              </a:rPr>
              <a:t>Revue Française </a:t>
            </a:r>
            <a:r>
              <a:rPr lang="en-GB" sz="1200" i="1" dirty="0" err="1">
                <a:latin typeface="Arial" panose="020B0604020202020204" pitchFamily="34" charset="0"/>
                <a:cs typeface="Arial" panose="020B0604020202020204" pitchFamily="34" charset="0"/>
              </a:rPr>
              <a:t>d’Allergologie</a:t>
            </a:r>
            <a:r>
              <a:rPr lang="en-GB" sz="1200" dirty="0">
                <a:latin typeface="Arial" panose="020B0604020202020204" pitchFamily="34" charset="0"/>
                <a:cs typeface="Arial" panose="020B0604020202020204" pitchFamily="34" charset="0"/>
              </a:rPr>
              <a:t>, 60(5), pp.401–406.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://doi.org/10.1016/j.reval.2020.05.006.</a:t>
            </a:r>
          </a:p>
          <a:p>
            <a:r>
              <a:rPr lang="en-US" sz="1400" dirty="0">
                <a:latin typeface="Arial" panose="020B0604020202020204" pitchFamily="34" charset="0"/>
                <a:cs typeface="Arial" panose="020B0604020202020204" pitchFamily="34" charset="0"/>
              </a:rPr>
              <a:t>Mayo Clinic (2022). </a:t>
            </a:r>
            <a:r>
              <a:rPr lang="en-US" sz="1400" i="1" dirty="0">
                <a:latin typeface="Arial" panose="020B0604020202020204" pitchFamily="34" charset="0"/>
                <a:cs typeface="Arial" panose="020B0604020202020204" pitchFamily="34" charset="0"/>
              </a:rPr>
              <a:t>Exercise-induced asthma - Symptoms and causes</a:t>
            </a:r>
            <a:r>
              <a:rPr lang="en-US" sz="1400" dirty="0">
                <a:latin typeface="Arial" panose="020B0604020202020204" pitchFamily="34" charset="0"/>
                <a:cs typeface="Arial" panose="020B0604020202020204" pitchFamily="34" charset="0"/>
              </a:rPr>
              <a:t>. [online] Mayo Clinic. Available at: https://www.mayoclinic.org/diseases-conditions/exercise-induced-asthma/symptoms-causes/syc-20372300.</a:t>
            </a:r>
          </a:p>
          <a:p>
            <a:r>
              <a:rPr lang="en-US"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t>
            </a:r>
          </a:p>
          <a:p>
            <a:endParaRPr lang="en-US" sz="1200" dirty="0">
              <a:latin typeface="Arial" panose="020B0604020202020204" pitchFamily="34" charset="0"/>
              <a:cs typeface="Arial" panose="020B0604020202020204" pitchFamily="34" charset="0"/>
            </a:endParaRPr>
          </a:p>
          <a:p>
            <a:endParaRPr lang="en-US" dirty="0"/>
          </a:p>
          <a:p>
            <a:endParaRPr lang="en-US" sz="12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267696C-9521-2D76-E299-8461BA32A650}"/>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564687AA-F2B3-F802-EDA7-B39DF3D8F985}"/>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307388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EC3FD-1029-D203-9972-CAC0DB4BD4B6}"/>
              </a:ext>
            </a:extLst>
          </p:cNvPr>
          <p:cNvSpPr>
            <a:spLocks noGrp="1"/>
          </p:cNvSpPr>
          <p:nvPr>
            <p:ph type="title"/>
          </p:nvPr>
        </p:nvSpPr>
        <p:spPr>
          <a:xfrm>
            <a:off x="457200" y="0"/>
            <a:ext cx="8229600" cy="1340768"/>
          </a:xfrm>
        </p:spPr>
        <p:txBody>
          <a:bodyPr/>
          <a:lstStyle/>
          <a:p>
            <a:r>
              <a:rPr lang="en-GB" sz="1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5024227-B4E0-BA0B-2DA4-6EA079D08D46}"/>
              </a:ext>
            </a:extLst>
          </p:cNvPr>
          <p:cNvSpPr>
            <a:spLocks noGrp="1"/>
          </p:cNvSpPr>
          <p:nvPr>
            <p:ph idx="1"/>
          </p:nvPr>
        </p:nvSpPr>
        <p:spPr>
          <a:xfrm>
            <a:off x="457200" y="1556792"/>
            <a:ext cx="8229600" cy="4248472"/>
          </a:xfrm>
        </p:spPr>
        <p:txBody>
          <a:bodyPr/>
          <a:lstStyle/>
          <a:p>
            <a:r>
              <a:rPr lang="en-US" sz="1200" dirty="0">
                <a:latin typeface="Arial" panose="020B0604020202020204" pitchFamily="34" charset="0"/>
                <a:cs typeface="Arial" panose="020B0604020202020204" pitchFamily="34" charset="0"/>
              </a:rPr>
              <a:t>Asthma + Lung UK. (2024). </a:t>
            </a:r>
            <a:r>
              <a:rPr lang="en-US" sz="1200" i="1" dirty="0">
                <a:latin typeface="Arial" panose="020B0604020202020204" pitchFamily="34" charset="0"/>
                <a:cs typeface="Arial" panose="020B0604020202020204" pitchFamily="34" charset="0"/>
              </a:rPr>
              <a:t>Exercise, physical activity and asthma</a:t>
            </a:r>
            <a:r>
              <a:rPr lang="en-US" sz="1200" dirty="0">
                <a:latin typeface="Arial" panose="020B0604020202020204" pitchFamily="34" charset="0"/>
                <a:cs typeface="Arial" panose="020B0604020202020204" pitchFamily="34" charset="0"/>
              </a:rPr>
              <a:t>. [online] Available at: https://www.asthmaandlung.org.uk/conditions/asthma/asthma-triggers/when-exercise-triggers-your-asthma?utm_source [Accessed 16 Dec. 2025].</a:t>
            </a:r>
          </a:p>
          <a:p>
            <a:r>
              <a:rPr lang="en-US" sz="1200" dirty="0">
                <a:latin typeface="Arial" panose="020B0604020202020204" pitchFamily="34" charset="0"/>
                <a:cs typeface="Arial" panose="020B0604020202020204" pitchFamily="34" charset="0"/>
              </a:rPr>
              <a:t>Harvard Health. (2019). </a:t>
            </a:r>
            <a:r>
              <a:rPr lang="en-US" sz="1200" i="1" dirty="0">
                <a:latin typeface="Arial" panose="020B0604020202020204" pitchFamily="34" charset="0"/>
                <a:cs typeface="Arial" panose="020B0604020202020204" pitchFamily="34" charset="0"/>
              </a:rPr>
              <a:t>Asthma - Harvard Health</a:t>
            </a:r>
            <a:r>
              <a:rPr lang="en-US" sz="1200" dirty="0">
                <a:latin typeface="Arial" panose="020B0604020202020204" pitchFamily="34" charset="0"/>
                <a:cs typeface="Arial" panose="020B0604020202020204" pitchFamily="34" charset="0"/>
              </a:rPr>
              <a:t>. [online] Available at: https://www.health.harvard.edu/a_to_z/asthma-a-to-z?utm_source [Accessed 16 Dec. 2025].</a:t>
            </a:r>
          </a:p>
          <a:p>
            <a:r>
              <a:rPr lang="en-US"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Monteiro, C., </a:t>
            </a:r>
            <a:r>
              <a:rPr lang="en-GB" sz="1200" dirty="0" err="1">
                <a:latin typeface="Arial" panose="020B0604020202020204" pitchFamily="34" charset="0"/>
                <a:cs typeface="Arial" panose="020B0604020202020204" pitchFamily="34" charset="0"/>
              </a:rPr>
              <a:t>Maricoto</a:t>
            </a:r>
            <a:r>
              <a:rPr lang="en-GB" sz="1200" dirty="0">
                <a:latin typeface="Arial" panose="020B0604020202020204" pitchFamily="34" charset="0"/>
                <a:cs typeface="Arial" panose="020B0604020202020204" pitchFamily="34" charset="0"/>
              </a:rPr>
              <a:t>, T., Prazeres, F., Augusto Simões, P. and Augusto Simões, J. (2022). Determining factors associated with inhaled therapy adherence on asthma and COPD: A systematic review and meta-analysis of the global literature. </a:t>
            </a:r>
            <a:r>
              <a:rPr lang="en-GB" sz="1200" i="1" dirty="0">
                <a:latin typeface="Arial" panose="020B0604020202020204" pitchFamily="34" charset="0"/>
                <a:cs typeface="Arial" panose="020B0604020202020204" pitchFamily="34" charset="0"/>
              </a:rPr>
              <a:t>Respiratory Medicine</a:t>
            </a:r>
            <a:r>
              <a:rPr lang="en-GB" sz="1200" dirty="0">
                <a:latin typeface="Arial" panose="020B0604020202020204" pitchFamily="34" charset="0"/>
                <a:cs typeface="Arial" panose="020B0604020202020204" pitchFamily="34" charset="0"/>
              </a:rPr>
              <a:t>, 191, p.106724.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://doi.org/10.1016/j.rmed.2021.106724.</a:t>
            </a:r>
          </a:p>
          <a:p>
            <a:r>
              <a:rPr lang="en-GB" sz="1200" dirty="0">
                <a:latin typeface="Arial" panose="020B0604020202020204" pitchFamily="34" charset="0"/>
                <a:cs typeface="Arial" panose="020B0604020202020204" pitchFamily="34" charset="0"/>
              </a:rPr>
              <a:t>‌</a:t>
            </a:r>
            <a:r>
              <a:rPr lang="en-US" sz="1200" dirty="0" err="1">
                <a:latin typeface="Arial" panose="020B0604020202020204" pitchFamily="34" charset="0"/>
                <a:cs typeface="Arial" panose="020B0604020202020204" pitchFamily="34" charset="0"/>
              </a:rPr>
              <a:t>Bellou</a:t>
            </a:r>
            <a:r>
              <a:rPr lang="en-US" sz="1200" dirty="0">
                <a:latin typeface="Arial" panose="020B0604020202020204" pitchFamily="34" charset="0"/>
                <a:cs typeface="Arial" panose="020B0604020202020204" pitchFamily="34" charset="0"/>
              </a:rPr>
              <a:t>, V., </a:t>
            </a:r>
            <a:r>
              <a:rPr lang="en-US" sz="1200" dirty="0" err="1">
                <a:latin typeface="Arial" panose="020B0604020202020204" pitchFamily="34" charset="0"/>
                <a:cs typeface="Arial" panose="020B0604020202020204" pitchFamily="34" charset="0"/>
              </a:rPr>
              <a:t>Gogali</a:t>
            </a:r>
            <a:r>
              <a:rPr lang="en-US" sz="1200" dirty="0">
                <a:latin typeface="Arial" panose="020B0604020202020204" pitchFamily="34" charset="0"/>
                <a:cs typeface="Arial" panose="020B0604020202020204" pitchFamily="34" charset="0"/>
              </a:rPr>
              <a:t>, A. and </a:t>
            </a:r>
            <a:r>
              <a:rPr lang="en-US" sz="1200" dirty="0" err="1">
                <a:latin typeface="Arial" panose="020B0604020202020204" pitchFamily="34" charset="0"/>
                <a:cs typeface="Arial" panose="020B0604020202020204" pitchFamily="34" charset="0"/>
              </a:rPr>
              <a:t>Kostikas</a:t>
            </a:r>
            <a:r>
              <a:rPr lang="en-US" sz="1200" dirty="0">
                <a:latin typeface="Arial" panose="020B0604020202020204" pitchFamily="34" charset="0"/>
                <a:cs typeface="Arial" panose="020B0604020202020204" pitchFamily="34" charset="0"/>
              </a:rPr>
              <a:t>, K. (2022). Asthma and Tobacco Smoking. </a:t>
            </a:r>
            <a:r>
              <a:rPr lang="en-US" sz="1200" i="1" dirty="0">
                <a:latin typeface="Arial" panose="020B0604020202020204" pitchFamily="34" charset="0"/>
                <a:cs typeface="Arial" panose="020B0604020202020204" pitchFamily="34" charset="0"/>
              </a:rPr>
              <a:t>Journal of Personalized Medicine</a:t>
            </a:r>
            <a:r>
              <a:rPr lang="en-US" sz="1200" dirty="0">
                <a:latin typeface="Arial" panose="020B0604020202020204" pitchFamily="34" charset="0"/>
                <a:cs typeface="Arial" panose="020B0604020202020204" pitchFamily="34" charset="0"/>
              </a:rPr>
              <a:t>, [online] 12(8), p.1231.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://doi.org/10.3390/jpm12081231.</a:t>
            </a:r>
          </a:p>
          <a:p>
            <a:r>
              <a:rPr lang="en-GB" sz="1200" dirty="0">
                <a:latin typeface="Arial" panose="020B0604020202020204" pitchFamily="34" charset="0"/>
                <a:cs typeface="Arial" panose="020B0604020202020204" pitchFamily="34" charset="0"/>
              </a:rPr>
              <a:t>National Institute for Health and Care Excellence (2024). </a:t>
            </a:r>
            <a:r>
              <a:rPr lang="en-GB" sz="1200" i="1" dirty="0">
                <a:latin typeface="Arial" panose="020B0604020202020204" pitchFamily="34" charset="0"/>
                <a:cs typeface="Arial" panose="020B0604020202020204" pitchFamily="34" charset="0"/>
              </a:rPr>
              <a:t>Overview | Asthma: diagnosis, monitoring and chronic asthma management (BTS, NICE, SIGN) | Guidance | NICE</a:t>
            </a:r>
            <a:r>
              <a:rPr lang="en-GB" sz="1200" dirty="0">
                <a:latin typeface="Arial" panose="020B0604020202020204" pitchFamily="34" charset="0"/>
                <a:cs typeface="Arial" panose="020B0604020202020204" pitchFamily="34" charset="0"/>
              </a:rPr>
              <a:t>. [online] Nice.org.uk. Available at: </a:t>
            </a:r>
            <a:r>
              <a:rPr lang="en-GB" sz="1200" dirty="0">
                <a:latin typeface="Arial" panose="020B0604020202020204" pitchFamily="34" charset="0"/>
                <a:cs typeface="Arial" panose="020B0604020202020204" pitchFamily="34" charset="0"/>
                <a:hlinkClick r:id="rId2"/>
              </a:rPr>
              <a:t>https://www.nice.org.uk/guidance/NG245</a:t>
            </a:r>
            <a:r>
              <a:rPr lang="en-GB" sz="1200" dirty="0">
                <a:latin typeface="Arial" panose="020B0604020202020204" pitchFamily="34" charset="0"/>
                <a:cs typeface="Arial" panose="020B0604020202020204" pitchFamily="34" charset="0"/>
              </a:rPr>
              <a:t>.</a:t>
            </a:r>
          </a:p>
          <a:p>
            <a:r>
              <a:rPr lang="en-US" sz="1200" dirty="0">
                <a:latin typeface="Arial" panose="020B0604020202020204" pitchFamily="34" charset="0"/>
                <a:cs typeface="Arial" panose="020B0604020202020204" pitchFamily="34" charset="0"/>
              </a:rPr>
              <a:t>Health (2020). </a:t>
            </a:r>
            <a:r>
              <a:rPr lang="en-US" sz="1200" i="1" dirty="0">
                <a:latin typeface="Arial" panose="020B0604020202020204" pitchFamily="34" charset="0"/>
                <a:cs typeface="Arial" panose="020B0604020202020204" pitchFamily="34" charset="0"/>
              </a:rPr>
              <a:t>DHSC privacy notice</a:t>
            </a:r>
            <a:r>
              <a:rPr lang="en-US" sz="1200" dirty="0">
                <a:latin typeface="Arial" panose="020B0604020202020204" pitchFamily="34" charset="0"/>
                <a:cs typeface="Arial" panose="020B0604020202020204" pitchFamily="34" charset="0"/>
              </a:rPr>
              <a:t>. [online] GOV.UK. Available at: https://www.gov.uk/government/publications/dhsc-privacy-notice/dhsc-privacy-notice.</a:t>
            </a:r>
          </a:p>
          <a:p>
            <a:r>
              <a:rPr lang="en-US"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Asthma + Lung UK. (2024). </a:t>
            </a:r>
            <a:r>
              <a:rPr lang="en-GB" sz="1200" i="1" dirty="0">
                <a:latin typeface="Arial" panose="020B0604020202020204" pitchFamily="34" charset="0"/>
                <a:cs typeface="Arial" panose="020B0604020202020204" pitchFamily="34" charset="0"/>
              </a:rPr>
              <a:t>Asthma + Lung UK welcomes new UK-wide asthma guideline</a:t>
            </a:r>
            <a:r>
              <a:rPr lang="en-GB" sz="1200" dirty="0">
                <a:latin typeface="Arial" panose="020B0604020202020204" pitchFamily="34" charset="0"/>
                <a:cs typeface="Arial" panose="020B0604020202020204" pitchFamily="34" charset="0"/>
              </a:rPr>
              <a:t>. [online] Available at: https://www.asthmaandlung.org.uk/media/press-releases/asthma-lung-uk-welcomes-new-uk-wide-asthma-guideline.</a:t>
            </a:r>
          </a:p>
          <a:p>
            <a:r>
              <a:rPr lang="en-GB" sz="1200" dirty="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Patient.info. (2025). </a:t>
            </a:r>
            <a:r>
              <a:rPr lang="en-US" sz="1200" i="1" dirty="0">
                <a:latin typeface="Arial" panose="020B0604020202020204" pitchFamily="34" charset="0"/>
                <a:cs typeface="Arial" panose="020B0604020202020204" pitchFamily="34" charset="0"/>
              </a:rPr>
              <a:t>Asthma action plans</a:t>
            </a:r>
            <a:r>
              <a:rPr lang="en-US" sz="1200" dirty="0">
                <a:latin typeface="Arial" panose="020B0604020202020204" pitchFamily="34" charset="0"/>
                <a:cs typeface="Arial" panose="020B0604020202020204" pitchFamily="34" charset="0"/>
              </a:rPr>
              <a:t>. [online] Available at: https://patient.info/doctor/respiratory-medicine/asthma-action-plans#asthma-action-plan-steps [Accessed 16 Dec. 2025].</a:t>
            </a:r>
          </a:p>
          <a:p>
            <a:pPr marL="0" indent="0">
              <a:buNone/>
            </a:pPr>
            <a:endParaRPr lang="en-US" dirty="0"/>
          </a:p>
          <a:p>
            <a:endParaRPr lang="en-GB"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t>
            </a:r>
          </a:p>
          <a:p>
            <a:r>
              <a:rPr lang="en-US" sz="1400" dirty="0">
                <a:latin typeface="Arial" panose="020B0604020202020204" pitchFamily="34" charset="0"/>
                <a:cs typeface="Arial" panose="020B0604020202020204" pitchFamily="34" charset="0"/>
              </a:rPr>
              <a:t>‌</a:t>
            </a:r>
          </a:p>
          <a:p>
            <a:endParaRPr lang="en-GB" dirty="0"/>
          </a:p>
          <a:p>
            <a:endParaRPr lang="en-US" sz="14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4490C4A1-6591-66D4-5C03-7F1137785C21}"/>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B92C84F5-63D7-1F92-E97B-7E96C2E5C07B}"/>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7688512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9563</TotalTime>
  <Words>3089</Words>
  <Application>Microsoft Office PowerPoint</Application>
  <PresentationFormat>On-screen Show (4:3)</PresentationFormat>
  <Paragraphs>157</Paragraphs>
  <Slides>16</Slides>
  <Notes>1</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Myriad Pro</vt:lpstr>
      <vt:lpstr>Verdana</vt:lpstr>
      <vt:lpstr>20140311PresentationUWTSDTemplate</vt:lpstr>
      <vt:lpstr>PowerPoint Presentation</vt:lpstr>
      <vt:lpstr>Introduction</vt:lpstr>
      <vt:lpstr>Information about the patient  James. C.</vt:lpstr>
      <vt:lpstr>Anatomy and Physiology of Asthma Chronic</vt:lpstr>
      <vt:lpstr>Anatomy and Physiology of Asthma Chronic Picture.</vt:lpstr>
      <vt:lpstr>Lifestyle and Health Behaviour of  the Patient James C. </vt:lpstr>
      <vt:lpstr>Lifestyle and Health Behaviour of  the Patient James C. Picture.</vt:lpstr>
      <vt:lpstr>Everyday Routine of  the Patient Jame  C.</vt:lpstr>
      <vt:lpstr>     Communication and Ethical considerations of the Patient James C.  </vt:lpstr>
      <vt:lpstr>Communication and Ethical of James C.</vt:lpstr>
      <vt:lpstr>Risk factors Affecting of the Patient James C, Health Asthma.</vt:lpstr>
      <vt:lpstr>Recommendations for Care Planning and Monitoring.</vt:lpstr>
      <vt:lpstr>Conclusion</vt:lpstr>
      <vt:lpstr>References</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janio bissoli</cp:lastModifiedBy>
  <cp:revision>228</cp:revision>
  <cp:lastPrinted>2018-07-09T15:27:01Z</cp:lastPrinted>
  <dcterms:created xsi:type="dcterms:W3CDTF">2002-10-07T19:43:58Z</dcterms:created>
  <dcterms:modified xsi:type="dcterms:W3CDTF">2025-12-18T09:55:37Z</dcterms:modified>
</cp:coreProperties>
</file>