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0" r:id="rId4"/>
    <p:sldId id="262" r:id="rId5"/>
    <p:sldId id="264" r:id="rId6"/>
    <p:sldId id="258" r:id="rId7"/>
    <p:sldId id="266" r:id="rId8"/>
    <p:sldId id="268" r:id="rId9"/>
    <p:sldId id="287" r:id="rId10"/>
    <p:sldId id="269" r:id="rId11"/>
    <p:sldId id="270" r:id="rId12"/>
    <p:sldId id="271" r:id="rId13"/>
    <p:sldId id="272" r:id="rId14"/>
    <p:sldId id="274" r:id="rId15"/>
    <p:sldId id="275" r:id="rId16"/>
    <p:sldId id="276" r:id="rId17"/>
    <p:sldId id="278" r:id="rId18"/>
    <p:sldId id="279" r:id="rId19"/>
    <p:sldId id="280" r:id="rId20"/>
    <p:sldId id="281" r:id="rId21"/>
    <p:sldId id="283" r:id="rId22"/>
    <p:sldId id="284" r:id="rId23"/>
    <p:sldId id="286"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62832089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505769620"/>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dirty="0"/>
          </a:p>
        </p:txBody>
      </p:sp>
      <p:sp>
        <p:nvSpPr>
          <p:cNvPr id="4" name="Date Placeholder 3"/>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302197558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18/09/2019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13615332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8" name="Footer Placeholder 7"/>
          <p:cNvSpPr>
            <a:spLocks noGrp="1"/>
          </p:cNvSpPr>
          <p:nvPr>
            <p:ph type="ftr" sz="quarter" idx="11"/>
          </p:nvPr>
        </p:nvSpPr>
        <p:spPr>
          <a:xfrm>
            <a:off x="304800" y="6409944"/>
            <a:ext cx="3581400" cy="365760"/>
          </a:xfrm>
        </p:spPr>
        <p:txBody>
          <a:bodyPr/>
          <a:lstStyle/>
          <a:p>
            <a:endParaRPr lang="en-GB"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289510935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658531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dirty="0"/>
          </a:p>
        </p:txBody>
      </p:sp>
    </p:spTree>
    <p:extLst>
      <p:ext uri="{BB962C8B-B14F-4D97-AF65-F5344CB8AC3E}">
        <p14:creationId xmlns:p14="http://schemas.microsoft.com/office/powerpoint/2010/main" val="2016084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6" name="Footer Placeholder 5"/>
          <p:cNvSpPr>
            <a:spLocks noGrp="1"/>
          </p:cNvSpPr>
          <p:nvPr>
            <p:ph type="ftr" sz="quarter" idx="11"/>
          </p:nvPr>
        </p:nvSpPr>
        <p:spPr>
          <a:xfrm>
            <a:off x="301752" y="6410848"/>
            <a:ext cx="3383280" cy="365760"/>
          </a:xfrm>
        </p:spPr>
        <p:txBody>
          <a:bodyPr/>
          <a:lstStyle/>
          <a:p>
            <a:endParaRPr lang="en-GB" dirty="0"/>
          </a:p>
        </p:txBody>
      </p:sp>
    </p:spTree>
    <p:extLst>
      <p:ext uri="{BB962C8B-B14F-4D97-AF65-F5344CB8AC3E}">
        <p14:creationId xmlns:p14="http://schemas.microsoft.com/office/powerpoint/2010/main" val="46925132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18/09/2019</a:t>
            </a:fld>
            <a:endParaRPr lang="en-GB" dirty="0"/>
          </a:p>
        </p:txBody>
      </p:sp>
      <p:sp>
        <p:nvSpPr>
          <p:cNvPr id="6" name="Footer Placeholder 5"/>
          <p:cNvSpPr>
            <a:spLocks noGrp="1"/>
          </p:cNvSpPr>
          <p:nvPr>
            <p:ph type="ftr" sz="quarter" idx="11"/>
          </p:nvPr>
        </p:nvSpPr>
        <p:spPr>
          <a:xfrm>
            <a:off x="301752" y="6410848"/>
            <a:ext cx="3584448" cy="365760"/>
          </a:xfrm>
        </p:spPr>
        <p:txBody>
          <a:bodyPr/>
          <a:lstStyle/>
          <a:p>
            <a:endParaRPr lang="en-GB" dirty="0"/>
          </a:p>
        </p:txBody>
      </p:sp>
    </p:spTree>
    <p:extLst>
      <p:ext uri="{BB962C8B-B14F-4D97-AF65-F5344CB8AC3E}">
        <p14:creationId xmlns:p14="http://schemas.microsoft.com/office/powerpoint/2010/main" val="3740980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3762049872"/>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274906638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18/09/2019</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0577871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2819400"/>
            <a:ext cx="8424936" cy="2193776"/>
          </a:xfrm>
        </p:spPr>
        <p:txBody>
          <a:bodyPr/>
          <a:lstStyle/>
          <a:p>
            <a:r>
              <a:rPr lang="en-GB" dirty="0"/>
              <a:t>HPAH5037; </a:t>
            </a:r>
            <a:r>
              <a:rPr lang="en-GB" dirty="0" smtClean="0"/>
              <a:t>HPAH6037</a:t>
            </a:r>
            <a:r>
              <a:rPr lang="en-GB" dirty="0" smtClean="0"/>
              <a:t> </a:t>
            </a:r>
            <a:endParaRPr lang="en-GB" dirty="0" smtClean="0"/>
          </a:p>
          <a:p>
            <a:endParaRPr lang="en-GB" dirty="0" smtClean="0"/>
          </a:p>
          <a:p>
            <a:r>
              <a:rPr lang="en-GB" dirty="0" smtClean="0"/>
              <a:t>Jewish Strife under the Julio-Claudians</a:t>
            </a:r>
            <a:endParaRPr lang="en-GB" dirty="0"/>
          </a:p>
        </p:txBody>
      </p:sp>
      <p:sp>
        <p:nvSpPr>
          <p:cNvPr id="2" name="Title 1"/>
          <p:cNvSpPr>
            <a:spLocks noGrp="1"/>
          </p:cNvSpPr>
          <p:nvPr>
            <p:ph type="ctrTitle"/>
          </p:nvPr>
        </p:nvSpPr>
        <p:spPr/>
        <p:txBody>
          <a:bodyPr>
            <a:normAutofit fontScale="90000"/>
          </a:bodyPr>
          <a:lstStyle/>
          <a:p>
            <a:r>
              <a:rPr lang="en-GB" dirty="0" smtClean="0"/>
              <a:t>Murder</a:t>
            </a:r>
            <a:r>
              <a:rPr lang="en-GB" dirty="0"/>
              <a:t>, Mayhem and Megalomania: The Life and Times of the Emperor </a:t>
            </a:r>
            <a:r>
              <a:rPr lang="en-GB" dirty="0" smtClean="0"/>
              <a:t>Nero</a:t>
            </a:r>
            <a:endParaRPr lang="en-GB" dirty="0"/>
          </a:p>
        </p:txBody>
      </p:sp>
      <p:pic>
        <p:nvPicPr>
          <p:cNvPr id="4" name="Picture 3"/>
          <p:cNvPicPr>
            <a:picLocks noChangeAspect="1"/>
          </p:cNvPicPr>
          <p:nvPr/>
        </p:nvPicPr>
        <p:blipFill>
          <a:blip r:embed="rId2"/>
          <a:stretch>
            <a:fillRect/>
          </a:stretch>
        </p:blipFill>
        <p:spPr>
          <a:xfrm>
            <a:off x="4968983" y="3953614"/>
            <a:ext cx="3046998" cy="2374327"/>
          </a:xfrm>
          <a:prstGeom prst="rect">
            <a:avLst/>
          </a:prstGeom>
        </p:spPr>
      </p:pic>
      <p:pic>
        <p:nvPicPr>
          <p:cNvPr id="5" name="Picture 4"/>
          <p:cNvPicPr>
            <a:picLocks noChangeAspect="1"/>
          </p:cNvPicPr>
          <p:nvPr/>
        </p:nvPicPr>
        <p:blipFill>
          <a:blip r:embed="rId3"/>
          <a:stretch>
            <a:fillRect/>
          </a:stretch>
        </p:blipFill>
        <p:spPr>
          <a:xfrm>
            <a:off x="953853" y="3953614"/>
            <a:ext cx="3456813" cy="2364049"/>
          </a:xfrm>
          <a:prstGeom prst="rect">
            <a:avLst/>
          </a:prstGeom>
        </p:spPr>
      </p:pic>
    </p:spTree>
    <p:extLst>
      <p:ext uri="{BB962C8B-B14F-4D97-AF65-F5344CB8AC3E}">
        <p14:creationId xmlns:p14="http://schemas.microsoft.com/office/powerpoint/2010/main" val="10042885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Jewish Communities Across the Empire</a:t>
            </a:r>
            <a:endParaRPr lang="en-GB" dirty="0"/>
          </a:p>
        </p:txBody>
      </p:sp>
      <p:pic>
        <p:nvPicPr>
          <p:cNvPr id="1026" name="Picture 2"/>
          <p:cNvPicPr>
            <a:picLocks noGrp="1" noChangeAspect="1" noChangeArrowheads="1"/>
          </p:cNvPicPr>
          <p:nvPr>
            <p:ph sz="quarter" idx="1"/>
          </p:nvPr>
        </p:nvPicPr>
        <p:blipFill>
          <a:blip r:embed="rId2" cstate="print"/>
          <a:srcRect/>
          <a:stretch>
            <a:fillRect/>
          </a:stretch>
        </p:blipFill>
        <p:spPr bwMode="auto">
          <a:xfrm>
            <a:off x="395537" y="1556792"/>
            <a:ext cx="8352928" cy="3312369"/>
          </a:xfrm>
          <a:prstGeom prst="rect">
            <a:avLst/>
          </a:prstGeom>
          <a:noFill/>
          <a:ln w="9525">
            <a:noFill/>
            <a:miter lim="800000"/>
            <a:headEnd/>
            <a:tailEnd/>
          </a:ln>
        </p:spPr>
      </p:pic>
      <p:sp>
        <p:nvSpPr>
          <p:cNvPr id="5" name="Rectangle 4"/>
          <p:cNvSpPr/>
          <p:nvPr/>
        </p:nvSpPr>
        <p:spPr>
          <a:xfrm>
            <a:off x="3491880" y="3861048"/>
            <a:ext cx="697627" cy="276999"/>
          </a:xfrm>
          <a:prstGeom prst="rect">
            <a:avLst/>
          </a:prstGeom>
        </p:spPr>
        <p:txBody>
          <a:bodyPr wrap="none">
            <a:spAutoFit/>
          </a:bodyPr>
          <a:lstStyle/>
          <a:p>
            <a:r>
              <a:rPr lang="en-GB" sz="1200" dirty="0">
                <a:solidFill>
                  <a:srgbClr val="FF0000"/>
                </a:solidFill>
              </a:rPr>
              <a:t>Cyrene </a:t>
            </a:r>
          </a:p>
        </p:txBody>
      </p:sp>
      <p:sp>
        <p:nvSpPr>
          <p:cNvPr id="6" name="Rectangle 5"/>
          <p:cNvSpPr/>
          <p:nvPr/>
        </p:nvSpPr>
        <p:spPr>
          <a:xfrm>
            <a:off x="5940152" y="3789040"/>
            <a:ext cx="958917" cy="276999"/>
          </a:xfrm>
          <a:prstGeom prst="rect">
            <a:avLst/>
          </a:prstGeom>
        </p:spPr>
        <p:txBody>
          <a:bodyPr wrap="none">
            <a:spAutoFit/>
          </a:bodyPr>
          <a:lstStyle/>
          <a:p>
            <a:r>
              <a:rPr lang="en-GB" sz="1200" dirty="0">
                <a:solidFill>
                  <a:srgbClr val="FF0000"/>
                </a:solidFill>
              </a:rPr>
              <a:t>Alexandria </a:t>
            </a:r>
          </a:p>
        </p:txBody>
      </p:sp>
      <p:sp>
        <p:nvSpPr>
          <p:cNvPr id="7" name="Rectangle 6"/>
          <p:cNvSpPr/>
          <p:nvPr/>
        </p:nvSpPr>
        <p:spPr>
          <a:xfrm>
            <a:off x="7380312" y="3429000"/>
            <a:ext cx="922047" cy="276999"/>
          </a:xfrm>
          <a:prstGeom prst="rect">
            <a:avLst/>
          </a:prstGeom>
        </p:spPr>
        <p:txBody>
          <a:bodyPr wrap="none">
            <a:spAutoFit/>
          </a:bodyPr>
          <a:lstStyle/>
          <a:p>
            <a:r>
              <a:rPr lang="en-GB" sz="1200" dirty="0">
                <a:solidFill>
                  <a:srgbClr val="FF0000"/>
                </a:solidFill>
              </a:rPr>
              <a:t>Jerusalem </a:t>
            </a:r>
          </a:p>
        </p:txBody>
      </p:sp>
      <p:sp>
        <p:nvSpPr>
          <p:cNvPr id="8" name="Rectangle 7"/>
          <p:cNvSpPr/>
          <p:nvPr/>
        </p:nvSpPr>
        <p:spPr>
          <a:xfrm>
            <a:off x="7380312" y="2636912"/>
            <a:ext cx="756938" cy="276999"/>
          </a:xfrm>
          <a:prstGeom prst="rect">
            <a:avLst/>
          </a:prstGeom>
        </p:spPr>
        <p:txBody>
          <a:bodyPr wrap="none">
            <a:spAutoFit/>
          </a:bodyPr>
          <a:lstStyle/>
          <a:p>
            <a:r>
              <a:rPr lang="en-GB" sz="1200" dirty="0">
                <a:solidFill>
                  <a:srgbClr val="FF0000"/>
                </a:solidFill>
              </a:rPr>
              <a:t>Antioch </a:t>
            </a:r>
          </a:p>
        </p:txBody>
      </p:sp>
      <p:sp>
        <p:nvSpPr>
          <p:cNvPr id="9" name="Rectangle 8"/>
          <p:cNvSpPr/>
          <p:nvPr/>
        </p:nvSpPr>
        <p:spPr>
          <a:xfrm>
            <a:off x="683568" y="2132856"/>
            <a:ext cx="622286" cy="276999"/>
          </a:xfrm>
          <a:prstGeom prst="rect">
            <a:avLst/>
          </a:prstGeom>
        </p:spPr>
        <p:txBody>
          <a:bodyPr wrap="none">
            <a:spAutoFit/>
          </a:bodyPr>
          <a:lstStyle/>
          <a:p>
            <a:r>
              <a:rPr lang="en-GB" sz="1200" dirty="0">
                <a:solidFill>
                  <a:srgbClr val="FFFF00"/>
                </a:solidFill>
              </a:rPr>
              <a:t>Rome </a:t>
            </a:r>
          </a:p>
        </p:txBody>
      </p:sp>
      <p:sp>
        <p:nvSpPr>
          <p:cNvPr id="10" name="Rectangle 9"/>
          <p:cNvSpPr/>
          <p:nvPr/>
        </p:nvSpPr>
        <p:spPr>
          <a:xfrm>
            <a:off x="251520" y="4941168"/>
            <a:ext cx="8712968" cy="1754326"/>
          </a:xfrm>
          <a:prstGeom prst="rect">
            <a:avLst/>
          </a:prstGeom>
        </p:spPr>
        <p:txBody>
          <a:bodyPr wrap="square">
            <a:spAutoFit/>
          </a:bodyPr>
          <a:lstStyle/>
          <a:p>
            <a:r>
              <a:rPr lang="en-GB" dirty="0"/>
              <a:t>[King Agrippa’s address to the Jews of Jerusalem] “… indeed, the danger concerns not those Jews that dwell here only, but those of them which dwell in other cities also; for there is no people upon the habitable earth which have not some portion of you among them, whom your enemies will slay, in case you go to war, and on that account also; and so every city which has Jews in it will be filled with slaughter for the sake of a few </a:t>
            </a:r>
            <a:r>
              <a:rPr lang="en-GB" dirty="0" smtClean="0"/>
              <a:t>men…” </a:t>
            </a:r>
            <a:r>
              <a:rPr lang="en-GB" dirty="0"/>
              <a:t>– </a:t>
            </a:r>
            <a:r>
              <a:rPr lang="en-GB" b="1" dirty="0"/>
              <a:t>Josephus </a:t>
            </a:r>
            <a:r>
              <a:rPr lang="en-GB" b="1" i="1" dirty="0"/>
              <a:t>Jewish Wars </a:t>
            </a:r>
            <a:r>
              <a:rPr lang="en-GB" b="1" dirty="0"/>
              <a:t>2.16.4. </a:t>
            </a:r>
            <a:r>
              <a:rPr lang="en-GB" dirty="0" smtClean="0"/>
              <a:t>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28601"/>
            <a:ext cx="8785225" cy="392088"/>
          </a:xfrm>
        </p:spPr>
        <p:txBody>
          <a:bodyPr>
            <a:normAutofit fontScale="90000"/>
          </a:bodyPr>
          <a:lstStyle/>
          <a:p>
            <a:r>
              <a:rPr lang="en-GB" sz="2000" b="1" dirty="0" smtClean="0"/>
              <a:t>Rome and Jerusalem in the Republican Period</a:t>
            </a:r>
            <a:endParaRPr lang="en-GB" sz="2000" b="1" dirty="0"/>
          </a:p>
        </p:txBody>
      </p:sp>
      <p:sp>
        <p:nvSpPr>
          <p:cNvPr id="3" name="Content Placeholder 2"/>
          <p:cNvSpPr>
            <a:spLocks noGrp="1"/>
          </p:cNvSpPr>
          <p:nvPr>
            <p:ph sz="quarter" idx="4294967295"/>
          </p:nvPr>
        </p:nvSpPr>
        <p:spPr>
          <a:xfrm>
            <a:off x="179512" y="764704"/>
            <a:ext cx="8633920" cy="2765425"/>
          </a:xfrm>
        </p:spPr>
        <p:txBody>
          <a:bodyPr>
            <a:normAutofit fontScale="55000" lnSpcReduction="20000"/>
          </a:bodyPr>
          <a:lstStyle/>
          <a:p>
            <a:pPr marL="0">
              <a:buNone/>
            </a:pPr>
            <a:r>
              <a:rPr lang="en-GB" sz="2900" dirty="0" smtClean="0"/>
              <a:t>“And Strabo himself bears witness to the same thing in another place, that at the same time that </a:t>
            </a:r>
            <a:r>
              <a:rPr lang="en-GB" sz="2900" b="1" dirty="0" smtClean="0"/>
              <a:t>Sulla passed over into Greece, in order to fight against Mithridates, he sent Lucullus to put an end to a sedition that our nation</a:t>
            </a:r>
            <a:r>
              <a:rPr lang="en-GB" sz="2900" dirty="0" smtClean="0"/>
              <a:t>, of whom the habitable earth is full, had </a:t>
            </a:r>
            <a:r>
              <a:rPr lang="en-GB" sz="2900" b="1" dirty="0" smtClean="0"/>
              <a:t>raised in Cyrene</a:t>
            </a:r>
            <a:r>
              <a:rPr lang="en-GB" sz="2900" dirty="0" smtClean="0"/>
              <a:t>…”  -  </a:t>
            </a:r>
            <a:r>
              <a:rPr lang="en-GB" sz="2900" b="1" dirty="0" smtClean="0"/>
              <a:t>Josephus </a:t>
            </a:r>
            <a:r>
              <a:rPr lang="en-GB" sz="2900" b="1" i="1" dirty="0" smtClean="0"/>
              <a:t>Jewish Antiquities</a:t>
            </a:r>
            <a:r>
              <a:rPr lang="en-GB" sz="2900" b="1" dirty="0" smtClean="0"/>
              <a:t> 14.7.2. </a:t>
            </a:r>
          </a:p>
          <a:p>
            <a:pPr marL="0">
              <a:buNone/>
            </a:pPr>
            <a:endParaRPr lang="en-GB" sz="1300" b="1" dirty="0" smtClean="0"/>
          </a:p>
          <a:p>
            <a:pPr marL="0">
              <a:buNone/>
            </a:pPr>
            <a:r>
              <a:rPr lang="en-GB" sz="2900" dirty="0" smtClean="0"/>
              <a:t>“Now </a:t>
            </a:r>
            <a:r>
              <a:rPr lang="en-GB" sz="2900" b="1" dirty="0" smtClean="0"/>
              <a:t>Crassus</a:t>
            </a:r>
            <a:r>
              <a:rPr lang="en-GB" sz="2900" dirty="0" smtClean="0"/>
              <a:t>, as he was going upon his </a:t>
            </a:r>
            <a:r>
              <a:rPr lang="en-GB" sz="2900" b="1" dirty="0" smtClean="0"/>
              <a:t>expedition against the Parthians, came into Judea</a:t>
            </a:r>
            <a:r>
              <a:rPr lang="en-GB" sz="2900" dirty="0" smtClean="0"/>
              <a:t>, and carried off the money that was in the temple, which Pompey had left, being two thousand talents… He also took a beam, which was made of solid beaten gold, of the weight of three hundred minae… the priest who was guardian of the sacred treasures, and whose name was </a:t>
            </a:r>
            <a:r>
              <a:rPr lang="en-GB" sz="2900" dirty="0" err="1" smtClean="0"/>
              <a:t>Eleazar</a:t>
            </a:r>
            <a:r>
              <a:rPr lang="en-GB" sz="2900" dirty="0" smtClean="0"/>
              <a:t>, that gave him this beam, not out of a wicked design… he [Crassus] had given his oath that he would remove nothing else out of the temple… and then brake his oath, and carried away all the gold that was in the temple.” – (</a:t>
            </a:r>
            <a:r>
              <a:rPr lang="en-GB" sz="2900" b="1" dirty="0" smtClean="0"/>
              <a:t>14.7.1</a:t>
            </a:r>
            <a:r>
              <a:rPr lang="en-GB" sz="2900" dirty="0" smtClean="0"/>
              <a:t>). </a:t>
            </a:r>
            <a:endParaRPr lang="en-GB" sz="2900" dirty="0"/>
          </a:p>
        </p:txBody>
      </p:sp>
      <p:sp>
        <p:nvSpPr>
          <p:cNvPr id="4" name="Title 1"/>
          <p:cNvSpPr txBox="1">
            <a:spLocks/>
          </p:cNvSpPr>
          <p:nvPr/>
        </p:nvSpPr>
        <p:spPr>
          <a:xfrm>
            <a:off x="232890" y="3191355"/>
            <a:ext cx="8731598"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sz="1800" b="1" dirty="0" smtClean="0"/>
              <a:t>Caesar’s Alexandrian Campaign</a:t>
            </a:r>
            <a:endParaRPr lang="en-GB" sz="1800" b="1" dirty="0"/>
          </a:p>
        </p:txBody>
      </p:sp>
      <p:sp>
        <p:nvSpPr>
          <p:cNvPr id="5" name="Content Placeholder 3"/>
          <p:cNvSpPr txBox="1">
            <a:spLocks/>
          </p:cNvSpPr>
          <p:nvPr/>
        </p:nvSpPr>
        <p:spPr>
          <a:xfrm>
            <a:off x="281305" y="3642401"/>
            <a:ext cx="8503920" cy="1348716"/>
          </a:xfrm>
          <a:prstGeom prst="rect">
            <a:avLst/>
          </a:prstGeom>
        </p:spPr>
        <p:txBody>
          <a:bodyPr>
            <a:normAutofit fontScale="77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400" dirty="0" smtClean="0"/>
              <a:t>Pompey’s sack of Jerusalem in 63 BC had left Hasmonean territory restricted to Judaea - eastern </a:t>
            </a:r>
            <a:r>
              <a:rPr lang="en-GB" sz="2400" dirty="0" err="1" smtClean="0"/>
              <a:t>Idumaea</a:t>
            </a:r>
            <a:r>
              <a:rPr lang="en-GB" sz="2400" dirty="0" smtClean="0"/>
              <a:t>, Galilee and Jewish </a:t>
            </a:r>
            <a:r>
              <a:rPr lang="en-GB" sz="2400" dirty="0" err="1" smtClean="0"/>
              <a:t>Peraea</a:t>
            </a:r>
            <a:r>
              <a:rPr lang="en-GB" sz="2400" dirty="0" smtClean="0"/>
              <a:t> east of Jordan becomes a Roman protectorate. </a:t>
            </a:r>
          </a:p>
          <a:p>
            <a:endParaRPr lang="en-GB" sz="500" dirty="0" smtClean="0"/>
          </a:p>
          <a:p>
            <a:r>
              <a:rPr lang="en-GB" sz="2400" dirty="0" smtClean="0"/>
              <a:t>Conflict between </a:t>
            </a:r>
            <a:r>
              <a:rPr lang="en-GB" sz="2400" dirty="0" err="1" smtClean="0"/>
              <a:t>Hyrcanus</a:t>
            </a:r>
            <a:r>
              <a:rPr lang="en-GB" sz="2400" dirty="0" smtClean="0"/>
              <a:t> and </a:t>
            </a:r>
            <a:r>
              <a:rPr lang="en-GB" sz="2400" dirty="0" err="1" smtClean="0"/>
              <a:t>Aristobulos</a:t>
            </a:r>
            <a:r>
              <a:rPr lang="en-GB" sz="2400" dirty="0" smtClean="0"/>
              <a:t> – former restored as </a:t>
            </a:r>
            <a:r>
              <a:rPr lang="en-GB" sz="2400" dirty="0" err="1" smtClean="0"/>
              <a:t>ethnarch</a:t>
            </a:r>
            <a:r>
              <a:rPr lang="en-GB" sz="2400" dirty="0" smtClean="0"/>
              <a:t>.</a:t>
            </a:r>
          </a:p>
          <a:p>
            <a:endParaRPr lang="en-GB" dirty="0" smtClean="0"/>
          </a:p>
          <a:p>
            <a:endParaRPr lang="en-GB" dirty="0"/>
          </a:p>
        </p:txBody>
      </p:sp>
      <p:sp>
        <p:nvSpPr>
          <p:cNvPr id="6" name="Rectangle 5"/>
          <p:cNvSpPr/>
          <p:nvPr/>
        </p:nvSpPr>
        <p:spPr>
          <a:xfrm>
            <a:off x="241240" y="4957222"/>
            <a:ext cx="8723248" cy="1754326"/>
          </a:xfrm>
          <a:prstGeom prst="rect">
            <a:avLst/>
          </a:prstGeom>
        </p:spPr>
        <p:txBody>
          <a:bodyPr wrap="square">
            <a:spAutoFit/>
          </a:bodyPr>
          <a:lstStyle/>
          <a:p>
            <a:r>
              <a:rPr lang="en-GB" dirty="0"/>
              <a:t>“Now after Pompey was dead, and after that victory Caesar had gained over him, Antipater, who managed the Jewish affairs, became very useful to Caesar when he made war against Egypt…However, when Caesar, after some time, had finished that war, and was sailed away for Syria, he honoured Antipater greatly, and confirmed </a:t>
            </a:r>
            <a:r>
              <a:rPr lang="en-GB" dirty="0" err="1"/>
              <a:t>Hyrcanus</a:t>
            </a:r>
            <a:r>
              <a:rPr lang="en-GB" dirty="0"/>
              <a:t> in the high priesthood; and bestowed on Antipater the privilege of a citizen of Rome, and a freedom from taxes every where…” </a:t>
            </a:r>
            <a:r>
              <a:rPr lang="en-GB" dirty="0" smtClean="0"/>
              <a:t>(</a:t>
            </a:r>
            <a:r>
              <a:rPr lang="en-GB" b="1" dirty="0" smtClean="0"/>
              <a:t>14.8.1-3</a:t>
            </a:r>
            <a:r>
              <a:rPr lang="en-GB" dirty="0" smtClean="0"/>
              <a:t>).</a:t>
            </a:r>
            <a:r>
              <a:rPr lang="en-GB" b="1" dirty="0" smtClean="0"/>
              <a:t>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Judaea as a Client Kingdom / Province</a:t>
            </a:r>
            <a:endParaRPr lang="en-GB" dirty="0"/>
          </a:p>
        </p:txBody>
      </p:sp>
      <p:sp>
        <p:nvSpPr>
          <p:cNvPr id="4" name="Content Placeholder 3"/>
          <p:cNvSpPr>
            <a:spLocks noGrp="1"/>
          </p:cNvSpPr>
          <p:nvPr>
            <p:ph sz="half" idx="1"/>
          </p:nvPr>
        </p:nvSpPr>
        <p:spPr>
          <a:xfrm>
            <a:off x="179512" y="1556792"/>
            <a:ext cx="4320480" cy="5184576"/>
          </a:xfrm>
        </p:spPr>
        <p:txBody>
          <a:bodyPr>
            <a:normAutofit fontScale="77500" lnSpcReduction="20000"/>
          </a:bodyPr>
          <a:lstStyle/>
          <a:p>
            <a:r>
              <a:rPr lang="en-GB" dirty="0"/>
              <a:t>I</a:t>
            </a:r>
            <a:r>
              <a:rPr lang="en-GB" dirty="0" smtClean="0"/>
              <a:t>nvasion of Syria and Judaea by Parthians in 40 BC. </a:t>
            </a:r>
          </a:p>
          <a:p>
            <a:endParaRPr lang="en-GB" sz="1100" dirty="0" smtClean="0"/>
          </a:p>
          <a:p>
            <a:r>
              <a:rPr lang="en-GB" dirty="0" smtClean="0"/>
              <a:t>Herod son of Antipater declared client-king by Antony and Octavian (reconfirmed after 31/30 BC) – granted most of Gaza. </a:t>
            </a:r>
            <a:endParaRPr lang="en-GB" dirty="0"/>
          </a:p>
          <a:p>
            <a:endParaRPr lang="en-GB" sz="1100" dirty="0"/>
          </a:p>
          <a:p>
            <a:r>
              <a:rPr lang="en-GB" dirty="0"/>
              <a:t>Herod dies in 4 BC </a:t>
            </a:r>
            <a:r>
              <a:rPr lang="en-GB" dirty="0" smtClean="0"/>
              <a:t>–realms divided between </a:t>
            </a:r>
            <a:r>
              <a:rPr lang="en-GB" dirty="0"/>
              <a:t>remaining </a:t>
            </a:r>
            <a:r>
              <a:rPr lang="en-GB" dirty="0" smtClean="0"/>
              <a:t>heirs.:</a:t>
            </a:r>
          </a:p>
          <a:p>
            <a:pPr lvl="1"/>
            <a:r>
              <a:rPr lang="en-GB" dirty="0" err="1" smtClean="0"/>
              <a:t>Archelaus</a:t>
            </a:r>
            <a:r>
              <a:rPr lang="en-GB" dirty="0" smtClean="0"/>
              <a:t> </a:t>
            </a:r>
            <a:r>
              <a:rPr lang="en-GB" dirty="0"/>
              <a:t>granted Judaea, Samaria and the coastal cities; Herod Antipas, Galilee and </a:t>
            </a:r>
            <a:r>
              <a:rPr lang="en-GB" dirty="0" err="1"/>
              <a:t>Perea</a:t>
            </a:r>
            <a:r>
              <a:rPr lang="en-GB" dirty="0"/>
              <a:t>; Philip </a:t>
            </a:r>
            <a:r>
              <a:rPr lang="en-GB" dirty="0" err="1"/>
              <a:t>Herodes</a:t>
            </a:r>
            <a:r>
              <a:rPr lang="en-GB" dirty="0"/>
              <a:t> ruled mainly over the gentile areas east of the river Jordan. </a:t>
            </a:r>
          </a:p>
          <a:p>
            <a:endParaRPr lang="en-GB" sz="600" dirty="0"/>
          </a:p>
          <a:p>
            <a:r>
              <a:rPr lang="en-GB" dirty="0" err="1" smtClean="0"/>
              <a:t>Archelaus</a:t>
            </a:r>
            <a:r>
              <a:rPr lang="en-GB" dirty="0" smtClean="0"/>
              <a:t> </a:t>
            </a:r>
            <a:r>
              <a:rPr lang="en-GB" dirty="0"/>
              <a:t>deposed after nine years (AD 6) and replaced by Roman prefects; Antipas remained until AD 39 when he was deposed by Caligula and Philip dies peacefully earlier. </a:t>
            </a:r>
          </a:p>
          <a:p>
            <a:endParaRPr lang="en-GB" dirty="0" smtClean="0"/>
          </a:p>
          <a:p>
            <a:endParaRPr lang="en-GB" dirty="0"/>
          </a:p>
        </p:txBody>
      </p:sp>
      <p:pic>
        <p:nvPicPr>
          <p:cNvPr id="3074" name="Picture 2"/>
          <p:cNvPicPr>
            <a:picLocks noGrp="1" noChangeAspect="1" noChangeArrowheads="1"/>
          </p:cNvPicPr>
          <p:nvPr>
            <p:ph sz="half" idx="2"/>
          </p:nvPr>
        </p:nvPicPr>
        <p:blipFill>
          <a:blip r:embed="rId2" cstate="print"/>
          <a:srcRect/>
          <a:stretch>
            <a:fillRect/>
          </a:stretch>
        </p:blipFill>
        <p:spPr bwMode="auto">
          <a:xfrm>
            <a:off x="5004048" y="1556792"/>
            <a:ext cx="3744416" cy="4681538"/>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179512" y="188640"/>
            <a:ext cx="8712968" cy="3213100"/>
          </a:xfrm>
        </p:spPr>
        <p:txBody>
          <a:bodyPr>
            <a:normAutofit fontScale="85000" lnSpcReduction="20000"/>
          </a:bodyPr>
          <a:lstStyle/>
          <a:p>
            <a:pPr marL="0">
              <a:buNone/>
            </a:pPr>
            <a:r>
              <a:rPr lang="en-GB" dirty="0" smtClean="0"/>
              <a:t>“He [Claudius] enlarged the domain of Agrippa of Palestine, who, happening to be in Rome, had helped him to become emperor, and bestowed on him the rank of consul; and to his brother Herod he gave the rank of praetor and a principality. And he permitted them to enter the senate and to express their thanks to him in Greek.” – </a:t>
            </a:r>
            <a:r>
              <a:rPr lang="en-GB" b="1" dirty="0" err="1" smtClean="0"/>
              <a:t>Dio</a:t>
            </a:r>
            <a:r>
              <a:rPr lang="en-GB" b="1" dirty="0" smtClean="0"/>
              <a:t> Cassius 60.8.2-3. </a:t>
            </a:r>
          </a:p>
          <a:p>
            <a:endParaRPr lang="en-GB" sz="1300" dirty="0" smtClean="0"/>
          </a:p>
          <a:p>
            <a:r>
              <a:rPr lang="en-GB" dirty="0" smtClean="0"/>
              <a:t>Herod Agrippa I given lands that once belonged to Philip by Caligula (AD 37), after Antipas deposed Agrippa I also given these lands (AD 39), Claudius bestows Judaea and Samaria on him in AD 41. He dies three years later. </a:t>
            </a:r>
          </a:p>
          <a:p>
            <a:pPr>
              <a:buNone/>
            </a:pPr>
            <a:endParaRPr lang="en-GB" dirty="0"/>
          </a:p>
        </p:txBody>
      </p:sp>
      <p:sp>
        <p:nvSpPr>
          <p:cNvPr id="4" name="Content Placeholder 3"/>
          <p:cNvSpPr txBox="1">
            <a:spLocks/>
          </p:cNvSpPr>
          <p:nvPr/>
        </p:nvSpPr>
        <p:spPr>
          <a:xfrm>
            <a:off x="251520" y="3401739"/>
            <a:ext cx="5472608" cy="3343455"/>
          </a:xfrm>
          <a:prstGeom prst="rect">
            <a:avLst/>
          </a:prstGeom>
        </p:spPr>
        <p:txBody>
          <a:bodyPr>
            <a:normAutofit fontScale="70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3400" dirty="0" smtClean="0"/>
              <a:t>Agrippa II about 17 when </a:t>
            </a:r>
            <a:r>
              <a:rPr lang="en-GB" sz="3400" dirty="0"/>
              <a:t>h</a:t>
            </a:r>
            <a:r>
              <a:rPr lang="en-GB" sz="3400" dirty="0" smtClean="0"/>
              <a:t>is father dies, Roman procurators sent to Judaea. </a:t>
            </a:r>
          </a:p>
          <a:p>
            <a:endParaRPr lang="en-GB" sz="900" dirty="0" smtClean="0"/>
          </a:p>
          <a:p>
            <a:r>
              <a:rPr lang="en-GB" sz="3100" dirty="0" smtClean="0"/>
              <a:t>Appointed king of Chalcis (Ituraea) in AD 49/50 – then made tetrarch of Abilene and </a:t>
            </a:r>
            <a:r>
              <a:rPr lang="en-GB" sz="3100" dirty="0" err="1" smtClean="0"/>
              <a:t>Arcene</a:t>
            </a:r>
            <a:r>
              <a:rPr lang="en-GB" sz="3100" dirty="0" smtClean="0"/>
              <a:t> </a:t>
            </a:r>
            <a:r>
              <a:rPr lang="en-GB" sz="3100" dirty="0"/>
              <a:t>(</a:t>
            </a:r>
            <a:r>
              <a:rPr lang="en-GB" sz="3100" dirty="0" smtClean="0"/>
              <a:t>territory east of Jordan). </a:t>
            </a:r>
          </a:p>
          <a:p>
            <a:endParaRPr lang="en-GB" sz="900" dirty="0" smtClean="0"/>
          </a:p>
          <a:p>
            <a:r>
              <a:rPr lang="en-GB" sz="3400" dirty="0" smtClean="0"/>
              <a:t>Goes to Rome during the course of the rebellion – given the rank of Praetor (</a:t>
            </a:r>
            <a:r>
              <a:rPr lang="en-GB" sz="3400" b="1" dirty="0" err="1" smtClean="0"/>
              <a:t>Dio</a:t>
            </a:r>
            <a:r>
              <a:rPr lang="en-GB" sz="3400" b="1" dirty="0" smtClean="0"/>
              <a:t> 66.15.3-4</a:t>
            </a:r>
            <a:r>
              <a:rPr lang="en-GB" sz="3400" dirty="0" smtClean="0"/>
              <a:t>). </a:t>
            </a:r>
          </a:p>
          <a:p>
            <a:endParaRPr lang="en-GB" dirty="0"/>
          </a:p>
        </p:txBody>
      </p:sp>
      <p:pic>
        <p:nvPicPr>
          <p:cNvPr id="5" name="Picture 4"/>
          <p:cNvPicPr>
            <a:picLocks noChangeAspect="1"/>
          </p:cNvPicPr>
          <p:nvPr/>
        </p:nvPicPr>
        <p:blipFill>
          <a:blip r:embed="rId2"/>
          <a:stretch>
            <a:fillRect/>
          </a:stretch>
        </p:blipFill>
        <p:spPr>
          <a:xfrm>
            <a:off x="5846009" y="3037874"/>
            <a:ext cx="3046471" cy="3707321"/>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556792"/>
            <a:ext cx="8208912" cy="3600400"/>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Judaism in Rome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Diaspora Community </a:t>
            </a:r>
            <a:endParaRPr lang="en-GB" dirty="0"/>
          </a:p>
        </p:txBody>
      </p:sp>
      <p:sp>
        <p:nvSpPr>
          <p:cNvPr id="3" name="Content Placeholder 2"/>
          <p:cNvSpPr>
            <a:spLocks noGrp="1"/>
          </p:cNvSpPr>
          <p:nvPr>
            <p:ph sz="quarter" idx="1"/>
          </p:nvPr>
        </p:nvSpPr>
        <p:spPr>
          <a:xfrm>
            <a:off x="179512" y="2564904"/>
            <a:ext cx="5472608" cy="4104456"/>
          </a:xfrm>
        </p:spPr>
        <p:txBody>
          <a:bodyPr>
            <a:normAutofit fontScale="77500" lnSpcReduction="20000"/>
          </a:bodyPr>
          <a:lstStyle/>
          <a:p>
            <a:endParaRPr lang="en-GB" sz="1100" b="1" dirty="0" smtClean="0"/>
          </a:p>
          <a:p>
            <a:pPr marL="0">
              <a:buNone/>
            </a:pPr>
            <a:r>
              <a:rPr lang="en-GB" dirty="0" smtClean="0"/>
              <a:t>“Public grief was enhanced by crowds of foreigners lamenting in their own fashion – especially Jews, who came flocking to the Forum for several nights in succession.” – </a:t>
            </a:r>
            <a:r>
              <a:rPr lang="en-GB" b="1" dirty="0" smtClean="0"/>
              <a:t>Suetonius </a:t>
            </a:r>
            <a:r>
              <a:rPr lang="en-GB" b="1" i="1" dirty="0" err="1" smtClean="0"/>
              <a:t>Divus</a:t>
            </a:r>
            <a:r>
              <a:rPr lang="en-GB" b="1" i="1" dirty="0" smtClean="0"/>
              <a:t> Julius </a:t>
            </a:r>
            <a:r>
              <a:rPr lang="en-GB" b="1" dirty="0" smtClean="0"/>
              <a:t>84.5. </a:t>
            </a:r>
          </a:p>
          <a:p>
            <a:pPr marL="0">
              <a:buNone/>
            </a:pPr>
            <a:endParaRPr lang="en-GB" sz="1100" dirty="0" smtClean="0"/>
          </a:p>
          <a:p>
            <a:pPr marL="0">
              <a:buNone/>
            </a:pPr>
            <a:r>
              <a:rPr lang="en-GB" dirty="0" smtClean="0"/>
              <a:t>“… the great division of Rome which is on the other side of the river Tiber, which he was well aware was occupied and inhabited by the Jews? And they were mostly Roman citizens, having been manumitted; since having been brought as slaves, without ever having been compelled to alter any of their hereditary or national observances.” – </a:t>
            </a:r>
            <a:r>
              <a:rPr lang="en-GB" b="1" dirty="0" smtClean="0"/>
              <a:t>Philo </a:t>
            </a:r>
            <a:r>
              <a:rPr lang="en-GB" b="1" i="1" dirty="0" smtClean="0"/>
              <a:t>On the Embassy to Gaius </a:t>
            </a:r>
            <a:r>
              <a:rPr lang="en-GB" b="1" dirty="0" smtClean="0"/>
              <a:t>23.155. </a:t>
            </a:r>
            <a:endParaRPr lang="en-GB" dirty="0"/>
          </a:p>
        </p:txBody>
      </p:sp>
      <p:pic>
        <p:nvPicPr>
          <p:cNvPr id="4" name="Picture 3"/>
          <p:cNvPicPr>
            <a:picLocks noChangeAspect="1"/>
          </p:cNvPicPr>
          <p:nvPr/>
        </p:nvPicPr>
        <p:blipFill>
          <a:blip r:embed="rId2"/>
          <a:stretch>
            <a:fillRect/>
          </a:stretch>
        </p:blipFill>
        <p:spPr>
          <a:xfrm>
            <a:off x="5512500" y="2759875"/>
            <a:ext cx="3405448" cy="3207643"/>
          </a:xfrm>
          <a:prstGeom prst="rect">
            <a:avLst/>
          </a:prstGeom>
        </p:spPr>
      </p:pic>
      <p:sp>
        <p:nvSpPr>
          <p:cNvPr id="5" name="Rectangle 4"/>
          <p:cNvSpPr/>
          <p:nvPr/>
        </p:nvSpPr>
        <p:spPr>
          <a:xfrm>
            <a:off x="107504" y="1556792"/>
            <a:ext cx="8856984" cy="1200329"/>
          </a:xfrm>
          <a:prstGeom prst="rect">
            <a:avLst/>
          </a:prstGeom>
        </p:spPr>
        <p:txBody>
          <a:bodyPr wrap="square">
            <a:spAutoFit/>
          </a:bodyPr>
          <a:lstStyle/>
          <a:p>
            <a:pPr marL="274320" lvl="0" indent="-274320">
              <a:spcBef>
                <a:spcPct val="20000"/>
              </a:spcBef>
              <a:buClr>
                <a:srgbClr val="D16349"/>
              </a:buClr>
              <a:buSzPct val="85000"/>
              <a:buFont typeface="Wingdings 2"/>
              <a:buChar char=""/>
            </a:pPr>
            <a:r>
              <a:rPr lang="en-GB" sz="2400" dirty="0">
                <a:solidFill>
                  <a:prstClr val="black"/>
                </a:solidFill>
              </a:rPr>
              <a:t>Cicero speech in defence of Lucius Valerius Flaccus (October 59 BC) indicates a Jewish community at Rome. – </a:t>
            </a:r>
            <a:r>
              <a:rPr lang="en-GB" sz="2400" b="1" i="1" dirty="0">
                <a:solidFill>
                  <a:prstClr val="black"/>
                </a:solidFill>
              </a:rPr>
              <a:t>Pro </a:t>
            </a:r>
            <a:r>
              <a:rPr lang="en-GB" sz="2400" b="1" i="1" dirty="0" err="1">
                <a:solidFill>
                  <a:prstClr val="black"/>
                </a:solidFill>
              </a:rPr>
              <a:t>Flacco</a:t>
            </a:r>
            <a:r>
              <a:rPr lang="en-GB" sz="2400" b="1" i="1" dirty="0">
                <a:solidFill>
                  <a:prstClr val="black"/>
                </a:solidFill>
              </a:rPr>
              <a:t> </a:t>
            </a:r>
            <a:r>
              <a:rPr lang="en-GB" sz="2400" b="1" dirty="0">
                <a:solidFill>
                  <a:prstClr val="black"/>
                </a:solidFill>
              </a:rPr>
              <a:t>66-68.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Persecutions and Expulsions</a:t>
            </a:r>
            <a:endParaRPr lang="en-GB" dirty="0"/>
          </a:p>
        </p:txBody>
      </p:sp>
      <p:sp>
        <p:nvSpPr>
          <p:cNvPr id="3" name="Content Placeholder 2"/>
          <p:cNvSpPr>
            <a:spLocks noGrp="1"/>
          </p:cNvSpPr>
          <p:nvPr>
            <p:ph sz="quarter" idx="1"/>
          </p:nvPr>
        </p:nvSpPr>
        <p:spPr>
          <a:xfrm>
            <a:off x="179512" y="1496422"/>
            <a:ext cx="8784976" cy="2838056"/>
          </a:xfrm>
        </p:spPr>
        <p:txBody>
          <a:bodyPr>
            <a:normAutofit fontScale="92500" lnSpcReduction="20000"/>
          </a:bodyPr>
          <a:lstStyle/>
          <a:p>
            <a:r>
              <a:rPr lang="en-GB" sz="2400" dirty="0" smtClean="0"/>
              <a:t>The </a:t>
            </a:r>
            <a:r>
              <a:rPr lang="en-GB" sz="2400" i="1" dirty="0" smtClean="0"/>
              <a:t>praetor </a:t>
            </a:r>
            <a:r>
              <a:rPr lang="en-GB" sz="2400" i="1" dirty="0" err="1" smtClean="0"/>
              <a:t>peregrinus</a:t>
            </a:r>
            <a:r>
              <a:rPr lang="en-GB" sz="2400" i="1" dirty="0" smtClean="0"/>
              <a:t> </a:t>
            </a:r>
            <a:r>
              <a:rPr lang="en-GB" sz="2400" dirty="0" err="1" smtClean="0"/>
              <a:t>Gnaeus</a:t>
            </a:r>
            <a:r>
              <a:rPr lang="en-GB" sz="2400" dirty="0" smtClean="0"/>
              <a:t> Cornelius </a:t>
            </a:r>
            <a:r>
              <a:rPr lang="en-GB" sz="2400" dirty="0" err="1" smtClean="0"/>
              <a:t>Hispanus</a:t>
            </a:r>
            <a:r>
              <a:rPr lang="en-GB" sz="2400" dirty="0" smtClean="0"/>
              <a:t> expelled the </a:t>
            </a:r>
            <a:r>
              <a:rPr lang="en-GB" sz="2400" dirty="0" err="1" smtClean="0"/>
              <a:t>Chaldaeans</a:t>
            </a:r>
            <a:r>
              <a:rPr lang="en-GB" sz="2400" dirty="0" smtClean="0"/>
              <a:t> and astrologers and “Jews who attempted to contaminate the morals of the Romans with their worship of Jupiter </a:t>
            </a:r>
            <a:r>
              <a:rPr lang="en-GB" sz="2400" dirty="0" err="1" smtClean="0"/>
              <a:t>Sabazius</a:t>
            </a:r>
            <a:r>
              <a:rPr lang="en-GB" sz="2400" dirty="0" smtClean="0"/>
              <a:t>…” from Rome in 139 BC. </a:t>
            </a:r>
            <a:r>
              <a:rPr lang="en-GB" sz="2400" i="1" dirty="0" smtClean="0"/>
              <a:t>– </a:t>
            </a:r>
            <a:r>
              <a:rPr lang="en-GB" sz="2400" b="1" i="1" dirty="0" err="1" smtClean="0"/>
              <a:t>Valerius</a:t>
            </a:r>
            <a:r>
              <a:rPr lang="en-GB" sz="2400" b="1" i="1" dirty="0" smtClean="0"/>
              <a:t> </a:t>
            </a:r>
            <a:r>
              <a:rPr lang="en-GB" sz="2400" b="1" i="1" dirty="0" err="1" smtClean="0"/>
              <a:t>Maximus</a:t>
            </a:r>
            <a:r>
              <a:rPr lang="en-GB" sz="2400" b="1" i="1" dirty="0" smtClean="0"/>
              <a:t> Memorable Deeds and Sayings </a:t>
            </a:r>
            <a:r>
              <a:rPr lang="en-GB" sz="2400" b="1" dirty="0" smtClean="0"/>
              <a:t>1.3.3. </a:t>
            </a:r>
          </a:p>
          <a:p>
            <a:endParaRPr lang="en-GB" sz="400" b="1" dirty="0" smtClean="0"/>
          </a:p>
          <a:p>
            <a:r>
              <a:rPr lang="en-GB" sz="2400" dirty="0" smtClean="0"/>
              <a:t>Expulsion of Egyptian and Jewish rights in AD 19 – 4,000 Jewish freedmen exported to Sardinia to suppress banditry – “If the unhealthy climate killed them, the loss would be small.” – </a:t>
            </a:r>
            <a:r>
              <a:rPr lang="en-GB" sz="2400" b="1" dirty="0" smtClean="0"/>
              <a:t>Tac. </a:t>
            </a:r>
            <a:r>
              <a:rPr lang="en-GB" sz="2400" b="1" i="1" dirty="0" smtClean="0"/>
              <a:t>Ann. </a:t>
            </a:r>
            <a:r>
              <a:rPr lang="en-GB" sz="2400" b="1" dirty="0" smtClean="0"/>
              <a:t>2.85.4.</a:t>
            </a:r>
            <a:r>
              <a:rPr lang="en-GB" sz="2400" dirty="0" smtClean="0"/>
              <a:t> </a:t>
            </a:r>
          </a:p>
          <a:p>
            <a:endParaRPr lang="en-GB" sz="400" dirty="0" smtClean="0"/>
          </a:p>
        </p:txBody>
      </p:sp>
      <p:pic>
        <p:nvPicPr>
          <p:cNvPr id="4" name="Picture 3"/>
          <p:cNvPicPr>
            <a:picLocks noChangeAspect="1"/>
          </p:cNvPicPr>
          <p:nvPr/>
        </p:nvPicPr>
        <p:blipFill rotWithShape="1">
          <a:blip r:embed="rId2"/>
          <a:srcRect l="31100" t="41511" r="36613" b="22108"/>
          <a:stretch/>
        </p:blipFill>
        <p:spPr>
          <a:xfrm>
            <a:off x="5796136" y="4005064"/>
            <a:ext cx="3063451" cy="2241550"/>
          </a:xfrm>
          <a:prstGeom prst="rect">
            <a:avLst/>
          </a:prstGeom>
        </p:spPr>
      </p:pic>
      <p:sp>
        <p:nvSpPr>
          <p:cNvPr id="5" name="Rectangle 4"/>
          <p:cNvSpPr/>
          <p:nvPr/>
        </p:nvSpPr>
        <p:spPr>
          <a:xfrm>
            <a:off x="179511" y="4168033"/>
            <a:ext cx="5727747" cy="2382191"/>
          </a:xfrm>
          <a:prstGeom prst="rect">
            <a:avLst/>
          </a:prstGeom>
        </p:spPr>
        <p:txBody>
          <a:bodyPr wrap="square">
            <a:spAutoFit/>
          </a:bodyPr>
          <a:lstStyle/>
          <a:p>
            <a:pPr marL="274320" lvl="0" indent="-274320">
              <a:spcBef>
                <a:spcPct val="20000"/>
              </a:spcBef>
              <a:buClr>
                <a:srgbClr val="D16349"/>
              </a:buClr>
              <a:buSzPct val="85000"/>
              <a:buFont typeface="Wingdings 2"/>
              <a:buChar char=""/>
            </a:pPr>
            <a:r>
              <a:rPr lang="en-GB" sz="2000" dirty="0">
                <a:solidFill>
                  <a:prstClr val="black"/>
                </a:solidFill>
              </a:rPr>
              <a:t>Flaccus is accused of being a successor to Sejanus in is hatred of the Jews </a:t>
            </a:r>
            <a:r>
              <a:rPr lang="en-GB" sz="2000" dirty="0" smtClean="0">
                <a:solidFill>
                  <a:prstClr val="black"/>
                </a:solidFill>
              </a:rPr>
              <a:t>(</a:t>
            </a:r>
            <a:r>
              <a:rPr lang="en-GB" sz="2000" b="1" i="1" dirty="0" smtClean="0">
                <a:solidFill>
                  <a:prstClr val="black"/>
                </a:solidFill>
              </a:rPr>
              <a:t>Against </a:t>
            </a:r>
            <a:r>
              <a:rPr lang="en-GB" sz="2000" b="1" i="1" dirty="0">
                <a:solidFill>
                  <a:prstClr val="black"/>
                </a:solidFill>
              </a:rPr>
              <a:t>Flaccus </a:t>
            </a:r>
            <a:r>
              <a:rPr lang="en-GB" sz="2000" b="1" dirty="0">
                <a:solidFill>
                  <a:prstClr val="black"/>
                </a:solidFill>
              </a:rPr>
              <a:t>1.1</a:t>
            </a:r>
            <a:r>
              <a:rPr lang="en-GB" sz="2000" dirty="0">
                <a:solidFill>
                  <a:prstClr val="black"/>
                </a:solidFill>
              </a:rPr>
              <a:t>)</a:t>
            </a:r>
            <a:r>
              <a:rPr lang="en-GB" sz="2000" b="1" dirty="0">
                <a:solidFill>
                  <a:prstClr val="black"/>
                </a:solidFill>
              </a:rPr>
              <a:t> </a:t>
            </a:r>
            <a:r>
              <a:rPr lang="en-GB" sz="2000" dirty="0">
                <a:solidFill>
                  <a:prstClr val="black"/>
                </a:solidFill>
              </a:rPr>
              <a:t>–</a:t>
            </a:r>
            <a:r>
              <a:rPr lang="en-GB" sz="2000" b="1" dirty="0">
                <a:solidFill>
                  <a:prstClr val="black"/>
                </a:solidFill>
              </a:rPr>
              <a:t> </a:t>
            </a:r>
            <a:r>
              <a:rPr lang="en-GB" sz="2000" dirty="0">
                <a:solidFill>
                  <a:prstClr val="black"/>
                </a:solidFill>
              </a:rPr>
              <a:t>but elsewhere Philo mentions the reign of Tiberius as one of toleration for the Jews </a:t>
            </a:r>
            <a:r>
              <a:rPr lang="en-GB" sz="2000" dirty="0" smtClean="0">
                <a:solidFill>
                  <a:prstClr val="black"/>
                </a:solidFill>
              </a:rPr>
              <a:t>(</a:t>
            </a:r>
            <a:r>
              <a:rPr lang="en-GB" sz="2000" b="1" i="1" dirty="0" smtClean="0">
                <a:solidFill>
                  <a:prstClr val="black"/>
                </a:solidFill>
              </a:rPr>
              <a:t>Embassy </a:t>
            </a:r>
            <a:r>
              <a:rPr lang="en-GB" sz="2000" b="1" i="1" dirty="0">
                <a:solidFill>
                  <a:prstClr val="black"/>
                </a:solidFill>
              </a:rPr>
              <a:t>to Gaius </a:t>
            </a:r>
            <a:r>
              <a:rPr lang="en-GB" sz="2000" b="1" dirty="0">
                <a:solidFill>
                  <a:prstClr val="black"/>
                </a:solidFill>
              </a:rPr>
              <a:t>24.159</a:t>
            </a:r>
            <a:r>
              <a:rPr lang="en-GB" sz="2000" dirty="0">
                <a:solidFill>
                  <a:prstClr val="black"/>
                </a:solidFill>
              </a:rPr>
              <a:t>).</a:t>
            </a:r>
            <a:r>
              <a:rPr lang="en-GB" sz="2000" b="1" dirty="0">
                <a:solidFill>
                  <a:prstClr val="black"/>
                </a:solidFill>
              </a:rPr>
              <a:t> </a:t>
            </a:r>
          </a:p>
          <a:p>
            <a:pPr marL="274320" lvl="0" indent="-274320">
              <a:spcBef>
                <a:spcPct val="20000"/>
              </a:spcBef>
              <a:buClr>
                <a:srgbClr val="D16349"/>
              </a:buClr>
              <a:buSzPct val="85000"/>
              <a:buFont typeface="Wingdings 2"/>
              <a:buChar char=""/>
            </a:pPr>
            <a:endParaRPr lang="en-GB" sz="400" b="1" dirty="0">
              <a:solidFill>
                <a:prstClr val="black"/>
              </a:solidFill>
            </a:endParaRPr>
          </a:p>
          <a:p>
            <a:pPr marL="274320" lvl="0" indent="-274320">
              <a:spcBef>
                <a:spcPct val="20000"/>
              </a:spcBef>
              <a:buClr>
                <a:srgbClr val="D16349"/>
              </a:buClr>
              <a:buSzPct val="85000"/>
              <a:buFont typeface="Wingdings 2"/>
              <a:buChar char=""/>
            </a:pPr>
            <a:r>
              <a:rPr lang="en-GB" sz="2000" dirty="0">
                <a:solidFill>
                  <a:prstClr val="black"/>
                </a:solidFill>
              </a:rPr>
              <a:t>Expulsion under Claudius (</a:t>
            </a:r>
            <a:r>
              <a:rPr lang="en-GB" sz="2000" b="1" dirty="0" smtClean="0">
                <a:solidFill>
                  <a:prstClr val="black"/>
                </a:solidFill>
              </a:rPr>
              <a:t>Suet. </a:t>
            </a:r>
            <a:r>
              <a:rPr lang="en-GB" sz="2000" b="1" i="1" dirty="0" smtClean="0">
                <a:solidFill>
                  <a:prstClr val="black"/>
                </a:solidFill>
              </a:rPr>
              <a:t>Div</a:t>
            </a:r>
            <a:r>
              <a:rPr lang="en-GB" sz="2000" b="1" dirty="0" smtClean="0">
                <a:solidFill>
                  <a:prstClr val="black"/>
                </a:solidFill>
              </a:rPr>
              <a:t>. </a:t>
            </a:r>
            <a:r>
              <a:rPr lang="en-GB" sz="2000" b="1" i="1" dirty="0" smtClean="0">
                <a:solidFill>
                  <a:prstClr val="black"/>
                </a:solidFill>
              </a:rPr>
              <a:t>Claud</a:t>
            </a:r>
            <a:r>
              <a:rPr lang="en-GB" sz="2000" b="1" dirty="0" smtClean="0">
                <a:solidFill>
                  <a:prstClr val="black"/>
                </a:solidFill>
              </a:rPr>
              <a:t>.</a:t>
            </a:r>
            <a:r>
              <a:rPr lang="en-GB" sz="2000" b="1" i="1" dirty="0" smtClean="0">
                <a:solidFill>
                  <a:prstClr val="black"/>
                </a:solidFill>
              </a:rPr>
              <a:t> </a:t>
            </a:r>
            <a:r>
              <a:rPr lang="en-GB" sz="2000" b="1" dirty="0">
                <a:solidFill>
                  <a:prstClr val="black"/>
                </a:solidFill>
              </a:rPr>
              <a:t>25.4</a:t>
            </a:r>
            <a:r>
              <a:rPr lang="en-GB" sz="2000" dirty="0">
                <a:solidFill>
                  <a:prstClr val="black"/>
                </a:solidFill>
              </a:rPr>
              <a:t>).</a:t>
            </a:r>
            <a:r>
              <a:rPr lang="en-GB" sz="2000" b="1" dirty="0">
                <a:solidFill>
                  <a:prstClr val="black"/>
                </a:solidFill>
              </a:rPr>
              <a:t> </a:t>
            </a:r>
            <a:endParaRPr lang="en-GB" sz="2000" dirty="0">
              <a:solidFill>
                <a:prstClr val="black"/>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Rights granted to Jewish Communities</a:t>
            </a:r>
            <a:endParaRPr lang="en-GB" dirty="0"/>
          </a:p>
        </p:txBody>
      </p:sp>
      <p:sp>
        <p:nvSpPr>
          <p:cNvPr id="3" name="Content Placeholder 2"/>
          <p:cNvSpPr>
            <a:spLocks noGrp="1"/>
          </p:cNvSpPr>
          <p:nvPr>
            <p:ph sz="quarter" idx="1"/>
          </p:nvPr>
        </p:nvSpPr>
        <p:spPr>
          <a:xfrm>
            <a:off x="179512" y="1527048"/>
            <a:ext cx="8784976" cy="2838056"/>
          </a:xfrm>
        </p:spPr>
        <p:txBody>
          <a:bodyPr>
            <a:normAutofit fontScale="92500" lnSpcReduction="10000"/>
          </a:bodyPr>
          <a:lstStyle/>
          <a:p>
            <a:r>
              <a:rPr lang="en-GB" dirty="0" smtClean="0"/>
              <a:t>Josephus (</a:t>
            </a:r>
            <a:r>
              <a:rPr lang="en-GB" i="1" dirty="0" smtClean="0"/>
              <a:t>Antiquities </a:t>
            </a:r>
            <a:r>
              <a:rPr lang="en-GB" dirty="0" smtClean="0"/>
              <a:t>14) claims that Roman Diaspora Jews were granted certain rights by various edicts:</a:t>
            </a:r>
          </a:p>
          <a:p>
            <a:pPr marL="731520" lvl="1" indent="-457200">
              <a:buFont typeface="+mj-lt"/>
              <a:buAutoNum type="arabicPeriod"/>
            </a:pPr>
            <a:r>
              <a:rPr lang="en-GB" dirty="0" smtClean="0"/>
              <a:t>The right to have a place to assemble for worship </a:t>
            </a:r>
          </a:p>
          <a:p>
            <a:pPr marL="731520" lvl="1" indent="-457200">
              <a:buFont typeface="+mj-lt"/>
              <a:buAutoNum type="arabicPeriod"/>
            </a:pPr>
            <a:r>
              <a:rPr lang="en-GB" dirty="0" smtClean="0"/>
              <a:t>To observe the Sabbath (including dispensation from certain civic duties)</a:t>
            </a:r>
          </a:p>
          <a:p>
            <a:pPr marL="731520" lvl="1" indent="-457200">
              <a:buFont typeface="+mj-lt"/>
              <a:buAutoNum type="arabicPeriod"/>
            </a:pPr>
            <a:r>
              <a:rPr lang="en-GB" dirty="0" smtClean="0"/>
              <a:t>To provide for their own kosher food</a:t>
            </a:r>
          </a:p>
          <a:p>
            <a:pPr marL="731520" lvl="1" indent="-457200">
              <a:buFont typeface="+mj-lt"/>
              <a:buAutoNum type="arabicPeriod"/>
            </a:pPr>
            <a:r>
              <a:rPr lang="en-GB" dirty="0" smtClean="0"/>
              <a:t>To have their own community councils</a:t>
            </a:r>
          </a:p>
          <a:p>
            <a:pPr marL="731520" lvl="1" indent="-457200">
              <a:buFont typeface="+mj-lt"/>
              <a:buAutoNum type="arabicPeriod"/>
            </a:pPr>
            <a:r>
              <a:rPr lang="en-GB" dirty="0" smtClean="0"/>
              <a:t>To be able to levy the “Temple Tax”, and for local communal use</a:t>
            </a:r>
          </a:p>
          <a:p>
            <a:pPr marL="731520" lvl="1" indent="-457200">
              <a:buFont typeface="+mj-lt"/>
              <a:buAutoNum type="arabicPeriod"/>
            </a:pPr>
            <a:endParaRPr lang="en-GB" sz="500" dirty="0"/>
          </a:p>
        </p:txBody>
      </p:sp>
      <p:sp>
        <p:nvSpPr>
          <p:cNvPr id="4" name="Content Placeholder 2"/>
          <p:cNvSpPr txBox="1">
            <a:spLocks/>
          </p:cNvSpPr>
          <p:nvPr/>
        </p:nvSpPr>
        <p:spPr>
          <a:xfrm>
            <a:off x="179512" y="4345100"/>
            <a:ext cx="8647821" cy="1119000"/>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Language of everyday life and religious literature appears to be Greek. </a:t>
            </a:r>
          </a:p>
          <a:p>
            <a:endParaRPr lang="en-GB" dirty="0"/>
          </a:p>
        </p:txBody>
      </p:sp>
      <p:pic>
        <p:nvPicPr>
          <p:cNvPr id="5" name="Picture 4"/>
          <p:cNvPicPr>
            <a:picLocks noChangeAspect="1"/>
          </p:cNvPicPr>
          <p:nvPr/>
        </p:nvPicPr>
        <p:blipFill rotWithShape="1">
          <a:blip r:embed="rId2"/>
          <a:srcRect t="50000"/>
          <a:stretch/>
        </p:blipFill>
        <p:spPr>
          <a:xfrm>
            <a:off x="3995936" y="4904600"/>
            <a:ext cx="4632183" cy="1459455"/>
          </a:xfrm>
          <a:prstGeom prst="rect">
            <a:avLst/>
          </a:prstGeom>
        </p:spPr>
      </p:pic>
      <p:sp>
        <p:nvSpPr>
          <p:cNvPr id="6" name="Rectangle 5"/>
          <p:cNvSpPr/>
          <p:nvPr/>
        </p:nvSpPr>
        <p:spPr>
          <a:xfrm>
            <a:off x="1482106" y="5772763"/>
            <a:ext cx="2513830" cy="461665"/>
          </a:xfrm>
          <a:prstGeom prst="rect">
            <a:avLst/>
          </a:prstGeom>
        </p:spPr>
        <p:txBody>
          <a:bodyPr wrap="none">
            <a:spAutoFit/>
          </a:bodyPr>
          <a:lstStyle/>
          <a:p>
            <a:r>
              <a:rPr lang="en-GB" sz="2400" dirty="0"/>
              <a:t>Ostia Synagogue </a:t>
            </a:r>
          </a:p>
        </p:txBody>
      </p:sp>
    </p:spTree>
    <p:extLst>
      <p:ext uri="{BB962C8B-B14F-4D97-AF65-F5344CB8AC3E}">
        <p14:creationId xmlns:p14="http://schemas.microsoft.com/office/powerpoint/2010/main" val="1117315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Poppaea Sabina and the Jewish Community</a:t>
            </a:r>
            <a:endParaRPr lang="en-GB" dirty="0"/>
          </a:p>
        </p:txBody>
      </p:sp>
      <p:sp>
        <p:nvSpPr>
          <p:cNvPr id="3" name="Content Placeholder 2"/>
          <p:cNvSpPr>
            <a:spLocks noGrp="1"/>
          </p:cNvSpPr>
          <p:nvPr>
            <p:ph sz="quarter" idx="1"/>
          </p:nvPr>
        </p:nvSpPr>
        <p:spPr>
          <a:xfrm>
            <a:off x="301752" y="1628800"/>
            <a:ext cx="8662736" cy="4968552"/>
          </a:xfrm>
        </p:spPr>
        <p:txBody>
          <a:bodyPr>
            <a:normAutofit fontScale="92500" lnSpcReduction="20000"/>
          </a:bodyPr>
          <a:lstStyle/>
          <a:p>
            <a:pPr marL="0">
              <a:buNone/>
            </a:pPr>
            <a:r>
              <a:rPr lang="en-GB" dirty="0" smtClean="0"/>
              <a:t>“About the same time king Agrippa built himself a very large dining-room in the royal palace at Jerusalem, near to the portico… [it offered views of what was happening in the temple, outraging more conservative Jews so they erect a wall to block the views] At these doings both king Agrippa, and principally Festus the procurator, were much displeased; and Festus ordered them to pull the wall down again: but the Jews petitioned him to give them leave to send an embassy about this matter to Nero… And when Nero had heard what they had to say, he not only forgave them what they had already done, but also gave them leave to let the wall they had built stand. This was granted them in order to gratify Poppaea, Nero's wife, who was a religious woman, and had requested these favours of Nero…” - </a:t>
            </a:r>
            <a:r>
              <a:rPr lang="en-GB" b="1" dirty="0" smtClean="0"/>
              <a:t>Josephus </a:t>
            </a:r>
            <a:r>
              <a:rPr lang="en-GB" b="1" i="1" dirty="0" smtClean="0"/>
              <a:t>Jewish Antiquities </a:t>
            </a:r>
            <a:r>
              <a:rPr lang="en-GB" b="1" dirty="0" smtClean="0"/>
              <a:t>20.8.11.</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340768"/>
            <a:ext cx="8208912" cy="3816424"/>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Judaism in</a:t>
            </a:r>
          </a:p>
          <a:p>
            <a:pPr marL="274320" indent="-274320" algn="ctr">
              <a:spcBef>
                <a:spcPct val="20000"/>
              </a:spcBef>
              <a:buClr>
                <a:srgbClr val="D16349"/>
              </a:buClr>
              <a:buSzPct val="85000"/>
              <a:defRPr/>
            </a:pPr>
            <a:r>
              <a:rPr lang="en-GB" sz="6000" b="1" dirty="0" smtClean="0">
                <a:solidFill>
                  <a:prstClr val="black"/>
                </a:solidFill>
              </a:rPr>
              <a:t>Alexandria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Civil Strife</a:t>
            </a:r>
            <a:endParaRPr lang="en-GB" dirty="0"/>
          </a:p>
        </p:txBody>
      </p:sp>
      <p:sp>
        <p:nvSpPr>
          <p:cNvPr id="3" name="Content Placeholder 2"/>
          <p:cNvSpPr>
            <a:spLocks noGrp="1"/>
          </p:cNvSpPr>
          <p:nvPr>
            <p:ph sz="quarter" idx="1"/>
          </p:nvPr>
        </p:nvSpPr>
        <p:spPr>
          <a:xfrm>
            <a:off x="179512" y="1412776"/>
            <a:ext cx="8806752" cy="2520280"/>
          </a:xfrm>
        </p:spPr>
        <p:txBody>
          <a:bodyPr>
            <a:noAutofit/>
          </a:bodyPr>
          <a:lstStyle/>
          <a:p>
            <a:pPr marL="0">
              <a:buNone/>
            </a:pPr>
            <a:r>
              <a:rPr lang="en-GB" sz="1800" dirty="0" smtClean="0"/>
              <a:t>“And the mixed and immoral mass of the Alexandrians perceiving this [Gaius’ hostility to the Jews] attacked us… displaying all the arrogance which had been smouldering for a long period… forcing out their way into their house and driving out the owners… And thus these men perished by the most miserable death being burnt alive in the middle of the city… [</a:t>
            </a:r>
            <a:r>
              <a:rPr lang="en-GB" sz="1800" dirty="0" err="1" smtClean="0"/>
              <a:t>Flaccus</a:t>
            </a:r>
            <a:r>
              <a:rPr lang="en-GB" sz="1800" dirty="0" smtClean="0"/>
              <a:t> fails to put down the violence]</a:t>
            </a:r>
          </a:p>
          <a:p>
            <a:pPr marL="0">
              <a:buNone/>
            </a:pPr>
            <a:r>
              <a:rPr lang="en-GB" sz="1800" dirty="0"/>
              <a:t>	</a:t>
            </a:r>
            <a:r>
              <a:rPr lang="en-GB" sz="1800" dirty="0" smtClean="0"/>
              <a:t>…Having then escaped from what was rather a theatre and a prison than a court of justice (for as in a theatre, there was a great noise of people hissing, and groaning… being indigent… his great desire to be declared a god, in which he considered that the Jews were the only people who did not acquiesce…)” - </a:t>
            </a:r>
            <a:r>
              <a:rPr lang="en-GB" sz="1800" b="1" dirty="0" smtClean="0"/>
              <a:t>Philo </a:t>
            </a:r>
            <a:r>
              <a:rPr lang="en-GB" sz="1800" b="1" i="1" dirty="0" smtClean="0"/>
              <a:t>On the Embassy to Gaius </a:t>
            </a:r>
            <a:r>
              <a:rPr lang="en-GB" sz="1800" b="1" dirty="0" smtClean="0"/>
              <a:t>18-20.120-132, 46.386. </a:t>
            </a:r>
            <a:endParaRPr lang="en-GB" sz="1800" dirty="0"/>
          </a:p>
        </p:txBody>
      </p:sp>
      <p:sp>
        <p:nvSpPr>
          <p:cNvPr id="4" name="Content Placeholder 2"/>
          <p:cNvSpPr txBox="1">
            <a:spLocks/>
          </p:cNvSpPr>
          <p:nvPr/>
        </p:nvSpPr>
        <p:spPr>
          <a:xfrm>
            <a:off x="159048" y="4358280"/>
            <a:ext cx="8784976" cy="2376264"/>
          </a:xfrm>
          <a:prstGeom prst="rect">
            <a:avLst/>
          </a:prstGeom>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a:buFont typeface="Wingdings 2"/>
              <a:buNone/>
            </a:pPr>
            <a:r>
              <a:rPr lang="en-GB" sz="2000" dirty="0" smtClean="0"/>
              <a:t>“Now about this time there was a sedition between the Jews and the Greeks, at the city of Alexandria; for when Gaius was dead, the nation of the Jews, which had been very much terrified under the reign of Gaius, and reduced to very great distress by the people of Alexandria, recovered itself, and immediately took up their arms to fight for themselves. So Claudius sent an order to the governor of Egypt to calm that unrest.” - </a:t>
            </a:r>
            <a:r>
              <a:rPr lang="en-GB" sz="2000" b="1" dirty="0" smtClean="0"/>
              <a:t>Josephus </a:t>
            </a:r>
            <a:r>
              <a:rPr lang="en-GB" sz="2000" b="1" i="1" dirty="0" smtClean="0"/>
              <a:t>Jewish Antiquities </a:t>
            </a:r>
            <a:r>
              <a:rPr lang="en-GB" sz="2000" b="1" dirty="0" smtClean="0"/>
              <a:t>19.5.2</a:t>
            </a:r>
            <a:r>
              <a:rPr lang="en-GB" sz="2000" dirty="0" smtClean="0"/>
              <a:t>.</a:t>
            </a:r>
            <a:r>
              <a:rPr lang="en-GB" sz="2000" b="1" dirty="0" smtClean="0"/>
              <a:t> </a:t>
            </a:r>
            <a:endParaRPr lang="en-GB" sz="2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Pap. </a:t>
            </a:r>
            <a:r>
              <a:rPr lang="en-GB" i="1" dirty="0" err="1" smtClean="0"/>
              <a:t>Lond</a:t>
            </a:r>
            <a:r>
              <a:rPr lang="en-GB" i="1" dirty="0" smtClean="0"/>
              <a:t>. </a:t>
            </a:r>
            <a:r>
              <a:rPr lang="en-GB" dirty="0" smtClean="0"/>
              <a:t>1912 Lines 14-16, 73-90 </a:t>
            </a:r>
            <a:endParaRPr lang="en-GB" dirty="0"/>
          </a:p>
        </p:txBody>
      </p:sp>
      <p:sp>
        <p:nvSpPr>
          <p:cNvPr id="3" name="Content Placeholder 2"/>
          <p:cNvSpPr>
            <a:spLocks noGrp="1"/>
          </p:cNvSpPr>
          <p:nvPr>
            <p:ph sz="quarter" idx="1"/>
          </p:nvPr>
        </p:nvSpPr>
        <p:spPr>
          <a:xfrm>
            <a:off x="301752" y="1527048"/>
            <a:ext cx="8503920" cy="5070304"/>
          </a:xfrm>
        </p:spPr>
        <p:txBody>
          <a:bodyPr>
            <a:normAutofit fontScale="92500" lnSpcReduction="10000"/>
          </a:bodyPr>
          <a:lstStyle/>
          <a:p>
            <a:pPr marL="0">
              <a:buNone/>
            </a:pPr>
            <a:r>
              <a:rPr lang="en-GB" dirty="0" smtClean="0"/>
              <a:t>“Tiberius Claudius Caesar Augustus… to the city of the Alexandrines, greeting… But for the riot and uprising against the </a:t>
            </a:r>
            <a:r>
              <a:rPr lang="en-GB" dirty="0" err="1" smtClean="0"/>
              <a:t>Judaeans</a:t>
            </a:r>
            <a:r>
              <a:rPr lang="en-GB" dirty="0" smtClean="0"/>
              <a:t> (</a:t>
            </a:r>
            <a:r>
              <a:rPr lang="en-GB" i="1" dirty="0" err="1" smtClean="0"/>
              <a:t>Ioudaioi</a:t>
            </a:r>
            <a:r>
              <a:rPr lang="en-GB" dirty="0" smtClean="0"/>
              <a:t>), rather, if the truth be told, the war, which of the two sides was responsible. But I announce frankly that, unless you put a stop to this destructive, relentless rage against each other, I shall be forced to show what a benevolent leader is when turned toward righteous rage. For this I yet again still bear witness that Alexandrines, on the one hand, behave gently and kindly with the Judeans, the inhabitants of the same city from a long time ago, and not be disrespectful of the customs used in the ritual of their god, but let them use their customs as in the time of the god Augustus. I give strict orders not to agitate for more than they had before…”</a:t>
            </a:r>
          </a:p>
          <a:p>
            <a:pPr marL="0">
              <a:buNone/>
            </a:pPr>
            <a:endParaRPr lang="en-GB" sz="1100" dirty="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340768"/>
            <a:ext cx="8208912" cy="3816424"/>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Great Jewish Revolt</a:t>
            </a:r>
          </a:p>
          <a:p>
            <a:pPr marL="274320" indent="-274320" algn="ctr">
              <a:spcBef>
                <a:spcPct val="20000"/>
              </a:spcBef>
              <a:buClr>
                <a:srgbClr val="D16349"/>
              </a:buClr>
              <a:buSzPct val="85000"/>
              <a:defRPr/>
            </a:pPr>
            <a:r>
              <a:rPr lang="en-GB" sz="6000" b="1" dirty="0" smtClean="0">
                <a:solidFill>
                  <a:prstClr val="black"/>
                </a:solidFill>
              </a:rPr>
              <a:t>AD 66-73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Causes of the Rebellion</a:t>
            </a:r>
            <a:endParaRPr lang="en-GB" dirty="0"/>
          </a:p>
        </p:txBody>
      </p:sp>
      <p:sp>
        <p:nvSpPr>
          <p:cNvPr id="3" name="Content Placeholder 2"/>
          <p:cNvSpPr>
            <a:spLocks noGrp="1"/>
          </p:cNvSpPr>
          <p:nvPr>
            <p:ph sz="quarter" idx="1"/>
          </p:nvPr>
        </p:nvSpPr>
        <p:spPr>
          <a:xfrm>
            <a:off x="179512" y="1628800"/>
            <a:ext cx="8784976" cy="4968552"/>
          </a:xfrm>
        </p:spPr>
        <p:txBody>
          <a:bodyPr>
            <a:normAutofit/>
          </a:bodyPr>
          <a:lstStyle/>
          <a:p>
            <a:r>
              <a:rPr lang="en-GB" sz="3000" dirty="0" smtClean="0"/>
              <a:t>Tensions between pro-Roman ruling class and large sections of the population. </a:t>
            </a:r>
          </a:p>
          <a:p>
            <a:endParaRPr lang="en-GB" sz="800" dirty="0" smtClean="0"/>
          </a:p>
          <a:p>
            <a:r>
              <a:rPr lang="en-GB" sz="3000" dirty="0" err="1" smtClean="0"/>
              <a:t>Herodian</a:t>
            </a:r>
            <a:r>
              <a:rPr lang="en-GB" sz="3000" dirty="0" smtClean="0"/>
              <a:t> dynasty philhellenic – controversial for the more conservative factions. </a:t>
            </a:r>
          </a:p>
          <a:p>
            <a:endParaRPr lang="en-GB" sz="800" dirty="0" smtClean="0"/>
          </a:p>
          <a:p>
            <a:r>
              <a:rPr lang="en-GB" sz="3000" dirty="0" smtClean="0"/>
              <a:t>Nationalist and religious ideology – zealots. </a:t>
            </a:r>
          </a:p>
          <a:p>
            <a:endParaRPr lang="en-GB" sz="800" dirty="0" smtClean="0"/>
          </a:p>
          <a:p>
            <a:r>
              <a:rPr lang="en-GB" sz="3000" dirty="0" smtClean="0"/>
              <a:t>Tactlessness of some Roman administrators - </a:t>
            </a:r>
            <a:r>
              <a:rPr lang="en-GB" sz="3000" dirty="0" err="1" smtClean="0"/>
              <a:t>Gessius</a:t>
            </a:r>
            <a:r>
              <a:rPr lang="en-GB" sz="3000" dirty="0" smtClean="0"/>
              <a:t> </a:t>
            </a:r>
            <a:r>
              <a:rPr lang="en-GB" sz="3000" dirty="0" err="1" smtClean="0"/>
              <a:t>Florus</a:t>
            </a:r>
            <a:r>
              <a:rPr lang="en-GB" sz="3000" dirty="0" smtClean="0"/>
              <a:t>, procurator (AD 64-66) looted money from the Temple. </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79512" y="116632"/>
            <a:ext cx="8784976" cy="504056"/>
          </a:xfrm>
        </p:spPr>
        <p:txBody>
          <a:bodyPr>
            <a:normAutofit fontScale="90000"/>
          </a:bodyPr>
          <a:lstStyle/>
          <a:p>
            <a:r>
              <a:rPr lang="en-GB" dirty="0" smtClean="0"/>
              <a:t>Start of the Rebellion</a:t>
            </a:r>
            <a:endParaRPr lang="en-GB" dirty="0"/>
          </a:p>
        </p:txBody>
      </p:sp>
      <p:sp>
        <p:nvSpPr>
          <p:cNvPr id="3" name="Content Placeholder 2"/>
          <p:cNvSpPr>
            <a:spLocks noGrp="1"/>
          </p:cNvSpPr>
          <p:nvPr>
            <p:ph sz="quarter" idx="4294967295"/>
          </p:nvPr>
        </p:nvSpPr>
        <p:spPr>
          <a:xfrm>
            <a:off x="179512" y="620688"/>
            <a:ext cx="8784976" cy="6237312"/>
          </a:xfrm>
        </p:spPr>
        <p:txBody>
          <a:bodyPr>
            <a:normAutofit fontScale="85000" lnSpcReduction="20000"/>
          </a:bodyPr>
          <a:lstStyle/>
          <a:p>
            <a:r>
              <a:rPr lang="en-GB" dirty="0" smtClean="0"/>
              <a:t>The Jews of Caesarea </a:t>
            </a:r>
            <a:r>
              <a:rPr lang="en-GB" dirty="0" err="1" smtClean="0"/>
              <a:t>Maritima</a:t>
            </a:r>
            <a:r>
              <a:rPr lang="en-GB" dirty="0" smtClean="0"/>
              <a:t> demanded to be citizens rather than </a:t>
            </a:r>
            <a:r>
              <a:rPr lang="en-GB" i="1" dirty="0" err="1" smtClean="0"/>
              <a:t>metics</a:t>
            </a:r>
            <a:r>
              <a:rPr lang="en-GB" i="1" dirty="0" smtClean="0"/>
              <a:t> – </a:t>
            </a:r>
            <a:r>
              <a:rPr lang="en-GB" dirty="0" smtClean="0"/>
              <a:t>Nero keeps the </a:t>
            </a:r>
            <a:r>
              <a:rPr lang="en-GB" i="1" dirty="0" smtClean="0"/>
              <a:t>status quo. </a:t>
            </a:r>
          </a:p>
          <a:p>
            <a:endParaRPr lang="en-GB" sz="600" dirty="0" smtClean="0"/>
          </a:p>
          <a:p>
            <a:r>
              <a:rPr lang="en-GB" dirty="0" smtClean="0"/>
              <a:t>Dispute arose over a synagogue, the purchasing of land, and the its profanation by some Greeks sacrificing cocks on its steps during the Sabbath – results in a riot. </a:t>
            </a:r>
          </a:p>
          <a:p>
            <a:endParaRPr lang="en-GB" sz="600" dirty="0" smtClean="0"/>
          </a:p>
          <a:p>
            <a:r>
              <a:rPr lang="en-GB" dirty="0" smtClean="0"/>
              <a:t>The Jewish delegation appeal to </a:t>
            </a:r>
            <a:r>
              <a:rPr lang="en-GB" dirty="0" err="1" smtClean="0"/>
              <a:t>Florus</a:t>
            </a:r>
            <a:r>
              <a:rPr lang="en-GB" dirty="0" smtClean="0"/>
              <a:t>, but they are arrested and the sacred scrolls are seized. </a:t>
            </a:r>
          </a:p>
          <a:p>
            <a:endParaRPr lang="en-GB" sz="600" dirty="0" smtClean="0"/>
          </a:p>
          <a:p>
            <a:r>
              <a:rPr lang="en-GB" dirty="0" err="1" smtClean="0"/>
              <a:t>Florus</a:t>
            </a:r>
            <a:r>
              <a:rPr lang="en-GB" dirty="0" smtClean="0"/>
              <a:t> demands 17 talents (c. 120,000 denarii) from the Temple for “Caesar’s needs”. </a:t>
            </a:r>
          </a:p>
          <a:p>
            <a:endParaRPr lang="en-GB" sz="600" dirty="0" smtClean="0"/>
          </a:p>
          <a:p>
            <a:r>
              <a:rPr lang="en-GB" dirty="0" smtClean="0"/>
              <a:t>Agrippa </a:t>
            </a:r>
            <a:r>
              <a:rPr lang="en-GB" dirty="0"/>
              <a:t>II </a:t>
            </a:r>
            <a:r>
              <a:rPr lang="en-GB" dirty="0" smtClean="0"/>
              <a:t>attempts to calm </a:t>
            </a:r>
            <a:r>
              <a:rPr lang="en-GB" dirty="0"/>
              <a:t>tensions, </a:t>
            </a:r>
            <a:r>
              <a:rPr lang="en-GB" dirty="0" smtClean="0"/>
              <a:t>but demands for </a:t>
            </a:r>
            <a:r>
              <a:rPr lang="en-GB" dirty="0"/>
              <a:t>Florus </a:t>
            </a:r>
            <a:r>
              <a:rPr lang="en-GB" dirty="0" smtClean="0"/>
              <a:t>to be removed. Agrippa </a:t>
            </a:r>
            <a:r>
              <a:rPr lang="en-GB" dirty="0"/>
              <a:t>flees from Jerusalem, spilt among the ruling elite. </a:t>
            </a:r>
          </a:p>
          <a:p>
            <a:endParaRPr lang="en-GB" sz="600" dirty="0"/>
          </a:p>
          <a:p>
            <a:r>
              <a:rPr lang="en-GB" dirty="0"/>
              <a:t>Destruction of archive with debt </a:t>
            </a:r>
            <a:r>
              <a:rPr lang="en-GB" dirty="0" smtClean="0"/>
              <a:t>records - rebel </a:t>
            </a:r>
            <a:r>
              <a:rPr lang="en-GB" dirty="0"/>
              <a:t>forces occupy the fortress of Masada that had been built by Herod the Great. </a:t>
            </a:r>
          </a:p>
          <a:p>
            <a:endParaRPr lang="en-GB" sz="600" dirty="0"/>
          </a:p>
          <a:p>
            <a:r>
              <a:rPr lang="en-GB" dirty="0"/>
              <a:t>Roman garrison of Jerusalem is massacred. </a:t>
            </a:r>
          </a:p>
          <a:p>
            <a:endParaRPr lang="en-GB" sz="600" dirty="0"/>
          </a:p>
          <a:p>
            <a:r>
              <a:rPr lang="en-GB" dirty="0" smtClean="0"/>
              <a:t>Greek in </a:t>
            </a:r>
            <a:r>
              <a:rPr lang="en-GB" dirty="0"/>
              <a:t>cities of the Decapolis and Phoenician coast subject to attacks by Jewish communities – counter-reprisals against Jews in Syrian cities. </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Roman Response</a:t>
            </a:r>
            <a:endParaRPr lang="en-GB" dirty="0"/>
          </a:p>
        </p:txBody>
      </p:sp>
      <p:sp>
        <p:nvSpPr>
          <p:cNvPr id="3" name="Content Placeholder 2"/>
          <p:cNvSpPr>
            <a:spLocks noGrp="1"/>
          </p:cNvSpPr>
          <p:nvPr>
            <p:ph sz="quarter" idx="1"/>
          </p:nvPr>
        </p:nvSpPr>
        <p:spPr>
          <a:xfrm>
            <a:off x="301752" y="1527048"/>
            <a:ext cx="8503920" cy="4854280"/>
          </a:xfrm>
        </p:spPr>
        <p:txBody>
          <a:bodyPr>
            <a:normAutofit/>
          </a:bodyPr>
          <a:lstStyle/>
          <a:p>
            <a:r>
              <a:rPr lang="en-GB" dirty="0" smtClean="0"/>
              <a:t>Cestius Gallus legate of Syria assembles over 30,000 men, with various client kingdoms sending forces to aid him. </a:t>
            </a:r>
          </a:p>
          <a:p>
            <a:endParaRPr lang="en-GB" sz="1300" dirty="0" smtClean="0"/>
          </a:p>
          <a:p>
            <a:r>
              <a:rPr lang="en-GB" dirty="0" smtClean="0"/>
              <a:t>Galilee taken relativity swiftly. Cestius marches on Jerusalem, lays siege to it for while, but then retreats to Caesarea – possible difficulties with supplies? </a:t>
            </a:r>
          </a:p>
          <a:p>
            <a:endParaRPr lang="en-GB" sz="1300" dirty="0" smtClean="0"/>
          </a:p>
          <a:p>
            <a:r>
              <a:rPr lang="en-GB" dirty="0" smtClean="0"/>
              <a:t>Cestius forces seriously harried while retreating – around 6,000 men were killed at Beth </a:t>
            </a:r>
            <a:r>
              <a:rPr lang="en-GB" dirty="0" err="1" smtClean="0"/>
              <a:t>Horon</a:t>
            </a:r>
            <a:r>
              <a:rPr lang="en-GB" dirty="0" smtClean="0"/>
              <a:t>. </a:t>
            </a:r>
          </a:p>
          <a:p>
            <a:endParaRPr lang="en-GB" sz="1200" dirty="0" smtClean="0"/>
          </a:p>
          <a:p>
            <a:r>
              <a:rPr lang="en-GB" dirty="0" smtClean="0"/>
              <a:t>The setback committed the Jews to all out war. </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Vespasian</a:t>
            </a:r>
            <a:endParaRPr lang="en-GB" dirty="0"/>
          </a:p>
        </p:txBody>
      </p:sp>
      <p:sp>
        <p:nvSpPr>
          <p:cNvPr id="4" name="Content Placeholder 3"/>
          <p:cNvSpPr>
            <a:spLocks noGrp="1"/>
          </p:cNvSpPr>
          <p:nvPr>
            <p:ph sz="half" idx="1"/>
          </p:nvPr>
        </p:nvSpPr>
        <p:spPr>
          <a:xfrm>
            <a:off x="301752" y="1556792"/>
            <a:ext cx="4038600" cy="4968552"/>
          </a:xfrm>
        </p:spPr>
        <p:txBody>
          <a:bodyPr>
            <a:normAutofit/>
          </a:bodyPr>
          <a:lstStyle/>
          <a:p>
            <a:r>
              <a:rPr lang="en-GB" dirty="0" smtClean="0"/>
              <a:t>Vespasian (with his son Titus) sent to take over command of suppressing the revolt. </a:t>
            </a:r>
          </a:p>
          <a:p>
            <a:endParaRPr lang="en-GB" sz="1000" dirty="0" smtClean="0"/>
          </a:p>
          <a:p>
            <a:r>
              <a:rPr lang="en-GB" dirty="0" smtClean="0"/>
              <a:t>May AD 67 - Forces concentrated at </a:t>
            </a:r>
            <a:r>
              <a:rPr lang="en-GB" dirty="0" err="1" smtClean="0"/>
              <a:t>Ptolemais</a:t>
            </a:r>
            <a:r>
              <a:rPr lang="en-GB" dirty="0" smtClean="0"/>
              <a:t> before advancing into Galilee. </a:t>
            </a:r>
          </a:p>
          <a:p>
            <a:endParaRPr lang="en-GB" sz="1000" dirty="0" smtClean="0"/>
          </a:p>
          <a:p>
            <a:r>
              <a:rPr lang="en-GB" dirty="0" smtClean="0"/>
              <a:t>Siege of </a:t>
            </a:r>
            <a:r>
              <a:rPr lang="en-GB" dirty="0" err="1" smtClean="0"/>
              <a:t>Jotapata</a:t>
            </a:r>
            <a:r>
              <a:rPr lang="en-GB" dirty="0" smtClean="0"/>
              <a:t> in which Josephus eventually surrenders. </a:t>
            </a:r>
          </a:p>
          <a:p>
            <a:endParaRPr lang="en-GB" dirty="0"/>
          </a:p>
        </p:txBody>
      </p:sp>
      <p:pic>
        <p:nvPicPr>
          <p:cNvPr id="7170" name="Picture 2"/>
          <p:cNvPicPr>
            <a:picLocks noGrp="1" noChangeAspect="1" noChangeArrowheads="1"/>
          </p:cNvPicPr>
          <p:nvPr>
            <p:ph sz="half" idx="2"/>
          </p:nvPr>
        </p:nvPicPr>
        <p:blipFill>
          <a:blip r:embed="rId2" cstate="print"/>
          <a:srcRect/>
          <a:stretch>
            <a:fillRect/>
          </a:stretch>
        </p:blipFill>
        <p:spPr bwMode="auto">
          <a:xfrm>
            <a:off x="4932040" y="1556792"/>
            <a:ext cx="3744416" cy="4680520"/>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Civil Strife</a:t>
            </a:r>
            <a:endParaRPr lang="en-GB" dirty="0"/>
          </a:p>
        </p:txBody>
      </p:sp>
      <p:sp>
        <p:nvSpPr>
          <p:cNvPr id="3" name="Content Placeholder 2"/>
          <p:cNvSpPr>
            <a:spLocks noGrp="1"/>
          </p:cNvSpPr>
          <p:nvPr>
            <p:ph sz="quarter" idx="1"/>
          </p:nvPr>
        </p:nvSpPr>
        <p:spPr>
          <a:xfrm>
            <a:off x="179512" y="1484784"/>
            <a:ext cx="6264696" cy="2520280"/>
          </a:xfrm>
        </p:spPr>
        <p:txBody>
          <a:bodyPr>
            <a:normAutofit/>
          </a:bodyPr>
          <a:lstStyle/>
          <a:p>
            <a:r>
              <a:rPr lang="en-GB" sz="2400" dirty="0" smtClean="0"/>
              <a:t>Remainder of Galilee is suppressed. </a:t>
            </a:r>
          </a:p>
          <a:p>
            <a:endParaRPr lang="en-GB" sz="500" dirty="0" smtClean="0"/>
          </a:p>
          <a:p>
            <a:r>
              <a:rPr lang="en-GB" sz="2400" dirty="0" smtClean="0"/>
              <a:t>Overthrow of Jewish government under </a:t>
            </a:r>
            <a:r>
              <a:rPr lang="en-GB" sz="2400" dirty="0" err="1" smtClean="0"/>
              <a:t>Ananus</a:t>
            </a:r>
            <a:r>
              <a:rPr lang="en-GB" sz="2400" dirty="0" smtClean="0"/>
              <a:t>, challenge for the leadership of Jerusalem. Simon manages to set himself up in government by March/April AD 69. </a:t>
            </a:r>
          </a:p>
          <a:p>
            <a:endParaRPr lang="en-GB" sz="1400" dirty="0" smtClean="0"/>
          </a:p>
          <a:p>
            <a:endParaRPr lang="en-GB" dirty="0"/>
          </a:p>
        </p:txBody>
      </p:sp>
      <p:sp>
        <p:nvSpPr>
          <p:cNvPr id="4" name="Rectangle 3"/>
          <p:cNvSpPr/>
          <p:nvPr/>
        </p:nvSpPr>
        <p:spPr>
          <a:xfrm>
            <a:off x="182095" y="3645024"/>
            <a:ext cx="8549071" cy="2640723"/>
          </a:xfrm>
          <a:prstGeom prst="rect">
            <a:avLst/>
          </a:prstGeom>
        </p:spPr>
        <p:txBody>
          <a:bodyPr wrap="square">
            <a:spAutoFit/>
          </a:bodyPr>
          <a:lstStyle/>
          <a:p>
            <a:pPr marL="274320" lvl="0" indent="-274320">
              <a:spcBef>
                <a:spcPct val="20000"/>
              </a:spcBef>
              <a:buClr>
                <a:srgbClr val="D16349"/>
              </a:buClr>
              <a:buSzPct val="85000"/>
              <a:buFont typeface="Wingdings 2"/>
              <a:buChar char=""/>
            </a:pPr>
            <a:r>
              <a:rPr lang="en-GB" sz="2400" dirty="0">
                <a:solidFill>
                  <a:prstClr val="black"/>
                </a:solidFill>
              </a:rPr>
              <a:t>Nero forced to commit suicide in June AD 68, inaugurating the period of the “Year of the Four Emperors” (AD 68/69). </a:t>
            </a:r>
          </a:p>
          <a:p>
            <a:pPr marL="274320" lvl="0" indent="-274320">
              <a:spcBef>
                <a:spcPct val="20000"/>
              </a:spcBef>
              <a:buClr>
                <a:srgbClr val="D16349"/>
              </a:buClr>
              <a:buSzPct val="85000"/>
              <a:buFont typeface="Wingdings 2"/>
              <a:buChar char=""/>
            </a:pPr>
            <a:endParaRPr lang="en-GB" sz="500" dirty="0">
              <a:solidFill>
                <a:prstClr val="black"/>
              </a:solidFill>
            </a:endParaRPr>
          </a:p>
          <a:p>
            <a:pPr marL="274320" lvl="0" indent="-274320">
              <a:spcBef>
                <a:spcPct val="20000"/>
              </a:spcBef>
              <a:buClr>
                <a:srgbClr val="D16349"/>
              </a:buClr>
              <a:buSzPct val="85000"/>
              <a:buFont typeface="Wingdings 2"/>
              <a:buChar char=""/>
            </a:pPr>
            <a:r>
              <a:rPr lang="en-GB" sz="2400">
                <a:solidFill>
                  <a:prstClr val="black"/>
                </a:solidFill>
              </a:rPr>
              <a:t>Tiberius </a:t>
            </a:r>
            <a:r>
              <a:rPr lang="en-GB" sz="2400" smtClean="0">
                <a:solidFill>
                  <a:prstClr val="black"/>
                </a:solidFill>
              </a:rPr>
              <a:t>Julius Alexander</a:t>
            </a:r>
            <a:r>
              <a:rPr lang="en-GB" sz="2400" dirty="0">
                <a:solidFill>
                  <a:prstClr val="black"/>
                </a:solidFill>
              </a:rPr>
              <a:t>, governor of Egypt, declares for Vespasian in June AD 69, by December senate declares Vespasian emperor. </a:t>
            </a:r>
          </a:p>
          <a:p>
            <a:pPr marL="274320" lvl="0" indent="-274320">
              <a:spcBef>
                <a:spcPct val="20000"/>
              </a:spcBef>
              <a:buClr>
                <a:srgbClr val="D16349"/>
              </a:buClr>
              <a:buSzPct val="85000"/>
              <a:buFont typeface="Wingdings 2"/>
              <a:buChar char=""/>
            </a:pPr>
            <a:endParaRPr lang="en-GB" sz="500" dirty="0">
              <a:solidFill>
                <a:prstClr val="black"/>
              </a:solidFill>
            </a:endParaRPr>
          </a:p>
          <a:p>
            <a:pPr marL="274320" lvl="0" indent="-274320">
              <a:spcBef>
                <a:spcPct val="20000"/>
              </a:spcBef>
              <a:buClr>
                <a:srgbClr val="D16349"/>
              </a:buClr>
              <a:buSzPct val="85000"/>
              <a:buFont typeface="Wingdings 2"/>
              <a:buChar char=""/>
            </a:pPr>
            <a:r>
              <a:rPr lang="en-GB" sz="2400" dirty="0">
                <a:solidFill>
                  <a:prstClr val="black"/>
                </a:solidFill>
              </a:rPr>
              <a:t>Titus appointed new commander in Judaea by early AD 70. </a:t>
            </a:r>
          </a:p>
        </p:txBody>
      </p:sp>
      <p:pic>
        <p:nvPicPr>
          <p:cNvPr id="5" name="Picture 4"/>
          <p:cNvPicPr>
            <a:picLocks noChangeAspect="1"/>
          </p:cNvPicPr>
          <p:nvPr/>
        </p:nvPicPr>
        <p:blipFill>
          <a:blip r:embed="rId2"/>
          <a:stretch>
            <a:fillRect/>
          </a:stretch>
        </p:blipFill>
        <p:spPr>
          <a:xfrm>
            <a:off x="6228184" y="1536339"/>
            <a:ext cx="2706281" cy="1392597"/>
          </a:xfrm>
          <a:prstGeom prst="rect">
            <a:avLst/>
          </a:prstGeom>
        </p:spPr>
      </p:pic>
      <p:sp>
        <p:nvSpPr>
          <p:cNvPr id="6" name="Rectangle 5"/>
          <p:cNvSpPr/>
          <p:nvPr/>
        </p:nvSpPr>
        <p:spPr>
          <a:xfrm>
            <a:off x="6372200" y="2980491"/>
            <a:ext cx="2562265" cy="461665"/>
          </a:xfrm>
          <a:prstGeom prst="rect">
            <a:avLst/>
          </a:prstGeom>
        </p:spPr>
        <p:txBody>
          <a:bodyPr wrap="square">
            <a:spAutoFit/>
          </a:bodyPr>
          <a:lstStyle/>
          <a:p>
            <a:r>
              <a:rPr lang="en-GB" sz="1200" b="1" dirty="0"/>
              <a:t>Obverse</a:t>
            </a:r>
            <a:r>
              <a:rPr lang="en-GB" sz="1200" b="1" dirty="0" smtClean="0"/>
              <a:t>: </a:t>
            </a:r>
            <a:r>
              <a:rPr lang="en-GB" sz="1200" dirty="0"/>
              <a:t>Shekel of Israel , Year </a:t>
            </a:r>
            <a:r>
              <a:rPr lang="en-GB" sz="1200" dirty="0" smtClean="0"/>
              <a:t>1</a:t>
            </a:r>
          </a:p>
          <a:p>
            <a:r>
              <a:rPr lang="en-GB" sz="1200" b="1" dirty="0"/>
              <a:t>Reverse: </a:t>
            </a:r>
            <a:r>
              <a:rPr lang="en-GB" sz="1200" dirty="0"/>
              <a:t>Jerusalem the Holy</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Siege of Jerusalem</a:t>
            </a:r>
            <a:endParaRPr lang="en-GB" dirty="0"/>
          </a:p>
        </p:txBody>
      </p:sp>
      <p:sp>
        <p:nvSpPr>
          <p:cNvPr id="6" name="Content Placeholder 5"/>
          <p:cNvSpPr>
            <a:spLocks noGrp="1"/>
          </p:cNvSpPr>
          <p:nvPr>
            <p:ph sz="half" idx="1"/>
          </p:nvPr>
        </p:nvSpPr>
        <p:spPr>
          <a:xfrm>
            <a:off x="179512" y="1371600"/>
            <a:ext cx="4160840" cy="5369768"/>
          </a:xfrm>
        </p:spPr>
        <p:txBody>
          <a:bodyPr>
            <a:normAutofit fontScale="85000" lnSpcReduction="20000"/>
          </a:bodyPr>
          <a:lstStyle/>
          <a:p>
            <a:r>
              <a:rPr lang="en-GB" dirty="0" smtClean="0"/>
              <a:t>Spring AD 70 – Titus marches his army from Nile Delta up to Caesarea. </a:t>
            </a:r>
          </a:p>
          <a:p>
            <a:pPr lvl="1"/>
            <a:r>
              <a:rPr lang="en-GB" dirty="0" smtClean="0"/>
              <a:t>His army comprised four legions and auxiliaries + 2,000 soldiers detached from the Egyptian legions + allied forces of Agrippa and of </a:t>
            </a:r>
            <a:r>
              <a:rPr lang="en-GB" dirty="0" err="1" smtClean="0"/>
              <a:t>Sohaemus</a:t>
            </a:r>
            <a:r>
              <a:rPr lang="en-GB" dirty="0" smtClean="0"/>
              <a:t> (</a:t>
            </a:r>
            <a:r>
              <a:rPr lang="en-GB" dirty="0" err="1" smtClean="0"/>
              <a:t>Emesa</a:t>
            </a:r>
            <a:r>
              <a:rPr lang="en-GB" dirty="0" smtClean="0"/>
              <a:t>). </a:t>
            </a:r>
          </a:p>
          <a:p>
            <a:endParaRPr lang="en-GB" sz="500" dirty="0" smtClean="0"/>
          </a:p>
          <a:p>
            <a:r>
              <a:rPr lang="en-GB" dirty="0" smtClean="0"/>
              <a:t>Titus sets up main camps on Mt of Olives and Mt Scopus – Jewish sorties harass Romans. </a:t>
            </a:r>
          </a:p>
          <a:p>
            <a:endParaRPr lang="en-GB" sz="500" dirty="0" smtClean="0"/>
          </a:p>
          <a:p>
            <a:r>
              <a:rPr lang="en-GB" dirty="0" smtClean="0"/>
              <a:t>Roman forces attack with rams and artillery area of the Third Wall between </a:t>
            </a:r>
            <a:r>
              <a:rPr lang="en-GB" dirty="0" err="1" smtClean="0"/>
              <a:t>Psephinus</a:t>
            </a:r>
            <a:r>
              <a:rPr lang="en-GB" dirty="0" smtClean="0"/>
              <a:t> tower and the western gate – subsequent attacks on the Second Wall. </a:t>
            </a:r>
          </a:p>
          <a:p>
            <a:endParaRPr lang="en-GB" dirty="0"/>
          </a:p>
        </p:txBody>
      </p:sp>
      <p:sp>
        <p:nvSpPr>
          <p:cNvPr id="3" name="Content Placeholder 2"/>
          <p:cNvSpPr>
            <a:spLocks noGrp="1"/>
          </p:cNvSpPr>
          <p:nvPr>
            <p:ph sz="half" idx="2"/>
          </p:nvPr>
        </p:nvSpPr>
        <p:spPr>
          <a:xfrm>
            <a:off x="4644008" y="1371600"/>
            <a:ext cx="4320480" cy="3497560"/>
          </a:xfrm>
        </p:spPr>
        <p:txBody>
          <a:bodyPr>
            <a:normAutofit fontScale="85000" lnSpcReduction="20000"/>
          </a:bodyPr>
          <a:lstStyle/>
          <a:p>
            <a:r>
              <a:rPr lang="en-GB" sz="2400" dirty="0"/>
              <a:t>Titus </a:t>
            </a:r>
            <a:r>
              <a:rPr lang="en-GB" sz="2400" dirty="0" smtClean="0"/>
              <a:t>builds a circumvallation wall </a:t>
            </a:r>
            <a:r>
              <a:rPr lang="en-GB" sz="2400" dirty="0"/>
              <a:t>around the city </a:t>
            </a:r>
            <a:r>
              <a:rPr lang="en-GB" sz="2400" dirty="0" smtClean="0"/>
              <a:t>(city of ¼ </a:t>
            </a:r>
            <a:r>
              <a:rPr lang="en-GB" sz="2400" dirty="0"/>
              <a:t>million </a:t>
            </a:r>
            <a:r>
              <a:rPr lang="en-GB" sz="2400" dirty="0" smtClean="0"/>
              <a:t>people) – </a:t>
            </a:r>
            <a:r>
              <a:rPr lang="en-GB" sz="2400" dirty="0"/>
              <a:t>famine and disease </a:t>
            </a:r>
            <a:r>
              <a:rPr lang="en-GB" sz="2400" dirty="0" smtClean="0"/>
              <a:t>ensues. </a:t>
            </a:r>
            <a:endParaRPr lang="en-GB" sz="2400" dirty="0"/>
          </a:p>
          <a:p>
            <a:pPr marL="0" indent="0">
              <a:buNone/>
            </a:pPr>
            <a:endParaRPr lang="en-GB" sz="500" dirty="0"/>
          </a:p>
          <a:p>
            <a:r>
              <a:rPr lang="en-GB" sz="2400" dirty="0"/>
              <a:t>Titus attempt to capture the Temple Mount – the Romans break in. </a:t>
            </a:r>
          </a:p>
          <a:p>
            <a:endParaRPr lang="en-GB" dirty="0"/>
          </a:p>
          <a:p>
            <a:endParaRPr lang="en-GB" dirty="0"/>
          </a:p>
        </p:txBody>
      </p:sp>
      <p:pic>
        <p:nvPicPr>
          <p:cNvPr id="4" name="Picture 3"/>
          <p:cNvPicPr>
            <a:picLocks noChangeAspect="1"/>
          </p:cNvPicPr>
          <p:nvPr/>
        </p:nvPicPr>
        <p:blipFill rotWithShape="1">
          <a:blip r:embed="rId2"/>
          <a:srcRect t="29487"/>
          <a:stretch/>
        </p:blipFill>
        <p:spPr>
          <a:xfrm>
            <a:off x="4788024" y="3284984"/>
            <a:ext cx="3908996" cy="3001993"/>
          </a:xfrm>
          <a:prstGeom prst="rect">
            <a:avLst/>
          </a:prstGeom>
        </p:spPr>
      </p:pic>
      <p:sp>
        <p:nvSpPr>
          <p:cNvPr id="7" name="Rectangle 6"/>
          <p:cNvSpPr/>
          <p:nvPr/>
        </p:nvSpPr>
        <p:spPr>
          <a:xfrm>
            <a:off x="5436096" y="6307515"/>
            <a:ext cx="2448272" cy="369332"/>
          </a:xfrm>
          <a:prstGeom prst="rect">
            <a:avLst/>
          </a:prstGeom>
        </p:spPr>
        <p:txBody>
          <a:bodyPr wrap="square">
            <a:spAutoFit/>
          </a:bodyPr>
          <a:lstStyle/>
          <a:p>
            <a:r>
              <a:rPr lang="en-GB" b="1" dirty="0"/>
              <a:t>The Temple Mount </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Sack of Jerusalem</a:t>
            </a:r>
            <a:endParaRPr lang="en-GB" dirty="0"/>
          </a:p>
        </p:txBody>
      </p:sp>
      <p:sp>
        <p:nvSpPr>
          <p:cNvPr id="3" name="Content Placeholder 2"/>
          <p:cNvSpPr>
            <a:spLocks noGrp="1"/>
          </p:cNvSpPr>
          <p:nvPr>
            <p:ph sz="quarter" idx="1"/>
          </p:nvPr>
        </p:nvSpPr>
        <p:spPr>
          <a:xfrm>
            <a:off x="301752" y="1527048"/>
            <a:ext cx="4630288" cy="3198096"/>
          </a:xfrm>
        </p:spPr>
        <p:txBody>
          <a:bodyPr>
            <a:normAutofit fontScale="92500" lnSpcReduction="20000"/>
          </a:bodyPr>
          <a:lstStyle/>
          <a:p>
            <a:pPr marL="0">
              <a:buNone/>
            </a:pPr>
            <a:r>
              <a:rPr lang="en-GB" dirty="0" smtClean="0"/>
              <a:t>“While the Temple was ablaze the victors plundered everything… and slaughtered wholesale all who were caught. No pity was shown for age, no reverence for rank; children and old men, laity and priests alike were massacred.” - </a:t>
            </a:r>
            <a:r>
              <a:rPr lang="en-GB" b="1" dirty="0" smtClean="0"/>
              <a:t>Josephus </a:t>
            </a:r>
            <a:r>
              <a:rPr lang="en-GB" b="1" i="1" dirty="0" smtClean="0"/>
              <a:t>Jewish Wars </a:t>
            </a:r>
            <a:r>
              <a:rPr lang="en-GB" b="1" dirty="0" smtClean="0"/>
              <a:t>6.325. </a:t>
            </a:r>
            <a:endParaRPr lang="en-GB" dirty="0"/>
          </a:p>
        </p:txBody>
      </p:sp>
      <p:sp>
        <p:nvSpPr>
          <p:cNvPr id="4" name="Rectangle 3"/>
          <p:cNvSpPr/>
          <p:nvPr/>
        </p:nvSpPr>
        <p:spPr>
          <a:xfrm>
            <a:off x="323528" y="4797152"/>
            <a:ext cx="8640960" cy="1877437"/>
          </a:xfrm>
          <a:prstGeom prst="rect">
            <a:avLst/>
          </a:prstGeom>
        </p:spPr>
        <p:txBody>
          <a:bodyPr wrap="square">
            <a:spAutoFit/>
          </a:bodyPr>
          <a:lstStyle/>
          <a:p>
            <a:r>
              <a:rPr lang="en-GB" sz="2300" dirty="0"/>
              <a:t>“And let no one wonder that there was so much wealth in our temple, since all the Jews throughout the habitable earth, and those that worshipped God, nay, even those of Asia and Europe, sent their contributions to it, and this from very ancient times</a:t>
            </a:r>
            <a:r>
              <a:rPr lang="en-GB" sz="2300" dirty="0" smtClean="0"/>
              <a:t>.” (</a:t>
            </a:r>
            <a:r>
              <a:rPr lang="en-GB" sz="2400" b="1" dirty="0" smtClean="0"/>
              <a:t>14.7.2</a:t>
            </a:r>
            <a:r>
              <a:rPr lang="en-GB" sz="2400" dirty="0" smtClean="0"/>
              <a:t>).</a:t>
            </a:r>
            <a:r>
              <a:rPr lang="en-GB" sz="2300" dirty="0" smtClean="0"/>
              <a:t> </a:t>
            </a:r>
            <a:endParaRPr lang="en-GB" sz="2300" dirty="0"/>
          </a:p>
        </p:txBody>
      </p:sp>
      <p:pic>
        <p:nvPicPr>
          <p:cNvPr id="9218" name="Picture 2"/>
          <p:cNvPicPr>
            <a:picLocks noChangeAspect="1" noChangeArrowheads="1"/>
          </p:cNvPicPr>
          <p:nvPr/>
        </p:nvPicPr>
        <p:blipFill>
          <a:blip r:embed="rId2" cstate="print"/>
          <a:srcRect/>
          <a:stretch>
            <a:fillRect/>
          </a:stretch>
        </p:blipFill>
        <p:spPr bwMode="auto">
          <a:xfrm>
            <a:off x="5076056" y="1484784"/>
            <a:ext cx="3648075" cy="2857500"/>
          </a:xfrm>
          <a:prstGeom prst="rect">
            <a:avLst/>
          </a:prstGeom>
          <a:noFill/>
          <a:ln w="9525">
            <a:noFill/>
            <a:miter lim="800000"/>
            <a:headEnd/>
            <a:tailEnd/>
          </a:ln>
        </p:spPr>
      </p:pic>
      <p:sp>
        <p:nvSpPr>
          <p:cNvPr id="6" name="Rectangle 5"/>
          <p:cNvSpPr/>
          <p:nvPr/>
        </p:nvSpPr>
        <p:spPr>
          <a:xfrm>
            <a:off x="5868144" y="4437112"/>
            <a:ext cx="2289409" cy="369332"/>
          </a:xfrm>
          <a:prstGeom prst="rect">
            <a:avLst/>
          </a:prstGeom>
        </p:spPr>
        <p:txBody>
          <a:bodyPr wrap="none">
            <a:spAutoFit/>
          </a:bodyPr>
          <a:lstStyle/>
          <a:p>
            <a:r>
              <a:rPr lang="en-GB" b="1" dirty="0"/>
              <a:t>The Arch of Titus </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smtClean="0"/>
              <a:t>Pax</a:t>
            </a:r>
            <a:r>
              <a:rPr lang="en-GB" i="1" dirty="0" smtClean="0"/>
              <a:t> </a:t>
            </a:r>
            <a:r>
              <a:rPr lang="en-GB" i="1" dirty="0" err="1" smtClean="0"/>
              <a:t>Romana</a:t>
            </a:r>
            <a:endParaRPr lang="en-GB" i="1" dirty="0"/>
          </a:p>
        </p:txBody>
      </p:sp>
      <p:pic>
        <p:nvPicPr>
          <p:cNvPr id="5" name="Content Placeholder 4"/>
          <p:cNvPicPr>
            <a:picLocks noGrp="1" noChangeAspect="1"/>
          </p:cNvPicPr>
          <p:nvPr>
            <p:ph sz="half" idx="1"/>
          </p:nvPr>
        </p:nvPicPr>
        <p:blipFill>
          <a:blip r:embed="rId2"/>
          <a:stretch>
            <a:fillRect/>
          </a:stretch>
        </p:blipFill>
        <p:spPr>
          <a:xfrm>
            <a:off x="395536" y="1628800"/>
            <a:ext cx="3893028" cy="2665445"/>
          </a:xfrm>
          <a:prstGeom prst="rect">
            <a:avLst/>
          </a:prstGeom>
        </p:spPr>
      </p:pic>
      <p:sp>
        <p:nvSpPr>
          <p:cNvPr id="4" name="Content Placeholder 3"/>
          <p:cNvSpPr>
            <a:spLocks noGrp="1"/>
          </p:cNvSpPr>
          <p:nvPr>
            <p:ph sz="half" idx="2"/>
          </p:nvPr>
        </p:nvSpPr>
        <p:spPr>
          <a:xfrm>
            <a:off x="4644008" y="1628800"/>
            <a:ext cx="4320480" cy="5153744"/>
          </a:xfrm>
        </p:spPr>
        <p:txBody>
          <a:bodyPr>
            <a:normAutofit fontScale="92500" lnSpcReduction="20000"/>
          </a:bodyPr>
          <a:lstStyle/>
          <a:p>
            <a:r>
              <a:rPr lang="en-GB" dirty="0"/>
              <a:t>The Temple was not to be rebuilt. </a:t>
            </a:r>
          </a:p>
          <a:p>
            <a:endParaRPr lang="en-GB" sz="1300" dirty="0"/>
          </a:p>
          <a:p>
            <a:r>
              <a:rPr lang="en-GB" dirty="0"/>
              <a:t>The High Priesthood and the Sanhedrin were abolished. </a:t>
            </a:r>
          </a:p>
          <a:p>
            <a:endParaRPr lang="en-GB" sz="1300" dirty="0"/>
          </a:p>
          <a:p>
            <a:r>
              <a:rPr lang="en-GB" dirty="0"/>
              <a:t>The Temple tax was to be paid directly to Capitoline Jupiter (i.e. the Roman treasury). </a:t>
            </a:r>
          </a:p>
          <a:p>
            <a:endParaRPr lang="en-GB" sz="1300" dirty="0"/>
          </a:p>
          <a:p>
            <a:r>
              <a:rPr lang="en-GB" dirty="0"/>
              <a:t>Large swathes of Jewish land become Imperial property. </a:t>
            </a:r>
          </a:p>
          <a:p>
            <a:endParaRPr lang="en-GB" sz="1300" dirty="0"/>
          </a:p>
          <a:p>
            <a:r>
              <a:rPr lang="en-GB" dirty="0"/>
              <a:t>Remnants of opposition remained in the southern </a:t>
            </a:r>
            <a:r>
              <a:rPr lang="en-GB" dirty="0" err="1"/>
              <a:t>Judaean</a:t>
            </a:r>
            <a:r>
              <a:rPr lang="en-GB" dirty="0"/>
              <a:t> desert. </a:t>
            </a:r>
          </a:p>
          <a:p>
            <a:endParaRPr lang="en-GB" dirty="0"/>
          </a:p>
        </p:txBody>
      </p:sp>
      <p:sp>
        <p:nvSpPr>
          <p:cNvPr id="6" name="Rectangle 5"/>
          <p:cNvSpPr/>
          <p:nvPr/>
        </p:nvSpPr>
        <p:spPr>
          <a:xfrm>
            <a:off x="201646" y="4437112"/>
            <a:ext cx="4392488" cy="2062103"/>
          </a:xfrm>
          <a:prstGeom prst="rect">
            <a:avLst/>
          </a:prstGeom>
        </p:spPr>
        <p:txBody>
          <a:bodyPr wrap="square">
            <a:spAutoFit/>
          </a:bodyPr>
          <a:lstStyle/>
          <a:p>
            <a:r>
              <a:rPr lang="en-GB" sz="1600" dirty="0"/>
              <a:t>[Final Speech of </a:t>
            </a:r>
            <a:r>
              <a:rPr lang="en-GB" sz="1600" dirty="0" err="1"/>
              <a:t>Eleazer</a:t>
            </a:r>
            <a:r>
              <a:rPr lang="en-GB" sz="1600" dirty="0"/>
              <a:t>] “My loyal followers we must resolve to serve neither the Romans nor anyone else but only God… While our hands are free and can hold a sword let them do a noble service! Let us die un-enslaved by our enemies, and leave this world as free men in company with our wives and children. - </a:t>
            </a:r>
            <a:r>
              <a:rPr lang="en-GB" sz="1600" b="1" dirty="0"/>
              <a:t>Josephus </a:t>
            </a:r>
            <a:r>
              <a:rPr lang="en-GB" sz="1600" b="1" i="1" dirty="0"/>
              <a:t>Jewish Wars </a:t>
            </a:r>
            <a:r>
              <a:rPr lang="en-GB" sz="1600" b="1" dirty="0"/>
              <a:t>7.385-88. </a:t>
            </a:r>
            <a:endParaRPr lang="en-GB" sz="16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sz="quarter" idx="1"/>
          </p:nvPr>
        </p:nvSpPr>
        <p:spPr>
          <a:xfrm>
            <a:off x="301752" y="1628800"/>
            <a:ext cx="8590728" cy="5040560"/>
          </a:xfrm>
        </p:spPr>
        <p:txBody>
          <a:bodyPr>
            <a:normAutofit fontScale="92500" lnSpcReduction="20000"/>
          </a:bodyPr>
          <a:lstStyle/>
          <a:p>
            <a:r>
              <a:rPr lang="en-GB" dirty="0" err="1" smtClean="0"/>
              <a:t>Capellett</a:t>
            </a:r>
            <a:r>
              <a:rPr lang="en-GB" dirty="0" smtClean="0"/>
              <a:t>, S. </a:t>
            </a:r>
            <a:r>
              <a:rPr lang="en-GB" dirty="0"/>
              <a:t>2006. </a:t>
            </a:r>
            <a:r>
              <a:rPr lang="en-GB" i="1" dirty="0"/>
              <a:t>The Jewish community of Rome : from the second century B.C. to the third century C.E</a:t>
            </a:r>
            <a:r>
              <a:rPr lang="en-GB" dirty="0" smtClean="0"/>
              <a:t>. Leiden: Brill.</a:t>
            </a:r>
          </a:p>
          <a:p>
            <a:endParaRPr lang="en-GB" sz="500" dirty="0"/>
          </a:p>
          <a:p>
            <a:r>
              <a:rPr lang="en-GB" dirty="0" err="1" smtClean="0"/>
              <a:t>Donfried</a:t>
            </a:r>
            <a:r>
              <a:rPr lang="en-GB" dirty="0"/>
              <a:t>, K. P. and Richardson, P. (eds.), 1998. </a:t>
            </a:r>
            <a:r>
              <a:rPr lang="en-GB" i="1" dirty="0"/>
              <a:t>Judaism and Christianity in First-Century Rome. </a:t>
            </a:r>
            <a:r>
              <a:rPr lang="en-GB" dirty="0"/>
              <a:t>Cambridge: William B. Eerdmans Publishing Company. </a:t>
            </a:r>
          </a:p>
          <a:p>
            <a:endParaRPr lang="en-GB" sz="500" dirty="0" smtClean="0"/>
          </a:p>
          <a:p>
            <a:r>
              <a:rPr lang="en-GB" dirty="0" smtClean="0"/>
              <a:t>Leon, H. J. 1960. </a:t>
            </a:r>
            <a:r>
              <a:rPr lang="en-GB" i="1" dirty="0" smtClean="0"/>
              <a:t>The Jews of Ancient Rome. </a:t>
            </a:r>
            <a:r>
              <a:rPr lang="en-GB" dirty="0" smtClean="0"/>
              <a:t>Philadelphia: The Jewish Publication Society of America.</a:t>
            </a:r>
          </a:p>
          <a:p>
            <a:endParaRPr lang="en-GB" sz="500" dirty="0"/>
          </a:p>
          <a:p>
            <a:r>
              <a:rPr lang="en-GB" dirty="0" err="1" smtClean="0"/>
              <a:t>Lightstone</a:t>
            </a:r>
            <a:r>
              <a:rPr lang="en-GB" dirty="0" smtClean="0"/>
              <a:t>, J. N. 2007. ‘Roman </a:t>
            </a:r>
            <a:r>
              <a:rPr lang="en-GB" dirty="0"/>
              <a:t>Diaspora Judaism’, in </a:t>
            </a:r>
            <a:r>
              <a:rPr lang="en-GB" dirty="0" err="1" smtClean="0"/>
              <a:t>R</a:t>
            </a:r>
            <a:r>
              <a:rPr lang="en-GB" dirty="0" err="1" smtClean="0">
                <a:latin typeface="Times New Roman" panose="02020603050405020304" pitchFamily="18" charset="0"/>
                <a:cs typeface="Times New Roman" panose="02020603050405020304" pitchFamily="18" charset="0"/>
              </a:rPr>
              <a:t>ü</a:t>
            </a:r>
            <a:r>
              <a:rPr lang="en-GB" dirty="0" err="1" smtClean="0"/>
              <a:t>pke</a:t>
            </a:r>
            <a:r>
              <a:rPr lang="en-GB" dirty="0"/>
              <a:t>, </a:t>
            </a:r>
            <a:r>
              <a:rPr lang="en-GB" dirty="0" smtClean="0"/>
              <a:t>J. (ed.), </a:t>
            </a:r>
            <a:r>
              <a:rPr lang="en-GB" i="1" dirty="0"/>
              <a:t>A companion to Roman </a:t>
            </a:r>
            <a:r>
              <a:rPr lang="en-GB" i="1" dirty="0" smtClean="0"/>
              <a:t>religion</a:t>
            </a:r>
            <a:r>
              <a:rPr lang="en-GB" dirty="0" smtClean="0"/>
              <a:t>. Oxford</a:t>
            </a:r>
            <a:r>
              <a:rPr lang="en-GB" dirty="0"/>
              <a:t>: </a:t>
            </a:r>
            <a:r>
              <a:rPr lang="en-GB" dirty="0" smtClean="0"/>
              <a:t>Blackwell: 345-377.</a:t>
            </a:r>
          </a:p>
          <a:p>
            <a:pPr marL="0" indent="0">
              <a:buNone/>
            </a:pPr>
            <a:endParaRPr lang="en-GB" sz="500" dirty="0" smtClean="0"/>
          </a:p>
          <a:p>
            <a:r>
              <a:rPr lang="en-GB" dirty="0" err="1" smtClean="0"/>
              <a:t>Sorek</a:t>
            </a:r>
            <a:r>
              <a:rPr lang="en-GB" dirty="0" smtClean="0"/>
              <a:t>, S. 2008. </a:t>
            </a:r>
            <a:r>
              <a:rPr lang="en-GB" i="1" dirty="0" smtClean="0"/>
              <a:t>The Jews Against Rome. </a:t>
            </a:r>
            <a:r>
              <a:rPr lang="en-GB" dirty="0" smtClean="0"/>
              <a:t>London: Continuum. </a:t>
            </a:r>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595</TotalTime>
  <Words>2608</Words>
  <Application>Microsoft Office PowerPoint</Application>
  <PresentationFormat>On-screen Show (4:3)</PresentationFormat>
  <Paragraphs>160</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Georgia</vt:lpstr>
      <vt:lpstr>Times New Roman</vt:lpstr>
      <vt:lpstr>Wingdings</vt:lpstr>
      <vt:lpstr>Wingdings 2</vt:lpstr>
      <vt:lpstr>Civic</vt:lpstr>
      <vt:lpstr>Murder, Mayhem and Megalomania: The Life and Times of the Emperor Nero</vt:lpstr>
      <vt:lpstr>Jewish Communities Across the Empire</vt:lpstr>
      <vt:lpstr>Rome and Jerusalem in the Republican Period</vt:lpstr>
      <vt:lpstr>Judaea as a Client Kingdom / Province</vt:lpstr>
      <vt:lpstr>PowerPoint Presentation</vt:lpstr>
      <vt:lpstr>PowerPoint Presentation</vt:lpstr>
      <vt:lpstr>Diaspora Community </vt:lpstr>
      <vt:lpstr>Persecutions and Expulsions</vt:lpstr>
      <vt:lpstr>Rights granted to Jewish Communities</vt:lpstr>
      <vt:lpstr>Poppaea Sabina and the Jewish Community</vt:lpstr>
      <vt:lpstr>PowerPoint Presentation</vt:lpstr>
      <vt:lpstr>Civil Strife</vt:lpstr>
      <vt:lpstr>Pap. Lond. 1912 Lines 14-16, 73-90 </vt:lpstr>
      <vt:lpstr>PowerPoint Presentation</vt:lpstr>
      <vt:lpstr>Causes of the Rebellion</vt:lpstr>
      <vt:lpstr>Start of the Rebellion</vt:lpstr>
      <vt:lpstr>Roman Response</vt:lpstr>
      <vt:lpstr>Vespasian</vt:lpstr>
      <vt:lpstr>Civil Strife</vt:lpstr>
      <vt:lpstr>Siege of Jerusalem</vt:lpstr>
      <vt:lpstr>Sack of Jerusalem</vt:lpstr>
      <vt:lpstr>Pax Romana</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m.cobb</dc:creator>
  <cp:lastModifiedBy>Matthew Cobb</cp:lastModifiedBy>
  <cp:revision>127</cp:revision>
  <dcterms:created xsi:type="dcterms:W3CDTF">2013-11-26T16:30:21Z</dcterms:created>
  <dcterms:modified xsi:type="dcterms:W3CDTF">2019-09-18T12:45:10Z</dcterms:modified>
</cp:coreProperties>
</file>