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4" r:id="rId10"/>
    <p:sldId id="265"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3" d="100"/>
          <a:sy n="63" d="100"/>
        </p:scale>
        <p:origin x="804"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ACA66054-4FB1-4462-BA49-4CC7726DA4AA}"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938450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spTree>
    <p:extLst>
      <p:ext uri="{BB962C8B-B14F-4D97-AF65-F5344CB8AC3E}">
        <p14:creationId xmlns:p14="http://schemas.microsoft.com/office/powerpoint/2010/main" val="268195227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910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3A95647-492D-4728-BB28-A4782C96BE75}" type="datetimeFigureOut">
              <a:rPr lang="en-GB" smtClean="0"/>
              <a:t>24/06/2022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A66054-4FB1-4462-BA49-4CC7726DA4AA}" type="slidenum">
              <a:rPr lang="en-GB" smtClean="0"/>
              <a:t>‹#›</a:t>
            </a:fld>
            <a:endParaRPr lang="en-GB"/>
          </a:p>
        </p:txBody>
      </p:sp>
    </p:spTree>
    <p:extLst>
      <p:ext uri="{BB962C8B-B14F-4D97-AF65-F5344CB8AC3E}">
        <p14:creationId xmlns:p14="http://schemas.microsoft.com/office/powerpoint/2010/main" val="28654676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3A95647-492D-4728-BB28-A4782C96BE75}" type="datetimeFigureOut">
              <a:rPr lang="en-GB" smtClean="0"/>
              <a:t>24/06/2022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ACA66054-4FB1-4462-BA49-4CC7726DA4AA}"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918172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3A95647-492D-4728-BB28-A4782C96BE75}" type="datetimeFigureOut">
              <a:rPr lang="en-GB" smtClean="0"/>
              <a:t>24/06/2022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ACA66054-4FB1-4462-BA49-4CC7726DA4AA}"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61348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3A95647-492D-4728-BB28-A4782C96BE75}" type="datetimeFigureOut">
              <a:rPr lang="en-GB" smtClean="0"/>
              <a:t>24/06/2022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ACA66054-4FB1-4462-BA49-4CC7726DA4AA}" type="slidenum">
              <a:rPr lang="en-GB" smtClean="0"/>
              <a:t>‹#›</a:t>
            </a:fld>
            <a:endParaRPr lang="en-GB"/>
          </a:p>
        </p:txBody>
      </p:sp>
    </p:spTree>
    <p:extLst>
      <p:ext uri="{BB962C8B-B14F-4D97-AF65-F5344CB8AC3E}">
        <p14:creationId xmlns:p14="http://schemas.microsoft.com/office/powerpoint/2010/main" val="34820129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A95647-492D-4728-BB28-A4782C96BE75}" type="datetimeFigureOut">
              <a:rPr lang="en-GB" smtClean="0"/>
              <a:t>24/06/2022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A66054-4FB1-4462-BA49-4CC7726DA4AA}"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646146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A95647-492D-4728-BB28-A4782C96BE75}" type="datetimeFigureOut">
              <a:rPr lang="en-GB" smtClean="0"/>
              <a:t>24/06/2022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A66054-4FB1-4462-BA49-4CC7726DA4AA}" type="slidenum">
              <a:rPr lang="en-GB" smtClean="0"/>
              <a:t>‹#›</a:t>
            </a:fld>
            <a:endParaRPr lang="en-GB"/>
          </a:p>
        </p:txBody>
      </p:sp>
    </p:spTree>
    <p:extLst>
      <p:ext uri="{BB962C8B-B14F-4D97-AF65-F5344CB8AC3E}">
        <p14:creationId xmlns:p14="http://schemas.microsoft.com/office/powerpoint/2010/main" val="40675461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63A95647-492D-4728-BB28-A4782C96BE75}" type="datetimeFigureOut">
              <a:rPr lang="en-GB" smtClean="0"/>
              <a:t>24/06/2022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ACA66054-4FB1-4462-BA49-4CC7726DA4AA}" type="slidenum">
              <a:rPr lang="en-GB" smtClean="0"/>
              <a:t>‹#›</a:t>
            </a:fld>
            <a:endParaRPr lang="en-GB"/>
          </a:p>
        </p:txBody>
      </p:sp>
    </p:spTree>
    <p:extLst>
      <p:ext uri="{BB962C8B-B14F-4D97-AF65-F5344CB8AC3E}">
        <p14:creationId xmlns:p14="http://schemas.microsoft.com/office/powerpoint/2010/main" val="25598442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11426510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1257801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spTree>
    <p:extLst>
      <p:ext uri="{BB962C8B-B14F-4D97-AF65-F5344CB8AC3E}">
        <p14:creationId xmlns:p14="http://schemas.microsoft.com/office/powerpoint/2010/main" val="418510754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090509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02434355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95761937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3A95647-492D-4728-BB28-A4782C96BE75}" type="datetimeFigureOut">
              <a:rPr lang="en-GB" smtClean="0"/>
              <a:t>24/06/2022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ACA66054-4FB1-4462-BA49-4CC7726DA4AA}"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6901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3A95647-492D-4728-BB28-A4782C96BE75}" type="datetimeFigureOut">
              <a:rPr lang="en-GB" smtClean="0"/>
              <a:t>24/06/2022</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CA66054-4FB1-4462-BA49-4CC7726DA4AA}" type="slidenum">
              <a:rPr lang="en-GB" smtClean="0"/>
              <a:t>‹#›</a:t>
            </a:fld>
            <a:endParaRPr lang="en-GB"/>
          </a:p>
        </p:txBody>
      </p:sp>
    </p:spTree>
    <p:extLst>
      <p:ext uri="{BB962C8B-B14F-4D97-AF65-F5344CB8AC3E}">
        <p14:creationId xmlns:p14="http://schemas.microsoft.com/office/powerpoint/2010/main" val="137898615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hyperlink" Target="https://doi.org/10.3390/info13030129"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696BD6-E060-1601-82F9-D575822D9235}"/>
              </a:ext>
            </a:extLst>
          </p:cNvPr>
          <p:cNvSpPr>
            <a:spLocks noGrp="1"/>
          </p:cNvSpPr>
          <p:nvPr>
            <p:ph type="ctrTitle"/>
          </p:nvPr>
        </p:nvSpPr>
        <p:spPr>
          <a:xfrm>
            <a:off x="2692398" y="1686560"/>
            <a:ext cx="6815669" cy="1971037"/>
          </a:xfrm>
        </p:spPr>
        <p:txBody>
          <a:bodyPr/>
          <a:lstStyle/>
          <a:p>
            <a:br>
              <a:rPr lang="en-GB" sz="2800" dirty="0">
                <a:solidFill>
                  <a:srgbClr val="00B050"/>
                </a:solidFill>
                <a:latin typeface="Arial" panose="020B0604020202020204" pitchFamily="34" charset="0"/>
                <a:cs typeface="Arial" panose="020B0604020202020204" pitchFamily="34" charset="0"/>
              </a:rPr>
            </a:br>
            <a:br>
              <a:rPr lang="en-GB" sz="2800" dirty="0">
                <a:solidFill>
                  <a:srgbClr val="00B050"/>
                </a:solidFill>
                <a:latin typeface="Arial" panose="020B0604020202020204" pitchFamily="34" charset="0"/>
                <a:cs typeface="Arial" panose="020B0604020202020204" pitchFamily="34" charset="0"/>
              </a:rPr>
            </a:br>
            <a:r>
              <a:rPr lang="en-GB" sz="3200" dirty="0">
                <a:solidFill>
                  <a:srgbClr val="00B050"/>
                </a:solidFill>
                <a:latin typeface="Arial" panose="020B0604020202020204" pitchFamily="34" charset="0"/>
                <a:cs typeface="Arial" panose="020B0604020202020204" pitchFamily="34" charset="0"/>
              </a:rPr>
              <a:t>Digital Skills And Research Methods</a:t>
            </a:r>
            <a:br>
              <a:rPr lang="en-GB" sz="3200" dirty="0">
                <a:solidFill>
                  <a:srgbClr val="00B050"/>
                </a:solidFill>
                <a:latin typeface="Arial" panose="020B0604020202020204" pitchFamily="34" charset="0"/>
                <a:cs typeface="Arial" panose="020B0604020202020204" pitchFamily="34" charset="0"/>
              </a:rPr>
            </a:br>
            <a:r>
              <a:rPr lang="en-GB" sz="3200" dirty="0">
                <a:solidFill>
                  <a:srgbClr val="00B050"/>
                </a:solidFill>
                <a:latin typeface="Arial" panose="020B0604020202020204" pitchFamily="34" charset="0"/>
                <a:cs typeface="Arial" panose="020B0604020202020204" pitchFamily="34" charset="0"/>
              </a:rPr>
              <a:t>(LCHS4002_ BIRM)</a:t>
            </a:r>
            <a:br>
              <a:rPr lang="en-GB" sz="2800" dirty="0">
                <a:solidFill>
                  <a:srgbClr val="00B050"/>
                </a:solidFill>
                <a:latin typeface="Arial" panose="020B0604020202020204" pitchFamily="34" charset="0"/>
                <a:cs typeface="Arial" panose="020B0604020202020204" pitchFamily="34" charset="0"/>
              </a:rPr>
            </a:br>
            <a:br>
              <a:rPr lang="en-GB" sz="2800" dirty="0">
                <a:solidFill>
                  <a:srgbClr val="00B050"/>
                </a:solidFill>
                <a:latin typeface="Arial" panose="020B0604020202020204" pitchFamily="34" charset="0"/>
                <a:cs typeface="Arial" panose="020B0604020202020204" pitchFamily="34" charset="0"/>
              </a:rPr>
            </a:br>
            <a:r>
              <a:rPr lang="en-GB" sz="2800" dirty="0">
                <a:solidFill>
                  <a:srgbClr val="00B050"/>
                </a:solidFill>
                <a:latin typeface="Arial" panose="020B0604020202020204" pitchFamily="34" charset="0"/>
                <a:cs typeface="Arial" panose="020B0604020202020204" pitchFamily="34" charset="0"/>
              </a:rPr>
              <a:t> </a:t>
            </a:r>
          </a:p>
        </p:txBody>
      </p:sp>
      <p:sp>
        <p:nvSpPr>
          <p:cNvPr id="3" name="Subtitle 2">
            <a:extLst>
              <a:ext uri="{FF2B5EF4-FFF2-40B4-BE49-F238E27FC236}">
                <a16:creationId xmlns:a16="http://schemas.microsoft.com/office/drawing/2014/main" id="{C800D644-9E39-1B61-052F-D3BEBCC0C59A}"/>
              </a:ext>
            </a:extLst>
          </p:cNvPr>
          <p:cNvSpPr>
            <a:spLocks noGrp="1"/>
          </p:cNvSpPr>
          <p:nvPr>
            <p:ph type="subTitle" idx="1"/>
          </p:nvPr>
        </p:nvSpPr>
        <p:spPr>
          <a:xfrm>
            <a:off x="2397760" y="3657597"/>
            <a:ext cx="3129280" cy="1747524"/>
          </a:xfrm>
        </p:spPr>
        <p:txBody>
          <a:bodyPr>
            <a:normAutofit/>
          </a:bodyPr>
          <a:lstStyle/>
          <a:p>
            <a:r>
              <a:rPr lang="en-GB" sz="2800" dirty="0">
                <a:latin typeface="Arial" panose="020B0604020202020204" pitchFamily="34" charset="0"/>
                <a:cs typeface="Arial" panose="020B0604020202020204" pitchFamily="34" charset="0"/>
              </a:rPr>
              <a:t>By Adji Makangila and Donna </a:t>
            </a:r>
            <a:r>
              <a:rPr lang="en-GB" sz="2800" dirty="0" err="1">
                <a:latin typeface="Arial" panose="020B0604020202020204" pitchFamily="34" charset="0"/>
                <a:cs typeface="Arial" panose="020B0604020202020204" pitchFamily="34" charset="0"/>
              </a:rPr>
              <a:t>Shilunga</a:t>
            </a:r>
            <a:endParaRPr lang="en-GB" sz="2800" dirty="0">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B3F50A96-5B5C-05FB-2AB7-1DF8B9770689}"/>
              </a:ext>
            </a:extLst>
          </p:cNvPr>
          <p:cNvPicPr>
            <a:picLocks noChangeAspect="1"/>
          </p:cNvPicPr>
          <p:nvPr/>
        </p:nvPicPr>
        <p:blipFill>
          <a:blip r:embed="rId2"/>
          <a:stretch>
            <a:fillRect/>
          </a:stretch>
        </p:blipFill>
        <p:spPr>
          <a:xfrm>
            <a:off x="6664962" y="3505200"/>
            <a:ext cx="3137743" cy="1818640"/>
          </a:xfrm>
          <a:prstGeom prst="rect">
            <a:avLst/>
          </a:prstGeom>
        </p:spPr>
      </p:pic>
    </p:spTree>
    <p:extLst>
      <p:ext uri="{BB962C8B-B14F-4D97-AF65-F5344CB8AC3E}">
        <p14:creationId xmlns:p14="http://schemas.microsoft.com/office/powerpoint/2010/main" val="41205379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6A6CC6-9B04-9001-FAE5-29A4A81B3E2F}"/>
              </a:ext>
            </a:extLst>
          </p:cNvPr>
          <p:cNvSpPr>
            <a:spLocks noGrp="1"/>
          </p:cNvSpPr>
          <p:nvPr>
            <p:ph type="title"/>
          </p:nvPr>
        </p:nvSpPr>
        <p:spPr/>
        <p:txBody>
          <a:bodyPr/>
          <a:lstStyle/>
          <a:p>
            <a:r>
              <a:rPr lang="en-GB" dirty="0">
                <a:solidFill>
                  <a:srgbClr val="00B050"/>
                </a:solidFill>
                <a:latin typeface="Algerian" panose="04020705040A02060702" pitchFamily="82" charset="0"/>
              </a:rPr>
              <a:t>Introduction </a:t>
            </a:r>
          </a:p>
        </p:txBody>
      </p:sp>
      <p:sp>
        <p:nvSpPr>
          <p:cNvPr id="3" name="Content Placeholder 2">
            <a:extLst>
              <a:ext uri="{FF2B5EF4-FFF2-40B4-BE49-F238E27FC236}">
                <a16:creationId xmlns:a16="http://schemas.microsoft.com/office/drawing/2014/main" id="{DEAA8037-4671-FD9B-E966-AEC89EA7F036}"/>
              </a:ext>
            </a:extLst>
          </p:cNvPr>
          <p:cNvSpPr>
            <a:spLocks noGrp="1"/>
          </p:cNvSpPr>
          <p:nvPr>
            <p:ph idx="1"/>
          </p:nvPr>
        </p:nvSpPr>
        <p:spPr>
          <a:xfrm>
            <a:off x="660401" y="2468880"/>
            <a:ext cx="8026399" cy="3667760"/>
          </a:xfrm>
        </p:spPr>
        <p:txBody>
          <a:bodyPr>
            <a:normAutofit/>
          </a:bodyPr>
          <a:lstStyle/>
          <a:p>
            <a:pPr marL="0" indent="0">
              <a:buNone/>
            </a:pPr>
            <a:r>
              <a:rPr lang="en-GB" dirty="0"/>
              <a:t> </a:t>
            </a:r>
            <a:r>
              <a:rPr lang="en-GB" dirty="0">
                <a:solidFill>
                  <a:schemeClr val="accent6">
                    <a:lumMod val="75000"/>
                  </a:schemeClr>
                </a:solidFill>
                <a:latin typeface="Arial Black" panose="020B0A04020102020204" pitchFamily="34" charset="0"/>
              </a:rPr>
              <a:t>Is there a need to provide training on how to use technology to collaborate at UWTSD?</a:t>
            </a:r>
          </a:p>
          <a:p>
            <a:pPr marL="0" indent="0">
              <a:buNone/>
            </a:pPr>
            <a:r>
              <a:rPr lang="en-GB" sz="3200" dirty="0"/>
              <a:t>In this piece of research we are going to discuss and investigate information to find out if there is a need to provide training on how to use technology for collaboration at the University of Wales Trinity Saint David.</a:t>
            </a:r>
          </a:p>
        </p:txBody>
      </p:sp>
      <p:pic>
        <p:nvPicPr>
          <p:cNvPr id="4" name="Picture 3">
            <a:extLst>
              <a:ext uri="{FF2B5EF4-FFF2-40B4-BE49-F238E27FC236}">
                <a16:creationId xmlns:a16="http://schemas.microsoft.com/office/drawing/2014/main" id="{D0076E26-52A4-ADCD-4A54-BCC66C1CFA12}"/>
              </a:ext>
            </a:extLst>
          </p:cNvPr>
          <p:cNvPicPr>
            <a:picLocks noChangeAspect="1"/>
          </p:cNvPicPr>
          <p:nvPr/>
        </p:nvPicPr>
        <p:blipFill>
          <a:blip r:embed="rId2"/>
          <a:stretch>
            <a:fillRect/>
          </a:stretch>
        </p:blipFill>
        <p:spPr>
          <a:xfrm>
            <a:off x="8686800" y="2468881"/>
            <a:ext cx="2915920" cy="3759200"/>
          </a:xfrm>
          <a:prstGeom prst="rect">
            <a:avLst/>
          </a:prstGeom>
        </p:spPr>
      </p:pic>
    </p:spTree>
    <p:extLst>
      <p:ext uri="{BB962C8B-B14F-4D97-AF65-F5344CB8AC3E}">
        <p14:creationId xmlns:p14="http://schemas.microsoft.com/office/powerpoint/2010/main" val="401207964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28B855-4B50-15E5-66E0-DAA299CD74CD}"/>
              </a:ext>
            </a:extLst>
          </p:cNvPr>
          <p:cNvSpPr>
            <a:spLocks noGrp="1"/>
          </p:cNvSpPr>
          <p:nvPr>
            <p:ph type="title"/>
          </p:nvPr>
        </p:nvSpPr>
        <p:spPr/>
        <p:txBody>
          <a:bodyPr/>
          <a:lstStyle/>
          <a:p>
            <a:r>
              <a:rPr lang="en-GB" dirty="0">
                <a:solidFill>
                  <a:srgbClr val="00B050"/>
                </a:solidFill>
                <a:latin typeface="Algerian" panose="04020705040A02060702" pitchFamily="82" charset="0"/>
              </a:rPr>
              <a:t>Research Found </a:t>
            </a:r>
          </a:p>
        </p:txBody>
      </p:sp>
      <p:sp>
        <p:nvSpPr>
          <p:cNvPr id="3" name="Content Placeholder 2">
            <a:extLst>
              <a:ext uri="{FF2B5EF4-FFF2-40B4-BE49-F238E27FC236}">
                <a16:creationId xmlns:a16="http://schemas.microsoft.com/office/drawing/2014/main" id="{50DA0D35-E141-AE26-6D4B-3BAED97F3386}"/>
              </a:ext>
            </a:extLst>
          </p:cNvPr>
          <p:cNvSpPr>
            <a:spLocks noGrp="1"/>
          </p:cNvSpPr>
          <p:nvPr>
            <p:ph idx="1"/>
          </p:nvPr>
        </p:nvSpPr>
        <p:spPr>
          <a:xfrm>
            <a:off x="670561" y="2556932"/>
            <a:ext cx="8412479" cy="3600028"/>
          </a:xfrm>
        </p:spPr>
        <p:txBody>
          <a:bodyPr>
            <a:normAutofit lnSpcReduction="10000"/>
          </a:bodyPr>
          <a:lstStyle/>
          <a:p>
            <a:r>
              <a:rPr lang="en-GB" dirty="0"/>
              <a:t>Hinrichsen, J. and Coombs (2013) says “</a:t>
            </a:r>
            <a:r>
              <a:rPr lang="en-GB" i="1" dirty="0"/>
              <a:t>Information and communication technologies (ICTs) are affecting education at all levels, including higher education and most economic sectors”. </a:t>
            </a:r>
            <a:r>
              <a:rPr lang="en-GB" dirty="0"/>
              <a:t>Therefore, ICT has been a systematic way of encouraging students to develop digital skill that enable them to operate at the new technology system impacting in their learning. This is because most student will use their ICT digital skill in order to make it easy when doing their assignments by using Microsoft programs and it is more advantaged when researching information for their study’s module provided by the university. </a:t>
            </a:r>
            <a:endParaRPr lang="en-GB" i="1" dirty="0"/>
          </a:p>
          <a:p>
            <a:endParaRPr lang="en-GB" i="1" dirty="0"/>
          </a:p>
          <a:p>
            <a:endParaRPr lang="en-GB" dirty="0"/>
          </a:p>
          <a:p>
            <a:pPr marL="0" indent="0">
              <a:buNone/>
            </a:pPr>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endParaRPr lang="en-GB" dirty="0"/>
          </a:p>
          <a:p>
            <a:pPr marL="0" indent="0">
              <a:buNone/>
            </a:pPr>
            <a:endParaRPr lang="en-GB" dirty="0"/>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79AABF72-2A9A-3395-55E2-E68296075EC7}"/>
              </a:ext>
            </a:extLst>
          </p:cNvPr>
          <p:cNvPicPr>
            <a:picLocks noChangeAspect="1"/>
          </p:cNvPicPr>
          <p:nvPr/>
        </p:nvPicPr>
        <p:blipFill>
          <a:blip r:embed="rId2"/>
          <a:stretch>
            <a:fillRect/>
          </a:stretch>
        </p:blipFill>
        <p:spPr>
          <a:xfrm>
            <a:off x="8950959" y="2556933"/>
            <a:ext cx="2570479" cy="2688204"/>
          </a:xfrm>
          <a:prstGeom prst="rect">
            <a:avLst/>
          </a:prstGeom>
        </p:spPr>
      </p:pic>
    </p:spTree>
    <p:extLst>
      <p:ext uri="{BB962C8B-B14F-4D97-AF65-F5344CB8AC3E}">
        <p14:creationId xmlns:p14="http://schemas.microsoft.com/office/powerpoint/2010/main" val="364280763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2F14F6-4FB3-6378-4283-0FAE02EDA40D}"/>
              </a:ext>
            </a:extLst>
          </p:cNvPr>
          <p:cNvSpPr>
            <a:spLocks noGrp="1"/>
          </p:cNvSpPr>
          <p:nvPr>
            <p:ph type="title"/>
          </p:nvPr>
        </p:nvSpPr>
        <p:spPr/>
        <p:txBody>
          <a:bodyPr/>
          <a:lstStyle/>
          <a:p>
            <a:r>
              <a:rPr lang="en-GB" dirty="0">
                <a:solidFill>
                  <a:srgbClr val="00B050"/>
                </a:solidFill>
                <a:latin typeface="Arial Black" panose="020B0A04020102020204" pitchFamily="34" charset="0"/>
              </a:rPr>
              <a:t>Research Found </a:t>
            </a:r>
          </a:p>
        </p:txBody>
      </p:sp>
      <p:sp>
        <p:nvSpPr>
          <p:cNvPr id="3" name="Content Placeholder 2">
            <a:extLst>
              <a:ext uri="{FF2B5EF4-FFF2-40B4-BE49-F238E27FC236}">
                <a16:creationId xmlns:a16="http://schemas.microsoft.com/office/drawing/2014/main" id="{71A23D5A-05C0-5E81-2665-CB9964E8086C}"/>
              </a:ext>
            </a:extLst>
          </p:cNvPr>
          <p:cNvSpPr>
            <a:spLocks noGrp="1"/>
          </p:cNvSpPr>
          <p:nvPr>
            <p:ph idx="1"/>
          </p:nvPr>
        </p:nvSpPr>
        <p:spPr>
          <a:xfrm>
            <a:off x="1046481" y="2556932"/>
            <a:ext cx="9499600" cy="3600028"/>
          </a:xfrm>
        </p:spPr>
        <p:txBody>
          <a:bodyPr>
            <a:normAutofit lnSpcReduction="10000"/>
          </a:bodyPr>
          <a:lstStyle/>
          <a:p>
            <a:r>
              <a:rPr lang="en-GB" b="0" i="0" dirty="0">
                <a:solidFill>
                  <a:srgbClr val="222222"/>
                </a:solidFill>
                <a:effectLst/>
                <a:latin typeface="Garamond" panose="02020404030301010803" pitchFamily="18" charset="0"/>
              </a:rPr>
              <a:t>Ben Youssef, A., Dahmani, M. and Ragni, L</a:t>
            </a:r>
            <a:r>
              <a:rPr lang="en-GB" b="0" i="0" dirty="0">
                <a:solidFill>
                  <a:srgbClr val="222222"/>
                </a:solidFill>
                <a:effectLst/>
                <a:latin typeface="Arial" panose="020B0604020202020204" pitchFamily="34" charset="0"/>
              </a:rPr>
              <a:t>.</a:t>
            </a:r>
            <a:r>
              <a:rPr lang="en-GB" dirty="0"/>
              <a:t>(2022) “</a:t>
            </a:r>
            <a:r>
              <a:rPr lang="en-GB" i="1" dirty="0"/>
              <a:t>Fourth, several recent studies indicate that universities need to adopt an open approach to data to make information more accessible and to make universities more transparent and accountable”.</a:t>
            </a:r>
            <a:r>
              <a:rPr lang="en-GB" dirty="0"/>
              <a:t> This shows that providing training for the use of technology can improve the learning skills of student and collaborate in a modern way with the university system of teaching. UWTSD provide accessible information for students on their website and the student union provide support on how to access important information using the university website. For example; training students on how to access information on library and using Microsoft outlook to communicate with students and teachers. </a:t>
            </a:r>
          </a:p>
        </p:txBody>
      </p:sp>
    </p:spTree>
    <p:extLst>
      <p:ext uri="{BB962C8B-B14F-4D97-AF65-F5344CB8AC3E}">
        <p14:creationId xmlns:p14="http://schemas.microsoft.com/office/powerpoint/2010/main" val="368203038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9637EB-4DF8-FE05-5DC0-AA6A3B7597CB}"/>
              </a:ext>
            </a:extLst>
          </p:cNvPr>
          <p:cNvSpPr>
            <a:spLocks noGrp="1"/>
          </p:cNvSpPr>
          <p:nvPr>
            <p:ph type="title"/>
          </p:nvPr>
        </p:nvSpPr>
        <p:spPr/>
        <p:txBody>
          <a:bodyPr/>
          <a:lstStyle/>
          <a:p>
            <a:r>
              <a:rPr lang="en-GB" dirty="0">
                <a:solidFill>
                  <a:srgbClr val="00B050"/>
                </a:solidFill>
                <a:latin typeface="Arial Black" panose="020B0A04020102020204" pitchFamily="34" charset="0"/>
              </a:rPr>
              <a:t>Research Found </a:t>
            </a:r>
          </a:p>
        </p:txBody>
      </p:sp>
      <p:sp>
        <p:nvSpPr>
          <p:cNvPr id="3" name="Content Placeholder 2">
            <a:extLst>
              <a:ext uri="{FF2B5EF4-FFF2-40B4-BE49-F238E27FC236}">
                <a16:creationId xmlns:a16="http://schemas.microsoft.com/office/drawing/2014/main" id="{680AD0AE-AD67-8695-8127-A0288F3D3A78}"/>
              </a:ext>
            </a:extLst>
          </p:cNvPr>
          <p:cNvSpPr>
            <a:spLocks noGrp="1"/>
          </p:cNvSpPr>
          <p:nvPr>
            <p:ph idx="1"/>
          </p:nvPr>
        </p:nvSpPr>
        <p:spPr>
          <a:xfrm>
            <a:off x="690880" y="2428240"/>
            <a:ext cx="7701281" cy="3447628"/>
          </a:xfrm>
        </p:spPr>
        <p:txBody>
          <a:bodyPr>
            <a:normAutofit fontScale="92500"/>
          </a:bodyPr>
          <a:lstStyle/>
          <a:p>
            <a:r>
              <a:rPr lang="en-GB" dirty="0"/>
              <a:t>Kalin, J. (2012) Mentioned that </a:t>
            </a:r>
            <a:r>
              <a:rPr lang="en-GB" i="1" dirty="0"/>
              <a:t>“collaborative technology promote social learning within classroom.” </a:t>
            </a:r>
            <a:r>
              <a:rPr lang="en-GB" dirty="0"/>
              <a:t>this is useful as students can share information using technology such as; Mobiles phone, laptops and tablets. Therefore, it is important to provide technology training in order to ensure that students and lecturers collaborate in the way that meet the learning purposes. Connect students shared their framework activities. For example; when using a group presentation and that students can have the skills to submit their work by using available technology such as; Microsoft team, power point and turning in facility provided at UWTDS.</a:t>
            </a:r>
            <a:endParaRPr lang="en-GB" i="1" dirty="0"/>
          </a:p>
        </p:txBody>
      </p:sp>
      <p:pic>
        <p:nvPicPr>
          <p:cNvPr id="4" name="Picture 3">
            <a:extLst>
              <a:ext uri="{FF2B5EF4-FFF2-40B4-BE49-F238E27FC236}">
                <a16:creationId xmlns:a16="http://schemas.microsoft.com/office/drawing/2014/main" id="{A640424C-63C0-0AF3-A407-979372B2C74D}"/>
              </a:ext>
            </a:extLst>
          </p:cNvPr>
          <p:cNvPicPr>
            <a:picLocks noChangeAspect="1"/>
          </p:cNvPicPr>
          <p:nvPr/>
        </p:nvPicPr>
        <p:blipFill>
          <a:blip r:embed="rId2"/>
          <a:stretch>
            <a:fillRect/>
          </a:stretch>
        </p:blipFill>
        <p:spPr>
          <a:xfrm>
            <a:off x="8788400" y="2428240"/>
            <a:ext cx="2712720" cy="1729148"/>
          </a:xfrm>
          <a:prstGeom prst="rect">
            <a:avLst/>
          </a:prstGeom>
        </p:spPr>
      </p:pic>
      <p:pic>
        <p:nvPicPr>
          <p:cNvPr id="5" name="Picture 4">
            <a:extLst>
              <a:ext uri="{FF2B5EF4-FFF2-40B4-BE49-F238E27FC236}">
                <a16:creationId xmlns:a16="http://schemas.microsoft.com/office/drawing/2014/main" id="{BB9F13CB-4BFE-FA0B-6276-0F0914A60C83}"/>
              </a:ext>
            </a:extLst>
          </p:cNvPr>
          <p:cNvPicPr>
            <a:picLocks noChangeAspect="1"/>
          </p:cNvPicPr>
          <p:nvPr/>
        </p:nvPicPr>
        <p:blipFill>
          <a:blip r:embed="rId3"/>
          <a:stretch>
            <a:fillRect/>
          </a:stretch>
        </p:blipFill>
        <p:spPr>
          <a:xfrm>
            <a:off x="8788400" y="4175760"/>
            <a:ext cx="2712720" cy="1983148"/>
          </a:xfrm>
          <a:prstGeom prst="rect">
            <a:avLst/>
          </a:prstGeom>
        </p:spPr>
      </p:pic>
    </p:spTree>
    <p:extLst>
      <p:ext uri="{BB962C8B-B14F-4D97-AF65-F5344CB8AC3E}">
        <p14:creationId xmlns:p14="http://schemas.microsoft.com/office/powerpoint/2010/main" val="26798207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EC9A4A-C0CB-3CEF-D1BC-76906D7462EA}"/>
              </a:ext>
            </a:extLst>
          </p:cNvPr>
          <p:cNvSpPr>
            <a:spLocks noGrp="1"/>
          </p:cNvSpPr>
          <p:nvPr>
            <p:ph type="title"/>
          </p:nvPr>
        </p:nvSpPr>
        <p:spPr>
          <a:xfrm>
            <a:off x="650240" y="721360"/>
            <a:ext cx="7985760" cy="1523999"/>
          </a:xfrm>
        </p:spPr>
        <p:txBody>
          <a:bodyPr>
            <a:normAutofit/>
          </a:bodyPr>
          <a:lstStyle/>
          <a:p>
            <a:r>
              <a:rPr lang="en-GB" dirty="0">
                <a:solidFill>
                  <a:srgbClr val="00B050"/>
                </a:solidFill>
                <a:latin typeface="Arial Black" panose="020B0A04020102020204" pitchFamily="34" charset="0"/>
              </a:rPr>
              <a:t>Ethical Considerations </a:t>
            </a:r>
          </a:p>
        </p:txBody>
      </p:sp>
      <p:sp>
        <p:nvSpPr>
          <p:cNvPr id="3" name="Content Placeholder 2">
            <a:extLst>
              <a:ext uri="{FF2B5EF4-FFF2-40B4-BE49-F238E27FC236}">
                <a16:creationId xmlns:a16="http://schemas.microsoft.com/office/drawing/2014/main" id="{353B48E1-B901-EED1-3E1B-534A5D0C231A}"/>
              </a:ext>
            </a:extLst>
          </p:cNvPr>
          <p:cNvSpPr>
            <a:spLocks noGrp="1"/>
          </p:cNvSpPr>
          <p:nvPr>
            <p:ph idx="1"/>
          </p:nvPr>
        </p:nvSpPr>
        <p:spPr>
          <a:xfrm>
            <a:off x="650240" y="2357119"/>
            <a:ext cx="10891520" cy="3901441"/>
          </a:xfrm>
        </p:spPr>
        <p:txBody>
          <a:bodyPr>
            <a:normAutofit/>
          </a:bodyPr>
          <a:lstStyle/>
          <a:p>
            <a:pPr marL="0" indent="0">
              <a:buNone/>
            </a:pPr>
            <a:r>
              <a:rPr lang="en-GB" dirty="0"/>
              <a:t>(Martin 2012)”</a:t>
            </a:r>
            <a:r>
              <a:rPr lang="en-GB" i="1" dirty="0"/>
              <a:t> Over the last decades, the desire to integrate scientific research and technological development has increased the importance of, and has changed the nature of, collaborations between universities and industry“  T</a:t>
            </a:r>
            <a:r>
              <a:rPr lang="en-GB" dirty="0"/>
              <a:t>his statement shows that university and business might have different vision in what regards data and program usage. For example; UWTSD will provide program that have a different vision when designing a website and includes programmed that meet the aims and objectivity of students needs in order to collaborate. For example; online library, outlook Microsoft and team Microsoft helping students to do research and communicates. While in other side, a retails business organisation might have another vision of data programmed that work best for their business purposes when operating with client during the sale record accountability as an example. </a:t>
            </a:r>
            <a:endParaRPr lang="en-GB" i="1" dirty="0"/>
          </a:p>
        </p:txBody>
      </p:sp>
      <p:pic>
        <p:nvPicPr>
          <p:cNvPr id="4" name="Picture 3">
            <a:extLst>
              <a:ext uri="{FF2B5EF4-FFF2-40B4-BE49-F238E27FC236}">
                <a16:creationId xmlns:a16="http://schemas.microsoft.com/office/drawing/2014/main" id="{E063576A-5A33-4B9B-966D-8A705DDE204D}"/>
              </a:ext>
            </a:extLst>
          </p:cNvPr>
          <p:cNvPicPr>
            <a:picLocks noChangeAspect="1"/>
          </p:cNvPicPr>
          <p:nvPr/>
        </p:nvPicPr>
        <p:blipFill>
          <a:blip r:embed="rId2"/>
          <a:stretch>
            <a:fillRect/>
          </a:stretch>
        </p:blipFill>
        <p:spPr>
          <a:xfrm>
            <a:off x="8636000" y="599439"/>
            <a:ext cx="2905760" cy="1803399"/>
          </a:xfrm>
          <a:prstGeom prst="rect">
            <a:avLst/>
          </a:prstGeom>
        </p:spPr>
      </p:pic>
    </p:spTree>
    <p:extLst>
      <p:ext uri="{BB962C8B-B14F-4D97-AF65-F5344CB8AC3E}">
        <p14:creationId xmlns:p14="http://schemas.microsoft.com/office/powerpoint/2010/main" val="38817550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F96E22-6757-4260-34FA-749097C7A8E8}"/>
              </a:ext>
            </a:extLst>
          </p:cNvPr>
          <p:cNvSpPr>
            <a:spLocks noGrp="1"/>
          </p:cNvSpPr>
          <p:nvPr>
            <p:ph type="title"/>
          </p:nvPr>
        </p:nvSpPr>
        <p:spPr/>
        <p:txBody>
          <a:bodyPr/>
          <a:lstStyle/>
          <a:p>
            <a:r>
              <a:rPr lang="en-GB" dirty="0">
                <a:solidFill>
                  <a:srgbClr val="00B050"/>
                </a:solidFill>
                <a:latin typeface="Arial Black" panose="020B0A04020102020204" pitchFamily="34" charset="0"/>
              </a:rPr>
              <a:t>Ethical Consideration</a:t>
            </a:r>
          </a:p>
        </p:txBody>
      </p:sp>
      <p:sp>
        <p:nvSpPr>
          <p:cNvPr id="3" name="Content Placeholder 2">
            <a:extLst>
              <a:ext uri="{FF2B5EF4-FFF2-40B4-BE49-F238E27FC236}">
                <a16:creationId xmlns:a16="http://schemas.microsoft.com/office/drawing/2014/main" id="{040CE608-DE07-201B-B0B4-E16D6F8DD8C5}"/>
              </a:ext>
            </a:extLst>
          </p:cNvPr>
          <p:cNvSpPr>
            <a:spLocks noGrp="1"/>
          </p:cNvSpPr>
          <p:nvPr>
            <p:ph idx="1"/>
          </p:nvPr>
        </p:nvSpPr>
        <p:spPr>
          <a:xfrm>
            <a:off x="721361" y="2418080"/>
            <a:ext cx="10566399" cy="3779520"/>
          </a:xfrm>
        </p:spPr>
        <p:txBody>
          <a:bodyPr>
            <a:normAutofit/>
          </a:bodyPr>
          <a:lstStyle/>
          <a:p>
            <a:r>
              <a:rPr lang="en-GB" dirty="0"/>
              <a:t>Greater, C. (2010) mentioned that a large number of vulnerable people needs training on how to use technology in order to deal with their day to day collaboration. Elderly people find it difficult to keep up with range of new technology and training that could be an important tools to empower their abilities. In today’s society even to call for emergency service, technology is needed when making usage of mobile phone to call  for 999. Vulnerable adults such as ; people with dyslexia condition and adults in the early age of dementia need enough support order to improve they technology skills when involving in an educational program at any level. The world today is mastered by the usage of technology for collaboration. Therefore training is needed to help people manage well in a modern society. </a:t>
            </a:r>
          </a:p>
        </p:txBody>
      </p:sp>
    </p:spTree>
    <p:extLst>
      <p:ext uri="{BB962C8B-B14F-4D97-AF65-F5344CB8AC3E}">
        <p14:creationId xmlns:p14="http://schemas.microsoft.com/office/powerpoint/2010/main" val="37537642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6C48A-2942-C2AD-1112-37F2F0491D1B}"/>
              </a:ext>
            </a:extLst>
          </p:cNvPr>
          <p:cNvSpPr>
            <a:spLocks noGrp="1"/>
          </p:cNvSpPr>
          <p:nvPr>
            <p:ph type="title"/>
          </p:nvPr>
        </p:nvSpPr>
        <p:spPr>
          <a:xfrm>
            <a:off x="1295402" y="982132"/>
            <a:ext cx="9601196" cy="1314027"/>
          </a:xfrm>
        </p:spPr>
        <p:txBody>
          <a:bodyPr/>
          <a:lstStyle/>
          <a:p>
            <a:r>
              <a:rPr lang="en-GB" dirty="0">
                <a:solidFill>
                  <a:srgbClr val="00B050"/>
                </a:solidFill>
                <a:latin typeface="Arial Black" panose="020B0A04020102020204" pitchFamily="34" charset="0"/>
              </a:rPr>
              <a:t>Research Proposal </a:t>
            </a:r>
          </a:p>
        </p:txBody>
      </p:sp>
      <p:sp>
        <p:nvSpPr>
          <p:cNvPr id="3" name="Content Placeholder 2">
            <a:extLst>
              <a:ext uri="{FF2B5EF4-FFF2-40B4-BE49-F238E27FC236}">
                <a16:creationId xmlns:a16="http://schemas.microsoft.com/office/drawing/2014/main" id="{4AA1DDA5-0029-D6C5-5E24-881F4C55ED7E}"/>
              </a:ext>
            </a:extLst>
          </p:cNvPr>
          <p:cNvSpPr>
            <a:spLocks noGrp="1"/>
          </p:cNvSpPr>
          <p:nvPr>
            <p:ph idx="1"/>
          </p:nvPr>
        </p:nvSpPr>
        <p:spPr>
          <a:xfrm>
            <a:off x="690880" y="2499360"/>
            <a:ext cx="10759440" cy="3779520"/>
          </a:xfrm>
        </p:spPr>
        <p:txBody>
          <a:bodyPr>
            <a:normAutofit fontScale="85000" lnSpcReduction="10000"/>
          </a:bodyPr>
          <a:lstStyle/>
          <a:p>
            <a:r>
              <a:rPr lang="en-GB" dirty="0"/>
              <a:t>Based on the information collected from our ethical considerations, it will be better asking Students and lecturers at UWTSD to find out if there is a need to provide training on how to use technology. This is because it is easy to have access to them. We suggest that more students and lecturers can participate on survey which will give us a clear image of the finding information at UWTDS. </a:t>
            </a:r>
          </a:p>
          <a:p>
            <a:pPr marL="0" indent="0">
              <a:buNone/>
            </a:pPr>
            <a:r>
              <a:rPr lang="en-GB" dirty="0"/>
              <a:t>What to ask?</a:t>
            </a:r>
          </a:p>
          <a:p>
            <a:r>
              <a:rPr lang="en-GB" dirty="0"/>
              <a:t>Open questions</a:t>
            </a:r>
          </a:p>
          <a:p>
            <a:r>
              <a:rPr lang="en-GB" dirty="0"/>
              <a:t>Close question </a:t>
            </a:r>
          </a:p>
          <a:p>
            <a:r>
              <a:rPr lang="en-GB" dirty="0"/>
              <a:t>Rank order question and</a:t>
            </a:r>
          </a:p>
          <a:p>
            <a:r>
              <a:rPr lang="en-GB" dirty="0"/>
              <a:t>Likert scale questions.</a:t>
            </a:r>
          </a:p>
          <a:p>
            <a:pPr marL="0" indent="0">
              <a:buNone/>
            </a:pPr>
            <a:r>
              <a:rPr lang="en-GB" dirty="0"/>
              <a:t>In order to gather as much information that will help us represent our data using a chart or diagram. </a:t>
            </a:r>
          </a:p>
          <a:p>
            <a:pPr marL="0" indent="0">
              <a:buNone/>
            </a:pPr>
            <a:endParaRPr lang="en-GB" dirty="0"/>
          </a:p>
          <a:p>
            <a:pPr marL="0" indent="0">
              <a:buNone/>
            </a:pPr>
            <a:endParaRPr lang="en-GB" dirty="0"/>
          </a:p>
        </p:txBody>
      </p:sp>
      <p:pic>
        <p:nvPicPr>
          <p:cNvPr id="4" name="Picture 3">
            <a:extLst>
              <a:ext uri="{FF2B5EF4-FFF2-40B4-BE49-F238E27FC236}">
                <a16:creationId xmlns:a16="http://schemas.microsoft.com/office/drawing/2014/main" id="{C6CFF9B5-A968-2492-081A-904BADF6548E}"/>
              </a:ext>
            </a:extLst>
          </p:cNvPr>
          <p:cNvPicPr>
            <a:picLocks noChangeAspect="1"/>
          </p:cNvPicPr>
          <p:nvPr/>
        </p:nvPicPr>
        <p:blipFill>
          <a:blip r:embed="rId2"/>
          <a:stretch>
            <a:fillRect/>
          </a:stretch>
        </p:blipFill>
        <p:spPr>
          <a:xfrm>
            <a:off x="5319395" y="3708400"/>
            <a:ext cx="4007485" cy="2072641"/>
          </a:xfrm>
          <a:prstGeom prst="rect">
            <a:avLst/>
          </a:prstGeom>
        </p:spPr>
      </p:pic>
    </p:spTree>
    <p:extLst>
      <p:ext uri="{BB962C8B-B14F-4D97-AF65-F5344CB8AC3E}">
        <p14:creationId xmlns:p14="http://schemas.microsoft.com/office/powerpoint/2010/main" val="417248482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96992-94D8-9451-2437-71E25AB69BA4}"/>
              </a:ext>
            </a:extLst>
          </p:cNvPr>
          <p:cNvSpPr>
            <a:spLocks noGrp="1"/>
          </p:cNvSpPr>
          <p:nvPr>
            <p:ph type="title"/>
          </p:nvPr>
        </p:nvSpPr>
        <p:spPr/>
        <p:txBody>
          <a:bodyPr/>
          <a:lstStyle/>
          <a:p>
            <a:r>
              <a:rPr lang="en-GB" dirty="0">
                <a:solidFill>
                  <a:srgbClr val="00B050"/>
                </a:solidFill>
                <a:latin typeface="Arial Black" panose="020B0A04020102020204" pitchFamily="34" charset="0"/>
              </a:rPr>
              <a:t>Research Proposal</a:t>
            </a:r>
          </a:p>
        </p:txBody>
      </p:sp>
      <p:sp>
        <p:nvSpPr>
          <p:cNvPr id="3" name="Content Placeholder 2">
            <a:extLst>
              <a:ext uri="{FF2B5EF4-FFF2-40B4-BE49-F238E27FC236}">
                <a16:creationId xmlns:a16="http://schemas.microsoft.com/office/drawing/2014/main" id="{FDEA1FDF-31A0-375A-6AE5-8B8CDEDD873F}"/>
              </a:ext>
            </a:extLst>
          </p:cNvPr>
          <p:cNvSpPr>
            <a:spLocks noGrp="1"/>
          </p:cNvSpPr>
          <p:nvPr>
            <p:ph idx="1"/>
          </p:nvPr>
        </p:nvSpPr>
        <p:spPr>
          <a:xfrm>
            <a:off x="731520" y="2479040"/>
            <a:ext cx="10728960" cy="3749040"/>
          </a:xfrm>
        </p:spPr>
        <p:txBody>
          <a:bodyPr>
            <a:normAutofit fontScale="92500" lnSpcReduction="10000"/>
          </a:bodyPr>
          <a:lstStyle/>
          <a:p>
            <a:r>
              <a:rPr lang="en-GB" sz="3200" dirty="0"/>
              <a:t>How to ask questions?</a:t>
            </a:r>
          </a:p>
          <a:p>
            <a:pPr marL="0" indent="0">
              <a:buNone/>
            </a:pPr>
            <a:r>
              <a:rPr lang="en-GB" dirty="0"/>
              <a:t>We will ask question related to the topic of our research and to the right individual students and lecturers facing the reality of using technology at UWTSD. This well help us have an idea and suggest the result of our hypothesis. </a:t>
            </a:r>
          </a:p>
          <a:p>
            <a:pPr marL="0" indent="0">
              <a:buNone/>
            </a:pPr>
            <a:r>
              <a:rPr lang="en-GB" dirty="0"/>
              <a:t>Due to the types of our questions, the topic of our research and the targeted audience we suggest to take part in our survey, we believe that our finding will be accurate when referring to the information found from the ethical consideration from different peer group of people attending at UWTSD. We suggest that there will be a large number of people with age advanced, disabilities or illnesses as well as new students with no technological skill will need </a:t>
            </a:r>
            <a:r>
              <a:rPr lang="en-GB" dirty="0" err="1"/>
              <a:t>trainng</a:t>
            </a:r>
            <a:r>
              <a:rPr lang="en-GB" dirty="0"/>
              <a:t> on how to sue technology to collaborate.</a:t>
            </a:r>
          </a:p>
          <a:p>
            <a:endParaRPr lang="en-GB" dirty="0"/>
          </a:p>
        </p:txBody>
      </p:sp>
    </p:spTree>
    <p:extLst>
      <p:ext uri="{BB962C8B-B14F-4D97-AF65-F5344CB8AC3E}">
        <p14:creationId xmlns:p14="http://schemas.microsoft.com/office/powerpoint/2010/main" val="3781556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274B01-A17C-DA55-F703-9521A76FABC0}"/>
              </a:ext>
            </a:extLst>
          </p:cNvPr>
          <p:cNvSpPr>
            <a:spLocks noGrp="1"/>
          </p:cNvSpPr>
          <p:nvPr>
            <p:ph type="title"/>
          </p:nvPr>
        </p:nvSpPr>
        <p:spPr>
          <a:xfrm>
            <a:off x="1295402" y="982133"/>
            <a:ext cx="9601196" cy="1181948"/>
          </a:xfrm>
        </p:spPr>
        <p:txBody>
          <a:bodyPr/>
          <a:lstStyle/>
          <a:p>
            <a:r>
              <a:rPr lang="en-GB" dirty="0">
                <a:solidFill>
                  <a:srgbClr val="00B050"/>
                </a:solidFill>
                <a:latin typeface="Arial Black" panose="020B0A04020102020204" pitchFamily="34" charset="0"/>
              </a:rPr>
              <a:t>References </a:t>
            </a:r>
          </a:p>
        </p:txBody>
      </p:sp>
      <p:sp>
        <p:nvSpPr>
          <p:cNvPr id="3" name="Content Placeholder 2">
            <a:extLst>
              <a:ext uri="{FF2B5EF4-FFF2-40B4-BE49-F238E27FC236}">
                <a16:creationId xmlns:a16="http://schemas.microsoft.com/office/drawing/2014/main" id="{BC9189C2-61BC-EB8B-A106-C70F072AD195}"/>
              </a:ext>
            </a:extLst>
          </p:cNvPr>
          <p:cNvSpPr>
            <a:spLocks noGrp="1"/>
          </p:cNvSpPr>
          <p:nvPr>
            <p:ph idx="1"/>
          </p:nvPr>
        </p:nvSpPr>
        <p:spPr>
          <a:xfrm>
            <a:off x="711200" y="2367280"/>
            <a:ext cx="10718800" cy="3952240"/>
          </a:xfrm>
        </p:spPr>
        <p:txBody>
          <a:bodyPr>
            <a:normAutofit/>
          </a:bodyPr>
          <a:lstStyle/>
          <a:p>
            <a:pPr marL="457200" indent="-457200">
              <a:buFont typeface="+mj-lt"/>
              <a:buAutoNum type="arabicPeriod"/>
            </a:pPr>
            <a:r>
              <a:rPr lang="en-GB" sz="2000" dirty="0"/>
              <a:t>Hinrichsen, J. and Coombs, A.( 2013). </a:t>
            </a:r>
            <a:r>
              <a:rPr lang="en-GB" sz="2000" i="1" dirty="0"/>
              <a:t>The five resources of critical digital literacy: a framework for curriculum integration. </a:t>
            </a:r>
            <a:r>
              <a:rPr lang="en-GB" sz="2000" dirty="0"/>
              <a:t>Research in Learning Technology, 21</a:t>
            </a:r>
            <a:r>
              <a:rPr lang="en-GB" sz="2000" i="1" dirty="0"/>
              <a:t>. PP.34-36. </a:t>
            </a:r>
            <a:r>
              <a:rPr lang="en-GB" sz="2000" dirty="0"/>
              <a:t>3 March 2022.</a:t>
            </a:r>
            <a:endParaRPr lang="en-GB" sz="2000" i="1" dirty="0"/>
          </a:p>
          <a:p>
            <a:pPr marL="457200" indent="-457200">
              <a:buFont typeface="+mj-lt"/>
              <a:buAutoNum type="arabicPeriod"/>
            </a:pPr>
            <a:r>
              <a:rPr lang="en-GB" sz="2000" dirty="0"/>
              <a:t>Ben Youssef, A., Dahmani, M. and Ragni, L.(2022)</a:t>
            </a:r>
            <a:r>
              <a:rPr lang="en-GB" sz="2000" i="1" dirty="0"/>
              <a:t>. ICT use, digital skills and students’ academic performance: </a:t>
            </a:r>
            <a:r>
              <a:rPr lang="en-GB" sz="2000" dirty="0"/>
              <a:t>exploring the digital divide. Information, 13(3), p.129. </a:t>
            </a:r>
            <a:r>
              <a:rPr lang="en-GB" sz="2000" i="1" dirty="0">
                <a:solidFill>
                  <a:srgbClr val="4F5671"/>
                </a:solidFill>
                <a:effectLst/>
                <a:latin typeface="Arial" panose="020B0604020202020204" pitchFamily="34" charset="0"/>
                <a:hlinkClick r:id="rId2"/>
              </a:rPr>
              <a:t>https://doi.org/10.3390/info13030129</a:t>
            </a:r>
            <a:endParaRPr lang="en-GB" sz="2000" i="1" dirty="0">
              <a:solidFill>
                <a:srgbClr val="4F5671"/>
              </a:solidFill>
              <a:effectLst/>
              <a:latin typeface="Arial" panose="020B0604020202020204" pitchFamily="34" charset="0"/>
            </a:endParaRPr>
          </a:p>
          <a:p>
            <a:pPr marL="457200" indent="-457200">
              <a:buFont typeface="+mj-lt"/>
              <a:buAutoNum type="arabicPeriod"/>
            </a:pPr>
            <a:r>
              <a:rPr lang="en-GB" sz="2000" dirty="0"/>
              <a:t>Kalin, J. (2012) </a:t>
            </a:r>
            <a:r>
              <a:rPr lang="en-GB" sz="2000" i="1" dirty="0"/>
              <a:t>Student Perceptions and Use of Collaborative technologies</a:t>
            </a:r>
            <a:r>
              <a:rPr lang="en-GB" sz="2000" dirty="0"/>
              <a:t>, International journal for the scholarship of teaching and Learning: v6 n1, p.23. 10 January 2012.</a:t>
            </a:r>
          </a:p>
          <a:p>
            <a:pPr marL="457200" indent="-457200">
              <a:buFont typeface="+mj-lt"/>
              <a:buAutoNum type="arabicPeriod"/>
            </a:pPr>
            <a:r>
              <a:rPr lang="en-GB" sz="2000" dirty="0"/>
              <a:t>Hillerbrand, R. and Werker, C.(2019). </a:t>
            </a:r>
            <a:r>
              <a:rPr lang="en-GB" sz="2000" i="1" dirty="0"/>
              <a:t>Values in university–industry collaborations: the case of academics working at Universities of Technology</a:t>
            </a:r>
            <a:r>
              <a:rPr lang="en-GB" sz="2000" dirty="0"/>
              <a:t>. Science and Engineering Ethics, 25(6), pp.1633-1656. </a:t>
            </a:r>
          </a:p>
          <a:p>
            <a:pPr marL="457200" indent="-457200">
              <a:buFont typeface="+mj-lt"/>
              <a:buAutoNum type="arabicPeriod"/>
            </a:pPr>
            <a:r>
              <a:rPr lang="en-GB" sz="2000" dirty="0"/>
              <a:t>RENTZ, M. and VON HOENE, A.N.N.E.(2010</a:t>
            </a:r>
            <a:r>
              <a:rPr lang="en-GB" sz="2000" i="1" dirty="0"/>
              <a:t>). Online coaching for caregivers: using technology to provide support and information. </a:t>
            </a:r>
            <a:r>
              <a:rPr lang="en-GB" sz="2000" dirty="0"/>
              <a:t>Alzheimer's Care Today, 11(3), pp.206-209.</a:t>
            </a:r>
          </a:p>
          <a:p>
            <a:pPr marL="457200" indent="-457200">
              <a:buFont typeface="+mj-lt"/>
              <a:buAutoNum type="arabicPeriod"/>
            </a:pPr>
            <a:endParaRPr lang="en-GB" sz="2000" dirty="0"/>
          </a:p>
          <a:p>
            <a:pPr marL="457200" indent="-457200">
              <a:buFont typeface="+mj-lt"/>
              <a:buAutoNum type="arabicPeriod"/>
            </a:pPr>
            <a:endParaRPr lang="en-GB" sz="2000" dirty="0"/>
          </a:p>
          <a:p>
            <a:pPr marL="457200" indent="-457200">
              <a:buFont typeface="+mj-lt"/>
              <a:buAutoNum type="arabicPeriod"/>
            </a:pPr>
            <a:endParaRPr lang="en-GB" dirty="0"/>
          </a:p>
        </p:txBody>
      </p:sp>
    </p:spTree>
    <p:extLst>
      <p:ext uri="{BB962C8B-B14F-4D97-AF65-F5344CB8AC3E}">
        <p14:creationId xmlns:p14="http://schemas.microsoft.com/office/powerpoint/2010/main" val="368315699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TM02900743[[fn=Organic]]</Template>
  <TotalTime>1051</TotalTime>
  <Words>1183</Words>
  <Application>Microsoft Office PowerPoint</Application>
  <PresentationFormat>Widescreen</PresentationFormat>
  <Paragraphs>52</Paragraphs>
  <Slides>10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Algerian</vt:lpstr>
      <vt:lpstr>Arial</vt:lpstr>
      <vt:lpstr>Arial Black</vt:lpstr>
      <vt:lpstr>Garamond</vt:lpstr>
      <vt:lpstr>Organic</vt:lpstr>
      <vt:lpstr>  Digital Skills And Research Methods (LCHS4002_ BIRM)   </vt:lpstr>
      <vt:lpstr>Introduction </vt:lpstr>
      <vt:lpstr>Research Found </vt:lpstr>
      <vt:lpstr>Research Found </vt:lpstr>
      <vt:lpstr>Research Found </vt:lpstr>
      <vt:lpstr>Ethical Considerations </vt:lpstr>
      <vt:lpstr>Ethical Consideration</vt:lpstr>
      <vt:lpstr>Research Proposal </vt:lpstr>
      <vt:lpstr>Research Proposal</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Digital Skills And Research Methods LCHS4002</dc:title>
  <dc:creator>Adji makangila</dc:creator>
  <cp:lastModifiedBy>Adji makangila</cp:lastModifiedBy>
  <cp:revision>32</cp:revision>
  <dcterms:created xsi:type="dcterms:W3CDTF">2022-06-20T20:37:17Z</dcterms:created>
  <dcterms:modified xsi:type="dcterms:W3CDTF">2022-06-24T14:44:32Z</dcterms:modified>
</cp:coreProperties>
</file>