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3" r:id="rId2"/>
    <p:sldId id="265" r:id="rId3"/>
    <p:sldId id="258" r:id="rId4"/>
    <p:sldId id="259" r:id="rId5"/>
    <p:sldId id="260" r:id="rId6"/>
    <p:sldId id="261" r:id="rId7"/>
    <p:sldId id="267" r:id="rId8"/>
    <p:sldId id="269"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5940F3-11F1-E5BA-75C2-43469BB8DF5C}" v="721" dt="2026-03-23T02:38:59.171"/>
    <p1510:client id="{C9EDCEC7-4CB2-0688-923E-9D96A928A7EF}" v="30" dt="2026-03-23T10:58:22.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101" d="100"/>
          <a:sy n="101" d="100"/>
        </p:scale>
        <p:origin x="876" y="10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lspm.org.uk/2022/news.aspx?CourseTitle=Communication+Models+in+Health+and+Social+Care&amp;id=12421460&amp;utm_source=chatgpt.com" TargetMode="External"/><Relationship Id="rId7" Type="http://schemas.openxmlformats.org/officeDocument/2006/relationships/hyperlink" Target="https://www.cqc.org.uk/guidance-providers/adult-social-care/person-centred-care" TargetMode="External"/><Relationship Id="rId2" Type="http://schemas.openxmlformats.org/officeDocument/2006/relationships/hyperlink" Target="https://carelearning.org.uk/blog/communication-blog/what-are-the-stages-of-the-communication-cycle-in-health-and-social-care/?utm_source=chatgpt.com"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effective-communication-in-health-and-social-care-practice" TargetMode="External"/><Relationship Id="rId5" Type="http://schemas.openxmlformats.org/officeDocument/2006/relationships/hyperlink" Target="https://www.england.nhs.uk/publication/communication-and-patient-safety/" TargetMode="External"/><Relationship Id="rId4" Type="http://schemas.openxmlformats.org/officeDocument/2006/relationships/hyperlink" Target="https://www.personalisedcareinstitute.org.uk/accredited-training-menu-health-coaching-new/?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9B6C7-DEBF-9C5C-2047-33D1AB9B3914}"/>
              </a:ext>
            </a:extLst>
          </p:cNvPr>
          <p:cNvSpPr>
            <a:spLocks noGrp="1"/>
          </p:cNvSpPr>
          <p:nvPr>
            <p:ph type="title"/>
          </p:nvPr>
        </p:nvSpPr>
        <p:spPr/>
        <p:txBody>
          <a:bodyPr/>
          <a:lstStyle/>
          <a:p>
            <a:r>
              <a:rPr lang="en-US"/>
              <a:t>Communication</a:t>
            </a:r>
          </a:p>
        </p:txBody>
      </p:sp>
      <p:sp>
        <p:nvSpPr>
          <p:cNvPr id="3" name="Content Placeholder 2">
            <a:extLst>
              <a:ext uri="{FF2B5EF4-FFF2-40B4-BE49-F238E27FC236}">
                <a16:creationId xmlns:a16="http://schemas.microsoft.com/office/drawing/2014/main" id="{3404726E-C8ED-8D7C-10AB-B2EC5EE271CB}"/>
              </a:ext>
            </a:extLst>
          </p:cNvPr>
          <p:cNvSpPr>
            <a:spLocks noGrp="1"/>
          </p:cNvSpPr>
          <p:nvPr>
            <p:ph idx="1"/>
          </p:nvPr>
        </p:nvSpPr>
        <p:spPr/>
        <p:txBody>
          <a:bodyPr vert="horz" lIns="91440" tIns="45720" rIns="91440" bIns="45720" rtlCol="0" anchor="t">
            <a:normAutofit/>
          </a:bodyPr>
          <a:lstStyle/>
          <a:p>
            <a:r>
              <a:rPr lang="en-US" sz="3200" dirty="0">
                <a:latin typeface="Open Sans"/>
                <a:ea typeface="Open Sans"/>
                <a:cs typeface="Open Sans"/>
              </a:rPr>
              <a:t>Module Title: </a:t>
            </a:r>
            <a:r>
              <a:rPr lang="en-US" sz="3200" b="1" i="1" dirty="0">
                <a:latin typeface="Open Sans"/>
                <a:ea typeface="Open Sans"/>
                <a:cs typeface="Open Sans"/>
              </a:rPr>
              <a:t>Professional Development within Health and Social Care </a:t>
            </a:r>
          </a:p>
          <a:p>
            <a:r>
              <a:rPr lang="en-US" sz="3200" u="sng" dirty="0">
                <a:latin typeface="Open Sans"/>
                <a:ea typeface="Open Sans"/>
                <a:cs typeface="Open Sans"/>
              </a:rPr>
              <a:t>Module Number</a:t>
            </a:r>
            <a:r>
              <a:rPr lang="en-US" sz="3200" dirty="0">
                <a:latin typeface="Open Sans"/>
                <a:ea typeface="Open Sans"/>
                <a:cs typeface="Open Sans"/>
              </a:rPr>
              <a:t>: </a:t>
            </a:r>
            <a:r>
              <a:rPr lang="en-US" sz="3200" b="1" i="1" dirty="0">
                <a:latin typeface="Open Sans"/>
                <a:ea typeface="Open Sans"/>
                <a:cs typeface="Open Sans"/>
              </a:rPr>
              <a:t>LCHS 4009 (LON)</a:t>
            </a:r>
            <a:endParaRPr lang="en-US" dirty="0"/>
          </a:p>
          <a:p>
            <a:r>
              <a:rPr lang="en-US" sz="3200" u="sng" dirty="0">
                <a:latin typeface="Open Sans"/>
                <a:ea typeface="Open Sans"/>
                <a:cs typeface="Open Sans"/>
              </a:rPr>
              <a:t>Assignment No</a:t>
            </a:r>
            <a:r>
              <a:rPr lang="en-US" sz="3200" b="1" i="1" dirty="0">
                <a:latin typeface="Open Sans"/>
                <a:ea typeface="Open Sans"/>
                <a:cs typeface="Open Sans"/>
              </a:rPr>
              <a:t>:     ASSIGNMENT 1</a:t>
            </a:r>
            <a:endParaRPr lang="en-US" dirty="0"/>
          </a:p>
          <a:p>
            <a:r>
              <a:rPr lang="en-US" sz="3200" u="sng" dirty="0">
                <a:latin typeface="Open Sans"/>
                <a:ea typeface="Open Sans"/>
                <a:cs typeface="Open Sans"/>
              </a:rPr>
              <a:t>Student Name</a:t>
            </a:r>
            <a:r>
              <a:rPr lang="en-US" sz="3200" b="1" i="1" dirty="0">
                <a:latin typeface="Open Sans"/>
                <a:ea typeface="Open Sans"/>
                <a:cs typeface="Open Sans"/>
              </a:rPr>
              <a:t>: Maria </a:t>
            </a:r>
            <a:r>
              <a:rPr lang="en-US" sz="3200" b="1" i="1" dirty="0" err="1">
                <a:latin typeface="Open Sans"/>
                <a:ea typeface="Open Sans"/>
                <a:cs typeface="Open Sans"/>
              </a:rPr>
              <a:t>cassama</a:t>
            </a:r>
            <a:endParaRPr lang="en-US" dirty="0" err="1"/>
          </a:p>
          <a:p>
            <a:r>
              <a:rPr lang="en-US" sz="3200" u="sng">
                <a:latin typeface="Open Sans"/>
                <a:ea typeface="Open Sans"/>
                <a:cs typeface="Open Sans"/>
              </a:rPr>
              <a:t>Student ID: 2410705</a:t>
            </a:r>
            <a:endParaRPr lang="en-US" dirty="0"/>
          </a:p>
          <a:p>
            <a:r>
              <a:rPr lang="en-US" sz="3200" u="sng" dirty="0">
                <a:latin typeface="Open Sans"/>
                <a:ea typeface="Open Sans"/>
                <a:cs typeface="Open Sans"/>
              </a:rPr>
              <a:t>Lecturer’s Name</a:t>
            </a:r>
            <a:r>
              <a:rPr lang="en-US" sz="3200" b="1" i="1" dirty="0">
                <a:latin typeface="Open Sans"/>
                <a:ea typeface="Open Sans"/>
                <a:cs typeface="Open Sans"/>
              </a:rPr>
              <a:t>: </a:t>
            </a:r>
            <a:r>
              <a:rPr lang="en-US" sz="3200" b="1" i="1" dirty="0" err="1">
                <a:latin typeface="Open Sans"/>
                <a:ea typeface="Open Sans"/>
                <a:cs typeface="Open Sans"/>
              </a:rPr>
              <a:t>Amitave</a:t>
            </a:r>
            <a:r>
              <a:rPr lang="en-US" sz="3200" b="1" i="1" dirty="0">
                <a:latin typeface="Open Sans"/>
                <a:ea typeface="Open Sans"/>
                <a:cs typeface="Open Sans"/>
              </a:rPr>
              <a:t> Banik</a:t>
            </a:r>
            <a:endParaRPr lang="en-US" dirty="0"/>
          </a:p>
          <a:p>
            <a:endParaRPr lang="en-US"/>
          </a:p>
        </p:txBody>
      </p:sp>
    </p:spTree>
    <p:extLst>
      <p:ext uri="{BB962C8B-B14F-4D97-AF65-F5344CB8AC3E}">
        <p14:creationId xmlns:p14="http://schemas.microsoft.com/office/powerpoint/2010/main" val="1777487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person and person sitting at a table with a computer&#10;&#10;AI-generated content may be incorrect.">
            <a:extLst>
              <a:ext uri="{FF2B5EF4-FFF2-40B4-BE49-F238E27FC236}">
                <a16:creationId xmlns:a16="http://schemas.microsoft.com/office/drawing/2014/main" id="{C3D3E5B8-99B4-1D81-C108-1C12C94ECF2C}"/>
              </a:ext>
            </a:extLst>
          </p:cNvPr>
          <p:cNvPicPr>
            <a:picLocks noChangeAspect="1"/>
          </p:cNvPicPr>
          <p:nvPr/>
        </p:nvPicPr>
        <p:blipFill>
          <a:blip r:embed="rId2"/>
          <a:stretch>
            <a:fillRect/>
          </a:stretch>
        </p:blipFill>
        <p:spPr>
          <a:xfrm>
            <a:off x="786385" y="2673361"/>
            <a:ext cx="5270026" cy="2951214"/>
          </a:xfrm>
          <a:prstGeom prst="rect">
            <a:avLst/>
          </a:prstGeom>
        </p:spPr>
      </p:pic>
      <p:grpSp>
        <p:nvGrpSpPr>
          <p:cNvPr id="15" name="Group 1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2A6EFAD-8987-329E-F581-56589A60B15E}"/>
              </a:ext>
            </a:extLst>
          </p:cNvPr>
          <p:cNvSpPr>
            <a:spLocks noGrp="1"/>
          </p:cNvSpPr>
          <p:nvPr>
            <p:ph type="title"/>
          </p:nvPr>
        </p:nvSpPr>
        <p:spPr>
          <a:xfrm>
            <a:off x="786384" y="576072"/>
            <a:ext cx="10377484" cy="1546533"/>
          </a:xfrm>
        </p:spPr>
        <p:txBody>
          <a:bodyPr anchor="t">
            <a:normAutofit/>
          </a:bodyPr>
          <a:lstStyle/>
          <a:p>
            <a:r>
              <a:rPr lang="en-US" sz="4800">
                <a:solidFill>
                  <a:schemeClr val="bg1"/>
                </a:solidFill>
              </a:rPr>
              <a:t>Introduction</a:t>
            </a:r>
          </a:p>
        </p:txBody>
      </p:sp>
      <p:sp>
        <p:nvSpPr>
          <p:cNvPr id="3" name="Content Placeholder 2">
            <a:extLst>
              <a:ext uri="{FF2B5EF4-FFF2-40B4-BE49-F238E27FC236}">
                <a16:creationId xmlns:a16="http://schemas.microsoft.com/office/drawing/2014/main" id="{B5C73CA7-B3E5-3016-CC23-12EF4DFC4392}"/>
              </a:ext>
            </a:extLst>
          </p:cNvPr>
          <p:cNvSpPr>
            <a:spLocks noGrp="1"/>
          </p:cNvSpPr>
          <p:nvPr>
            <p:ph idx="1"/>
          </p:nvPr>
        </p:nvSpPr>
        <p:spPr>
          <a:xfrm>
            <a:off x="6464409" y="2197386"/>
            <a:ext cx="4699459" cy="3903163"/>
          </a:xfrm>
        </p:spPr>
        <p:txBody>
          <a:bodyPr vert="horz" lIns="91440" tIns="45720" rIns="91440" bIns="45720" rtlCol="0" anchor="ctr">
            <a:normAutofit/>
          </a:bodyPr>
          <a:lstStyle/>
          <a:p>
            <a:r>
              <a:rPr lang="en-US" sz="1800" dirty="0">
                <a:solidFill>
                  <a:schemeClr val="bg1"/>
                </a:solidFill>
              </a:rPr>
              <a:t>Hi I'm  Maria and I will be doing a presentation on communication in  health and social care , its role, benefits, and necessity  in maintaining a safe environment for the patients and the careers .</a:t>
            </a:r>
          </a:p>
        </p:txBody>
      </p:sp>
    </p:spTree>
    <p:extLst>
      <p:ext uri="{BB962C8B-B14F-4D97-AF65-F5344CB8AC3E}">
        <p14:creationId xmlns:p14="http://schemas.microsoft.com/office/powerpoint/2010/main" val="2067662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10716E-4A58-6393-ED18-78AE8BB0997D}"/>
              </a:ext>
            </a:extLst>
          </p:cNvPr>
          <p:cNvSpPr>
            <a:spLocks noGrp="1"/>
          </p:cNvSpPr>
          <p:nvPr>
            <p:ph type="title"/>
          </p:nvPr>
        </p:nvSpPr>
        <p:spPr>
          <a:xfrm>
            <a:off x="572493" y="238539"/>
            <a:ext cx="11018520" cy="1434415"/>
          </a:xfrm>
        </p:spPr>
        <p:txBody>
          <a:bodyPr anchor="b">
            <a:normAutofit/>
          </a:bodyPr>
          <a:lstStyle/>
          <a:p>
            <a:r>
              <a:rPr lang="en-US" sz="4600">
                <a:ea typeface="+mj-lt"/>
                <a:cs typeface="+mj-lt"/>
              </a:rPr>
              <a:t>The Role of Communication in Health and Social Care</a:t>
            </a:r>
            <a:endParaRPr lang="en-US" sz="4600"/>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710287-8C6C-1695-6F2E-1675B53E8767}"/>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a:ea typeface="+mn-lt"/>
                <a:cs typeface="+mn-lt"/>
              </a:rPr>
              <a:t>Communication is a fundamental skill in health and social care because it's present in every interaction. It involves not just talking, but also listening, body language, facial expressions, and written records. </a:t>
            </a:r>
          </a:p>
          <a:p>
            <a:r>
              <a:rPr lang="en-US" sz="1700">
                <a:ea typeface="+mn-lt"/>
                <a:cs typeface="+mn-lt"/>
              </a:rPr>
              <a:t>In a professional setting, care workers must communicate with a wide range of people, including patients, families, doctors, and colleagues.</a:t>
            </a:r>
          </a:p>
          <a:p>
            <a:r>
              <a:rPr lang="en-US" sz="1700">
                <a:ea typeface="+mn-lt"/>
                <a:cs typeface="+mn-lt"/>
              </a:rPr>
              <a:t>Health and social care settings rely heavily on teamwork. Professionals from different roles such as nurses, carers, and doctors must work together to provide effective care. Communication ensures everyone is informed and working towards the same goals.</a:t>
            </a:r>
          </a:p>
          <a:p>
            <a:r>
              <a:rPr lang="en-US" sz="1700">
                <a:ea typeface="+mn-lt"/>
                <a:cs typeface="+mn-lt"/>
              </a:rPr>
              <a:t>Without it  there is a higher risk of confusion, mistakes, and poor care. This makes communication a core professional responsibility in any care setting.</a:t>
            </a:r>
            <a:endParaRPr lang="en-US" sz="1700"/>
          </a:p>
          <a:p>
            <a:endParaRPr lang="en-US" sz="1700"/>
          </a:p>
        </p:txBody>
      </p:sp>
      <p:pic>
        <p:nvPicPr>
          <p:cNvPr id="4" name="Picture 3" descr="A person and a doctor looking at a clipboard&#10;&#10;AI-generated content may be incorrect.">
            <a:extLst>
              <a:ext uri="{FF2B5EF4-FFF2-40B4-BE49-F238E27FC236}">
                <a16:creationId xmlns:a16="http://schemas.microsoft.com/office/drawing/2014/main" id="{8C1B614E-9B93-6254-96C5-10A5932FF73C}"/>
              </a:ext>
            </a:extLst>
          </p:cNvPr>
          <p:cNvPicPr>
            <a:picLocks noChangeAspect="1"/>
          </p:cNvPicPr>
          <p:nvPr/>
        </p:nvPicPr>
        <p:blipFill>
          <a:blip r:embed="rId2"/>
          <a:srcRect l="33040" r="4548"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659029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4F734-CF48-F465-DD16-78D4E2008467}"/>
              </a:ext>
            </a:extLst>
          </p:cNvPr>
          <p:cNvSpPr>
            <a:spLocks noGrp="1"/>
          </p:cNvSpPr>
          <p:nvPr>
            <p:ph type="title"/>
          </p:nvPr>
        </p:nvSpPr>
        <p:spPr>
          <a:xfrm>
            <a:off x="572493" y="238539"/>
            <a:ext cx="11018520" cy="1434415"/>
          </a:xfrm>
        </p:spPr>
        <p:txBody>
          <a:bodyPr anchor="b">
            <a:normAutofit/>
          </a:bodyPr>
          <a:lstStyle/>
          <a:p>
            <a:r>
              <a:rPr lang="en-US" sz="4600">
                <a:ea typeface="+mj-lt"/>
                <a:cs typeface="+mj-lt"/>
              </a:rPr>
              <a:t>Improving patient safety through effective communication</a:t>
            </a:r>
            <a:endParaRPr lang="en-US" sz="4600"/>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0BF14B-F63A-EF9F-BEAD-A9465BE4E886}"/>
              </a:ext>
            </a:extLst>
          </p:cNvPr>
          <p:cNvSpPr>
            <a:spLocks noGrp="1"/>
          </p:cNvSpPr>
          <p:nvPr>
            <p:ph idx="1"/>
          </p:nvPr>
        </p:nvSpPr>
        <p:spPr>
          <a:xfrm>
            <a:off x="-4780" y="2140590"/>
            <a:ext cx="8260642" cy="5123624"/>
          </a:xfrm>
        </p:spPr>
        <p:txBody>
          <a:bodyPr vert="horz" lIns="91440" tIns="45720" rIns="91440" bIns="45720" rtlCol="0" anchor="t">
            <a:noAutofit/>
          </a:bodyPr>
          <a:lstStyle/>
          <a:p>
            <a:r>
              <a:rPr lang="en-US" sz="2400" dirty="0">
                <a:ea typeface="+mn-lt"/>
                <a:cs typeface="+mn-lt"/>
              </a:rPr>
              <a:t>Effective communication is directly linked to patient safety. In health and social care, even small misunderstandings can lead to serious consequences, such as giving the wrong medication or missing vital symptoms.</a:t>
            </a:r>
            <a:endParaRPr lang="en-US" sz="2400"/>
          </a:p>
          <a:p>
            <a:r>
              <a:rPr lang="en-US" sz="2400" dirty="0">
                <a:ea typeface="+mn-lt"/>
                <a:cs typeface="+mn-lt"/>
              </a:rPr>
              <a:t>Health and social care settings rely heavily on teamwork. Professionals from different roles such as nurses, carers, and doctors must work together to provide effective care. Communication ensures everyone is informed and working towards the same goals.</a:t>
            </a:r>
          </a:p>
          <a:p>
            <a:r>
              <a:rPr lang="en-US" sz="2400" dirty="0">
                <a:ea typeface="+mn-lt"/>
                <a:cs typeface="+mn-lt"/>
              </a:rPr>
              <a:t>For example,  during  a shift change, staff must clearly pass-on accurate and updated information about each patient. If communication is unclear or incomplete, important details may be missed, putting patients at risk.</a:t>
            </a:r>
            <a:endParaRPr lang="en-US" sz="2400" dirty="0"/>
          </a:p>
          <a:p>
            <a:endParaRPr lang="en-US" sz="2200"/>
          </a:p>
        </p:txBody>
      </p:sp>
      <p:pic>
        <p:nvPicPr>
          <p:cNvPr id="4" name="Picture 3" descr="A nurse and a patient in a hospital bed&#10;&#10;AI-generated content may be incorrect.">
            <a:extLst>
              <a:ext uri="{FF2B5EF4-FFF2-40B4-BE49-F238E27FC236}">
                <a16:creationId xmlns:a16="http://schemas.microsoft.com/office/drawing/2014/main" id="{414648AD-7465-144C-945C-1AB82064F5F7}"/>
              </a:ext>
            </a:extLst>
          </p:cNvPr>
          <p:cNvPicPr>
            <a:picLocks noChangeAspect="1"/>
          </p:cNvPicPr>
          <p:nvPr/>
        </p:nvPicPr>
        <p:blipFill>
          <a:blip r:embed="rId2"/>
          <a:srcRect r="35979" b="-1"/>
          <a:stretch>
            <a:fillRect/>
          </a:stretch>
        </p:blipFill>
        <p:spPr>
          <a:xfrm>
            <a:off x="8252931" y="1724521"/>
            <a:ext cx="3941064" cy="4096512"/>
          </a:xfrm>
          <a:prstGeom prst="rect">
            <a:avLst/>
          </a:prstGeom>
        </p:spPr>
      </p:pic>
    </p:spTree>
    <p:extLst>
      <p:ext uri="{BB962C8B-B14F-4D97-AF65-F5344CB8AC3E}">
        <p14:creationId xmlns:p14="http://schemas.microsoft.com/office/powerpoint/2010/main" val="2924118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CB60B-E982-1212-242E-9DC96F6254A9}"/>
              </a:ext>
            </a:extLst>
          </p:cNvPr>
          <p:cNvSpPr>
            <a:spLocks noGrp="1"/>
          </p:cNvSpPr>
          <p:nvPr>
            <p:ph type="title"/>
          </p:nvPr>
        </p:nvSpPr>
        <p:spPr>
          <a:xfrm>
            <a:off x="1099425" y="1238081"/>
            <a:ext cx="4709345" cy="962953"/>
          </a:xfrm>
        </p:spPr>
        <p:txBody>
          <a:bodyPr anchor="b">
            <a:normAutofit/>
          </a:bodyPr>
          <a:lstStyle/>
          <a:p>
            <a:r>
              <a:rPr lang="en-US" sz="2900">
                <a:ea typeface="+mj-lt"/>
                <a:cs typeface="+mj-lt"/>
              </a:rPr>
              <a:t>Building trust and relationships with patients</a:t>
            </a:r>
            <a:endParaRPr lang="en-US" sz="2900"/>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9C80DE-BCBE-CF7B-BB44-AD99191AB682}"/>
              </a:ext>
            </a:extLst>
          </p:cNvPr>
          <p:cNvSpPr>
            <a:spLocks noGrp="1"/>
          </p:cNvSpPr>
          <p:nvPr>
            <p:ph idx="1"/>
          </p:nvPr>
        </p:nvSpPr>
        <p:spPr>
          <a:xfrm>
            <a:off x="1100736" y="2508105"/>
            <a:ext cx="4709345" cy="3632493"/>
          </a:xfrm>
        </p:spPr>
        <p:txBody>
          <a:bodyPr vert="horz" lIns="91440" tIns="45720" rIns="91440" bIns="45720" rtlCol="0" anchor="ctr">
            <a:normAutofit/>
          </a:bodyPr>
          <a:lstStyle/>
          <a:p>
            <a:r>
              <a:rPr lang="en-US" sz="2000">
                <a:ea typeface="+mn-lt"/>
                <a:cs typeface="+mn-lt"/>
              </a:rPr>
              <a:t>Good communication helps us build trust with patients . When they feel listened to and understood, they are more likely to share information about their health and wellbeing.</a:t>
            </a:r>
            <a:endParaRPr lang="en-US" sz="2000"/>
          </a:p>
          <a:p>
            <a:r>
              <a:rPr lang="en-US" sz="2000">
                <a:ea typeface="+mn-lt"/>
                <a:cs typeface="+mn-lt"/>
              </a:rPr>
              <a:t>In professional practice, building trust is essential because it improves cooperation and engagement with care plans. For example, a patient is more likely to follow medical advice if they trust the person giving it.</a:t>
            </a:r>
            <a:endParaRPr lang="en-US" sz="2000"/>
          </a:p>
          <a:p>
            <a:endParaRPr lang="en-US" sz="2000"/>
          </a:p>
        </p:txBody>
      </p:sp>
      <p:pic>
        <p:nvPicPr>
          <p:cNvPr id="4" name="Picture 3" descr="A doctor holding a patient&amp;#39;s hand&#10;&#10;AI-generated content may be incorrect.">
            <a:extLst>
              <a:ext uri="{FF2B5EF4-FFF2-40B4-BE49-F238E27FC236}">
                <a16:creationId xmlns:a16="http://schemas.microsoft.com/office/drawing/2014/main" id="{709C1265-BEFE-0FAB-B03B-7E3779C7846C}"/>
              </a:ext>
            </a:extLst>
          </p:cNvPr>
          <p:cNvPicPr>
            <a:picLocks noChangeAspect="1"/>
          </p:cNvPicPr>
          <p:nvPr/>
        </p:nvPicPr>
        <p:blipFill>
          <a:blip r:embed="rId2"/>
          <a:srcRect l="22054" r="23461" b="-1"/>
          <a:stretch>
            <a:fillRect/>
          </a:stretch>
        </p:blipFill>
        <p:spPr>
          <a:xfrm>
            <a:off x="6538366" y="1383738"/>
            <a:ext cx="4929098" cy="4756870"/>
          </a:xfrm>
          <a:prstGeom prst="rect">
            <a:avLst/>
          </a:prstGeom>
        </p:spPr>
      </p:pic>
    </p:spTree>
    <p:extLst>
      <p:ext uri="{BB962C8B-B14F-4D97-AF65-F5344CB8AC3E}">
        <p14:creationId xmlns:p14="http://schemas.microsoft.com/office/powerpoint/2010/main" val="4217327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26910-80D5-1D0D-ED6B-618D18F3799A}"/>
              </a:ext>
            </a:extLst>
          </p:cNvPr>
          <p:cNvSpPr>
            <a:spLocks noGrp="1"/>
          </p:cNvSpPr>
          <p:nvPr>
            <p:ph type="title"/>
          </p:nvPr>
        </p:nvSpPr>
        <p:spPr>
          <a:xfrm>
            <a:off x="572493" y="238539"/>
            <a:ext cx="11018520" cy="1434415"/>
          </a:xfrm>
        </p:spPr>
        <p:txBody>
          <a:bodyPr anchor="b">
            <a:normAutofit/>
          </a:bodyPr>
          <a:lstStyle/>
          <a:p>
            <a:r>
              <a:rPr lang="en-US" sz="4600">
                <a:ea typeface="+mj-lt"/>
                <a:cs typeface="+mj-lt"/>
              </a:rPr>
              <a:t>Supporting person centered care through communication</a:t>
            </a:r>
            <a:endParaRPr lang="en-US" sz="4600"/>
          </a:p>
        </p:txBody>
      </p:sp>
      <p:sp>
        <p:nvSpPr>
          <p:cNvPr id="3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E8368D-2293-BFE5-654E-1359F2E370F0}"/>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Person centered care means treating each patient as unique and involving them in decisions about their care. Communication is key to making this possible.</a:t>
            </a:r>
            <a:endParaRPr lang="en-US" sz="2200"/>
          </a:p>
          <a:p>
            <a:r>
              <a:rPr lang="en-US" sz="2200">
                <a:ea typeface="+mn-lt"/>
                <a:cs typeface="+mn-lt"/>
              </a:rPr>
              <a:t>Care workers must listen carefully to understand a person’s preferences, beliefs, and needs. For example, cultural background, personal values, or specific health concerns may affect how care should be given.</a:t>
            </a:r>
            <a:endParaRPr lang="en-US" sz="2200"/>
          </a:p>
          <a:p>
            <a:r>
              <a:rPr lang="en-US" sz="2200">
                <a:ea typeface="+mn-lt"/>
                <a:cs typeface="+mn-lt"/>
              </a:rPr>
              <a:t>By communicating effectively, professionals can ensure that care plans are tailored to the individual rather than using a “one size fits all” approach. </a:t>
            </a:r>
            <a:endParaRPr lang="en-US" sz="2200"/>
          </a:p>
          <a:p>
            <a:endParaRPr lang="en-US" sz="2200"/>
          </a:p>
        </p:txBody>
      </p:sp>
      <p:pic>
        <p:nvPicPr>
          <p:cNvPr id="4" name="Picture 3" descr="A person and a nurse talking&#10;&#10;AI-generated content may be incorrect.">
            <a:extLst>
              <a:ext uri="{FF2B5EF4-FFF2-40B4-BE49-F238E27FC236}">
                <a16:creationId xmlns:a16="http://schemas.microsoft.com/office/drawing/2014/main" id="{500E4F68-9BF9-49C9-2D7B-B5C855924E57}"/>
              </a:ext>
            </a:extLst>
          </p:cNvPr>
          <p:cNvPicPr>
            <a:picLocks noChangeAspect="1"/>
          </p:cNvPicPr>
          <p:nvPr/>
        </p:nvPicPr>
        <p:blipFill>
          <a:blip r:embed="rId2"/>
          <a:srcRect l="15706" r="1223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776568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7" name="Rectangle 3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EC42645-CC87-B8B9-7398-DDD921B00528}"/>
              </a:ext>
            </a:extLst>
          </p:cNvPr>
          <p:cNvSpPr txBox="1"/>
          <p:nvPr/>
        </p:nvSpPr>
        <p:spPr>
          <a:xfrm>
            <a:off x="761803" y="350196"/>
            <a:ext cx="4646904" cy="16245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a:latin typeface="+mj-lt"/>
                <a:ea typeface="+mj-ea"/>
                <a:cs typeface="+mj-cs"/>
              </a:rPr>
              <a:t>Improving communication</a:t>
            </a:r>
          </a:p>
        </p:txBody>
      </p:sp>
      <p:sp>
        <p:nvSpPr>
          <p:cNvPr id="4" name="TextBox 3">
            <a:extLst>
              <a:ext uri="{FF2B5EF4-FFF2-40B4-BE49-F238E27FC236}">
                <a16:creationId xmlns:a16="http://schemas.microsoft.com/office/drawing/2014/main" id="{B2EFC609-BD30-0330-5786-D93A1C43319B}"/>
              </a:ext>
            </a:extLst>
          </p:cNvPr>
          <p:cNvSpPr txBox="1"/>
          <p:nvPr/>
        </p:nvSpPr>
        <p:spPr>
          <a:xfrm>
            <a:off x="761802" y="2743200"/>
            <a:ext cx="4646905" cy="36131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a:t>A way care workers can work on our communication skills is through the use of  communication models, they are structured guidelines that promote, effective information sharing between us and patients.</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Models like the communication cycle and SBAR help reduce misunderstandings and improve care outcomes.</a:t>
            </a:r>
          </a:p>
        </p:txBody>
      </p:sp>
      <p:pic>
        <p:nvPicPr>
          <p:cNvPr id="7" name="Picture 6" descr="A diagram of a person&amp;#39;s relationship&#10;&#10;AI-generated content may be incorrect.">
            <a:extLst>
              <a:ext uri="{FF2B5EF4-FFF2-40B4-BE49-F238E27FC236}">
                <a16:creationId xmlns:a16="http://schemas.microsoft.com/office/drawing/2014/main" id="{230D5F08-90C1-CC30-C144-11B0CBFBEB26}"/>
              </a:ext>
            </a:extLst>
          </p:cNvPr>
          <p:cNvPicPr>
            <a:picLocks noChangeAspect="1"/>
          </p:cNvPicPr>
          <p:nvPr/>
        </p:nvPicPr>
        <p:blipFill>
          <a:blip r:embed="rId2"/>
          <a:srcRect t="12357" b="4546"/>
          <a:stretch>
            <a:fillRect/>
          </a:stretch>
        </p:blipFill>
        <p:spPr>
          <a:xfrm>
            <a:off x="6096000" y="1"/>
            <a:ext cx="6102825" cy="6858000"/>
          </a:xfrm>
          <a:prstGeom prst="rect">
            <a:avLst/>
          </a:prstGeom>
        </p:spPr>
      </p:pic>
      <p:sp>
        <p:nvSpPr>
          <p:cNvPr id="3" name="TextBox 2">
            <a:extLst>
              <a:ext uri="{FF2B5EF4-FFF2-40B4-BE49-F238E27FC236}">
                <a16:creationId xmlns:a16="http://schemas.microsoft.com/office/drawing/2014/main" id="{FD996C83-299F-AC3A-73AC-786B1CCDDF0A}"/>
              </a:ext>
            </a:extLst>
          </p:cNvPr>
          <p:cNvSpPr txBox="1"/>
          <p:nvPr/>
        </p:nvSpPr>
        <p:spPr>
          <a:xfrm>
            <a:off x="105136" y="2303340"/>
            <a:ext cx="3631047" cy="45580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637262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3E7F8-D631-FB78-9554-5F9DD85F8FA4}"/>
              </a:ext>
            </a:extLst>
          </p:cNvPr>
          <p:cNvSpPr>
            <a:spLocks noGrp="1"/>
          </p:cNvSpPr>
          <p:nvPr>
            <p:ph type="title"/>
          </p:nvPr>
        </p:nvSpPr>
        <p:spPr/>
        <p:txBody>
          <a:bodyPr/>
          <a:lstStyle/>
          <a:p>
            <a:r>
              <a:rPr lang="en-US" dirty="0"/>
              <a:t> </a:t>
            </a:r>
            <a:r>
              <a:rPr lang="en-US"/>
              <a:t>Acknowledge</a:t>
            </a:r>
            <a:r>
              <a:rPr lang="en-US" dirty="0"/>
              <a:t> Use of Ai</a:t>
            </a:r>
          </a:p>
        </p:txBody>
      </p:sp>
      <p:sp>
        <p:nvSpPr>
          <p:cNvPr id="3" name="Content Placeholder 2">
            <a:extLst>
              <a:ext uri="{FF2B5EF4-FFF2-40B4-BE49-F238E27FC236}">
                <a16:creationId xmlns:a16="http://schemas.microsoft.com/office/drawing/2014/main" id="{7AFD53F6-1DA6-6F4F-44CC-552EBA9107E6}"/>
              </a:ext>
            </a:extLst>
          </p:cNvPr>
          <p:cNvSpPr>
            <a:spLocks noGrp="1"/>
          </p:cNvSpPr>
          <p:nvPr>
            <p:ph idx="1"/>
          </p:nvPr>
        </p:nvSpPr>
        <p:spPr/>
        <p:txBody>
          <a:bodyPr vert="horz" lIns="91440" tIns="45720" rIns="91440" bIns="45720" rtlCol="0" anchor="t">
            <a:normAutofit/>
          </a:bodyPr>
          <a:lstStyle/>
          <a:p>
            <a:r>
              <a:rPr lang="en-US"/>
              <a:t>No use</a:t>
            </a:r>
          </a:p>
        </p:txBody>
      </p:sp>
    </p:spTree>
    <p:extLst>
      <p:ext uri="{BB962C8B-B14F-4D97-AF65-F5344CB8AC3E}">
        <p14:creationId xmlns:p14="http://schemas.microsoft.com/office/powerpoint/2010/main" val="2265857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E6130-80BA-D692-F6B4-9511EEBFC9D5}"/>
              </a:ext>
            </a:extLst>
          </p:cNvPr>
          <p:cNvSpPr>
            <a:spLocks noGrp="1"/>
          </p:cNvSpPr>
          <p:nvPr>
            <p:ph type="title"/>
          </p:nvPr>
        </p:nvSpPr>
        <p:spPr>
          <a:xfrm>
            <a:off x="1494" y="-934"/>
            <a:ext cx="10515600" cy="1325563"/>
          </a:xfrm>
        </p:spPr>
        <p:txBody>
          <a:bodyPr/>
          <a:lstStyle/>
          <a:p>
            <a:r>
              <a:rPr lang="en-US" dirty="0"/>
              <a:t>Referenc</a:t>
            </a:r>
            <a:r>
              <a:rPr lang="en-US">
                <a:solidFill>
                  <a:srgbClr val="000000"/>
                </a:solidFill>
                <a:latin typeface="Aptos Display"/>
              </a:rPr>
              <a:t>es</a:t>
            </a:r>
            <a:endParaRPr lang="en-US"/>
          </a:p>
        </p:txBody>
      </p:sp>
      <p:sp>
        <p:nvSpPr>
          <p:cNvPr id="3" name="Content Placeholder 2">
            <a:extLst>
              <a:ext uri="{FF2B5EF4-FFF2-40B4-BE49-F238E27FC236}">
                <a16:creationId xmlns:a16="http://schemas.microsoft.com/office/drawing/2014/main" id="{555D04C7-632E-985A-FBB4-B2A1B39DAB00}"/>
              </a:ext>
            </a:extLst>
          </p:cNvPr>
          <p:cNvSpPr>
            <a:spLocks noGrp="1"/>
          </p:cNvSpPr>
          <p:nvPr>
            <p:ph idx="1"/>
          </p:nvPr>
        </p:nvSpPr>
        <p:spPr>
          <a:xfrm>
            <a:off x="1495" y="973978"/>
            <a:ext cx="12189012" cy="6211514"/>
          </a:xfrm>
        </p:spPr>
        <p:txBody>
          <a:bodyPr vert="horz" lIns="91440" tIns="45720" rIns="91440" bIns="45720" rtlCol="0" anchor="t">
            <a:normAutofit/>
          </a:bodyPr>
          <a:lstStyle/>
          <a:p>
            <a:r>
              <a:rPr lang="en-US" sz="2000">
                <a:latin typeface="Aptos Display"/>
                <a:ea typeface="+mn-lt"/>
                <a:cs typeface="+mn-lt"/>
              </a:rPr>
              <a:t>Care Learning. (n.d.) </a:t>
            </a:r>
            <a:r>
              <a:rPr lang="en-US" sz="2000" i="1">
                <a:latin typeface="Aptos Display"/>
                <a:ea typeface="+mn-lt"/>
                <a:cs typeface="+mn-lt"/>
              </a:rPr>
              <a:t>What are the stages of the communication cycle in health and social care?</a:t>
            </a:r>
            <a:r>
              <a:rPr lang="en-US" sz="2000">
                <a:latin typeface="Aptos Display"/>
                <a:ea typeface="+mn-lt"/>
                <a:cs typeface="+mn-lt"/>
              </a:rPr>
              <a:t> Available at: </a:t>
            </a:r>
            <a:r>
              <a:rPr lang="en-US" sz="2000" dirty="0">
                <a:latin typeface="Aptos Display"/>
                <a:ea typeface="+mn-lt"/>
                <a:cs typeface="+mn-lt"/>
                <a:hlinkClick r:id="rId2"/>
              </a:rPr>
              <a:t>https://carelearning.org.uk/blog/communication-blog/what-are-the-stages-of-the-communication-cycle-in-health-and-social-care/?utm_source=chatgpt.com</a:t>
            </a:r>
            <a:r>
              <a:rPr lang="en-US" sz="2000" dirty="0">
                <a:latin typeface="Aptos Display"/>
                <a:ea typeface="+mn-lt"/>
                <a:cs typeface="+mn-lt"/>
              </a:rPr>
              <a:t> </a:t>
            </a:r>
            <a:r>
              <a:rPr lang="en-US" sz="2000">
                <a:latin typeface="Aptos Display"/>
                <a:ea typeface="+mn-lt"/>
                <a:cs typeface="+mn-lt"/>
              </a:rPr>
              <a:t>(Accessed: 12 March 2026). </a:t>
            </a:r>
            <a:endParaRPr lang="en-US" sz="2000">
              <a:latin typeface="Aptos Display"/>
            </a:endParaRPr>
          </a:p>
          <a:p>
            <a:r>
              <a:rPr lang="en-US" sz="2000">
                <a:latin typeface="Aptos Display"/>
                <a:ea typeface="+mn-lt"/>
                <a:cs typeface="+mn-lt"/>
              </a:rPr>
              <a:t>LSPM. (2022) </a:t>
            </a:r>
            <a:r>
              <a:rPr lang="en-US" sz="2000" i="1">
                <a:latin typeface="Aptos Display"/>
                <a:ea typeface="+mn-lt"/>
                <a:cs typeface="+mn-lt"/>
              </a:rPr>
              <a:t>Communication models in health and social care</a:t>
            </a:r>
            <a:r>
              <a:rPr lang="en-US" sz="2000">
                <a:latin typeface="Aptos Display"/>
                <a:ea typeface="+mn-lt"/>
                <a:cs typeface="+mn-lt"/>
              </a:rPr>
              <a:t>. Available at: </a:t>
            </a:r>
            <a:r>
              <a:rPr lang="en-US" sz="2000" dirty="0">
                <a:latin typeface="Aptos Display"/>
                <a:ea typeface="+mn-lt"/>
                <a:cs typeface="+mn-lt"/>
                <a:hlinkClick r:id="rId3"/>
              </a:rPr>
              <a:t>https://www.lspm.org.uk/2022/news.aspx?CourseTitle=Communication+Models+in+Health+and+Social+Care&amp;id=12421460&amp;utm_source=chatgpt.com</a:t>
            </a:r>
            <a:r>
              <a:rPr lang="en-US" sz="2000">
                <a:latin typeface="Aptos Display"/>
                <a:ea typeface="+mn-lt"/>
                <a:cs typeface="+mn-lt"/>
              </a:rPr>
              <a:t> (Accessed: 12 March 2026). </a:t>
            </a:r>
            <a:endParaRPr lang="en-US" sz="2000">
              <a:latin typeface="Aptos Display"/>
            </a:endParaRPr>
          </a:p>
          <a:p>
            <a:r>
              <a:rPr lang="en-US" sz="2000" dirty="0" err="1">
                <a:latin typeface="Aptos Display"/>
                <a:ea typeface="+mn-lt"/>
                <a:cs typeface="+mn-lt"/>
              </a:rPr>
              <a:t>Personalised</a:t>
            </a:r>
            <a:r>
              <a:rPr lang="en-US" sz="2000" dirty="0">
                <a:latin typeface="Aptos Display"/>
                <a:ea typeface="+mn-lt"/>
                <a:cs typeface="+mn-lt"/>
              </a:rPr>
              <a:t> Care Institute. (n.d.) </a:t>
            </a:r>
            <a:r>
              <a:rPr lang="en-US" sz="2000" i="1" dirty="0">
                <a:latin typeface="Aptos Display"/>
                <a:ea typeface="+mn-lt"/>
                <a:cs typeface="+mn-lt"/>
              </a:rPr>
              <a:t>Health coaching training and communication in </a:t>
            </a:r>
            <a:r>
              <a:rPr lang="en-US" sz="2000" i="1" dirty="0" err="1">
                <a:latin typeface="Aptos Display"/>
                <a:ea typeface="+mn-lt"/>
                <a:cs typeface="+mn-lt"/>
              </a:rPr>
              <a:t>personalised</a:t>
            </a:r>
            <a:r>
              <a:rPr lang="en-US" sz="2000" i="1" dirty="0">
                <a:latin typeface="Aptos Display"/>
                <a:ea typeface="+mn-lt"/>
                <a:cs typeface="+mn-lt"/>
              </a:rPr>
              <a:t> care</a:t>
            </a:r>
            <a:r>
              <a:rPr lang="en-US" sz="2000" dirty="0">
                <a:latin typeface="Aptos Display"/>
                <a:ea typeface="+mn-lt"/>
                <a:cs typeface="+mn-lt"/>
              </a:rPr>
              <a:t>. Available at: </a:t>
            </a:r>
            <a:r>
              <a:rPr lang="en-US" sz="2000" dirty="0">
                <a:latin typeface="Aptos Display"/>
                <a:ea typeface="+mn-lt"/>
                <a:cs typeface="+mn-lt"/>
                <a:hlinkClick r:id="rId4"/>
              </a:rPr>
              <a:t>https://www.personalisedcareinstitute.org.uk/accredited-training-menu-health-coaching-new/?utm_source=chatgpt.com</a:t>
            </a:r>
            <a:r>
              <a:rPr lang="en-US" sz="2000" dirty="0">
                <a:latin typeface="Aptos Display"/>
                <a:ea typeface="+mn-lt"/>
                <a:cs typeface="+mn-lt"/>
              </a:rPr>
              <a:t> (Accessed: 12 March 2026). </a:t>
            </a:r>
            <a:endParaRPr lang="en-US" sz="2000" dirty="0">
              <a:latin typeface="Aptos Display"/>
            </a:endParaRPr>
          </a:p>
          <a:p>
            <a:r>
              <a:rPr lang="en-US" sz="2000">
                <a:latin typeface="Aptos Display"/>
                <a:ea typeface="+mn-lt"/>
                <a:cs typeface="+mn-lt"/>
              </a:rPr>
              <a:t>NHS England. (2020) </a:t>
            </a:r>
            <a:r>
              <a:rPr lang="en-US" sz="2000" i="1">
                <a:latin typeface="Aptos Display"/>
                <a:ea typeface="+mn-lt"/>
                <a:cs typeface="+mn-lt"/>
              </a:rPr>
              <a:t>Communication in health and care settings</a:t>
            </a:r>
            <a:r>
              <a:rPr lang="en-US" sz="2000">
                <a:latin typeface="Aptos Display"/>
                <a:ea typeface="+mn-lt"/>
                <a:cs typeface="+mn-lt"/>
              </a:rPr>
              <a:t>. Available at: </a:t>
            </a:r>
            <a:r>
              <a:rPr lang="en-US" sz="2000" dirty="0">
                <a:latin typeface="Aptos Display"/>
                <a:ea typeface="+mn-lt"/>
                <a:cs typeface="+mn-lt"/>
                <a:hlinkClick r:id="rId5"/>
              </a:rPr>
              <a:t>https://www.england.nhs.uk/publication/communication-and-patient-safety/</a:t>
            </a:r>
            <a:r>
              <a:rPr lang="en-US" sz="2000" dirty="0">
                <a:latin typeface="Aptos Display"/>
                <a:ea typeface="+mn-lt"/>
                <a:cs typeface="+mn-lt"/>
              </a:rPr>
              <a:t> </a:t>
            </a:r>
            <a:r>
              <a:rPr lang="en-US" sz="2000">
                <a:latin typeface="Aptos Display"/>
                <a:ea typeface="+mn-lt"/>
                <a:cs typeface="+mn-lt"/>
              </a:rPr>
              <a:t>(Accessed: 15 March 2026). </a:t>
            </a:r>
            <a:endParaRPr lang="en-US" sz="2000">
              <a:latin typeface="Aptos Display"/>
            </a:endParaRPr>
          </a:p>
          <a:p>
            <a:r>
              <a:rPr lang="en-US" sz="2000">
                <a:latin typeface="Aptos Display"/>
                <a:ea typeface="+mn-lt"/>
                <a:cs typeface="+mn-lt"/>
              </a:rPr>
              <a:t>Department of Health and Social Care. (2019) </a:t>
            </a:r>
            <a:r>
              <a:rPr lang="en-US" sz="2000" i="1">
                <a:latin typeface="Aptos Display"/>
                <a:ea typeface="+mn-lt"/>
                <a:cs typeface="+mn-lt"/>
              </a:rPr>
              <a:t>Effective communication in health and social care practice</a:t>
            </a:r>
            <a:r>
              <a:rPr lang="en-US" sz="2000">
                <a:latin typeface="Aptos Display"/>
                <a:ea typeface="+mn-lt"/>
                <a:cs typeface="+mn-lt"/>
              </a:rPr>
              <a:t>. Available at: </a:t>
            </a:r>
            <a:r>
              <a:rPr lang="en-US" sz="2000" dirty="0">
                <a:latin typeface="Aptos Display"/>
                <a:ea typeface="+mn-lt"/>
                <a:cs typeface="+mn-lt"/>
                <a:hlinkClick r:id="rId6"/>
              </a:rPr>
              <a:t>https://www.gov.uk/government/publications/effective-communication-in-health-and-social-care-practice</a:t>
            </a:r>
            <a:r>
              <a:rPr lang="en-US" sz="2000" dirty="0">
                <a:latin typeface="Aptos Display"/>
                <a:ea typeface="+mn-lt"/>
                <a:cs typeface="+mn-lt"/>
              </a:rPr>
              <a:t> </a:t>
            </a:r>
            <a:r>
              <a:rPr lang="en-US" sz="2000">
                <a:latin typeface="Aptos Display"/>
                <a:ea typeface="+mn-lt"/>
                <a:cs typeface="+mn-lt"/>
              </a:rPr>
              <a:t>(Accessed: 15 March 2026).</a:t>
            </a:r>
            <a:endParaRPr lang="en-US" sz="2000" dirty="0">
              <a:latin typeface="Aptos Display"/>
            </a:endParaRPr>
          </a:p>
          <a:p>
            <a:r>
              <a:rPr lang="en-US" sz="2000" dirty="0">
                <a:latin typeface="Aptos Display"/>
              </a:rPr>
              <a:t>Care Quality Commission. (2020) Person-</a:t>
            </a:r>
            <a:r>
              <a:rPr lang="en-US" sz="2000" dirty="0" err="1">
                <a:latin typeface="Aptos Display"/>
              </a:rPr>
              <a:t>centred</a:t>
            </a:r>
            <a:r>
              <a:rPr lang="en-US" sz="2000" dirty="0">
                <a:latin typeface="Aptos Display"/>
              </a:rPr>
              <a:t> care and communication. </a:t>
            </a:r>
            <a:r>
              <a:rPr lang="en-US" sz="2000" dirty="0" err="1">
                <a:latin typeface="Aptos Display"/>
              </a:rPr>
              <a:t>Ava</a:t>
            </a:r>
            <a:r>
              <a:rPr lang="en-US" sz="2000" dirty="0" err="1">
                <a:latin typeface="Aptos Display"/>
                <a:ea typeface="+mn-lt"/>
                <a:cs typeface="+mn-lt"/>
              </a:rPr>
              <a:t>Person-centred</a:t>
            </a:r>
            <a:r>
              <a:rPr lang="en-US" sz="2000" dirty="0">
                <a:latin typeface="Aptos Display"/>
                <a:ea typeface="+mn-lt"/>
                <a:cs typeface="+mn-lt"/>
              </a:rPr>
              <a:t> care and communication. </a:t>
            </a:r>
            <a:r>
              <a:rPr lang="en-US" sz="2000" dirty="0" err="1">
                <a:latin typeface="Aptos Display"/>
                <a:ea typeface="+mn-lt"/>
                <a:cs typeface="+mn-lt"/>
              </a:rPr>
              <a:t>Ava</a:t>
            </a:r>
            <a:r>
              <a:rPr lang="en-US" sz="2000" i="1" dirty="0" err="1">
                <a:latin typeface="Aptos Display"/>
                <a:ea typeface="+mn-lt"/>
                <a:cs typeface="+mn-lt"/>
              </a:rPr>
              <a:t>Person-centred</a:t>
            </a:r>
            <a:r>
              <a:rPr lang="en-US" sz="2000" i="1" dirty="0">
                <a:latin typeface="Aptos Display"/>
                <a:ea typeface="+mn-lt"/>
                <a:cs typeface="+mn-lt"/>
              </a:rPr>
              <a:t> care and communication</a:t>
            </a:r>
            <a:r>
              <a:rPr lang="en-US" sz="2000" dirty="0">
                <a:latin typeface="Aptos Display"/>
                <a:ea typeface="+mn-lt"/>
                <a:cs typeface="+mn-lt"/>
              </a:rPr>
              <a:t>. Available at: </a:t>
            </a:r>
            <a:r>
              <a:rPr lang="en-US" sz="2000" dirty="0">
                <a:latin typeface="Aptos Display"/>
                <a:ea typeface="+mn-lt"/>
                <a:cs typeface="+mn-lt"/>
                <a:hlinkClick r:id="rId7"/>
              </a:rPr>
              <a:t>https://www.cqc.org.uk/guidance-providers/adult-social-care/person-centred-care</a:t>
            </a:r>
            <a:r>
              <a:rPr lang="en-US" sz="2000" dirty="0">
                <a:latin typeface="Aptos Display"/>
                <a:ea typeface="+mn-lt"/>
                <a:cs typeface="+mn-lt"/>
              </a:rPr>
              <a:t> (Accessed: 20th March 2026).</a:t>
            </a:r>
            <a:endParaRPr lang="en-US" sz="2000" dirty="0">
              <a:latin typeface="Aptos Display"/>
            </a:endParaRPr>
          </a:p>
        </p:txBody>
      </p:sp>
    </p:spTree>
    <p:extLst>
      <p:ext uri="{BB962C8B-B14F-4D97-AF65-F5344CB8AC3E}">
        <p14:creationId xmlns:p14="http://schemas.microsoft.com/office/powerpoint/2010/main" val="813929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859</Words>
  <Application>Microsoft Office PowerPoint</Application>
  <PresentationFormat>Widescreen</PresentationFormat>
  <Paragraphs>38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Open Sans</vt:lpstr>
      <vt:lpstr>office theme</vt:lpstr>
      <vt:lpstr>Communication</vt:lpstr>
      <vt:lpstr>Introduction</vt:lpstr>
      <vt:lpstr>The Role of Communication in Health and Social Care</vt:lpstr>
      <vt:lpstr>Improving patient safety through effective communication</vt:lpstr>
      <vt:lpstr>Building trust and relationships with patients</vt:lpstr>
      <vt:lpstr>Supporting person centered care through communication</vt:lpstr>
      <vt:lpstr>PowerPoint Presentation</vt:lpstr>
      <vt:lpstr> Acknowledge Use of Ai</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Matthew Kelleher</dc:creator>
  <cp:lastModifiedBy>Matthew Kelleher</cp:lastModifiedBy>
  <cp:revision>353</cp:revision>
  <dcterms:created xsi:type="dcterms:W3CDTF">2026-03-17T12:48:01Z</dcterms:created>
  <dcterms:modified xsi:type="dcterms:W3CDTF">2026-03-23T11:52:24Z</dcterms:modified>
</cp:coreProperties>
</file>