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8" r:id="rId3"/>
    <p:sldId id="257" r:id="rId4"/>
    <p:sldId id="260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898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779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952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127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421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856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309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973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960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50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180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10/8/2022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487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psychology-brain-mind-mindset-544405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7" name="Rectangle 10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D32B1DF9-FA85-FC43-007E-BAC7AA3AFB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27562" r="-1" b="16879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6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6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8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1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51" name="Freeform: Shape 41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40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479F95-B35E-300A-6C65-201A52120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404" y="731041"/>
            <a:ext cx="10191942" cy="3173034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Psychology for Health and Social Care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149039-C847-7E40-255C-1E0190877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9354"/>
            <a:ext cx="9144000" cy="126528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MHP4003_BIRM</a:t>
            </a:r>
          </a:p>
          <a:p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Sadeka </a:t>
            </a:r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Gani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Dhali</a:t>
            </a:r>
          </a:p>
          <a:p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Lecturer:Joanne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Davies</a:t>
            </a:r>
          </a:p>
        </p:txBody>
      </p:sp>
      <p:grpSp>
        <p:nvGrpSpPr>
          <p:cNvPr id="48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69928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8F24D-2227-E63C-E25B-0C89EDC9F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2434" y="2618819"/>
            <a:ext cx="10497768" cy="42391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Piaget	</a:t>
            </a:r>
            <a:r>
              <a:rPr lang="en-US" sz="4000" dirty="0"/>
              <a:t>			</a:t>
            </a:r>
            <a:r>
              <a:rPr lang="en-US" sz="1400" dirty="0"/>
              <a:t> (Sanghvi, 2020)										 (McLeod, 2020)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2400" dirty="0"/>
              <a:t>Maslow	</a:t>
            </a:r>
            <a:r>
              <a:rPr lang="en-US" sz="1400" dirty="0"/>
              <a:t>		(Mcleod, 2018)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2400" dirty="0"/>
              <a:t>Vygotsky	</a:t>
            </a:r>
            <a:r>
              <a:rPr lang="en-US" sz="1400" dirty="0"/>
              <a:t>		 (</a:t>
            </a:r>
            <a:r>
              <a:rPr lang="en-US" sz="1400" dirty="0" err="1"/>
              <a:t>Shabani</a:t>
            </a:r>
            <a:r>
              <a:rPr lang="en-US" sz="1400" dirty="0"/>
              <a:t>, 2016)										  (Vanderburg, 2006)</a:t>
            </a:r>
            <a:endParaRPr lang="en-GB" sz="1400" dirty="0"/>
          </a:p>
        </p:txBody>
      </p:sp>
      <p:pic>
        <p:nvPicPr>
          <p:cNvPr id="1026" name="Picture 2" descr="Lev Vygotsky - Wikipedia">
            <a:extLst>
              <a:ext uri="{FF2B5EF4-FFF2-40B4-BE49-F238E27FC236}">
                <a16:creationId xmlns:a16="http://schemas.microsoft.com/office/drawing/2014/main" id="{6798DFB2-33C0-EE6C-0714-953102783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0437" y="5264642"/>
            <a:ext cx="1080135" cy="1489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410A86-710A-FFF1-C7DF-CBB97A52A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917" y="67376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Theory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7E075A-ABCF-24C2-9228-9E840618D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408160" y="3566383"/>
            <a:ext cx="1426492" cy="14264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A6F1ED-AFD5-95B8-E4BA-92177E8917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882" y="2294071"/>
            <a:ext cx="1129553" cy="1339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366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5" name="Rectangle 7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6" name="Rectangle 7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7" name="Top left">
            <a:extLst>
              <a:ext uri="{FF2B5EF4-FFF2-40B4-BE49-F238E27FC236}">
                <a16:creationId xmlns:a16="http://schemas.microsoft.com/office/drawing/2014/main" id="{F91F4035-959D-40EA-9ED3-54D7D9F4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045E2AF-1845-4545-A9FF-7D321658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28" name="Freeform: Shape 76">
              <a:extLst>
                <a:ext uri="{FF2B5EF4-FFF2-40B4-BE49-F238E27FC236}">
                  <a16:creationId xmlns:a16="http://schemas.microsoft.com/office/drawing/2014/main" id="{5BE7A2A2-15E6-4A15-B530-5E032A5FF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77">
              <a:extLst>
                <a:ext uri="{FF2B5EF4-FFF2-40B4-BE49-F238E27FC236}">
                  <a16:creationId xmlns:a16="http://schemas.microsoft.com/office/drawing/2014/main" id="{63B03F4F-8EDD-464C-81E1-C164C2465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78">
              <a:extLst>
                <a:ext uri="{FF2B5EF4-FFF2-40B4-BE49-F238E27FC236}">
                  <a16:creationId xmlns:a16="http://schemas.microsoft.com/office/drawing/2014/main" id="{28F01ECD-47F6-44CD-B4AB-0FBD81524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79">
              <a:extLst>
                <a:ext uri="{FF2B5EF4-FFF2-40B4-BE49-F238E27FC236}">
                  <a16:creationId xmlns:a16="http://schemas.microsoft.com/office/drawing/2014/main" id="{A10932A3-4E58-4C01-9A56-C81D17B10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80">
              <a:extLst>
                <a:ext uri="{FF2B5EF4-FFF2-40B4-BE49-F238E27FC236}">
                  <a16:creationId xmlns:a16="http://schemas.microsoft.com/office/drawing/2014/main" id="{B85BB675-7BE0-4CA1-9AD5-ED4D025B2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81">
              <a:extLst>
                <a:ext uri="{FF2B5EF4-FFF2-40B4-BE49-F238E27FC236}">
                  <a16:creationId xmlns:a16="http://schemas.microsoft.com/office/drawing/2014/main" id="{1BF42C07-1CBF-40FB-9E81-0F5B32149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82">
              <a:extLst>
                <a:ext uri="{FF2B5EF4-FFF2-40B4-BE49-F238E27FC236}">
                  <a16:creationId xmlns:a16="http://schemas.microsoft.com/office/drawing/2014/main" id="{4D2ED55B-6CCB-4D83-829D-7A094A260A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8A1E42-2677-3899-B57B-335E631F7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Why is psychology important when working as a health visitor? 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A1481B49-4634-26F1-403F-D1863274C8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75260" y="2547692"/>
            <a:ext cx="4734927" cy="3331191"/>
          </a:xfrm>
          <a:prstGeom prst="rect">
            <a:avLst/>
          </a:prstGeom>
        </p:spPr>
      </p:pic>
      <p:grpSp>
        <p:nvGrpSpPr>
          <p:cNvPr id="85" name="Bottom Right">
            <a:extLst>
              <a:ext uri="{FF2B5EF4-FFF2-40B4-BE49-F238E27FC236}">
                <a16:creationId xmlns:a16="http://schemas.microsoft.com/office/drawing/2014/main" id="{F8C79A14-3318-47D6-94E0-D72F5E6F5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35" name="Freeform: Shape 85">
              <a:extLst>
                <a:ext uri="{FF2B5EF4-FFF2-40B4-BE49-F238E27FC236}">
                  <a16:creationId xmlns:a16="http://schemas.microsoft.com/office/drawing/2014/main" id="{6011FF69-E5EB-4D05-9167-FE7DA4CF1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36" name="Graphic 157">
              <a:extLst>
                <a:ext uri="{FF2B5EF4-FFF2-40B4-BE49-F238E27FC236}">
                  <a16:creationId xmlns:a16="http://schemas.microsoft.com/office/drawing/2014/main" id="{9905169A-D272-4155-9E47-57039608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37" name="Freeform: Shape 88">
                <a:extLst>
                  <a:ext uri="{FF2B5EF4-FFF2-40B4-BE49-F238E27FC236}">
                    <a16:creationId xmlns:a16="http://schemas.microsoft.com/office/drawing/2014/main" id="{A1116A2A-960D-43CF-8696-9D4FD7BD6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89">
                <a:extLst>
                  <a:ext uri="{FF2B5EF4-FFF2-40B4-BE49-F238E27FC236}">
                    <a16:creationId xmlns:a16="http://schemas.microsoft.com/office/drawing/2014/main" id="{31F80BC2-A486-4B4F-917D-CE7920E066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90">
                <a:extLst>
                  <a:ext uri="{FF2B5EF4-FFF2-40B4-BE49-F238E27FC236}">
                    <a16:creationId xmlns:a16="http://schemas.microsoft.com/office/drawing/2014/main" id="{898188E1-7424-46DB-AEAE-8392162B7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91">
                <a:extLst>
                  <a:ext uri="{FF2B5EF4-FFF2-40B4-BE49-F238E27FC236}">
                    <a16:creationId xmlns:a16="http://schemas.microsoft.com/office/drawing/2014/main" id="{64B6B101-6F39-41E0-99FA-32DDD9AFD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92">
                <a:extLst>
                  <a:ext uri="{FF2B5EF4-FFF2-40B4-BE49-F238E27FC236}">
                    <a16:creationId xmlns:a16="http://schemas.microsoft.com/office/drawing/2014/main" id="{55DA8B34-60DC-484F-A43B-470626EB6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F51478F3-89B4-4150-9B1C-EDC4B61E27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94">
                <a:extLst>
                  <a:ext uri="{FF2B5EF4-FFF2-40B4-BE49-F238E27FC236}">
                    <a16:creationId xmlns:a16="http://schemas.microsoft.com/office/drawing/2014/main" id="{DC5B79A9-93A6-4C42-87F3-DC4DBA152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43" name="Freeform: Shape 87">
              <a:extLst>
                <a:ext uri="{FF2B5EF4-FFF2-40B4-BE49-F238E27FC236}">
                  <a16:creationId xmlns:a16="http://schemas.microsoft.com/office/drawing/2014/main" id="{34B5EEC1-94B8-4DD2-B1B7-F7FF10989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8" name="Content Placeholder 67">
            <a:extLst>
              <a:ext uri="{FF2B5EF4-FFF2-40B4-BE49-F238E27FC236}">
                <a16:creationId xmlns:a16="http://schemas.microsoft.com/office/drawing/2014/main" id="{60A38884-1052-2735-4839-D6B443C94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2" y="2304938"/>
            <a:ext cx="4967269" cy="3808150"/>
          </a:xfrm>
        </p:spPr>
        <p:txBody>
          <a:bodyPr>
            <a:normAutofit/>
          </a:bodyPr>
          <a:lstStyle/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828131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6376F-2437-F55A-C860-CC1395BC8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HEALTH VISITORS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10B6A-3F39-CA96-0411-AADC9C31A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Role of a Health Visitor</a:t>
            </a:r>
          </a:p>
          <a:p>
            <a:r>
              <a:rPr lang="en-US" sz="1600" dirty="0"/>
              <a:t>Working with families with new baby</a:t>
            </a:r>
          </a:p>
          <a:p>
            <a:r>
              <a:rPr lang="en-US" sz="1600" dirty="0"/>
              <a:t>Helping complex health condition and disabilities also coping with sick baby</a:t>
            </a:r>
          </a:p>
          <a:p>
            <a:r>
              <a:rPr lang="en-US" sz="1600" dirty="0"/>
              <a:t>Providing support and advice for breast feeding ,infant feeding and healthy eating</a:t>
            </a:r>
          </a:p>
          <a:p>
            <a:r>
              <a:rPr lang="en-US" sz="1600" dirty="0"/>
              <a:t>Health review on children  are the ready for school</a:t>
            </a:r>
          </a:p>
          <a:p>
            <a:r>
              <a:rPr lang="en-US" sz="1600" dirty="0"/>
              <a:t>Promoting best start in speech, language and communication</a:t>
            </a:r>
          </a:p>
          <a:p>
            <a:r>
              <a:rPr lang="en-US" sz="1600" dirty="0"/>
              <a:t>Assessing a </a:t>
            </a:r>
            <a:r>
              <a:rPr lang="en-US" sz="1600" dirty="0" err="1"/>
              <a:t>childs</a:t>
            </a:r>
            <a:r>
              <a:rPr lang="en-US" sz="1600" dirty="0"/>
              <a:t> growth, weight , and development</a:t>
            </a:r>
          </a:p>
          <a:p>
            <a:r>
              <a:rPr lang="en-US" sz="1600" dirty="0" err="1"/>
              <a:t>Immunisation</a:t>
            </a:r>
            <a:endParaRPr lang="en-US" sz="1600" dirty="0"/>
          </a:p>
          <a:p>
            <a:r>
              <a:rPr lang="en-US" sz="1600" dirty="0"/>
              <a:t>Promoting child </a:t>
            </a:r>
            <a:r>
              <a:rPr lang="en-US" sz="1600" dirty="0" err="1"/>
              <a:t>delvelopment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C4A1B5-D072-4518-7B72-DC7C75D58B88}"/>
              </a:ext>
            </a:extLst>
          </p:cNvPr>
          <p:cNvSpPr txBox="1"/>
          <p:nvPr/>
        </p:nvSpPr>
        <p:spPr>
          <a:xfrm>
            <a:off x="6474759" y="4441122"/>
            <a:ext cx="61004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(IHV, 2021)</a:t>
            </a:r>
          </a:p>
        </p:txBody>
      </p:sp>
    </p:spTree>
    <p:extLst>
      <p:ext uri="{BB962C8B-B14F-4D97-AF65-F5344CB8AC3E}">
        <p14:creationId xmlns:p14="http://schemas.microsoft.com/office/powerpoint/2010/main" val="2680439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91F4035-959D-40EA-9ED3-54D7D9F4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45E2AF-1845-4545-A9FF-7D321658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BE7A2A2-15E6-4A15-B530-5E032A5FF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3B03F4F-8EDD-464C-81E1-C164C2465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8F01ECD-47F6-44CD-B4AB-0FBD81524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10932A3-4E58-4C01-9A56-C81D17B10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85BB675-7BE0-4CA1-9AD5-ED4D025B2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BF42C07-1CBF-40FB-9E81-0F5B32149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2ED55B-6CCB-4D83-829D-7A094A260A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6341FC-0BBD-A522-AA49-47164A9A7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vygotsky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FF16741-38B8-E6F0-F823-DE6C11EEF1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182" y="2364914"/>
            <a:ext cx="4967270" cy="3688197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F8C79A14-3318-47D6-94E0-D72F5E6F5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011FF69-E5EB-4D05-9167-FE7DA4CF1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9905169A-D272-4155-9E47-57039608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A1116A2A-960D-43CF-8696-9D4FD7BD6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31F80BC2-A486-4B4F-917D-CE7920E066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898188E1-7424-46DB-AEAE-8392162B7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64B6B101-6F39-41E0-99FA-32DDD9AFD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5DA8B34-60DC-484F-A43B-470626EB6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F51478F3-89B4-4150-9B1C-EDC4B61E27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DC5B79A9-93A6-4C42-87F3-DC4DBA152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B5EEC1-94B8-4DD2-B1B7-F7FF10989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3154D-B531-F537-A819-B8175A262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2" y="2304938"/>
            <a:ext cx="4967269" cy="3808150"/>
          </a:xfrm>
        </p:spPr>
        <p:txBody>
          <a:bodyPr>
            <a:normAutofit/>
          </a:bodyPr>
          <a:lstStyle/>
          <a:p>
            <a:r>
              <a:rPr lang="en-GB" sz="1800" dirty="0"/>
              <a:t>(www.askmall.ml, 2019)</a:t>
            </a:r>
          </a:p>
        </p:txBody>
      </p:sp>
    </p:spTree>
    <p:extLst>
      <p:ext uri="{BB962C8B-B14F-4D97-AF65-F5344CB8AC3E}">
        <p14:creationId xmlns:p14="http://schemas.microsoft.com/office/powerpoint/2010/main" val="2646335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9B572-031D-9851-6F35-D801CC0D4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528B1-1B46-5D6B-46D5-E7B0E97E6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sz="1400" dirty="0"/>
              <a:t>IHV. (2021). Principles of Health Visiting. [online] Available at: https://ihv.org.uk/about-us/principles-of-health-visiting/ [Accessed 8 Oct. 2022].</a:t>
            </a:r>
          </a:p>
          <a:p>
            <a:pPr algn="just"/>
            <a:r>
              <a:rPr lang="en-US" sz="1400" dirty="0"/>
              <a:t>Vanderburg, R.M. (2006). Reviewing Research on Teaching Writing Based on Vygotsky’s Theories: What We Can Learn. Reading &amp; Writing Quarterly, 22(4), pp.375–393. doi:10.1080/10573560500455778.</a:t>
            </a:r>
          </a:p>
          <a:p>
            <a:pPr algn="just"/>
            <a:r>
              <a:rPr lang="en-US" sz="1400" dirty="0" err="1"/>
              <a:t>Smolucha</a:t>
            </a:r>
            <a:r>
              <a:rPr lang="en-US" sz="1400" dirty="0"/>
              <a:t>, L. and </a:t>
            </a:r>
            <a:r>
              <a:rPr lang="en-US" sz="1400" dirty="0" err="1"/>
              <a:t>Smolucha</a:t>
            </a:r>
            <a:r>
              <a:rPr lang="en-US" sz="1400" dirty="0"/>
              <a:t>, F. (2021). Vygotsky’s theory in-play: early childhood education. Early Child Development and Care, [online] 191(7-8), pp.1–15. doi:10.1080/03004430.2020.1843451.</a:t>
            </a:r>
          </a:p>
          <a:p>
            <a:pPr algn="just"/>
            <a:r>
              <a:rPr lang="en-US" sz="1400" dirty="0"/>
              <a:t>www.askmall.ml. (2019). Lev Vygotsky’s Sociocultural Theory. [online] Available at: https://www.askmall.ml/ProductDetail.aspx?iid=325997922&amp;pr=57.88 [Accessed 8 Oct. 2022]</a:t>
            </a:r>
          </a:p>
          <a:p>
            <a:pPr algn="just"/>
            <a:r>
              <a:rPr lang="en-US" sz="1400" dirty="0"/>
              <a:t>. McLeod, S. (2020). Jean Piaget’s Theory and Stages of Cognitive Development | Simply Psychology. [online] www.simplypsychology.org. Available at: https://www.simplypsychology.org/piaget.html?campaignid=70161000000RNtB&amp;vid=2120483 [Accessed 6 Oct. 2022].</a:t>
            </a:r>
          </a:p>
          <a:p>
            <a:pPr algn="just"/>
            <a:r>
              <a:rPr lang="en-US" sz="1400" dirty="0"/>
              <a:t>Sanghvi, P. (2020). Piaget’s theory of cognitive development : a review. Indian Journal of Mental Health, 7(2), pp.90–96. doi:10.30877/ijmh.7.2.2020.90-96.</a:t>
            </a:r>
          </a:p>
          <a:p>
            <a:pPr algn="just"/>
            <a:r>
              <a:rPr lang="en-US" sz="1400" dirty="0" err="1"/>
              <a:t>Shabani</a:t>
            </a:r>
            <a:r>
              <a:rPr lang="en-US" sz="1400" dirty="0"/>
              <a:t>, K. (2016). Applications of Vygotsky’s sociocultural approach for teachers’ professional development. Cogent Education, [online] 3(1). doi:10.1080/2331186x.2016.1252177. Mcleod, S. (2018). </a:t>
            </a:r>
          </a:p>
          <a:p>
            <a:pPr algn="just"/>
            <a:r>
              <a:rPr lang="en-US" sz="1400" dirty="0"/>
              <a:t>Maslow’s Hierarchy of Needs. [online] Simply Psychology, Simply Psychology, pp.1–16. Available at: https://canadacollege.edu/dreamers/docs/Maslows-Hierarchy-of-Needs.pdf [Accessed 8 Oct. 2022].</a:t>
            </a:r>
          </a:p>
          <a:p>
            <a:pPr algn="just"/>
            <a:endParaRPr lang="en-US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11907960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LightSeedLeftStep">
      <a:dk1>
        <a:srgbClr val="000000"/>
      </a:dk1>
      <a:lt1>
        <a:srgbClr val="FFFFFF"/>
      </a:lt1>
      <a:dk2>
        <a:srgbClr val="273B22"/>
      </a:dk2>
      <a:lt2>
        <a:srgbClr val="E8E5E2"/>
      </a:lt2>
      <a:accent1>
        <a:srgbClr val="61A8E7"/>
      </a:accent1>
      <a:accent2>
        <a:srgbClr val="3FB0B6"/>
      </a:accent2>
      <a:accent3>
        <a:srgbClr val="40B48A"/>
      </a:accent3>
      <a:accent4>
        <a:srgbClr val="3BB756"/>
      </a:accent4>
      <a:accent5>
        <a:srgbClr val="59B841"/>
      </a:accent5>
      <a:accent6>
        <a:srgbClr val="84AF40"/>
      </a:accent6>
      <a:hlink>
        <a:srgbClr val="A07C5D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508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Avenir Next LT Pro</vt:lpstr>
      <vt:lpstr>AvenirNext LT Pro Medium</vt:lpstr>
      <vt:lpstr>Posterama</vt:lpstr>
      <vt:lpstr>Segoe UI Semilight</vt:lpstr>
      <vt:lpstr>ExploreVTI</vt:lpstr>
      <vt:lpstr>Psychology for Health and Social Care</vt:lpstr>
      <vt:lpstr>Theory</vt:lpstr>
      <vt:lpstr>Why is psychology important when working as a health visitor? </vt:lpstr>
      <vt:lpstr>HEALTH VISITORS</vt:lpstr>
      <vt:lpstr>vygotsky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for Health and Social Care</dc:title>
  <dc:creator>Mohammed Dhali</dc:creator>
  <cp:lastModifiedBy>Sadeka Dhali</cp:lastModifiedBy>
  <cp:revision>3</cp:revision>
  <dcterms:created xsi:type="dcterms:W3CDTF">2022-09-30T21:54:03Z</dcterms:created>
  <dcterms:modified xsi:type="dcterms:W3CDTF">2022-10-08T20:25:36Z</dcterms:modified>
</cp:coreProperties>
</file>