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86"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69FCC42-61E7-46D7-8A12-D9FDA3D52CB1}">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purl.oclc.org/ooxml/drawingml/main" xmlns:r="http://purl.oclc.org/ooxml/officeDocument/relationships" xmlns:p1510="http://schemas.microsoft.com/office/powerpoint/2015/10/main">
  <p1510:revLst>
    <p1510:client id="{DD2A4A65-4C1C-486E-AFC5-179E158C87D5}" v="27" dt="2025-12-10T08:27:10.899"/>
  </p1510:revLst>
</p1510:revInfo>
</file>

<file path=ppt/tableStyles.xml><?xml version="1.0" encoding="utf-8"?>
<a:tblStyleLst xmlns:a="http://purl.oclc.org/ooxml/drawingml/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
            </a:schemeClr>
          </a:solidFill>
        </a:fill>
      </a:tcStyle>
    </a:wholeTbl>
    <a:band1H>
      <a:tcStyle>
        <a:tcBdr/>
        <a:fill>
          <a:solidFill>
            <a:schemeClr val="accent1">
              <a:tint val="40%"/>
            </a:schemeClr>
          </a:solidFill>
        </a:fill>
      </a:tcStyle>
    </a:band1H>
    <a:band2H>
      <a:tcStyle>
        <a:tcBdr/>
      </a:tcStyle>
    </a:band2H>
    <a:band1V>
      <a:tcStyle>
        <a:tcBdr/>
        <a:fill>
          <a:solidFill>
            <a:schemeClr val="accent1">
              <a:tint val="4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
            </a:schemeClr>
          </a:solidFill>
        </a:fill>
      </a:tcStyle>
    </a:wholeTbl>
    <a:band1H>
      <a:tcStyle>
        <a:tcBdr/>
        <a:fill>
          <a:solidFill>
            <a:schemeClr val="accent6">
              <a:tint val="40%"/>
            </a:schemeClr>
          </a:solidFill>
        </a:fill>
      </a:tcStyle>
    </a:band1H>
    <a:band2H>
      <a:tcStyle>
        <a:tcBdr/>
      </a:tcStyle>
    </a:band2H>
    <a:band1V>
      <a:tcStyle>
        <a:tcBdr/>
        <a:fill>
          <a:solidFill>
            <a:schemeClr val="accent6">
              <a:tint val="4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
            </a:schemeClr>
          </a:solidFill>
        </a:fill>
      </a:tcStyle>
    </a:band1H>
    <a:band2H>
      <a:tcStyle>
        <a:tcBdr/>
      </a:tcStyle>
    </a:band2H>
    <a:band1V>
      <a:tcStyle>
        <a:tcBdr>
          <a:top>
            <a:lnRef idx="1">
              <a:schemeClr val="accent6"/>
            </a:lnRef>
          </a:top>
          <a:bottom>
            <a:lnRef idx="1">
              <a:schemeClr val="accent6"/>
            </a:lnRef>
          </a:bottom>
        </a:tcBdr>
        <a:fill>
          <a:solidFill>
            <a:schemeClr val="accent6">
              <a:alpha val="4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purl.oclc.org/ooxml/drawingml/main" xmlns:r="http://purl.oclc.org/ooxml/officeDocument/relationships" xmlns:p="http://purl.oclc.org/ooxml/presentationml/main">
  <p:normalViewPr>
    <p:restoredLeft sz="14.995%" autoAdjust="0"/>
    <p:restoredTop sz="94.66%"/>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purl.oclc.org/ooxml/officeDocument/relationships/slide" Target="slides/slide2.xml"/><Relationship Id="rId7" Type="http://purl.oclc.org/ooxml/officeDocument/relationships/tableStyles" Target="tableStyles.xml"/><Relationship Id="rId2" Type="http://purl.oclc.org/ooxml/officeDocument/relationships/slide" Target="slides/slide1.xml"/><Relationship Id="rId1" Type="http://purl.oclc.org/ooxml/officeDocument/relationships/slideMaster" Target="slideMasters/slideMaster1.xml"/><Relationship Id="rId6" Type="http://purl.oclc.org/ooxml/officeDocument/relationships/theme" Target="theme/theme1.xml"/><Relationship Id="rId5" Type="http://purl.oclc.org/ooxml/officeDocument/relationships/viewProps" Target="viewProps.xml"/><Relationship Id="rId4" Type="http://purl.oclc.org/ooxml/officeDocument/relationships/presProps" Target="presProps.xml"/><Relationship Id="rId9" Type="http://schemas.microsoft.com/office/2015/10/relationships/revisionInfo" Target="revisionInfo.xml"/></Relationships>
</file>

<file path=ppt/changesInfos/changesInfo1.xml><?xml version="1.0" encoding="utf-8"?>
<pc:chgInfo xmlns:a="http://purl.oclc.org/ooxml/drawingml/main" xmlns:r="http://purl.oclc.org/ooxml/officeDocument/relationships" xmlns:ac="http://schemas.microsoft.com/office/drawing/2013/main/command" xmlns:pc="http://schemas.microsoft.com/office/powerpoint/2013/main/command">
  <pc:docChgLst>
    <pc:chgData name="Ana Tanase" userId="9a79606e208f4d04" providerId="LiveId" clId="{D7F29527-D653-47B6-AD31-2E66D2AAF612}"/>
    <pc:docChg chg="undo custSel addSld modSld modSection">
      <pc:chgData name="Ana Tanase" userId="9a79606e208f4d04" providerId="LiveId" clId="{D7F29527-D653-47B6-AD31-2E66D2AAF612}" dt="2025-12-10T08:27:37.787" v="1637" actId="14100"/>
      <pc:docMkLst>
        <pc:docMk/>
      </pc:docMkLst>
      <pc:sldChg chg="addSp delSp modSp mod">
        <pc:chgData name="Ana Tanase" userId="9a79606e208f4d04" providerId="LiveId" clId="{D7F29527-D653-47B6-AD31-2E66D2AAF612}" dt="2025-12-10T08:27:10.898" v="1633" actId="14100"/>
        <pc:sldMkLst>
          <pc:docMk/>
          <pc:sldMk cId="2803947110" sldId="256"/>
        </pc:sldMkLst>
        <pc:spChg chg="add del mod">
          <ac:chgData name="Ana Tanase" userId="9a79606e208f4d04" providerId="LiveId" clId="{D7F29527-D653-47B6-AD31-2E66D2AAF612}" dt="2025-12-10T08:02:27.684" v="1435" actId="478"/>
          <ac:spMkLst>
            <pc:docMk/>
            <pc:sldMk cId="2803947110" sldId="256"/>
            <ac:spMk id="5" creationId="{BDCAE773-7C97-83EF-E60F-FD77EA764DC2}"/>
          </ac:spMkLst>
        </pc:spChg>
        <pc:spChg chg="add mod">
          <ac:chgData name="Ana Tanase" userId="9a79606e208f4d04" providerId="LiveId" clId="{D7F29527-D653-47B6-AD31-2E66D2AAF612}" dt="2025-12-10T08:14:32.742" v="1460"/>
          <ac:spMkLst>
            <pc:docMk/>
            <pc:sldMk cId="2803947110" sldId="256"/>
            <ac:spMk id="8" creationId="{99AA40B8-CEF9-C412-CDE6-68A2306F0173}"/>
          </ac:spMkLst>
        </pc:spChg>
        <pc:spChg chg="mod">
          <ac:chgData name="Ana Tanase" userId="9a79606e208f4d04" providerId="LiveId" clId="{D7F29527-D653-47B6-AD31-2E66D2AAF612}" dt="2025-12-10T08:03:16.639" v="1441" actId="1076"/>
          <ac:spMkLst>
            <pc:docMk/>
            <pc:sldMk cId="2803947110" sldId="256"/>
            <ac:spMk id="9" creationId="{0296EE22-78E4-9AAC-4ADA-F1C3DDBACD3F}"/>
          </ac:spMkLst>
        </pc:spChg>
        <pc:spChg chg="add mod">
          <ac:chgData name="Ana Tanase" userId="9a79606e208f4d04" providerId="LiveId" clId="{D7F29527-D653-47B6-AD31-2E66D2AAF612}" dt="2025-12-10T08:14:32.742" v="1460"/>
          <ac:spMkLst>
            <pc:docMk/>
            <pc:sldMk cId="2803947110" sldId="256"/>
            <ac:spMk id="10" creationId="{FD8B03BC-9AC0-F17B-8045-F1FBA6752824}"/>
          </ac:spMkLst>
        </pc:spChg>
        <pc:spChg chg="add mod">
          <ac:chgData name="Ana Tanase" userId="9a79606e208f4d04" providerId="LiveId" clId="{D7F29527-D653-47B6-AD31-2E66D2AAF612}" dt="2025-12-10T08:24:10.434" v="1623" actId="14100"/>
          <ac:spMkLst>
            <pc:docMk/>
            <pc:sldMk cId="2803947110" sldId="256"/>
            <ac:spMk id="11" creationId="{D9A29A13-7CD3-C369-16E9-E8832744F62D}"/>
          </ac:spMkLst>
        </pc:spChg>
        <pc:spChg chg="mod">
          <ac:chgData name="Ana Tanase" userId="9a79606e208f4d04" providerId="LiveId" clId="{D7F29527-D653-47B6-AD31-2E66D2AAF612}" dt="2025-12-10T08:03:54.815" v="1442" actId="14100"/>
          <ac:spMkLst>
            <pc:docMk/>
            <pc:sldMk cId="2803947110" sldId="256"/>
            <ac:spMk id="16" creationId="{47164B4B-909A-6A40-3FFF-B67CF94F97F4}"/>
          </ac:spMkLst>
        </pc:spChg>
        <pc:spChg chg="mod">
          <ac:chgData name="Ana Tanase" userId="9a79606e208f4d04" providerId="LiveId" clId="{D7F29527-D653-47B6-AD31-2E66D2AAF612}" dt="2025-12-10T08:22:56.432" v="1617" actId="20578"/>
          <ac:spMkLst>
            <pc:docMk/>
            <pc:sldMk cId="2803947110" sldId="256"/>
            <ac:spMk id="26" creationId="{0C5971A7-1D81-7A11-1994-BEE439FBBD3D}"/>
          </ac:spMkLst>
        </pc:spChg>
        <pc:spChg chg="mod">
          <ac:chgData name="Ana Tanase" userId="9a79606e208f4d04" providerId="LiveId" clId="{D7F29527-D653-47B6-AD31-2E66D2AAF612}" dt="2025-12-10T08:23:31.157" v="1620" actId="115"/>
          <ac:spMkLst>
            <pc:docMk/>
            <pc:sldMk cId="2803947110" sldId="256"/>
            <ac:spMk id="27" creationId="{908E1212-D1B5-ED5C-CDA6-C48872FEB1F1}"/>
          </ac:spMkLst>
        </pc:spChg>
        <pc:spChg chg="mod">
          <ac:chgData name="Ana Tanase" userId="9a79606e208f4d04" providerId="LiveId" clId="{D7F29527-D653-47B6-AD31-2E66D2AAF612}" dt="2025-12-10T08:23:50.064" v="1621" actId="1076"/>
          <ac:spMkLst>
            <pc:docMk/>
            <pc:sldMk cId="2803947110" sldId="256"/>
            <ac:spMk id="28" creationId="{B56E62CA-98CC-352A-C81E-CA7EDABA4E26}"/>
          </ac:spMkLst>
        </pc:spChg>
        <pc:spChg chg="mod">
          <ac:chgData name="Ana Tanase" userId="9a79606e208f4d04" providerId="LiveId" clId="{D7F29527-D653-47B6-AD31-2E66D2AAF612}" dt="2025-12-10T08:23:15.635" v="1618" actId="115"/>
          <ac:spMkLst>
            <pc:docMk/>
            <pc:sldMk cId="2803947110" sldId="256"/>
            <ac:spMk id="29" creationId="{5D3FEF00-16DD-63C3-7CD7-DCB3EDB11A16}"/>
          </ac:spMkLst>
        </pc:spChg>
        <pc:grpChg chg="add mod">
          <ac:chgData name="Ana Tanase" userId="9a79606e208f4d04" providerId="LiveId" clId="{D7F29527-D653-47B6-AD31-2E66D2AAF612}" dt="2025-12-10T08:14:32.742" v="1460"/>
          <ac:grpSpMkLst>
            <pc:docMk/>
            <pc:sldMk cId="2803947110" sldId="256"/>
            <ac:grpSpMk id="7" creationId="{8844BA58-2B64-F35C-35E3-432270DB5480}"/>
          </ac:grpSpMkLst>
        </pc:grpChg>
        <pc:graphicFrameChg chg="add mod">
          <ac:chgData name="Ana Tanase" userId="9a79606e208f4d04" providerId="LiveId" clId="{D7F29527-D653-47B6-AD31-2E66D2AAF612}" dt="2025-12-10T08:02:39.219" v="1436" actId="1076"/>
          <ac:graphicFrameMkLst>
            <pc:docMk/>
            <pc:sldMk cId="2803947110" sldId="256"/>
            <ac:graphicFrameMk id="4" creationId="{D2817005-3869-9593-04F0-30FD3506251B}"/>
          </ac:graphicFrameMkLst>
        </pc:graphicFrameChg>
        <pc:graphicFrameChg chg="add mod modGraphic">
          <ac:chgData name="Ana Tanase" userId="9a79606e208f4d04" providerId="LiveId" clId="{D7F29527-D653-47B6-AD31-2E66D2AAF612}" dt="2025-12-10T08:17:11.612" v="1476" actId="14100"/>
          <ac:graphicFrameMkLst>
            <pc:docMk/>
            <pc:sldMk cId="2803947110" sldId="256"/>
            <ac:graphicFrameMk id="17" creationId="{B4D9ECCB-03C9-9D8D-E92C-A90B6693AACB}"/>
          </ac:graphicFrameMkLst>
        </pc:graphicFrameChg>
        <pc:picChg chg="add del mod">
          <ac:chgData name="Ana Tanase" userId="9a79606e208f4d04" providerId="LiveId" clId="{D7F29527-D653-47B6-AD31-2E66D2AAF612}" dt="2025-12-10T08:26:58.702" v="1628" actId="478"/>
          <ac:picMkLst>
            <pc:docMk/>
            <pc:sldMk cId="2803947110" sldId="256"/>
            <ac:picMk id="1026" creationId="{A2970011-9DD0-BA84-3EBB-A9201643DBC0}"/>
          </ac:picMkLst>
        </pc:picChg>
        <pc:picChg chg="add mod">
          <ac:chgData name="Ana Tanase" userId="9a79606e208f4d04" providerId="LiveId" clId="{D7F29527-D653-47B6-AD31-2E66D2AAF612}" dt="2025-12-10T08:27:10.898" v="1633" actId="14100"/>
          <ac:picMkLst>
            <pc:docMk/>
            <pc:sldMk cId="2803947110" sldId="256"/>
            <ac:picMk id="1028" creationId="{95513C73-07A2-F432-8B17-B9535B9F40A4}"/>
          </ac:picMkLst>
        </pc:picChg>
      </pc:sldChg>
      <pc:sldChg chg="modSp new mod">
        <pc:chgData name="Ana Tanase" userId="9a79606e208f4d04" providerId="LiveId" clId="{D7F29527-D653-47B6-AD31-2E66D2AAF612}" dt="2025-12-10T08:27:37.787" v="1637" actId="14100"/>
        <pc:sldMkLst>
          <pc:docMk/>
          <pc:sldMk cId="4243008374" sldId="257"/>
        </pc:sldMkLst>
        <pc:spChg chg="mod">
          <ac:chgData name="Ana Tanase" userId="9a79606e208f4d04" providerId="LiveId" clId="{D7F29527-D653-47B6-AD31-2E66D2AAF612}" dt="2025-12-10T07:44:31.950" v="1417" actId="20577"/>
          <ac:spMkLst>
            <pc:docMk/>
            <pc:sldMk cId="4243008374" sldId="257"/>
            <ac:spMk id="2" creationId="{E0C843A9-F780-F7EE-21EC-1C9083FC6C72}"/>
          </ac:spMkLst>
        </pc:spChg>
        <pc:spChg chg="mod">
          <ac:chgData name="Ana Tanase" userId="9a79606e208f4d04" providerId="LiveId" clId="{D7F29527-D653-47B6-AD31-2E66D2AAF612}" dt="2025-12-10T08:27:37.787" v="1637" actId="14100"/>
          <ac:spMkLst>
            <pc:docMk/>
            <pc:sldMk cId="4243008374" sldId="257"/>
            <ac:spMk id="3" creationId="{09F2235C-138C-6F80-9E56-D1E238E8BD78}"/>
          </ac:spMkLst>
        </pc:spChg>
      </pc:sldChg>
    </pc:docChg>
  </pc:docChgLst>
</pc:chgInfo>
</file>

<file path=ppt/diagrams/_rels/data1.xml.rels><?xml version="1.0" encoding="UTF-8" standalone="yes"?>
<Relationships xmlns="http://schemas.openxmlformats.org/package/2006/relationships"><Relationship Id="rId3" Type="http://purl.oclc.org/ooxml/officeDocument/relationships/image" Target="../media/image5.jpg"/><Relationship Id="rId2" Type="http://purl.oclc.org/ooxml/officeDocument/relationships/image" Target="../media/image4.jpg"/><Relationship Id="rId1" Type="http://purl.oclc.org/ooxml/officeDocument/relationships/image" Target="../media/image3.jpg"/></Relationships>
</file>

<file path=ppt/diagrams/_rels/data2.xml.rels><?xml version="1.0" encoding="UTF-8" standalone="yes"?>
<Relationships xmlns="http://schemas.openxmlformats.org/package/2006/relationships"><Relationship Id="rId2" Type="http://purl.oclc.org/ooxml/officeDocument/relationships/image" Target="../media/image7.jpg"/><Relationship Id="rId1" Type="http://purl.oclc.org/ooxml/officeDocument/relationships/image" Target="../media/image6.png"/></Relationships>
</file>

<file path=ppt/diagrams/_rels/drawing1.xml.rels><?xml version="1.0" encoding="UTF-8" standalone="yes"?>
<Relationships xmlns="http://schemas.openxmlformats.org/package/2006/relationships"><Relationship Id="rId3" Type="http://purl.oclc.org/ooxml/officeDocument/relationships/image" Target="../media/image5.jpg"/><Relationship Id="rId2" Type="http://purl.oclc.org/ooxml/officeDocument/relationships/image" Target="../media/image4.jpg"/><Relationship Id="rId1" Type="http://purl.oclc.org/ooxml/officeDocument/relationships/image" Target="../media/image3.jpg"/></Relationships>
</file>

<file path=ppt/diagrams/_rels/drawing2.xml.rels><?xml version="1.0" encoding="UTF-8" standalone="yes"?>
<Relationships xmlns="http://schemas.openxmlformats.org/package/2006/relationships"><Relationship Id="rId2" Type="http://purl.oclc.org/ooxml/officeDocument/relationships/image" Target="../media/image7.jpg"/><Relationship Id="rId1" Type="http://purl.oclc.org/ooxml/officeDocument/relationships/image" Target="../media/image6.png"/></Relationships>
</file>

<file path=ppt/diagrams/colors1.xml><?xml version="1.0" encoding="utf-8"?>
<dgm:colorsDef xmlns:dgm="http://purl.oclc.org/ooxml/drawingml/diagram" xmlns:a="http://purl.oclc.org/ooxml/drawingml/main" uniqueId="urn:microsoft.com/office/officeart/2005/8/colors/accent5_5">
  <dgm:title val=""/>
  <dgm:desc val=""/>
  <dgm:catLst>
    <dgm:cat type="accent5" pri="11500"/>
  </dgm:catLst>
  <dgm:styleLbl name="node0">
    <dgm:fillClrLst meth="cycle">
      <a:schemeClr val="accent5">
        <a:alpha val="80%"/>
      </a:schemeClr>
    </dgm:fillClrLst>
    <dgm:linClrLst meth="repeat">
      <a:schemeClr val="lt1"/>
    </dgm:linClrLst>
    <dgm:effectClrLst/>
    <dgm:txLinClrLst/>
    <dgm:txFillClrLst/>
    <dgm:txEffectClrLst/>
  </dgm:styleLbl>
  <dgm:styleLbl name="node1">
    <dgm:fillClrLst>
      <a:schemeClr val="accent5">
        <a:alpha val="90%"/>
      </a:schemeClr>
      <a:schemeClr val="accent5">
        <a:alpha val="50%"/>
      </a:schemeClr>
    </dgm:fillClrLst>
    <dgm:linClrLst meth="repeat">
      <a:schemeClr val="lt1"/>
    </dgm:linClrLst>
    <dgm:effectClrLst/>
    <dgm:txLinClrLst/>
    <dgm:txFillClrLst/>
    <dgm:txEffectClrLst/>
  </dgm:styleLbl>
  <dgm:styleLbl name="alignNode1">
    <dgm:fillClrLst>
      <a:schemeClr val="accent5">
        <a:alpha val="90%"/>
      </a:schemeClr>
      <a:schemeClr val="accent5">
        <a:alpha val="50%"/>
      </a:schemeClr>
    </dgm:fillClrLst>
    <dgm:linClrLst>
      <a:schemeClr val="accent5">
        <a:alpha val="90%"/>
      </a:schemeClr>
      <a:schemeClr val="accent5">
        <a:alpha val="50%"/>
      </a:schemeClr>
    </dgm:linClrLst>
    <dgm:effectClrLst/>
    <dgm:txLinClrLst/>
    <dgm:txFillClrLst/>
    <dgm:txEffectClrLst/>
  </dgm:styleLbl>
  <dgm:styleLbl name="lnNode1">
    <dgm:fillClrLst>
      <a:schemeClr val="accent5">
        <a:shade val="90%"/>
      </a:schemeClr>
      <a:schemeClr val="accent5">
        <a:alpha val="50%"/>
        <a:tint val="50%"/>
      </a:schemeClr>
    </dgm:fillClrLst>
    <dgm:linClrLst meth="repeat">
      <a:schemeClr val="lt1"/>
    </dgm:linClrLst>
    <dgm:effectClrLst/>
    <dgm:txLinClrLst/>
    <dgm:txFillClrLst/>
    <dgm:txEffectClrLst/>
  </dgm:styleLbl>
  <dgm:styleLbl name="vennNode1">
    <dgm:fillClrLst>
      <a:schemeClr val="accent5">
        <a:shade val="80%"/>
        <a:alpha val="50%"/>
      </a:schemeClr>
      <a:schemeClr val="accent5">
        <a:alpha val="20%"/>
      </a:schemeClr>
    </dgm:fillClrLst>
    <dgm:linClrLst meth="repeat">
      <a:schemeClr val="lt1"/>
    </dgm:linClrLst>
    <dgm:effectClrLst/>
    <dgm:txLinClrLst/>
    <dgm:txFillClrLst/>
    <dgm:txEffectClrLst/>
  </dgm:styleLbl>
  <dgm:styleLbl name="node2">
    <dgm:fillClrLst>
      <a:schemeClr val="accent5">
        <a:alpha val="70%"/>
      </a:schemeClr>
    </dgm:fillClrLst>
    <dgm:linClrLst meth="repeat">
      <a:schemeClr val="lt1"/>
    </dgm:linClrLst>
    <dgm:effectClrLst/>
    <dgm:txLinClrLst/>
    <dgm:txFillClrLst/>
    <dgm:txEffectClrLst/>
  </dgm:styleLbl>
  <dgm:styleLbl name="node3">
    <dgm:fillClrLst>
      <a:schemeClr val="accent5">
        <a:alpha val="50%"/>
      </a:schemeClr>
    </dgm:fillClrLst>
    <dgm:linClrLst meth="repeat">
      <a:schemeClr val="lt1"/>
    </dgm:linClrLst>
    <dgm:effectClrLst/>
    <dgm:txLinClrLst/>
    <dgm:txFillClrLst/>
    <dgm:txEffectClrLst/>
  </dgm:styleLbl>
  <dgm:styleLbl name="node4">
    <dgm:fillClrLst>
      <a:schemeClr val="accent5">
        <a:alpha val="30%"/>
      </a:schemeClr>
    </dgm:fillClrLst>
    <dgm:linClrLst meth="repeat">
      <a:schemeClr val="lt1"/>
    </dgm:linClrLst>
    <dgm:effectClrLst/>
    <dgm:txLinClrLst/>
    <dgm:txFillClrLst/>
    <dgm:txEffectClrLst/>
  </dgm:styleLbl>
  <dgm:styleLbl name="fgImgPlace1">
    <dgm:fillClrLst>
      <a:schemeClr val="accent5">
        <a:tint val="50%"/>
        <a:alpha val="90%"/>
      </a:schemeClr>
      <a:schemeClr val="accent5">
        <a:tint val="20%"/>
        <a:alpha val="5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
      </a:schemeClr>
      <a:schemeClr val="accent5">
        <a:tint val="20%"/>
      </a:schemeClr>
    </dgm:fillClrLst>
    <dgm:linClrLst meth="repeat">
      <a:schemeClr val="lt1"/>
    </dgm:linClrLst>
    <dgm:effectClrLst/>
    <dgm:txLinClrLst/>
    <dgm:txFillClrLst meth="repeat">
      <a:schemeClr val="lt1"/>
    </dgm:txFillClrLst>
    <dgm:txEffectClrLst/>
  </dgm:styleLbl>
  <dgm:styleLbl name="bgImgPlace1">
    <dgm:fillClrLst>
      <a:schemeClr val="accent5">
        <a:tint val="50%"/>
      </a:schemeClr>
      <a:schemeClr val="accent5">
        <a:tint val="2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dgm:txEffectClrLst/>
  </dgm:styleLbl>
  <dgm:styleLbl name="fgSibTrans2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dgm:txEffectClrLst/>
  </dgm:styleLbl>
  <dgm:styleLbl name="bgSibTrans2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dgm:txEffectClrLst/>
  </dgm:styleLbl>
  <dgm:styleLbl name="sibTrans1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
      </a:schemeClr>
    </dgm:fillClrLst>
    <dgm:linClrLst meth="repeat">
      <a:schemeClr val="lt1"/>
    </dgm:linClrLst>
    <dgm:effectClrLst/>
    <dgm:txLinClrLst/>
    <dgm:txFillClrLst/>
    <dgm:txEffectClrLst/>
  </dgm:styleLbl>
  <dgm:styleLbl name="asst1">
    <dgm:fillClrLst meth="repeat">
      <a:schemeClr val="accent5">
        <a:alpha val="90%"/>
      </a:schemeClr>
    </dgm:fillClrLst>
    <dgm:linClrLst meth="repeat">
      <a:schemeClr val="lt1"/>
    </dgm:linClrLst>
    <dgm:effectClrLst/>
    <dgm:txLinClrLst/>
    <dgm:txFillClrLst/>
    <dgm:txEffectClrLst/>
  </dgm:styleLbl>
  <dgm:styleLbl name="asst2">
    <dgm:fillClrLst>
      <a:schemeClr val="accent5">
        <a:alpha val="90%"/>
      </a:schemeClr>
    </dgm:fillClrLst>
    <dgm:linClrLst meth="repeat">
      <a:schemeClr val="lt1"/>
    </dgm:linClrLst>
    <dgm:effectClrLst/>
    <dgm:txLinClrLst/>
    <dgm:txFillClrLst/>
    <dgm:txEffectClrLst/>
  </dgm:styleLbl>
  <dgm:styleLbl name="asst3">
    <dgm:fillClrLst>
      <a:schemeClr val="accent5">
        <a:alpha val="70%"/>
      </a:schemeClr>
    </dgm:fillClrLst>
    <dgm:linClrLst meth="repeat">
      <a:schemeClr val="lt1"/>
    </dgm:linClrLst>
    <dgm:effectClrLst/>
    <dgm:txLinClrLst/>
    <dgm:txFillClrLst/>
    <dgm:txEffectClrLst/>
  </dgm:styleLbl>
  <dgm:styleLbl name="asst4">
    <dgm:fillClrLst>
      <a:schemeClr val="accent5">
        <a:alpha val="50%"/>
      </a:schemeClr>
    </dgm:fillClrLst>
    <dgm:linClrLst meth="repeat">
      <a:schemeClr val="lt1"/>
    </dgm:linClrLst>
    <dgm:effectClrLst/>
    <dgm:txLinClrLst/>
    <dgm:txFillClrLst/>
    <dgm:txEffectClrLst/>
  </dgm:styleLbl>
  <dgm:styleLbl name="parChTrans2D1">
    <dgm:fillClrLst meth="repeat">
      <a:schemeClr val="accent5">
        <a:shade val="80%"/>
      </a:schemeClr>
    </dgm:fillClrLst>
    <dgm:linClrLst meth="repeat">
      <a:schemeClr val="accent5">
        <a:shade val="80%"/>
      </a:schemeClr>
    </dgm:linClrLst>
    <dgm:effectClrLst/>
    <dgm:txLinClrLst/>
    <dgm:txFillClrLst/>
    <dgm:txEffectClrLst/>
  </dgm:styleLbl>
  <dgm:styleLbl name="parChTrans2D2">
    <dgm:fillClrLst meth="repeat">
      <a:schemeClr val="accent5">
        <a:tint val="90%"/>
      </a:schemeClr>
    </dgm:fillClrLst>
    <dgm:linClrLst meth="repeat">
      <a:schemeClr val="accent5">
        <a:tint val="90%"/>
      </a:schemeClr>
    </dgm:linClrLst>
    <dgm:effectClrLst/>
    <dgm:txLinClrLst/>
    <dgm:txFillClrLst/>
    <dgm:txEffectClrLst/>
  </dgm:styleLbl>
  <dgm:styleLbl name="parChTrans2D3">
    <dgm:fillClrLst meth="repeat">
      <a:schemeClr val="accent5">
        <a:tint val="70%"/>
      </a:schemeClr>
    </dgm:fillClrLst>
    <dgm:linClrLst meth="repeat">
      <a:schemeClr val="accent5">
        <a:tint val="70%"/>
      </a:schemeClr>
    </dgm:linClrLst>
    <dgm:effectClrLst/>
    <dgm:txLinClrLst/>
    <dgm:txFillClrLst/>
    <dgm:txEffectClrLst/>
  </dgm:styleLbl>
  <dgm:styleLbl name="parChTrans2D4">
    <dgm:fillClrLst meth="repeat">
      <a:schemeClr val="accent5">
        <a:tint val="50%"/>
      </a:schemeClr>
    </dgm:fillClrLst>
    <dgm:linClrLst meth="repeat">
      <a:schemeClr val="accent5">
        <a:tint val="50%"/>
      </a:schemeClr>
    </dgm:linClrLst>
    <dgm:effectClrLst/>
    <dgm:txLinClrLst/>
    <dgm:txFillClrLst meth="repeat">
      <a:schemeClr val="dk1"/>
    </dgm:txFillClrLst>
    <dgm:txEffectClrLst/>
  </dgm:styleLbl>
  <dgm:styleLbl name="parChTrans1D1">
    <dgm:fillClrLst meth="repeat">
      <a:schemeClr val="accent5">
        <a:shade val="80%"/>
      </a:schemeClr>
    </dgm:fillClrLst>
    <dgm:linClrLst meth="repeat">
      <a:schemeClr val="accent5">
        <a:shade val="80%"/>
      </a:schemeClr>
    </dgm:linClrLst>
    <dgm:effectClrLst/>
    <dgm:txLinClrLst/>
    <dgm:txFillClrLst meth="repeat">
      <a:schemeClr val="tx1"/>
    </dgm:txFillClrLst>
    <dgm:txEffectClrLst/>
  </dgm:styleLbl>
  <dgm:styleLbl name="parChTrans1D2">
    <dgm:fillClrLst meth="repeat">
      <a:schemeClr val="accent5">
        <a:tint val="90%"/>
      </a:schemeClr>
    </dgm:fillClrLst>
    <dgm:linClrLst meth="repeat">
      <a:schemeClr val="accent5">
        <a:tint val="90%"/>
      </a:schemeClr>
    </dgm:linClrLst>
    <dgm:effectClrLst/>
    <dgm:txLinClrLst/>
    <dgm:txFillClrLst meth="repeat">
      <a:schemeClr val="tx1"/>
    </dgm:txFillClrLst>
    <dgm:txEffectClrLst/>
  </dgm:styleLbl>
  <dgm:styleLbl name="parChTrans1D3">
    <dgm:fillClrLst meth="repeat">
      <a:schemeClr val="accent5">
        <a:tint val="70%"/>
      </a:schemeClr>
    </dgm:fillClrLst>
    <dgm:linClrLst meth="repeat">
      <a:schemeClr val="accent5">
        <a:tint val="70%"/>
      </a:schemeClr>
    </dgm:linClrLst>
    <dgm:effectClrLst/>
    <dgm:txLinClrLst/>
    <dgm:txFillClrLst meth="repeat">
      <a:schemeClr val="tx1"/>
    </dgm:txFillClrLst>
    <dgm:txEffectClrLst/>
  </dgm:styleLbl>
  <dgm:styleLbl name="parChTrans1D4">
    <dgm:fillClrLst meth="repeat">
      <a:schemeClr val="accent5">
        <a:tint val="50%"/>
      </a:schemeClr>
    </dgm:fillClrLst>
    <dgm:linClrLst meth="repeat">
      <a:schemeClr val="accent5">
        <a:tint val="50%"/>
      </a:schemeClr>
    </dgm:linClrLst>
    <dgm:effectClrLst/>
    <dgm:txLinClrLst/>
    <dgm:txFillClrLst meth="repeat">
      <a:schemeClr val="tx1"/>
    </dgm:txFillClrLst>
    <dgm:txEffectClrLst/>
  </dgm:styleLbl>
  <dgm:styleLbl name="fg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conFg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align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trAlignAcc1">
    <dgm:fillClrLst meth="repeat">
      <a:schemeClr val="lt1">
        <a:alpha val="4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bg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
      </a:schemeClr>
      <a:schemeClr val="accent5">
        <a:alpha val="5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
        <a:tint val="40%"/>
      </a:schemeClr>
      <a:schemeClr val="accent5">
        <a:alpha val="50%"/>
        <a:tint val="40%"/>
      </a:schemeClr>
    </dgm:fillClrLst>
    <dgm:linClrLst meth="repeat">
      <a:schemeClr val="accent5">
        <a:alpha val="90%"/>
        <a:tint val="40%"/>
      </a:schemeClr>
    </dgm:linClrLst>
    <dgm:effectClrLst/>
    <dgm:txLinClrLst/>
    <dgm:txFillClrLst meth="repeat">
      <a:schemeClr val="dk1"/>
    </dgm:txFillClrLst>
    <dgm:txEffectClrLst/>
  </dgm:styleLbl>
  <dgm:styleLbl name="alignAccFollowNode1">
    <dgm:fillClrLst meth="repeat">
      <a:schemeClr val="accent5">
        <a:alpha val="90%"/>
        <a:tint val="40%"/>
      </a:schemeClr>
    </dgm:fillClrLst>
    <dgm:linClrLst meth="repeat">
      <a:schemeClr val="accent5">
        <a:alpha val="90%"/>
        <a:tint val="40%"/>
      </a:schemeClr>
    </dgm:linClrLst>
    <dgm:effectClrLst/>
    <dgm:txLinClrLst/>
    <dgm:txFillClrLst meth="repeat">
      <a:schemeClr val="dk1"/>
    </dgm:txFillClrLst>
    <dgm:txEffectClrLst/>
  </dgm:styleLbl>
  <dgm:styleLbl name="bgAccFollowNode1">
    <dgm:fillClrLst meth="repeat">
      <a:schemeClr val="accent5">
        <a:alpha val="90%"/>
        <a:tint val="4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
      </a:schemeClr>
    </dgm:fillClrLst>
    <dgm:linClrLst meth="repeat">
      <a:schemeClr val="accent5">
        <a:shade val="80%"/>
      </a:schemeClr>
    </dgm:linClrLst>
    <dgm:effectClrLst/>
    <dgm:txLinClrLst/>
    <dgm:txFillClrLst meth="repeat">
      <a:schemeClr val="dk1"/>
    </dgm:txFillClrLst>
    <dgm:txEffectClrLst/>
  </dgm:styleLbl>
  <dgm:styleLbl name="fgAcc2">
    <dgm:fillClrLst meth="repeat">
      <a:schemeClr val="lt1">
        <a:alpha val="90%"/>
      </a:schemeClr>
    </dgm:fillClrLst>
    <dgm:linClrLst meth="repeat">
      <a:schemeClr val="accent5">
        <a:tint val="90%"/>
      </a:schemeClr>
    </dgm:linClrLst>
    <dgm:effectClrLst/>
    <dgm:txLinClrLst/>
    <dgm:txFillClrLst meth="repeat">
      <a:schemeClr val="dk1"/>
    </dgm:txFillClrLst>
    <dgm:txEffectClrLst/>
  </dgm:styleLbl>
  <dgm:styleLbl name="fgAcc3">
    <dgm:fillClrLst meth="repeat">
      <a:schemeClr val="lt1">
        <a:alpha val="90%"/>
      </a:schemeClr>
    </dgm:fillClrLst>
    <dgm:linClrLst meth="repeat">
      <a:schemeClr val="accent5">
        <a:tint val="70%"/>
      </a:schemeClr>
    </dgm:linClrLst>
    <dgm:effectClrLst/>
    <dgm:txLinClrLst/>
    <dgm:txFillClrLst meth="repeat">
      <a:schemeClr val="dk1"/>
    </dgm:txFillClrLst>
    <dgm:txEffectClrLst/>
  </dgm:styleLbl>
  <dgm:styleLbl name="fgAcc4">
    <dgm:fillClrLst meth="repeat">
      <a:schemeClr val="lt1">
        <a:alpha val="90%"/>
      </a:schemeClr>
    </dgm:fillClrLst>
    <dgm:linClrLst meth="repeat">
      <a:schemeClr val="accent5">
        <a:tint val="50%"/>
      </a:schemeClr>
    </dgm:linClrLst>
    <dgm:effectClrLst/>
    <dgm:txLinClrLst/>
    <dgm:txFillClrLst meth="repeat">
      <a:schemeClr val="dk1"/>
    </dgm:txFillClrLst>
    <dgm:txEffectClrLst/>
  </dgm:styleLbl>
  <dgm:styleLbl name="bgShp">
    <dgm:fillClrLst meth="repeat">
      <a:schemeClr val="accent5">
        <a:tint val="4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
        <a:alpha val="4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purl.oclc.org/ooxml/drawingml/diagram" xmlns:a="http://purl.oclc.org/ooxml/drawingml/main" uniqueId="urn:microsoft.com/office/officeart/2005/8/colors/accent5_5">
  <dgm:title val=""/>
  <dgm:desc val=""/>
  <dgm:catLst>
    <dgm:cat type="accent5" pri="11500"/>
  </dgm:catLst>
  <dgm:styleLbl name="node0">
    <dgm:fillClrLst meth="cycle">
      <a:schemeClr val="accent5">
        <a:alpha val="80%"/>
      </a:schemeClr>
    </dgm:fillClrLst>
    <dgm:linClrLst meth="repeat">
      <a:schemeClr val="lt1"/>
    </dgm:linClrLst>
    <dgm:effectClrLst/>
    <dgm:txLinClrLst/>
    <dgm:txFillClrLst/>
    <dgm:txEffectClrLst/>
  </dgm:styleLbl>
  <dgm:styleLbl name="node1">
    <dgm:fillClrLst>
      <a:schemeClr val="accent5">
        <a:alpha val="90%"/>
      </a:schemeClr>
      <a:schemeClr val="accent5">
        <a:alpha val="50%"/>
      </a:schemeClr>
    </dgm:fillClrLst>
    <dgm:linClrLst meth="repeat">
      <a:schemeClr val="lt1"/>
    </dgm:linClrLst>
    <dgm:effectClrLst/>
    <dgm:txLinClrLst/>
    <dgm:txFillClrLst/>
    <dgm:txEffectClrLst/>
  </dgm:styleLbl>
  <dgm:styleLbl name="alignNode1">
    <dgm:fillClrLst>
      <a:schemeClr val="accent5">
        <a:alpha val="90%"/>
      </a:schemeClr>
      <a:schemeClr val="accent5">
        <a:alpha val="50%"/>
      </a:schemeClr>
    </dgm:fillClrLst>
    <dgm:linClrLst>
      <a:schemeClr val="accent5">
        <a:alpha val="90%"/>
      </a:schemeClr>
      <a:schemeClr val="accent5">
        <a:alpha val="50%"/>
      </a:schemeClr>
    </dgm:linClrLst>
    <dgm:effectClrLst/>
    <dgm:txLinClrLst/>
    <dgm:txFillClrLst/>
    <dgm:txEffectClrLst/>
  </dgm:styleLbl>
  <dgm:styleLbl name="lnNode1">
    <dgm:fillClrLst>
      <a:schemeClr val="accent5">
        <a:shade val="90%"/>
      </a:schemeClr>
      <a:schemeClr val="accent5">
        <a:alpha val="50%"/>
        <a:tint val="50%"/>
      </a:schemeClr>
    </dgm:fillClrLst>
    <dgm:linClrLst meth="repeat">
      <a:schemeClr val="lt1"/>
    </dgm:linClrLst>
    <dgm:effectClrLst/>
    <dgm:txLinClrLst/>
    <dgm:txFillClrLst/>
    <dgm:txEffectClrLst/>
  </dgm:styleLbl>
  <dgm:styleLbl name="vennNode1">
    <dgm:fillClrLst>
      <a:schemeClr val="accent5">
        <a:shade val="80%"/>
        <a:alpha val="50%"/>
      </a:schemeClr>
      <a:schemeClr val="accent5">
        <a:alpha val="20%"/>
      </a:schemeClr>
    </dgm:fillClrLst>
    <dgm:linClrLst meth="repeat">
      <a:schemeClr val="lt1"/>
    </dgm:linClrLst>
    <dgm:effectClrLst/>
    <dgm:txLinClrLst/>
    <dgm:txFillClrLst/>
    <dgm:txEffectClrLst/>
  </dgm:styleLbl>
  <dgm:styleLbl name="node2">
    <dgm:fillClrLst>
      <a:schemeClr val="accent5">
        <a:alpha val="70%"/>
      </a:schemeClr>
    </dgm:fillClrLst>
    <dgm:linClrLst meth="repeat">
      <a:schemeClr val="lt1"/>
    </dgm:linClrLst>
    <dgm:effectClrLst/>
    <dgm:txLinClrLst/>
    <dgm:txFillClrLst/>
    <dgm:txEffectClrLst/>
  </dgm:styleLbl>
  <dgm:styleLbl name="node3">
    <dgm:fillClrLst>
      <a:schemeClr val="accent5">
        <a:alpha val="50%"/>
      </a:schemeClr>
    </dgm:fillClrLst>
    <dgm:linClrLst meth="repeat">
      <a:schemeClr val="lt1"/>
    </dgm:linClrLst>
    <dgm:effectClrLst/>
    <dgm:txLinClrLst/>
    <dgm:txFillClrLst/>
    <dgm:txEffectClrLst/>
  </dgm:styleLbl>
  <dgm:styleLbl name="node4">
    <dgm:fillClrLst>
      <a:schemeClr val="accent5">
        <a:alpha val="30%"/>
      </a:schemeClr>
    </dgm:fillClrLst>
    <dgm:linClrLst meth="repeat">
      <a:schemeClr val="lt1"/>
    </dgm:linClrLst>
    <dgm:effectClrLst/>
    <dgm:txLinClrLst/>
    <dgm:txFillClrLst/>
    <dgm:txEffectClrLst/>
  </dgm:styleLbl>
  <dgm:styleLbl name="fgImgPlace1">
    <dgm:fillClrLst>
      <a:schemeClr val="accent5">
        <a:tint val="50%"/>
        <a:alpha val="90%"/>
      </a:schemeClr>
      <a:schemeClr val="accent5">
        <a:tint val="20%"/>
        <a:alpha val="5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
      </a:schemeClr>
      <a:schemeClr val="accent5">
        <a:tint val="20%"/>
      </a:schemeClr>
    </dgm:fillClrLst>
    <dgm:linClrLst meth="repeat">
      <a:schemeClr val="lt1"/>
    </dgm:linClrLst>
    <dgm:effectClrLst/>
    <dgm:txLinClrLst/>
    <dgm:txFillClrLst meth="repeat">
      <a:schemeClr val="lt1"/>
    </dgm:txFillClrLst>
    <dgm:txEffectClrLst/>
  </dgm:styleLbl>
  <dgm:styleLbl name="bgImgPlace1">
    <dgm:fillClrLst>
      <a:schemeClr val="accent5">
        <a:tint val="50%"/>
      </a:schemeClr>
      <a:schemeClr val="accent5">
        <a:tint val="2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dgm:txEffectClrLst/>
  </dgm:styleLbl>
  <dgm:styleLbl name="fgSibTrans2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dgm:txEffectClrLst/>
  </dgm:styleLbl>
  <dgm:styleLbl name="bgSibTrans2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dgm:txEffectClrLst/>
  </dgm:styleLbl>
  <dgm:styleLbl name="sibTrans1D1">
    <dgm:fillClrLst>
      <a:schemeClr val="accent5">
        <a:shade val="90%"/>
      </a:schemeClr>
      <a:schemeClr val="accent5">
        <a:tint val="50%"/>
      </a:schemeClr>
    </dgm:fillClrLst>
    <dgm:linClrLst>
      <a:schemeClr val="accent5">
        <a:shade val="90%"/>
      </a:schemeClr>
      <a:schemeClr val="accent5">
        <a:tint val="5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
      </a:schemeClr>
    </dgm:fillClrLst>
    <dgm:linClrLst meth="repeat">
      <a:schemeClr val="lt1"/>
    </dgm:linClrLst>
    <dgm:effectClrLst/>
    <dgm:txLinClrLst/>
    <dgm:txFillClrLst/>
    <dgm:txEffectClrLst/>
  </dgm:styleLbl>
  <dgm:styleLbl name="asst1">
    <dgm:fillClrLst meth="repeat">
      <a:schemeClr val="accent5">
        <a:alpha val="90%"/>
      </a:schemeClr>
    </dgm:fillClrLst>
    <dgm:linClrLst meth="repeat">
      <a:schemeClr val="lt1"/>
    </dgm:linClrLst>
    <dgm:effectClrLst/>
    <dgm:txLinClrLst/>
    <dgm:txFillClrLst/>
    <dgm:txEffectClrLst/>
  </dgm:styleLbl>
  <dgm:styleLbl name="asst2">
    <dgm:fillClrLst>
      <a:schemeClr val="accent5">
        <a:alpha val="90%"/>
      </a:schemeClr>
    </dgm:fillClrLst>
    <dgm:linClrLst meth="repeat">
      <a:schemeClr val="lt1"/>
    </dgm:linClrLst>
    <dgm:effectClrLst/>
    <dgm:txLinClrLst/>
    <dgm:txFillClrLst/>
    <dgm:txEffectClrLst/>
  </dgm:styleLbl>
  <dgm:styleLbl name="asst3">
    <dgm:fillClrLst>
      <a:schemeClr val="accent5">
        <a:alpha val="70%"/>
      </a:schemeClr>
    </dgm:fillClrLst>
    <dgm:linClrLst meth="repeat">
      <a:schemeClr val="lt1"/>
    </dgm:linClrLst>
    <dgm:effectClrLst/>
    <dgm:txLinClrLst/>
    <dgm:txFillClrLst/>
    <dgm:txEffectClrLst/>
  </dgm:styleLbl>
  <dgm:styleLbl name="asst4">
    <dgm:fillClrLst>
      <a:schemeClr val="accent5">
        <a:alpha val="50%"/>
      </a:schemeClr>
    </dgm:fillClrLst>
    <dgm:linClrLst meth="repeat">
      <a:schemeClr val="lt1"/>
    </dgm:linClrLst>
    <dgm:effectClrLst/>
    <dgm:txLinClrLst/>
    <dgm:txFillClrLst/>
    <dgm:txEffectClrLst/>
  </dgm:styleLbl>
  <dgm:styleLbl name="parChTrans2D1">
    <dgm:fillClrLst meth="repeat">
      <a:schemeClr val="accent5">
        <a:shade val="80%"/>
      </a:schemeClr>
    </dgm:fillClrLst>
    <dgm:linClrLst meth="repeat">
      <a:schemeClr val="accent5">
        <a:shade val="80%"/>
      </a:schemeClr>
    </dgm:linClrLst>
    <dgm:effectClrLst/>
    <dgm:txLinClrLst/>
    <dgm:txFillClrLst/>
    <dgm:txEffectClrLst/>
  </dgm:styleLbl>
  <dgm:styleLbl name="parChTrans2D2">
    <dgm:fillClrLst meth="repeat">
      <a:schemeClr val="accent5">
        <a:tint val="90%"/>
      </a:schemeClr>
    </dgm:fillClrLst>
    <dgm:linClrLst meth="repeat">
      <a:schemeClr val="accent5">
        <a:tint val="90%"/>
      </a:schemeClr>
    </dgm:linClrLst>
    <dgm:effectClrLst/>
    <dgm:txLinClrLst/>
    <dgm:txFillClrLst/>
    <dgm:txEffectClrLst/>
  </dgm:styleLbl>
  <dgm:styleLbl name="parChTrans2D3">
    <dgm:fillClrLst meth="repeat">
      <a:schemeClr val="accent5">
        <a:tint val="70%"/>
      </a:schemeClr>
    </dgm:fillClrLst>
    <dgm:linClrLst meth="repeat">
      <a:schemeClr val="accent5">
        <a:tint val="70%"/>
      </a:schemeClr>
    </dgm:linClrLst>
    <dgm:effectClrLst/>
    <dgm:txLinClrLst/>
    <dgm:txFillClrLst/>
    <dgm:txEffectClrLst/>
  </dgm:styleLbl>
  <dgm:styleLbl name="parChTrans2D4">
    <dgm:fillClrLst meth="repeat">
      <a:schemeClr val="accent5">
        <a:tint val="50%"/>
      </a:schemeClr>
    </dgm:fillClrLst>
    <dgm:linClrLst meth="repeat">
      <a:schemeClr val="accent5">
        <a:tint val="50%"/>
      </a:schemeClr>
    </dgm:linClrLst>
    <dgm:effectClrLst/>
    <dgm:txLinClrLst/>
    <dgm:txFillClrLst meth="repeat">
      <a:schemeClr val="dk1"/>
    </dgm:txFillClrLst>
    <dgm:txEffectClrLst/>
  </dgm:styleLbl>
  <dgm:styleLbl name="parChTrans1D1">
    <dgm:fillClrLst meth="repeat">
      <a:schemeClr val="accent5">
        <a:shade val="80%"/>
      </a:schemeClr>
    </dgm:fillClrLst>
    <dgm:linClrLst meth="repeat">
      <a:schemeClr val="accent5">
        <a:shade val="80%"/>
      </a:schemeClr>
    </dgm:linClrLst>
    <dgm:effectClrLst/>
    <dgm:txLinClrLst/>
    <dgm:txFillClrLst meth="repeat">
      <a:schemeClr val="tx1"/>
    </dgm:txFillClrLst>
    <dgm:txEffectClrLst/>
  </dgm:styleLbl>
  <dgm:styleLbl name="parChTrans1D2">
    <dgm:fillClrLst meth="repeat">
      <a:schemeClr val="accent5">
        <a:tint val="90%"/>
      </a:schemeClr>
    </dgm:fillClrLst>
    <dgm:linClrLst meth="repeat">
      <a:schemeClr val="accent5">
        <a:tint val="90%"/>
      </a:schemeClr>
    </dgm:linClrLst>
    <dgm:effectClrLst/>
    <dgm:txLinClrLst/>
    <dgm:txFillClrLst meth="repeat">
      <a:schemeClr val="tx1"/>
    </dgm:txFillClrLst>
    <dgm:txEffectClrLst/>
  </dgm:styleLbl>
  <dgm:styleLbl name="parChTrans1D3">
    <dgm:fillClrLst meth="repeat">
      <a:schemeClr val="accent5">
        <a:tint val="70%"/>
      </a:schemeClr>
    </dgm:fillClrLst>
    <dgm:linClrLst meth="repeat">
      <a:schemeClr val="accent5">
        <a:tint val="70%"/>
      </a:schemeClr>
    </dgm:linClrLst>
    <dgm:effectClrLst/>
    <dgm:txLinClrLst/>
    <dgm:txFillClrLst meth="repeat">
      <a:schemeClr val="tx1"/>
    </dgm:txFillClrLst>
    <dgm:txEffectClrLst/>
  </dgm:styleLbl>
  <dgm:styleLbl name="parChTrans1D4">
    <dgm:fillClrLst meth="repeat">
      <a:schemeClr val="accent5">
        <a:tint val="50%"/>
      </a:schemeClr>
    </dgm:fillClrLst>
    <dgm:linClrLst meth="repeat">
      <a:schemeClr val="accent5">
        <a:tint val="50%"/>
      </a:schemeClr>
    </dgm:linClrLst>
    <dgm:effectClrLst/>
    <dgm:txLinClrLst/>
    <dgm:txFillClrLst meth="repeat">
      <a:schemeClr val="tx1"/>
    </dgm:txFillClrLst>
    <dgm:txEffectClrLst/>
  </dgm:styleLbl>
  <dgm:styleLbl name="fg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conFg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align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trAlignAcc1">
    <dgm:fillClrLst meth="repeat">
      <a:schemeClr val="lt1">
        <a:alpha val="4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bgAcc1">
    <dgm:fillClrLst meth="repeat">
      <a:schemeClr val="lt1">
        <a:alpha val="90%"/>
      </a:schemeClr>
    </dgm:fillClrLst>
    <dgm:linClrLst>
      <a:schemeClr val="accent5">
        <a:alpha val="90%"/>
      </a:schemeClr>
      <a:schemeClr val="accent5">
        <a:alpha val="5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
      </a:schemeClr>
      <a:schemeClr val="accent5">
        <a:alpha val="5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
        <a:tint val="40%"/>
      </a:schemeClr>
      <a:schemeClr val="accent5">
        <a:alpha val="50%"/>
        <a:tint val="40%"/>
      </a:schemeClr>
    </dgm:fillClrLst>
    <dgm:linClrLst meth="repeat">
      <a:schemeClr val="accent5">
        <a:alpha val="90%"/>
        <a:tint val="40%"/>
      </a:schemeClr>
    </dgm:linClrLst>
    <dgm:effectClrLst/>
    <dgm:txLinClrLst/>
    <dgm:txFillClrLst meth="repeat">
      <a:schemeClr val="dk1"/>
    </dgm:txFillClrLst>
    <dgm:txEffectClrLst/>
  </dgm:styleLbl>
  <dgm:styleLbl name="alignAccFollowNode1">
    <dgm:fillClrLst meth="repeat">
      <a:schemeClr val="accent5">
        <a:alpha val="90%"/>
        <a:tint val="40%"/>
      </a:schemeClr>
    </dgm:fillClrLst>
    <dgm:linClrLst meth="repeat">
      <a:schemeClr val="accent5">
        <a:alpha val="90%"/>
        <a:tint val="40%"/>
      </a:schemeClr>
    </dgm:linClrLst>
    <dgm:effectClrLst/>
    <dgm:txLinClrLst/>
    <dgm:txFillClrLst meth="repeat">
      <a:schemeClr val="dk1"/>
    </dgm:txFillClrLst>
    <dgm:txEffectClrLst/>
  </dgm:styleLbl>
  <dgm:styleLbl name="bgAccFollowNode1">
    <dgm:fillClrLst meth="repeat">
      <a:schemeClr val="accent5">
        <a:alpha val="90%"/>
        <a:tint val="4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
      </a:schemeClr>
    </dgm:fillClrLst>
    <dgm:linClrLst meth="repeat">
      <a:schemeClr val="accent5">
        <a:shade val="80%"/>
      </a:schemeClr>
    </dgm:linClrLst>
    <dgm:effectClrLst/>
    <dgm:txLinClrLst/>
    <dgm:txFillClrLst meth="repeat">
      <a:schemeClr val="dk1"/>
    </dgm:txFillClrLst>
    <dgm:txEffectClrLst/>
  </dgm:styleLbl>
  <dgm:styleLbl name="fgAcc2">
    <dgm:fillClrLst meth="repeat">
      <a:schemeClr val="lt1">
        <a:alpha val="90%"/>
      </a:schemeClr>
    </dgm:fillClrLst>
    <dgm:linClrLst meth="repeat">
      <a:schemeClr val="accent5">
        <a:tint val="90%"/>
      </a:schemeClr>
    </dgm:linClrLst>
    <dgm:effectClrLst/>
    <dgm:txLinClrLst/>
    <dgm:txFillClrLst meth="repeat">
      <a:schemeClr val="dk1"/>
    </dgm:txFillClrLst>
    <dgm:txEffectClrLst/>
  </dgm:styleLbl>
  <dgm:styleLbl name="fgAcc3">
    <dgm:fillClrLst meth="repeat">
      <a:schemeClr val="lt1">
        <a:alpha val="90%"/>
      </a:schemeClr>
    </dgm:fillClrLst>
    <dgm:linClrLst meth="repeat">
      <a:schemeClr val="accent5">
        <a:tint val="70%"/>
      </a:schemeClr>
    </dgm:linClrLst>
    <dgm:effectClrLst/>
    <dgm:txLinClrLst/>
    <dgm:txFillClrLst meth="repeat">
      <a:schemeClr val="dk1"/>
    </dgm:txFillClrLst>
    <dgm:txEffectClrLst/>
  </dgm:styleLbl>
  <dgm:styleLbl name="fgAcc4">
    <dgm:fillClrLst meth="repeat">
      <a:schemeClr val="lt1">
        <a:alpha val="90%"/>
      </a:schemeClr>
    </dgm:fillClrLst>
    <dgm:linClrLst meth="repeat">
      <a:schemeClr val="accent5">
        <a:tint val="50%"/>
      </a:schemeClr>
    </dgm:linClrLst>
    <dgm:effectClrLst/>
    <dgm:txLinClrLst/>
    <dgm:txFillClrLst meth="repeat">
      <a:schemeClr val="dk1"/>
    </dgm:txFillClrLst>
    <dgm:txEffectClrLst/>
  </dgm:styleLbl>
  <dgm:styleLbl name="bgShp">
    <dgm:fillClrLst meth="repeat">
      <a:schemeClr val="accent5">
        <a:tint val="4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
        <a:alpha val="4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purl.oclc.org/ooxml/drawingml/diagram" xmlns:a="http://purl.oclc.org/ooxml/drawingml/main">
  <dgm:ptLst>
    <dgm:pt modelId="{20ADAD48-77E8-4743-8783-D56773282905}" type="doc">
      <dgm:prSet loTypeId="urn:microsoft.com/office/officeart/2005/8/layout/vList4" loCatId="list" qsTypeId="urn:microsoft.com/office/officeart/2005/8/quickstyle/simple3" qsCatId="simple" csTypeId="urn:microsoft.com/office/officeart/2005/8/colors/accent5_5" csCatId="accent5" phldr="1"/>
      <dgm:spPr/>
      <dgm:t>
        <a:bodyPr/>
        <a:lstStyle/>
        <a:p>
          <a:endParaRPr lang="en-GB"/>
        </a:p>
      </dgm:t>
    </dgm:pt>
    <dgm:pt modelId="{A7E768B2-C3CE-4234-9101-2B66BC04B236}">
      <dgm:prSet phldrT="[Text]" custT="1"/>
      <dgm:spPr/>
      <dgm:t>
        <a:bodyPr/>
        <a:lstStyle/>
        <a:p>
          <a:pPr algn="just"/>
          <a:r>
            <a:rPr lang="en-GB" sz="800" b="1" dirty="0">
              <a:latin typeface="Calisto MT" panose="02040603050505030304" pitchFamily="18" charset="0"/>
            </a:rPr>
            <a:t>Early attachment disruptions </a:t>
          </a:r>
          <a:endParaRPr lang="en-GB" sz="800">
            <a:latin typeface="Calisto MT" panose="02040603050505030304" pitchFamily="18" charset="0"/>
          </a:endParaRPr>
        </a:p>
      </dgm:t>
    </dgm:pt>
    <dgm:pt modelId="{398825FF-2E33-4D6A-98EC-A2AE95F19EF3}" type="parTrans" cxnId="{96009B30-2277-4B69-A8A9-D0421DC2A617}">
      <dgm:prSet/>
      <dgm:spPr/>
      <dgm:t>
        <a:bodyPr/>
        <a:lstStyle/>
        <a:p>
          <a:endParaRPr lang="en-GB"/>
        </a:p>
      </dgm:t>
    </dgm:pt>
    <dgm:pt modelId="{FACA9235-ACB4-4503-B689-8B71CF1E5643}" type="sibTrans" cxnId="{96009B30-2277-4B69-A8A9-D0421DC2A617}">
      <dgm:prSet/>
      <dgm:spPr/>
      <dgm:t>
        <a:bodyPr/>
        <a:lstStyle/>
        <a:p>
          <a:endParaRPr lang="en-GB"/>
        </a:p>
      </dgm:t>
    </dgm:pt>
    <dgm:pt modelId="{CD67E4A9-062C-4740-8561-F33C78DF9FB6}">
      <dgm:prSet phldrT="[Text]" custT="1"/>
      <dgm:spPr/>
      <dgm:t>
        <a:bodyPr/>
        <a:lstStyle/>
        <a:p>
          <a:pPr algn="just"/>
          <a:r>
            <a:rPr lang="en-GB" sz="800" b="1" dirty="0">
              <a:latin typeface="Calisto MT" panose="02040603050505030304" pitchFamily="18" charset="0"/>
            </a:rPr>
            <a:t>Neuro-biological explanation</a:t>
          </a:r>
          <a:endParaRPr lang="en-GB" sz="800">
            <a:latin typeface="Calisto MT" panose="02040603050505030304" pitchFamily="18" charset="0"/>
          </a:endParaRPr>
        </a:p>
      </dgm:t>
    </dgm:pt>
    <dgm:pt modelId="{9F3C9DF6-5616-4E97-9E82-DD3004FC6C8F}" type="parTrans" cxnId="{146FF9E8-5646-4D46-8EA0-EDC119E7E38A}">
      <dgm:prSet/>
      <dgm:spPr/>
      <dgm:t>
        <a:bodyPr/>
        <a:lstStyle/>
        <a:p>
          <a:endParaRPr lang="en-GB"/>
        </a:p>
      </dgm:t>
    </dgm:pt>
    <dgm:pt modelId="{1E70F3E9-193E-40CE-97FF-FB392B3E4E64}" type="sibTrans" cxnId="{146FF9E8-5646-4D46-8EA0-EDC119E7E38A}">
      <dgm:prSet/>
      <dgm:spPr/>
      <dgm:t>
        <a:bodyPr/>
        <a:lstStyle/>
        <a:p>
          <a:endParaRPr lang="en-GB"/>
        </a:p>
      </dgm:t>
    </dgm:pt>
    <dgm:pt modelId="{1C112F8F-940C-44B6-BB38-AEF83B099D08}">
      <dgm:prSet phldrT="[Text]" custT="1"/>
      <dgm:spPr/>
      <dgm:t>
        <a:bodyPr/>
        <a:lstStyle/>
        <a:p>
          <a:pPr algn="just">
            <a:buFont typeface="Wingdings" panose="05000000000000000000" pitchFamily="2" charset="2"/>
            <a:buChar char="q"/>
          </a:pPr>
          <a:r>
            <a:rPr lang="en-GB" sz="800" dirty="0">
              <a:latin typeface="Calisto MT" panose="02040603050505030304" pitchFamily="18" charset="0"/>
            </a:rPr>
            <a:t>Exposure to unsafe environments stimulates the </a:t>
          </a:r>
          <a:r>
            <a:rPr lang="en-GB" sz="800" b="1" dirty="0">
              <a:latin typeface="Calisto MT" panose="02040603050505030304" pitchFamily="18" charset="0"/>
            </a:rPr>
            <a:t>amygdala</a:t>
          </a:r>
          <a:r>
            <a:rPr lang="en-GB" sz="800" dirty="0">
              <a:latin typeface="Calisto MT" panose="02040603050505030304" pitchFamily="18" charset="0"/>
            </a:rPr>
            <a:t>, the brain’s threat-detection centre, resulting in ongoing hyperarousal and heightened fear responses, even in the absence of actual danger (Porges, 2018). Chronic activation of the </a:t>
          </a:r>
          <a:r>
            <a:rPr lang="en-GB" sz="800" b="1" dirty="0">
              <a:latin typeface="Calisto MT" panose="02040603050505030304" pitchFamily="18" charset="0"/>
            </a:rPr>
            <a:t>hypothalamic–pituitary–adrenal (HPA) axis</a:t>
          </a:r>
          <a:r>
            <a:rPr lang="en-GB" sz="800" dirty="0">
              <a:latin typeface="Calisto MT" panose="02040603050505030304" pitchFamily="18" charset="0"/>
            </a:rPr>
            <a:t> causes excessive cortisol release, disrupting emotional regulation and impulse control by impairing the prefrontal cortex (van der Kolk, 2014). This dysregulation ultimately makes neural pathways more sensitive to stress, leading to heightened reactivity, impulsivity and anxiety-related behaviours (Teicher and Samson, 2016).</a:t>
          </a:r>
          <a:endParaRPr lang="en-GB" sz="800">
            <a:latin typeface="Calisto MT" panose="02040603050505030304" pitchFamily="18" charset="0"/>
          </a:endParaRPr>
        </a:p>
      </dgm:t>
    </dgm:pt>
    <dgm:pt modelId="{1544F59E-60DE-470D-8C59-DFD678BFDDF1}" type="parTrans" cxnId="{8EA6FC55-D33C-41D9-AD64-4183E575AB45}">
      <dgm:prSet/>
      <dgm:spPr/>
      <dgm:t>
        <a:bodyPr/>
        <a:lstStyle/>
        <a:p>
          <a:endParaRPr lang="en-GB"/>
        </a:p>
      </dgm:t>
    </dgm:pt>
    <dgm:pt modelId="{6B71AFAB-C401-45C2-8E95-35CEF2E8CC42}" type="sibTrans" cxnId="{8EA6FC55-D33C-41D9-AD64-4183E575AB45}">
      <dgm:prSet/>
      <dgm:spPr/>
      <dgm:t>
        <a:bodyPr/>
        <a:lstStyle/>
        <a:p>
          <a:endParaRPr lang="en-GB"/>
        </a:p>
      </dgm:t>
    </dgm:pt>
    <dgm:pt modelId="{4B6F99A7-C5E3-4B38-8BE9-2E4AEB89D4FA}">
      <dgm:prSet phldrT="[Text]" custT="1"/>
      <dgm:spPr/>
      <dgm:t>
        <a:bodyPr/>
        <a:lstStyle/>
        <a:p>
          <a:pPr algn="just"/>
          <a:r>
            <a:rPr lang="en-GB" sz="800" b="1" dirty="0">
              <a:latin typeface="Calisto MT" panose="02040603050505030304" pitchFamily="18" charset="0"/>
            </a:rPr>
            <a:t>Psychological consideration</a:t>
          </a:r>
          <a:endParaRPr lang="en-GB" sz="800">
            <a:latin typeface="Calisto MT" panose="02040603050505030304" pitchFamily="18" charset="0"/>
          </a:endParaRPr>
        </a:p>
      </dgm:t>
    </dgm:pt>
    <dgm:pt modelId="{D41B4823-D48D-4F64-8E71-BCCDFFBCED4D}" type="parTrans" cxnId="{7113AFF4-D62A-4725-B666-0F3B5359B7F4}">
      <dgm:prSet/>
      <dgm:spPr/>
      <dgm:t>
        <a:bodyPr/>
        <a:lstStyle/>
        <a:p>
          <a:endParaRPr lang="en-GB"/>
        </a:p>
      </dgm:t>
    </dgm:pt>
    <dgm:pt modelId="{3986AF92-A508-4EA3-A4FF-5B4F36E5404B}" type="sibTrans" cxnId="{7113AFF4-D62A-4725-B666-0F3B5359B7F4}">
      <dgm:prSet/>
      <dgm:spPr/>
      <dgm:t>
        <a:bodyPr/>
        <a:lstStyle/>
        <a:p>
          <a:endParaRPr lang="en-GB"/>
        </a:p>
      </dgm:t>
    </dgm:pt>
    <dgm:pt modelId="{6D9033DB-C851-4221-9017-281793691729}">
      <dgm:prSet phldrT="[Text]" custT="1"/>
      <dgm:spPr/>
      <dgm:t>
        <a:bodyPr/>
        <a:lstStyle/>
        <a:p>
          <a:pPr algn="just">
            <a:buFont typeface="Wingdings" panose="05000000000000000000" pitchFamily="2" charset="2"/>
            <a:buChar char="q"/>
          </a:pPr>
          <a:r>
            <a:rPr lang="en-GB" sz="800" b="1" dirty="0">
              <a:latin typeface="Calisto MT" panose="02040603050505030304" pitchFamily="18" charset="0"/>
            </a:rPr>
            <a:t> </a:t>
          </a:r>
          <a:r>
            <a:rPr lang="en-GB" sz="800" dirty="0">
              <a:latin typeface="Calisto MT" panose="02040603050505030304" pitchFamily="18" charset="0"/>
            </a:rPr>
            <a:t>Memories of trauma can evoke emotional reactions even in the absence of the original threat, impacting everyday life. Thus, internalisation of threat occurs when individuals turn distress inward, leading to shame or withdrawal. In contrast, externalisation involves expressing distress outward through anger or aggression as a defence against perceived danger (McLaughlin and Lambert, 2017).</a:t>
          </a:r>
          <a:endParaRPr lang="en-GB" sz="800">
            <a:latin typeface="Calisto MT" panose="02040603050505030304" pitchFamily="18" charset="0"/>
          </a:endParaRPr>
        </a:p>
      </dgm:t>
    </dgm:pt>
    <dgm:pt modelId="{7752936E-BF32-47F7-9EA8-1706726268DC}" type="parTrans" cxnId="{5813E9D1-43BD-4743-95C3-035307B194D8}">
      <dgm:prSet/>
      <dgm:spPr/>
      <dgm:t>
        <a:bodyPr/>
        <a:lstStyle/>
        <a:p>
          <a:endParaRPr lang="en-GB"/>
        </a:p>
      </dgm:t>
    </dgm:pt>
    <dgm:pt modelId="{94CF5C1F-94B1-4242-9D48-47327DBBED5C}" type="sibTrans" cxnId="{5813E9D1-43BD-4743-95C3-035307B194D8}">
      <dgm:prSet/>
      <dgm:spPr/>
      <dgm:t>
        <a:bodyPr/>
        <a:lstStyle/>
        <a:p>
          <a:endParaRPr lang="en-GB"/>
        </a:p>
      </dgm:t>
    </dgm:pt>
    <dgm:pt modelId="{620DEEB3-F86D-4F8D-8D4A-8CC75A1AC411}">
      <dgm:prSet phldrT="[Text]" custT="1"/>
      <dgm:spPr/>
      <dgm:t>
        <a:bodyPr/>
        <a:lstStyle/>
        <a:p>
          <a:pPr algn="just">
            <a:buFont typeface="Wingdings" panose="05000000000000000000" pitchFamily="2" charset="2"/>
            <a:buChar char="q"/>
          </a:pPr>
          <a:r>
            <a:rPr lang="en-GB" sz="800" dirty="0">
              <a:latin typeface="Calisto MT" panose="02040603050505030304" pitchFamily="18" charset="0"/>
            </a:rPr>
            <a:t>can lead to insecure attachment styles. </a:t>
          </a:r>
          <a:r>
            <a:rPr lang="en-GB" sz="800" b="1" dirty="0">
              <a:latin typeface="Calisto MT" panose="02040603050505030304" pitchFamily="18" charset="0"/>
            </a:rPr>
            <a:t>Avoidant attachment</a:t>
          </a:r>
          <a:r>
            <a:rPr lang="en-GB" sz="800" dirty="0">
              <a:latin typeface="Calisto MT" panose="02040603050505030304" pitchFamily="18" charset="0"/>
            </a:rPr>
            <a:t> develops when a child learns to suppress emotional needs due to unresponsive caregivers. </a:t>
          </a:r>
          <a:r>
            <a:rPr lang="en-GB" sz="800" b="1" dirty="0">
              <a:latin typeface="Calisto MT" panose="02040603050505030304" pitchFamily="18" charset="0"/>
            </a:rPr>
            <a:t>Ambivalent (or anxious) attachment</a:t>
          </a:r>
          <a:r>
            <a:rPr lang="en-GB" sz="800" dirty="0">
              <a:latin typeface="Calisto MT" panose="02040603050505030304" pitchFamily="18" charset="0"/>
            </a:rPr>
            <a:t> arises from inconsistent caregiving, leading the child to be clingy and fearful of abandonment. </a:t>
          </a:r>
          <a:r>
            <a:rPr lang="en-GB" sz="800" b="1" dirty="0">
              <a:latin typeface="Calisto MT" panose="02040603050505030304" pitchFamily="18" charset="0"/>
            </a:rPr>
            <a:t>Disorganised attachment</a:t>
          </a:r>
          <a:r>
            <a:rPr lang="en-GB" sz="800" dirty="0">
              <a:latin typeface="Calisto MT" panose="02040603050505030304" pitchFamily="18" charset="0"/>
            </a:rPr>
            <a:t> often results from abuse or fear of the caregiver, leading to conflicted behaviours like seeking comfort while also showing fear or aggression (Bowlby, 1988).</a:t>
          </a:r>
          <a:endParaRPr lang="en-GB" sz="800">
            <a:latin typeface="Calisto MT" panose="02040603050505030304" pitchFamily="18" charset="0"/>
          </a:endParaRPr>
        </a:p>
      </dgm:t>
    </dgm:pt>
    <dgm:pt modelId="{5501580A-7B4E-4BD0-9FC3-19AA8F71C23F}" type="sibTrans" cxnId="{B3CD7B08-9894-42C8-ABA9-F5CAF5FAC225}">
      <dgm:prSet/>
      <dgm:spPr/>
      <dgm:t>
        <a:bodyPr/>
        <a:lstStyle/>
        <a:p>
          <a:endParaRPr lang="en-GB"/>
        </a:p>
      </dgm:t>
    </dgm:pt>
    <dgm:pt modelId="{A474001D-DB0B-4DF8-BDE3-A27C8545620E}" type="parTrans" cxnId="{B3CD7B08-9894-42C8-ABA9-F5CAF5FAC225}">
      <dgm:prSet/>
      <dgm:spPr/>
      <dgm:t>
        <a:bodyPr/>
        <a:lstStyle/>
        <a:p>
          <a:endParaRPr lang="en-GB"/>
        </a:p>
      </dgm:t>
    </dgm:pt>
    <dgm:pt modelId="{216E3029-EF98-4D2A-85AF-F0B18611CAC9}" type="pres">
      <dgm:prSet presAssocID="{20ADAD48-77E8-4743-8783-D56773282905}" presName="linear" presStyleCnt="0">
        <dgm:presLayoutVars>
          <dgm:dir/>
          <dgm:resizeHandles val="exact"/>
        </dgm:presLayoutVars>
      </dgm:prSet>
      <dgm:spPr/>
    </dgm:pt>
    <dgm:pt modelId="{41C65843-B07A-419A-B186-73475D0BE8AB}" type="pres">
      <dgm:prSet presAssocID="{A7E768B2-C3CE-4234-9101-2B66BC04B236}" presName="comp" presStyleCnt="0"/>
      <dgm:spPr/>
    </dgm:pt>
    <dgm:pt modelId="{802B97DF-AA88-4B75-9291-0B8DA2EA202D}" type="pres">
      <dgm:prSet presAssocID="{A7E768B2-C3CE-4234-9101-2B66BC04B236}" presName="box" presStyleLbl="node1" presStyleIdx="0" presStyleCnt="3"/>
      <dgm:spPr/>
    </dgm:pt>
    <dgm:pt modelId="{AB3A36D3-94C8-4AE6-A5BA-060E4682B41E}" type="pres">
      <dgm:prSet presAssocID="{A7E768B2-C3CE-4234-9101-2B66BC04B236}" presName="img" presStyleLbl="fgImgPlace1" presStyleIdx="0" presStyleCnt="3"/>
      <dgm:spPr>
        <a:blipFill>
          <a:blip xmlns:r="http://purl.oclc.org/ooxml/officeDocument/relationships" r:embed="rId1"/>
          <a:srcRect/>
          <a:stretch>
            <a:fillRect l="-20%" r="-20%"/>
          </a:stretch>
        </a:blipFill>
      </dgm:spPr>
    </dgm:pt>
    <dgm:pt modelId="{19B437D8-E1D9-4ED0-B596-AC05338E9499}" type="pres">
      <dgm:prSet presAssocID="{A7E768B2-C3CE-4234-9101-2B66BC04B236}" presName="text" presStyleLbl="node1" presStyleIdx="0" presStyleCnt="3">
        <dgm:presLayoutVars>
          <dgm:bulletEnabled val="1"/>
        </dgm:presLayoutVars>
      </dgm:prSet>
      <dgm:spPr/>
    </dgm:pt>
    <dgm:pt modelId="{612C19E4-FF98-428E-B132-309386E5700A}" type="pres">
      <dgm:prSet presAssocID="{FACA9235-ACB4-4503-B689-8B71CF1E5643}" presName="spacer" presStyleCnt="0"/>
      <dgm:spPr/>
    </dgm:pt>
    <dgm:pt modelId="{76E52C98-8C64-4461-AE4D-91C84177005F}" type="pres">
      <dgm:prSet presAssocID="{CD67E4A9-062C-4740-8561-F33C78DF9FB6}" presName="comp" presStyleCnt="0"/>
      <dgm:spPr/>
    </dgm:pt>
    <dgm:pt modelId="{48E275A9-B66A-4A58-B554-536F834DB41A}" type="pres">
      <dgm:prSet presAssocID="{CD67E4A9-062C-4740-8561-F33C78DF9FB6}" presName="box" presStyleLbl="node1" presStyleIdx="1" presStyleCnt="3"/>
      <dgm:spPr/>
    </dgm:pt>
    <dgm:pt modelId="{2C398847-B188-4DAA-B063-39A6B0E1FF75}" type="pres">
      <dgm:prSet presAssocID="{CD67E4A9-062C-4740-8561-F33C78DF9FB6}" presName="img" presStyleLbl="fgImgPlace1" presStyleIdx="1" presStyleCnt="3"/>
      <dgm:spPr>
        <a:blipFill>
          <a:blip xmlns:r="http://purl.oclc.org/ooxml/officeDocument/relationships" r:embed="rId2"/>
          <a:srcRect/>
          <a:stretch>
            <a:fillRect l="-5%" r="-5%"/>
          </a:stretch>
        </a:blipFill>
      </dgm:spPr>
    </dgm:pt>
    <dgm:pt modelId="{DEF1F6F9-8C6F-4ABA-BB3E-70C5E1FF1A48}" type="pres">
      <dgm:prSet presAssocID="{CD67E4A9-062C-4740-8561-F33C78DF9FB6}" presName="text" presStyleLbl="node1" presStyleIdx="1" presStyleCnt="3">
        <dgm:presLayoutVars>
          <dgm:bulletEnabled val="1"/>
        </dgm:presLayoutVars>
      </dgm:prSet>
      <dgm:spPr/>
    </dgm:pt>
    <dgm:pt modelId="{0AB99BC8-C6F4-412A-8B9C-D89E60781D8B}" type="pres">
      <dgm:prSet presAssocID="{1E70F3E9-193E-40CE-97FF-FB392B3E4E64}" presName="spacer" presStyleCnt="0"/>
      <dgm:spPr/>
    </dgm:pt>
    <dgm:pt modelId="{7C30E5A9-5DC5-42B3-B771-AFFC31372826}" type="pres">
      <dgm:prSet presAssocID="{4B6F99A7-C5E3-4B38-8BE9-2E4AEB89D4FA}" presName="comp" presStyleCnt="0"/>
      <dgm:spPr/>
    </dgm:pt>
    <dgm:pt modelId="{C6D5433B-AE57-4084-91B1-93386169F741}" type="pres">
      <dgm:prSet presAssocID="{4B6F99A7-C5E3-4B38-8BE9-2E4AEB89D4FA}" presName="box" presStyleLbl="node1" presStyleIdx="2" presStyleCnt="3"/>
      <dgm:spPr/>
    </dgm:pt>
    <dgm:pt modelId="{5BC87038-FA7A-4272-9240-F84DF8DE1939}" type="pres">
      <dgm:prSet presAssocID="{4B6F99A7-C5E3-4B38-8BE9-2E4AEB89D4FA}" presName="img" presStyleLbl="fgImgPlace1" presStyleIdx="2" presStyleCnt="3"/>
      <dgm:spPr>
        <a:blipFill>
          <a:blip xmlns:r="http://purl.oclc.org/ooxml/officeDocument/relationships" r:embed="rId3"/>
          <a:srcRect/>
          <a:stretch>
            <a:fillRect l="-5%" r="-5%"/>
          </a:stretch>
        </a:blipFill>
      </dgm:spPr>
    </dgm:pt>
    <dgm:pt modelId="{2CF73A3C-5C90-4C7F-B8C4-777005C03C69}" type="pres">
      <dgm:prSet presAssocID="{4B6F99A7-C5E3-4B38-8BE9-2E4AEB89D4FA}" presName="text" presStyleLbl="node1" presStyleIdx="2" presStyleCnt="3">
        <dgm:presLayoutVars>
          <dgm:bulletEnabled val="1"/>
        </dgm:presLayoutVars>
      </dgm:prSet>
      <dgm:spPr/>
    </dgm:pt>
  </dgm:ptLst>
  <dgm:cxnLst>
    <dgm:cxn modelId="{3F6A8E02-A316-45C1-AEB1-649277CF4A7A}" type="presOf" srcId="{1C112F8F-940C-44B6-BB38-AEF83B099D08}" destId="{48E275A9-B66A-4A58-B554-536F834DB41A}" srcOrd="0" destOrd="1" presId="urn:microsoft.com/office/officeart/2005/8/layout/vList4"/>
    <dgm:cxn modelId="{EC91F707-E4EA-40AE-92E1-E1C3F2A929D2}" type="presOf" srcId="{4B6F99A7-C5E3-4B38-8BE9-2E4AEB89D4FA}" destId="{C6D5433B-AE57-4084-91B1-93386169F741}" srcOrd="0" destOrd="0" presId="urn:microsoft.com/office/officeart/2005/8/layout/vList4"/>
    <dgm:cxn modelId="{B3CD7B08-9894-42C8-ABA9-F5CAF5FAC225}" srcId="{A7E768B2-C3CE-4234-9101-2B66BC04B236}" destId="{620DEEB3-F86D-4F8D-8D4A-8CC75A1AC411}" srcOrd="0" destOrd="0" parTransId="{A474001D-DB0B-4DF8-BDE3-A27C8545620E}" sibTransId="{5501580A-7B4E-4BD0-9FC3-19AA8F71C23F}"/>
    <dgm:cxn modelId="{AFE5371D-29D8-41DB-8511-BD1297B4E167}" type="presOf" srcId="{A7E768B2-C3CE-4234-9101-2B66BC04B236}" destId="{802B97DF-AA88-4B75-9291-0B8DA2EA202D}" srcOrd="0" destOrd="0" presId="urn:microsoft.com/office/officeart/2005/8/layout/vList4"/>
    <dgm:cxn modelId="{7EA5FD25-B70C-4F56-9FE1-6E927798C395}" type="presOf" srcId="{4B6F99A7-C5E3-4B38-8BE9-2E4AEB89D4FA}" destId="{2CF73A3C-5C90-4C7F-B8C4-777005C03C69}" srcOrd="1" destOrd="0" presId="urn:microsoft.com/office/officeart/2005/8/layout/vList4"/>
    <dgm:cxn modelId="{9A79BA28-9ED6-48DA-B8D7-40C50EDDA29E}" type="presOf" srcId="{6D9033DB-C851-4221-9017-281793691729}" destId="{C6D5433B-AE57-4084-91B1-93386169F741}" srcOrd="0" destOrd="1" presId="urn:microsoft.com/office/officeart/2005/8/layout/vList4"/>
    <dgm:cxn modelId="{96009B30-2277-4B69-A8A9-D0421DC2A617}" srcId="{20ADAD48-77E8-4743-8783-D56773282905}" destId="{A7E768B2-C3CE-4234-9101-2B66BC04B236}" srcOrd="0" destOrd="0" parTransId="{398825FF-2E33-4D6A-98EC-A2AE95F19EF3}" sibTransId="{FACA9235-ACB4-4503-B689-8B71CF1E5643}"/>
    <dgm:cxn modelId="{21FFF332-63D0-49DA-85E1-061925149685}" type="presOf" srcId="{CD67E4A9-062C-4740-8561-F33C78DF9FB6}" destId="{DEF1F6F9-8C6F-4ABA-BB3E-70C5E1FF1A48}" srcOrd="1" destOrd="0" presId="urn:microsoft.com/office/officeart/2005/8/layout/vList4"/>
    <dgm:cxn modelId="{85D77433-1760-4AB8-8630-24B0A28EB7EA}" type="presOf" srcId="{1C112F8F-940C-44B6-BB38-AEF83B099D08}" destId="{DEF1F6F9-8C6F-4ABA-BB3E-70C5E1FF1A48}" srcOrd="1" destOrd="1" presId="urn:microsoft.com/office/officeart/2005/8/layout/vList4"/>
    <dgm:cxn modelId="{0AB7A33F-0CA4-4930-B306-9746725F4A8A}" type="presOf" srcId="{A7E768B2-C3CE-4234-9101-2B66BC04B236}" destId="{19B437D8-E1D9-4ED0-B596-AC05338E9499}" srcOrd="1" destOrd="0" presId="urn:microsoft.com/office/officeart/2005/8/layout/vList4"/>
    <dgm:cxn modelId="{23F6DB46-185C-42AA-887B-5C9B8D706DD3}" type="presOf" srcId="{20ADAD48-77E8-4743-8783-D56773282905}" destId="{216E3029-EF98-4D2A-85AF-F0B18611CAC9}" srcOrd="0" destOrd="0" presId="urn:microsoft.com/office/officeart/2005/8/layout/vList4"/>
    <dgm:cxn modelId="{8EA6FC55-D33C-41D9-AD64-4183E575AB45}" srcId="{CD67E4A9-062C-4740-8561-F33C78DF9FB6}" destId="{1C112F8F-940C-44B6-BB38-AEF83B099D08}" srcOrd="0" destOrd="0" parTransId="{1544F59E-60DE-470D-8C59-DFD678BFDDF1}" sibTransId="{6B71AFAB-C401-45C2-8E95-35CEF2E8CC42}"/>
    <dgm:cxn modelId="{D190EC85-FF66-4FA0-B4C5-61A0AF9F1457}" type="presOf" srcId="{6D9033DB-C851-4221-9017-281793691729}" destId="{2CF73A3C-5C90-4C7F-B8C4-777005C03C69}" srcOrd="1" destOrd="1" presId="urn:microsoft.com/office/officeart/2005/8/layout/vList4"/>
    <dgm:cxn modelId="{C6A88DA4-F20D-424B-A6D3-3FEE6F4765CE}" type="presOf" srcId="{620DEEB3-F86D-4F8D-8D4A-8CC75A1AC411}" destId="{802B97DF-AA88-4B75-9291-0B8DA2EA202D}" srcOrd="0" destOrd="1" presId="urn:microsoft.com/office/officeart/2005/8/layout/vList4"/>
    <dgm:cxn modelId="{E2AD39BF-9DC2-4E55-8100-ADE743A129DD}" type="presOf" srcId="{CD67E4A9-062C-4740-8561-F33C78DF9FB6}" destId="{48E275A9-B66A-4A58-B554-536F834DB41A}" srcOrd="0" destOrd="0" presId="urn:microsoft.com/office/officeart/2005/8/layout/vList4"/>
    <dgm:cxn modelId="{5813E9D1-43BD-4743-95C3-035307B194D8}" srcId="{4B6F99A7-C5E3-4B38-8BE9-2E4AEB89D4FA}" destId="{6D9033DB-C851-4221-9017-281793691729}" srcOrd="0" destOrd="0" parTransId="{7752936E-BF32-47F7-9EA8-1706726268DC}" sibTransId="{94CF5C1F-94B1-4242-9D48-47327DBBED5C}"/>
    <dgm:cxn modelId="{146FF9E8-5646-4D46-8EA0-EDC119E7E38A}" srcId="{20ADAD48-77E8-4743-8783-D56773282905}" destId="{CD67E4A9-062C-4740-8561-F33C78DF9FB6}" srcOrd="1" destOrd="0" parTransId="{9F3C9DF6-5616-4E97-9E82-DD3004FC6C8F}" sibTransId="{1E70F3E9-193E-40CE-97FF-FB392B3E4E64}"/>
    <dgm:cxn modelId="{1FF838EA-F3DF-4529-9503-1BE47509A024}" type="presOf" srcId="{620DEEB3-F86D-4F8D-8D4A-8CC75A1AC411}" destId="{19B437D8-E1D9-4ED0-B596-AC05338E9499}" srcOrd="1" destOrd="1" presId="urn:microsoft.com/office/officeart/2005/8/layout/vList4"/>
    <dgm:cxn modelId="{7113AFF4-D62A-4725-B666-0F3B5359B7F4}" srcId="{20ADAD48-77E8-4743-8783-D56773282905}" destId="{4B6F99A7-C5E3-4B38-8BE9-2E4AEB89D4FA}" srcOrd="2" destOrd="0" parTransId="{D41B4823-D48D-4F64-8E71-BCCDFFBCED4D}" sibTransId="{3986AF92-A508-4EA3-A4FF-5B4F36E5404B}"/>
    <dgm:cxn modelId="{C4D453F0-A57E-4640-A810-FDB7EB7B6932}" type="presParOf" srcId="{216E3029-EF98-4D2A-85AF-F0B18611CAC9}" destId="{41C65843-B07A-419A-B186-73475D0BE8AB}" srcOrd="0" destOrd="0" presId="urn:microsoft.com/office/officeart/2005/8/layout/vList4"/>
    <dgm:cxn modelId="{E9D8E13F-AF89-45ED-907A-D906F87A40A2}" type="presParOf" srcId="{41C65843-B07A-419A-B186-73475D0BE8AB}" destId="{802B97DF-AA88-4B75-9291-0B8DA2EA202D}" srcOrd="0" destOrd="0" presId="urn:microsoft.com/office/officeart/2005/8/layout/vList4"/>
    <dgm:cxn modelId="{78B6F6E3-4CAC-4773-99A8-AE2E54D5E7F0}" type="presParOf" srcId="{41C65843-B07A-419A-B186-73475D0BE8AB}" destId="{AB3A36D3-94C8-4AE6-A5BA-060E4682B41E}" srcOrd="1" destOrd="0" presId="urn:microsoft.com/office/officeart/2005/8/layout/vList4"/>
    <dgm:cxn modelId="{9728F8DA-5514-4DCB-8552-E024F1E316DE}" type="presParOf" srcId="{41C65843-B07A-419A-B186-73475D0BE8AB}" destId="{19B437D8-E1D9-4ED0-B596-AC05338E9499}" srcOrd="2" destOrd="0" presId="urn:microsoft.com/office/officeart/2005/8/layout/vList4"/>
    <dgm:cxn modelId="{E0F57FBF-BF97-4AF2-9464-0777244FC90E}" type="presParOf" srcId="{216E3029-EF98-4D2A-85AF-F0B18611CAC9}" destId="{612C19E4-FF98-428E-B132-309386E5700A}" srcOrd="1" destOrd="0" presId="urn:microsoft.com/office/officeart/2005/8/layout/vList4"/>
    <dgm:cxn modelId="{F938E2FA-F069-4573-908A-B7F099937C6A}" type="presParOf" srcId="{216E3029-EF98-4D2A-85AF-F0B18611CAC9}" destId="{76E52C98-8C64-4461-AE4D-91C84177005F}" srcOrd="2" destOrd="0" presId="urn:microsoft.com/office/officeart/2005/8/layout/vList4"/>
    <dgm:cxn modelId="{D8EBC83A-81D5-4026-BFF3-866CC095F702}" type="presParOf" srcId="{76E52C98-8C64-4461-AE4D-91C84177005F}" destId="{48E275A9-B66A-4A58-B554-536F834DB41A}" srcOrd="0" destOrd="0" presId="urn:microsoft.com/office/officeart/2005/8/layout/vList4"/>
    <dgm:cxn modelId="{9BF038EA-E0B0-4429-8BF0-34DB0AAC864A}" type="presParOf" srcId="{76E52C98-8C64-4461-AE4D-91C84177005F}" destId="{2C398847-B188-4DAA-B063-39A6B0E1FF75}" srcOrd="1" destOrd="0" presId="urn:microsoft.com/office/officeart/2005/8/layout/vList4"/>
    <dgm:cxn modelId="{F3EDF3FD-12C1-4EDB-84F6-FAF8F8855CF2}" type="presParOf" srcId="{76E52C98-8C64-4461-AE4D-91C84177005F}" destId="{DEF1F6F9-8C6F-4ABA-BB3E-70C5E1FF1A48}" srcOrd="2" destOrd="0" presId="urn:microsoft.com/office/officeart/2005/8/layout/vList4"/>
    <dgm:cxn modelId="{0F087811-A6D3-4BD1-9319-310371FA638F}" type="presParOf" srcId="{216E3029-EF98-4D2A-85AF-F0B18611CAC9}" destId="{0AB99BC8-C6F4-412A-8B9C-D89E60781D8B}" srcOrd="3" destOrd="0" presId="urn:microsoft.com/office/officeart/2005/8/layout/vList4"/>
    <dgm:cxn modelId="{BC263160-CD25-45F1-A311-DE84BB323737}" type="presParOf" srcId="{216E3029-EF98-4D2A-85AF-F0B18611CAC9}" destId="{7C30E5A9-5DC5-42B3-B771-AFFC31372826}" srcOrd="4" destOrd="0" presId="urn:microsoft.com/office/officeart/2005/8/layout/vList4"/>
    <dgm:cxn modelId="{4D3E7485-0DC0-42AD-AE7A-F841DD5B5135}" type="presParOf" srcId="{7C30E5A9-5DC5-42B3-B771-AFFC31372826}" destId="{C6D5433B-AE57-4084-91B1-93386169F741}" srcOrd="0" destOrd="0" presId="urn:microsoft.com/office/officeart/2005/8/layout/vList4"/>
    <dgm:cxn modelId="{7DBBB7C1-098F-46EB-953A-130A67B9B9AD}" type="presParOf" srcId="{7C30E5A9-5DC5-42B3-B771-AFFC31372826}" destId="{5BC87038-FA7A-4272-9240-F84DF8DE1939}" srcOrd="1" destOrd="0" presId="urn:microsoft.com/office/officeart/2005/8/layout/vList4"/>
    <dgm:cxn modelId="{6EF58BA7-2993-44FE-8ACD-459AFB773254}" type="presParOf" srcId="{7C30E5A9-5DC5-42B3-B771-AFFC31372826}" destId="{2CF73A3C-5C90-4C7F-B8C4-777005C03C69}"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purl.oclc.org/ooxml/drawingml/diagram" xmlns:a="http://purl.oclc.org/ooxml/drawingml/main">
  <dgm:ptLst>
    <dgm:pt modelId="{66965A3A-EE5A-41AB-BBC6-C06066858B2E}" type="doc">
      <dgm:prSet loTypeId="urn:microsoft.com/office/officeart/2005/8/layout/pList2" loCatId="list" qsTypeId="urn:microsoft.com/office/officeart/2005/8/quickstyle/simple3" qsCatId="simple" csTypeId="urn:microsoft.com/office/officeart/2005/8/colors/accent5_5" csCatId="accent5" phldr="1"/>
      <dgm:spPr/>
      <dgm:t>
        <a:bodyPr/>
        <a:lstStyle/>
        <a:p>
          <a:endParaRPr lang="en-GB"/>
        </a:p>
      </dgm:t>
    </dgm:pt>
    <dgm:pt modelId="{3E451C77-DDC8-4CA4-A35D-4D3867CB040D}">
      <dgm:prSet phldrT="[Text]"/>
      <dgm:spPr/>
      <dgm:t>
        <a:bodyPr/>
        <a:lstStyle/>
        <a:p>
          <a:pPr algn="just"/>
          <a:r>
            <a:rPr lang="en-GB" b="1" dirty="0">
              <a:latin typeface="Calisto MT" panose="02040603050505030304" pitchFamily="18" charset="0"/>
            </a:rPr>
            <a:t>Cognitive Behavioural Therapy (CBT) </a:t>
          </a:r>
          <a:r>
            <a:rPr lang="en-GB" dirty="0">
              <a:latin typeface="Calisto MT" panose="02040603050505030304" pitchFamily="18" charset="0"/>
            </a:rPr>
            <a:t> assists individuals in identifying and altering unhelpful thoughts, feelings, and behaviours that arise after experiencing trauma. It incorporates psychoeducation, exposure techniques, and cognitive restructuring to confront negative beliefs. Behavioural strategies, such as coping skills and relaxation techniques, are employed to help manage anxiety and avoidance. Through this organised process, CBT enables individuals to safely reprocess traumatic memories, regain a sense of control, and alleviate emotional distress (Yadav, McNamara and Sasidhar Gunturu, 2024)</a:t>
          </a:r>
          <a:r>
            <a:rPr lang="en-GB" b="1" dirty="0">
              <a:latin typeface="Calisto MT" panose="02040603050505030304" pitchFamily="18" charset="0"/>
            </a:rPr>
            <a:t>. </a:t>
          </a:r>
        </a:p>
      </dgm:t>
    </dgm:pt>
    <dgm:pt modelId="{959073A5-AF8B-4140-811D-00D649C85AA1}" type="parTrans" cxnId="{E42378F0-9B09-4809-9671-7E1D11E5E25A}">
      <dgm:prSet/>
      <dgm:spPr/>
      <dgm:t>
        <a:bodyPr/>
        <a:lstStyle/>
        <a:p>
          <a:pPr algn="just"/>
          <a:endParaRPr lang="en-GB">
            <a:solidFill>
              <a:schemeClr val="tx1"/>
            </a:solidFill>
            <a:latin typeface="Calisto MT" panose="02040603050505030304" pitchFamily="18" charset="0"/>
          </a:endParaRPr>
        </a:p>
      </dgm:t>
    </dgm:pt>
    <dgm:pt modelId="{D5C6E046-D8B4-442C-81F8-5D3F80BC4608}" type="sibTrans" cxnId="{E42378F0-9B09-4809-9671-7E1D11E5E25A}">
      <dgm:prSet/>
      <dgm:spPr/>
      <dgm:t>
        <a:bodyPr/>
        <a:lstStyle/>
        <a:p>
          <a:pPr algn="just"/>
          <a:endParaRPr lang="en-GB">
            <a:solidFill>
              <a:schemeClr val="tx1"/>
            </a:solidFill>
            <a:latin typeface="Calisto MT" panose="02040603050505030304" pitchFamily="18" charset="0"/>
          </a:endParaRPr>
        </a:p>
      </dgm:t>
    </dgm:pt>
    <dgm:pt modelId="{799B38ED-7486-499A-BDDB-8D58C76A69B5}">
      <dgm:prSet/>
      <dgm:spPr/>
      <dgm:t>
        <a:bodyPr/>
        <a:lstStyle/>
        <a:p>
          <a:pPr algn="just"/>
          <a:r>
            <a:rPr lang="en-GB" b="1" dirty="0">
              <a:latin typeface="Calisto MT" panose="02040603050505030304" pitchFamily="18" charset="0"/>
            </a:rPr>
            <a:t>Eye Movement Desensitisation and Reprocessing (EMDR</a:t>
          </a:r>
          <a:r>
            <a:rPr lang="en-GB" dirty="0">
              <a:latin typeface="Calisto MT" panose="02040603050505030304" pitchFamily="18" charset="0"/>
            </a:rPr>
            <a:t>) is a systematic, eight-step therapy designed to aid the brain's inherent healing ability through bilateral stimulation—like lateral eye movements—while a person recalls traumatic events. This method assists in reducing emotional reactions, reorganising memory storage, and substituting negative beliefs with more constructive ones. EMDR allows individuals to process traumatic events without the need for extensive verbal communication, making it particularly beneficial for those who find it distressing to discuss their trauma (Yadav, McNamara and Sasidhar Gunturu, 2024)</a:t>
          </a:r>
        </a:p>
      </dgm:t>
    </dgm:pt>
    <dgm:pt modelId="{E8958A3D-1A6A-47C0-9FDF-218E4EBC04AE}" type="parTrans" cxnId="{DDA0E021-69D9-4E2A-901B-FBB8BA22E689}">
      <dgm:prSet/>
      <dgm:spPr/>
      <dgm:t>
        <a:bodyPr/>
        <a:lstStyle/>
        <a:p>
          <a:pPr algn="just"/>
          <a:endParaRPr lang="en-GB">
            <a:solidFill>
              <a:schemeClr val="tx1"/>
            </a:solidFill>
            <a:latin typeface="Calisto MT" panose="02040603050505030304" pitchFamily="18" charset="0"/>
          </a:endParaRPr>
        </a:p>
      </dgm:t>
    </dgm:pt>
    <dgm:pt modelId="{E2CCD27E-A257-42A4-AB2D-C6F43E11399E}" type="sibTrans" cxnId="{DDA0E021-69D9-4E2A-901B-FBB8BA22E689}">
      <dgm:prSet/>
      <dgm:spPr/>
      <dgm:t>
        <a:bodyPr/>
        <a:lstStyle/>
        <a:p>
          <a:pPr algn="just"/>
          <a:endParaRPr lang="en-GB">
            <a:solidFill>
              <a:schemeClr val="tx1"/>
            </a:solidFill>
            <a:latin typeface="Calisto MT" panose="02040603050505030304" pitchFamily="18" charset="0"/>
          </a:endParaRPr>
        </a:p>
      </dgm:t>
    </dgm:pt>
    <dgm:pt modelId="{CA636994-C5AA-4010-B2E1-EC303657851A}" type="pres">
      <dgm:prSet presAssocID="{66965A3A-EE5A-41AB-BBC6-C06066858B2E}" presName="Name0" presStyleCnt="0">
        <dgm:presLayoutVars>
          <dgm:dir/>
          <dgm:resizeHandles val="exact"/>
        </dgm:presLayoutVars>
      </dgm:prSet>
      <dgm:spPr/>
    </dgm:pt>
    <dgm:pt modelId="{EFDC1DE2-998D-4D4C-94DD-ECA9DE97E197}" type="pres">
      <dgm:prSet presAssocID="{66965A3A-EE5A-41AB-BBC6-C06066858B2E}" presName="bkgdShp" presStyleLbl="alignAccFollowNode1" presStyleIdx="0" presStyleCnt="1" custScaleX="96.709%" custScaleY="67.194%"/>
      <dgm:spPr/>
    </dgm:pt>
    <dgm:pt modelId="{BA3A206D-77FA-467A-A4D0-C7387C936975}" type="pres">
      <dgm:prSet presAssocID="{66965A3A-EE5A-41AB-BBC6-C06066858B2E}" presName="linComp" presStyleCnt="0"/>
      <dgm:spPr/>
    </dgm:pt>
    <dgm:pt modelId="{E25970D9-71F6-4639-9C0E-1A9FF47F9DAE}" type="pres">
      <dgm:prSet presAssocID="{3E451C77-DDC8-4CA4-A35D-4D3867CB040D}" presName="compNode" presStyleCnt="0"/>
      <dgm:spPr/>
    </dgm:pt>
    <dgm:pt modelId="{3118E761-BC8E-4031-94B9-DC6E5CA3EEAB}" type="pres">
      <dgm:prSet presAssocID="{3E451C77-DDC8-4CA4-A35D-4D3867CB040D}" presName="node" presStyleLbl="node1" presStyleIdx="0" presStyleCnt="2">
        <dgm:presLayoutVars>
          <dgm:bulletEnabled val="1"/>
        </dgm:presLayoutVars>
      </dgm:prSet>
      <dgm:spPr/>
    </dgm:pt>
    <dgm:pt modelId="{AA38A8C7-D7AF-4255-A9BF-C6B1FE7106AB}" type="pres">
      <dgm:prSet presAssocID="{3E451C77-DDC8-4CA4-A35D-4D3867CB040D}" presName="invisiNode" presStyleLbl="node1" presStyleIdx="0" presStyleCnt="2"/>
      <dgm:spPr/>
    </dgm:pt>
    <dgm:pt modelId="{D29315DD-3346-467D-95D8-C3C951E13BE2}" type="pres">
      <dgm:prSet presAssocID="{3E451C77-DDC8-4CA4-A35D-4D3867CB040D}" presName="imagNode" presStyleLbl="fgImgPlace1" presStyleIdx="0" presStyleCnt="2" custScaleX="52.478%" custScaleY="77.823%"/>
      <dgm:spPr>
        <a:blipFill>
          <a:blip xmlns:r="http://purl.oclc.org/ooxml/officeDocument/relationships" r:embed="rId1"/>
          <a:srcRect/>
          <a:stretch>
            <a:fillRect t="-5%" b="-5%"/>
          </a:stretch>
        </a:blipFill>
      </dgm:spPr>
    </dgm:pt>
    <dgm:pt modelId="{76FE5F9E-FFCF-407D-9EB3-BC1BEA2F92AA}" type="pres">
      <dgm:prSet presAssocID="{D5C6E046-D8B4-442C-81F8-5D3F80BC4608}" presName="sibTrans" presStyleLbl="sibTrans2D1" presStyleIdx="0" presStyleCnt="0"/>
      <dgm:spPr/>
    </dgm:pt>
    <dgm:pt modelId="{8B6F773C-7470-4DAE-AA5B-495B3FCC0EB5}" type="pres">
      <dgm:prSet presAssocID="{799B38ED-7486-499A-BDDB-8D58C76A69B5}" presName="compNode" presStyleCnt="0"/>
      <dgm:spPr/>
    </dgm:pt>
    <dgm:pt modelId="{F4582F20-13CF-4289-8B0C-BD3B26AE20A3}" type="pres">
      <dgm:prSet presAssocID="{799B38ED-7486-499A-BDDB-8D58C76A69B5}" presName="node" presStyleLbl="node1" presStyleIdx="1" presStyleCnt="2" custLinFactNeighborY="0.823%">
        <dgm:presLayoutVars>
          <dgm:bulletEnabled val="1"/>
        </dgm:presLayoutVars>
      </dgm:prSet>
      <dgm:spPr/>
    </dgm:pt>
    <dgm:pt modelId="{F1B384C9-81B7-4FFB-BB3C-C4C1DD784034}" type="pres">
      <dgm:prSet presAssocID="{799B38ED-7486-499A-BDDB-8D58C76A69B5}" presName="invisiNode" presStyleLbl="node1" presStyleIdx="1" presStyleCnt="2"/>
      <dgm:spPr/>
    </dgm:pt>
    <dgm:pt modelId="{28AE276C-5C41-46F1-9F19-0FD5FE670B2E}" type="pres">
      <dgm:prSet presAssocID="{799B38ED-7486-499A-BDDB-8D58C76A69B5}" presName="imagNode" presStyleLbl="fgImgPlace1" presStyleIdx="1" presStyleCnt="2" custScaleX="68.802%" custScaleY="60.292%"/>
      <dgm:spPr>
        <a:blipFill>
          <a:blip xmlns:r="http://purl.oclc.org/ooxml/officeDocument/relationships" r:embed="rId2"/>
          <a:srcRect/>
          <a:stretch>
            <a:fillRect t="-1%" b="-1%"/>
          </a:stretch>
        </a:blipFill>
      </dgm:spPr>
    </dgm:pt>
  </dgm:ptLst>
  <dgm:cxnLst>
    <dgm:cxn modelId="{664BC60B-F702-43FC-A88A-4DF7E7201429}" type="presOf" srcId="{D5C6E046-D8B4-442C-81F8-5D3F80BC4608}" destId="{76FE5F9E-FFCF-407D-9EB3-BC1BEA2F92AA}" srcOrd="0" destOrd="0" presId="urn:microsoft.com/office/officeart/2005/8/layout/pList2"/>
    <dgm:cxn modelId="{A9765F0C-38A3-4381-8682-B095E701DDAE}" type="presOf" srcId="{799B38ED-7486-499A-BDDB-8D58C76A69B5}" destId="{F4582F20-13CF-4289-8B0C-BD3B26AE20A3}" srcOrd="0" destOrd="0" presId="urn:microsoft.com/office/officeart/2005/8/layout/pList2"/>
    <dgm:cxn modelId="{DDA0E021-69D9-4E2A-901B-FBB8BA22E689}" srcId="{66965A3A-EE5A-41AB-BBC6-C06066858B2E}" destId="{799B38ED-7486-499A-BDDB-8D58C76A69B5}" srcOrd="1" destOrd="0" parTransId="{E8958A3D-1A6A-47C0-9FDF-218E4EBC04AE}" sibTransId="{E2CCD27E-A257-42A4-AB2D-C6F43E11399E}"/>
    <dgm:cxn modelId="{8E9E686C-EE03-4C63-B08C-85E60ED95DBD}" type="presOf" srcId="{66965A3A-EE5A-41AB-BBC6-C06066858B2E}" destId="{CA636994-C5AA-4010-B2E1-EC303657851A}" srcOrd="0" destOrd="0" presId="urn:microsoft.com/office/officeart/2005/8/layout/pList2"/>
    <dgm:cxn modelId="{C63E2AC4-A358-4BC3-8FA1-5122E092AD5C}" type="presOf" srcId="{3E451C77-DDC8-4CA4-A35D-4D3867CB040D}" destId="{3118E761-BC8E-4031-94B9-DC6E5CA3EEAB}" srcOrd="0" destOrd="0" presId="urn:microsoft.com/office/officeart/2005/8/layout/pList2"/>
    <dgm:cxn modelId="{E42378F0-9B09-4809-9671-7E1D11E5E25A}" srcId="{66965A3A-EE5A-41AB-BBC6-C06066858B2E}" destId="{3E451C77-DDC8-4CA4-A35D-4D3867CB040D}" srcOrd="0" destOrd="0" parTransId="{959073A5-AF8B-4140-811D-00D649C85AA1}" sibTransId="{D5C6E046-D8B4-442C-81F8-5D3F80BC4608}"/>
    <dgm:cxn modelId="{807D0DAE-774A-41CC-B216-C03FF7A7A4F9}" type="presParOf" srcId="{CA636994-C5AA-4010-B2E1-EC303657851A}" destId="{EFDC1DE2-998D-4D4C-94DD-ECA9DE97E197}" srcOrd="0" destOrd="0" presId="urn:microsoft.com/office/officeart/2005/8/layout/pList2"/>
    <dgm:cxn modelId="{466D160D-B8E2-4B1C-9CA7-A2F7A5057507}" type="presParOf" srcId="{CA636994-C5AA-4010-B2E1-EC303657851A}" destId="{BA3A206D-77FA-467A-A4D0-C7387C936975}" srcOrd="1" destOrd="0" presId="urn:microsoft.com/office/officeart/2005/8/layout/pList2"/>
    <dgm:cxn modelId="{B8918771-005B-475A-A9AA-64ACF58D8965}" type="presParOf" srcId="{BA3A206D-77FA-467A-A4D0-C7387C936975}" destId="{E25970D9-71F6-4639-9C0E-1A9FF47F9DAE}" srcOrd="0" destOrd="0" presId="urn:microsoft.com/office/officeart/2005/8/layout/pList2"/>
    <dgm:cxn modelId="{EB2499B9-84E1-48E7-ACF2-0906B3537323}" type="presParOf" srcId="{E25970D9-71F6-4639-9C0E-1A9FF47F9DAE}" destId="{3118E761-BC8E-4031-94B9-DC6E5CA3EEAB}" srcOrd="0" destOrd="0" presId="urn:microsoft.com/office/officeart/2005/8/layout/pList2"/>
    <dgm:cxn modelId="{62C3C8EC-1E28-4A8E-89D0-806CD1B4247B}" type="presParOf" srcId="{E25970D9-71F6-4639-9C0E-1A9FF47F9DAE}" destId="{AA38A8C7-D7AF-4255-A9BF-C6B1FE7106AB}" srcOrd="1" destOrd="0" presId="urn:microsoft.com/office/officeart/2005/8/layout/pList2"/>
    <dgm:cxn modelId="{3380C293-1B7B-4203-9528-75F17F0D9F93}" type="presParOf" srcId="{E25970D9-71F6-4639-9C0E-1A9FF47F9DAE}" destId="{D29315DD-3346-467D-95D8-C3C951E13BE2}" srcOrd="2" destOrd="0" presId="urn:microsoft.com/office/officeart/2005/8/layout/pList2"/>
    <dgm:cxn modelId="{DE971D08-39D5-472E-A21B-C0BB492BFEE7}" type="presParOf" srcId="{BA3A206D-77FA-467A-A4D0-C7387C936975}" destId="{76FE5F9E-FFCF-407D-9EB3-BC1BEA2F92AA}" srcOrd="1" destOrd="0" presId="urn:microsoft.com/office/officeart/2005/8/layout/pList2"/>
    <dgm:cxn modelId="{339D5D6C-9A03-45E9-968D-C7C2EA39103A}" type="presParOf" srcId="{BA3A206D-77FA-467A-A4D0-C7387C936975}" destId="{8B6F773C-7470-4DAE-AA5B-495B3FCC0EB5}" srcOrd="2" destOrd="0" presId="urn:microsoft.com/office/officeart/2005/8/layout/pList2"/>
    <dgm:cxn modelId="{5EBA4DB6-740C-4B60-9805-D9F8999072D8}" type="presParOf" srcId="{8B6F773C-7470-4DAE-AA5B-495B3FCC0EB5}" destId="{F4582F20-13CF-4289-8B0C-BD3B26AE20A3}" srcOrd="0" destOrd="0" presId="urn:microsoft.com/office/officeart/2005/8/layout/pList2"/>
    <dgm:cxn modelId="{41064C09-B8AC-4584-B937-BEA992C2B957}" type="presParOf" srcId="{8B6F773C-7470-4DAE-AA5B-495B3FCC0EB5}" destId="{F1B384C9-81B7-4FFB-BB3C-C4C1DD784034}" srcOrd="1" destOrd="0" presId="urn:microsoft.com/office/officeart/2005/8/layout/pList2"/>
    <dgm:cxn modelId="{1144F785-931F-4A5D-883D-807F87DD9693}" type="presParOf" srcId="{8B6F773C-7470-4DAE-AA5B-495B3FCC0EB5}" destId="{28AE276C-5C41-46F1-9F19-0FD5FE670B2E}" srcOrd="2" destOrd="0" presId="urn:microsoft.com/office/officeart/2005/8/layout/p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purl.oclc.org/ooxml/drawingml/diagram" xmlns:dsp="http://schemas.microsoft.com/office/drawing/2008/diagram" xmlns:a="http://purl.oclc.org/ooxml/drawingml/main">
  <dsp:spTree>
    <dsp:nvGrpSpPr>
      <dsp:cNvPr id="0" name=""/>
      <dsp:cNvGrpSpPr/>
    </dsp:nvGrpSpPr>
    <dsp:grpSpPr/>
    <dsp:sp modelId="{802B97DF-AA88-4B75-9291-0B8DA2EA202D}">
      <dsp:nvSpPr>
        <dsp:cNvPr id="0" name=""/>
        <dsp:cNvSpPr/>
      </dsp:nvSpPr>
      <dsp:spPr>
        <a:xfrm>
          <a:off x="0" y="0"/>
          <a:ext cx="5486400" cy="1000125"/>
        </a:xfrm>
        <a:prstGeom prst="roundRect">
          <a:avLst>
            <a:gd name="adj" fmla="val 10000"/>
          </a:avLst>
        </a:prstGeom>
        <a:gradFill rotWithShape="0">
          <a:gsLst>
            <a:gs pos="0%">
              <a:schemeClr val="accent5">
                <a:alpha val="90%"/>
                <a:hueOff val="0"/>
                <a:satOff val="0%"/>
                <a:lumOff val="0%"/>
                <a:alphaOff val="0%"/>
                <a:lumMod val="110%"/>
                <a:satMod val="105%"/>
                <a:tint val="67%"/>
              </a:schemeClr>
            </a:gs>
            <a:gs pos="50%">
              <a:schemeClr val="accent5">
                <a:alpha val="90%"/>
                <a:hueOff val="0"/>
                <a:satOff val="0%"/>
                <a:lumOff val="0%"/>
                <a:alphaOff val="0%"/>
                <a:lumMod val="105%"/>
                <a:satMod val="103%"/>
                <a:tint val="73%"/>
              </a:schemeClr>
            </a:gs>
            <a:gs pos="100%">
              <a:schemeClr val="accent5">
                <a:alpha val="90%"/>
                <a:hueOff val="0"/>
                <a:satOff val="0%"/>
                <a:lumOff val="0%"/>
                <a:alphaOff val="0%"/>
                <a:lumMod val="105%"/>
                <a:satMod val="109%"/>
                <a:tint val="81%"/>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t" anchorCtr="0">
          <a:noAutofit/>
        </a:bodyPr>
        <a:lstStyle/>
        <a:p>
          <a:pPr marL="0" lvl="0" indent="0" algn="just" defTabSz="355600">
            <a:lnSpc>
              <a:spcPct val="90%"/>
            </a:lnSpc>
            <a:spcBef>
              <a:spcPct val="0%"/>
            </a:spcBef>
            <a:spcAft>
              <a:spcPct val="35%"/>
            </a:spcAft>
            <a:buNone/>
          </a:pPr>
          <a:r>
            <a:rPr lang="en-GB" sz="800" b="1" kern="1200" dirty="0">
              <a:latin typeface="Calisto MT" panose="02040603050505030304" pitchFamily="18" charset="0"/>
            </a:rPr>
            <a:t>Early attachment disruptions </a:t>
          </a:r>
          <a:endParaRPr lang="en-GB" sz="800" kern="1200">
            <a:latin typeface="Calisto MT" panose="02040603050505030304" pitchFamily="18" charset="0"/>
          </a:endParaRPr>
        </a:p>
        <a:p>
          <a:pPr marL="57150" lvl="1" indent="-57150" algn="just" defTabSz="355600">
            <a:lnSpc>
              <a:spcPct val="90%"/>
            </a:lnSpc>
            <a:spcBef>
              <a:spcPct val="0%"/>
            </a:spcBef>
            <a:spcAft>
              <a:spcPct val="15%"/>
            </a:spcAft>
            <a:buFont typeface="Wingdings" panose="05000000000000000000" pitchFamily="2" charset="2"/>
            <a:buChar char="q"/>
          </a:pPr>
          <a:r>
            <a:rPr lang="en-GB" sz="800" kern="1200" dirty="0">
              <a:latin typeface="Calisto MT" panose="02040603050505030304" pitchFamily="18" charset="0"/>
            </a:rPr>
            <a:t>can lead to insecure attachment styles. </a:t>
          </a:r>
          <a:r>
            <a:rPr lang="en-GB" sz="800" b="1" kern="1200" dirty="0">
              <a:latin typeface="Calisto MT" panose="02040603050505030304" pitchFamily="18" charset="0"/>
            </a:rPr>
            <a:t>Avoidant attachment</a:t>
          </a:r>
          <a:r>
            <a:rPr lang="en-GB" sz="800" kern="1200" dirty="0">
              <a:latin typeface="Calisto MT" panose="02040603050505030304" pitchFamily="18" charset="0"/>
            </a:rPr>
            <a:t> develops when a child learns to suppress emotional needs due to unresponsive caregivers. </a:t>
          </a:r>
          <a:r>
            <a:rPr lang="en-GB" sz="800" b="1" kern="1200" dirty="0">
              <a:latin typeface="Calisto MT" panose="02040603050505030304" pitchFamily="18" charset="0"/>
            </a:rPr>
            <a:t>Ambivalent (or anxious) attachment</a:t>
          </a:r>
          <a:r>
            <a:rPr lang="en-GB" sz="800" kern="1200" dirty="0">
              <a:latin typeface="Calisto MT" panose="02040603050505030304" pitchFamily="18" charset="0"/>
            </a:rPr>
            <a:t> arises from inconsistent caregiving, leading the child to be clingy and fearful of abandonment. </a:t>
          </a:r>
          <a:r>
            <a:rPr lang="en-GB" sz="800" b="1" kern="1200" dirty="0">
              <a:latin typeface="Calisto MT" panose="02040603050505030304" pitchFamily="18" charset="0"/>
            </a:rPr>
            <a:t>Disorganised attachment</a:t>
          </a:r>
          <a:r>
            <a:rPr lang="en-GB" sz="800" kern="1200" dirty="0">
              <a:latin typeface="Calisto MT" panose="02040603050505030304" pitchFamily="18" charset="0"/>
            </a:rPr>
            <a:t> often results from abuse or fear of the caregiver, leading to conflicted behaviours like seeking comfort while also showing fear or aggression (Bowlby, 1988).</a:t>
          </a:r>
          <a:endParaRPr lang="en-GB" sz="800" kern="1200">
            <a:latin typeface="Calisto MT" panose="02040603050505030304" pitchFamily="18" charset="0"/>
          </a:endParaRPr>
        </a:p>
      </dsp:txBody>
      <dsp:txXfrm>
        <a:off x="1197292" y="0"/>
        <a:ext cx="4289107" cy="1000125"/>
      </dsp:txXfrm>
    </dsp:sp>
    <dsp:sp modelId="{AB3A36D3-94C8-4AE6-A5BA-060E4682B41E}">
      <dsp:nvSpPr>
        <dsp:cNvPr id="0" name=""/>
        <dsp:cNvSpPr/>
      </dsp:nvSpPr>
      <dsp:spPr>
        <a:xfrm>
          <a:off x="100012" y="100012"/>
          <a:ext cx="1097280" cy="800100"/>
        </a:xfrm>
        <a:prstGeom prst="roundRect">
          <a:avLst>
            <a:gd name="adj" fmla="val 10000"/>
          </a:avLst>
        </a:prstGeom>
        <a:blipFill>
          <a:blip xmlns:r="http://purl.oclc.org/ooxml/officeDocument/relationships" r:embed="rId1"/>
          <a:srcRect/>
          <a:stretch>
            <a:fillRect l="-20%" r="-20%"/>
          </a:stretch>
        </a:blipFill>
        <a:ln w="6350" cap="flat" cmpd="sng" algn="ctr">
          <a:solidFill>
            <a:schemeClr val="lt1">
              <a:hueOff val="0"/>
              <a:satOff val="0%"/>
              <a:lumOff val="0%"/>
              <a:alphaOff val="0%"/>
            </a:schemeClr>
          </a:solidFill>
          <a:prstDash val="solid"/>
          <a:miter lim="800%"/>
        </a:ln>
        <a:effectLst/>
      </dsp:spPr>
      <dsp:style>
        <a:lnRef idx="1">
          <a:scrgbClr r="0%" g="0%" b="0%"/>
        </a:lnRef>
        <a:fillRef idx="1">
          <a:scrgbClr r="0%" g="0%" b="0%"/>
        </a:fillRef>
        <a:effectRef idx="1">
          <a:scrgbClr r="0%" g="0%" b="0%"/>
        </a:effectRef>
        <a:fontRef idx="minor"/>
      </dsp:style>
    </dsp:sp>
    <dsp:sp modelId="{48E275A9-B66A-4A58-B554-536F834DB41A}">
      <dsp:nvSpPr>
        <dsp:cNvPr id="0" name=""/>
        <dsp:cNvSpPr/>
      </dsp:nvSpPr>
      <dsp:spPr>
        <a:xfrm>
          <a:off x="0" y="1100137"/>
          <a:ext cx="5486400" cy="1000125"/>
        </a:xfrm>
        <a:prstGeom prst="roundRect">
          <a:avLst>
            <a:gd name="adj" fmla="val 10000"/>
          </a:avLst>
        </a:prstGeom>
        <a:gradFill rotWithShape="0">
          <a:gsLst>
            <a:gs pos="0%">
              <a:schemeClr val="accent5">
                <a:alpha val="90%"/>
                <a:hueOff val="0"/>
                <a:satOff val="0%"/>
                <a:lumOff val="0%"/>
                <a:alphaOff val="-20%"/>
                <a:lumMod val="110%"/>
                <a:satMod val="105%"/>
                <a:tint val="67%"/>
              </a:schemeClr>
            </a:gs>
            <a:gs pos="50%">
              <a:schemeClr val="accent5">
                <a:alpha val="90%"/>
                <a:hueOff val="0"/>
                <a:satOff val="0%"/>
                <a:lumOff val="0%"/>
                <a:alphaOff val="-20%"/>
                <a:lumMod val="105%"/>
                <a:satMod val="103%"/>
                <a:tint val="73%"/>
              </a:schemeClr>
            </a:gs>
            <a:gs pos="100%">
              <a:schemeClr val="accent5">
                <a:alpha val="90%"/>
                <a:hueOff val="0"/>
                <a:satOff val="0%"/>
                <a:lumOff val="0%"/>
                <a:alphaOff val="-20%"/>
                <a:lumMod val="105%"/>
                <a:satMod val="109%"/>
                <a:tint val="81%"/>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t" anchorCtr="0">
          <a:noAutofit/>
        </a:bodyPr>
        <a:lstStyle/>
        <a:p>
          <a:pPr marL="0" lvl="0" indent="0" algn="just" defTabSz="355600">
            <a:lnSpc>
              <a:spcPct val="90%"/>
            </a:lnSpc>
            <a:spcBef>
              <a:spcPct val="0%"/>
            </a:spcBef>
            <a:spcAft>
              <a:spcPct val="35%"/>
            </a:spcAft>
            <a:buNone/>
          </a:pPr>
          <a:r>
            <a:rPr lang="en-GB" sz="800" b="1" kern="1200" dirty="0">
              <a:latin typeface="Calisto MT" panose="02040603050505030304" pitchFamily="18" charset="0"/>
            </a:rPr>
            <a:t>Neuro-biological explanation</a:t>
          </a:r>
          <a:endParaRPr lang="en-GB" sz="800" kern="1200">
            <a:latin typeface="Calisto MT" panose="02040603050505030304" pitchFamily="18" charset="0"/>
          </a:endParaRPr>
        </a:p>
        <a:p>
          <a:pPr marL="57150" lvl="1" indent="-57150" algn="just" defTabSz="355600">
            <a:lnSpc>
              <a:spcPct val="90%"/>
            </a:lnSpc>
            <a:spcBef>
              <a:spcPct val="0%"/>
            </a:spcBef>
            <a:spcAft>
              <a:spcPct val="15%"/>
            </a:spcAft>
            <a:buFont typeface="Wingdings" panose="05000000000000000000" pitchFamily="2" charset="2"/>
            <a:buChar char="q"/>
          </a:pPr>
          <a:r>
            <a:rPr lang="en-GB" sz="800" kern="1200" dirty="0">
              <a:latin typeface="Calisto MT" panose="02040603050505030304" pitchFamily="18" charset="0"/>
            </a:rPr>
            <a:t>Exposure to unsafe environments stimulates the </a:t>
          </a:r>
          <a:r>
            <a:rPr lang="en-GB" sz="800" b="1" kern="1200" dirty="0">
              <a:latin typeface="Calisto MT" panose="02040603050505030304" pitchFamily="18" charset="0"/>
            </a:rPr>
            <a:t>amygdala</a:t>
          </a:r>
          <a:r>
            <a:rPr lang="en-GB" sz="800" kern="1200" dirty="0">
              <a:latin typeface="Calisto MT" panose="02040603050505030304" pitchFamily="18" charset="0"/>
            </a:rPr>
            <a:t>, the brain’s threat-detection centre, resulting in ongoing hyperarousal and heightened fear responses, even in the absence of actual danger (Porges, 2018). Chronic activation of the </a:t>
          </a:r>
          <a:r>
            <a:rPr lang="en-GB" sz="800" b="1" kern="1200" dirty="0">
              <a:latin typeface="Calisto MT" panose="02040603050505030304" pitchFamily="18" charset="0"/>
            </a:rPr>
            <a:t>hypothalamic–pituitary–adrenal (HPA) axis</a:t>
          </a:r>
          <a:r>
            <a:rPr lang="en-GB" sz="800" kern="1200" dirty="0">
              <a:latin typeface="Calisto MT" panose="02040603050505030304" pitchFamily="18" charset="0"/>
            </a:rPr>
            <a:t> causes excessive cortisol release, disrupting emotional regulation and impulse control by impairing the prefrontal cortex (van der Kolk, 2014). This dysregulation ultimately makes neural pathways more sensitive to stress, leading to heightened reactivity, impulsivity and anxiety-related behaviours (Teicher and Samson, 2016).</a:t>
          </a:r>
          <a:endParaRPr lang="en-GB" sz="800" kern="1200">
            <a:latin typeface="Calisto MT" panose="02040603050505030304" pitchFamily="18" charset="0"/>
          </a:endParaRPr>
        </a:p>
      </dsp:txBody>
      <dsp:txXfrm>
        <a:off x="1197292" y="1100137"/>
        <a:ext cx="4289107" cy="1000125"/>
      </dsp:txXfrm>
    </dsp:sp>
    <dsp:sp modelId="{2C398847-B188-4DAA-B063-39A6B0E1FF75}">
      <dsp:nvSpPr>
        <dsp:cNvPr id="0" name=""/>
        <dsp:cNvSpPr/>
      </dsp:nvSpPr>
      <dsp:spPr>
        <a:xfrm>
          <a:off x="100012" y="1200150"/>
          <a:ext cx="1097280" cy="800100"/>
        </a:xfrm>
        <a:prstGeom prst="roundRect">
          <a:avLst>
            <a:gd name="adj" fmla="val 10000"/>
          </a:avLst>
        </a:prstGeom>
        <a:blipFill>
          <a:blip xmlns:r="http://purl.oclc.org/ooxml/officeDocument/relationships" r:embed="rId2"/>
          <a:srcRect/>
          <a:stretch>
            <a:fillRect l="-5%" r="-5%"/>
          </a:stretch>
        </a:blipFill>
        <a:ln w="6350" cap="flat" cmpd="sng" algn="ctr">
          <a:solidFill>
            <a:schemeClr val="lt1">
              <a:hueOff val="0"/>
              <a:satOff val="0%"/>
              <a:lumOff val="0%"/>
              <a:alphaOff val="0%"/>
            </a:schemeClr>
          </a:solidFill>
          <a:prstDash val="solid"/>
          <a:miter lim="800%"/>
        </a:ln>
        <a:effectLst/>
      </dsp:spPr>
      <dsp:style>
        <a:lnRef idx="1">
          <a:scrgbClr r="0%" g="0%" b="0%"/>
        </a:lnRef>
        <a:fillRef idx="1">
          <a:scrgbClr r="0%" g="0%" b="0%"/>
        </a:fillRef>
        <a:effectRef idx="1">
          <a:scrgbClr r="0%" g="0%" b="0%"/>
        </a:effectRef>
        <a:fontRef idx="minor"/>
      </dsp:style>
    </dsp:sp>
    <dsp:sp modelId="{C6D5433B-AE57-4084-91B1-93386169F741}">
      <dsp:nvSpPr>
        <dsp:cNvPr id="0" name=""/>
        <dsp:cNvSpPr/>
      </dsp:nvSpPr>
      <dsp:spPr>
        <a:xfrm>
          <a:off x="0" y="2200275"/>
          <a:ext cx="5486400" cy="1000125"/>
        </a:xfrm>
        <a:prstGeom prst="roundRect">
          <a:avLst>
            <a:gd name="adj" fmla="val 10000"/>
          </a:avLst>
        </a:prstGeom>
        <a:gradFill rotWithShape="0">
          <a:gsLst>
            <a:gs pos="0%">
              <a:schemeClr val="accent5">
                <a:alpha val="90%"/>
                <a:hueOff val="0"/>
                <a:satOff val="0%"/>
                <a:lumOff val="0%"/>
                <a:alphaOff val="-40%"/>
                <a:lumMod val="110%"/>
                <a:satMod val="105%"/>
                <a:tint val="67%"/>
              </a:schemeClr>
            </a:gs>
            <a:gs pos="50%">
              <a:schemeClr val="accent5">
                <a:alpha val="90%"/>
                <a:hueOff val="0"/>
                <a:satOff val="0%"/>
                <a:lumOff val="0%"/>
                <a:alphaOff val="-40%"/>
                <a:lumMod val="105%"/>
                <a:satMod val="103%"/>
                <a:tint val="73%"/>
              </a:schemeClr>
            </a:gs>
            <a:gs pos="100%">
              <a:schemeClr val="accent5">
                <a:alpha val="90%"/>
                <a:hueOff val="0"/>
                <a:satOff val="0%"/>
                <a:lumOff val="0%"/>
                <a:alphaOff val="-40%"/>
                <a:lumMod val="105%"/>
                <a:satMod val="109%"/>
                <a:tint val="81%"/>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t" anchorCtr="0">
          <a:noAutofit/>
        </a:bodyPr>
        <a:lstStyle/>
        <a:p>
          <a:pPr marL="0" lvl="0" indent="0" algn="just" defTabSz="355600">
            <a:lnSpc>
              <a:spcPct val="90%"/>
            </a:lnSpc>
            <a:spcBef>
              <a:spcPct val="0%"/>
            </a:spcBef>
            <a:spcAft>
              <a:spcPct val="35%"/>
            </a:spcAft>
            <a:buNone/>
          </a:pPr>
          <a:r>
            <a:rPr lang="en-GB" sz="800" b="1" kern="1200" dirty="0">
              <a:latin typeface="Calisto MT" panose="02040603050505030304" pitchFamily="18" charset="0"/>
            </a:rPr>
            <a:t>Psychological consideration</a:t>
          </a:r>
          <a:endParaRPr lang="en-GB" sz="800" kern="1200">
            <a:latin typeface="Calisto MT" panose="02040603050505030304" pitchFamily="18" charset="0"/>
          </a:endParaRPr>
        </a:p>
        <a:p>
          <a:pPr marL="57150" lvl="1" indent="-57150" algn="just" defTabSz="355600">
            <a:lnSpc>
              <a:spcPct val="90%"/>
            </a:lnSpc>
            <a:spcBef>
              <a:spcPct val="0%"/>
            </a:spcBef>
            <a:spcAft>
              <a:spcPct val="15%"/>
            </a:spcAft>
            <a:buFont typeface="Wingdings" panose="05000000000000000000" pitchFamily="2" charset="2"/>
            <a:buChar char="q"/>
          </a:pPr>
          <a:r>
            <a:rPr lang="en-GB" sz="800" b="1" kern="1200" dirty="0">
              <a:latin typeface="Calisto MT" panose="02040603050505030304" pitchFamily="18" charset="0"/>
            </a:rPr>
            <a:t> </a:t>
          </a:r>
          <a:r>
            <a:rPr lang="en-GB" sz="800" kern="1200" dirty="0">
              <a:latin typeface="Calisto MT" panose="02040603050505030304" pitchFamily="18" charset="0"/>
            </a:rPr>
            <a:t>Memories of trauma can evoke emotional reactions even in the absence of the original threat, impacting everyday life. Thus, internalisation of threat occurs when individuals turn distress inward, leading to shame or withdrawal. In contrast, externalisation involves expressing distress outward through anger or aggression as a defence against perceived danger (McLaughlin and Lambert, 2017).</a:t>
          </a:r>
          <a:endParaRPr lang="en-GB" sz="800" kern="1200">
            <a:latin typeface="Calisto MT" panose="02040603050505030304" pitchFamily="18" charset="0"/>
          </a:endParaRPr>
        </a:p>
      </dsp:txBody>
      <dsp:txXfrm>
        <a:off x="1197292" y="2200275"/>
        <a:ext cx="4289107" cy="1000125"/>
      </dsp:txXfrm>
    </dsp:sp>
    <dsp:sp modelId="{5BC87038-FA7A-4272-9240-F84DF8DE1939}">
      <dsp:nvSpPr>
        <dsp:cNvPr id="0" name=""/>
        <dsp:cNvSpPr/>
      </dsp:nvSpPr>
      <dsp:spPr>
        <a:xfrm>
          <a:off x="100012" y="2300287"/>
          <a:ext cx="1097280" cy="800100"/>
        </a:xfrm>
        <a:prstGeom prst="roundRect">
          <a:avLst>
            <a:gd name="adj" fmla="val 10000"/>
          </a:avLst>
        </a:prstGeom>
        <a:blipFill>
          <a:blip xmlns:r="http://purl.oclc.org/ooxml/officeDocument/relationships" r:embed="rId3"/>
          <a:srcRect/>
          <a:stretch>
            <a:fillRect l="-5%" r="-5%"/>
          </a:stretch>
        </a:blipFill>
        <a:ln w="6350" cap="flat" cmpd="sng" algn="ctr">
          <a:solidFill>
            <a:schemeClr val="lt1">
              <a:hueOff val="0"/>
              <a:satOff val="0%"/>
              <a:lumOff val="0%"/>
              <a:alphaOff val="0%"/>
            </a:schemeClr>
          </a:solidFill>
          <a:prstDash val="solid"/>
          <a:miter lim="800%"/>
        </a:ln>
        <a:effectLst/>
      </dsp:spPr>
      <dsp:style>
        <a:lnRef idx="1">
          <a:scrgbClr r="0%" g="0%" b="0%"/>
        </a:lnRef>
        <a:fillRef idx="1">
          <a:scrgbClr r="0%" g="0%" b="0%"/>
        </a:fillRef>
        <a:effectRef idx="1">
          <a:scrgbClr r="0%" g="0%" b="0%"/>
        </a:effectRef>
        <a:fontRef idx="minor"/>
      </dsp:style>
    </dsp:sp>
  </dsp:spTree>
</dsp:drawing>
</file>

<file path=ppt/diagrams/drawing2.xml><?xml version="1.0" encoding="utf-8"?>
<dsp:drawing xmlns:dgm="http://purl.oclc.org/ooxml/drawingml/diagram" xmlns:dsp="http://schemas.microsoft.com/office/drawing/2008/diagram" xmlns:a="http://purl.oclc.org/ooxml/drawingml/main">
  <dsp:spTree>
    <dsp:nvGrpSpPr>
      <dsp:cNvPr id="0" name=""/>
      <dsp:cNvGrpSpPr/>
    </dsp:nvGrpSpPr>
    <dsp:grpSpPr/>
    <dsp:sp modelId="{EFDC1DE2-998D-4D4C-94DD-ECA9DE97E197}">
      <dsp:nvSpPr>
        <dsp:cNvPr id="0" name=""/>
        <dsp:cNvSpPr/>
      </dsp:nvSpPr>
      <dsp:spPr>
        <a:xfrm>
          <a:off x="80317" y="143950"/>
          <a:ext cx="4720423" cy="589686"/>
        </a:xfrm>
        <a:prstGeom prst="roundRect">
          <a:avLst>
            <a:gd name="adj" fmla="val 10000"/>
          </a:avLst>
        </a:prstGeom>
        <a:solidFill>
          <a:schemeClr val="accent5">
            <a:alpha val="90%"/>
            <a:tint val="40%"/>
            <a:hueOff val="0"/>
            <a:satOff val="0%"/>
            <a:lumOff val="0%"/>
            <a:alphaOff val="0%"/>
          </a:schemeClr>
        </a:solidFill>
        <a:ln w="6350" cap="flat" cmpd="sng" algn="ctr">
          <a:solidFill>
            <a:schemeClr val="accent5">
              <a:alpha val="90%"/>
              <a:tint val="40%"/>
              <a:hueOff val="0"/>
              <a:satOff val="0%"/>
              <a:lumOff val="0%"/>
              <a:alphaOff val="0%"/>
            </a:schemeClr>
          </a:solidFill>
          <a:prstDash val="solid"/>
          <a:miter lim="800%"/>
        </a:ln>
        <a:effectLst/>
      </dsp:spPr>
      <dsp:style>
        <a:lnRef idx="1">
          <a:scrgbClr r="0%" g="0%" b="0%"/>
        </a:lnRef>
        <a:fillRef idx="1">
          <a:scrgbClr r="0%" g="0%" b="0%"/>
        </a:fillRef>
        <a:effectRef idx="0">
          <a:scrgbClr r="0%" g="0%" b="0%"/>
        </a:effectRef>
        <a:fontRef idx="minor"/>
      </dsp:style>
    </dsp:sp>
    <dsp:sp modelId="{D29315DD-3346-467D-95D8-C3C951E13BE2}">
      <dsp:nvSpPr>
        <dsp:cNvPr id="0" name=""/>
        <dsp:cNvSpPr/>
      </dsp:nvSpPr>
      <dsp:spPr>
        <a:xfrm>
          <a:off x="666008" y="188373"/>
          <a:ext cx="1146288" cy="500840"/>
        </a:xfrm>
        <a:prstGeom prst="roundRect">
          <a:avLst>
            <a:gd name="adj" fmla="val 10000"/>
          </a:avLst>
        </a:prstGeom>
        <a:blipFill>
          <a:blip xmlns:r="http://purl.oclc.org/ooxml/officeDocument/relationships" r:embed="rId1"/>
          <a:srcRect/>
          <a:stretch>
            <a:fillRect t="-5%" b="-5%"/>
          </a:stretch>
        </a:blipFill>
        <a:ln w="6350" cap="flat" cmpd="sng" algn="ctr">
          <a:solidFill>
            <a:schemeClr val="lt1">
              <a:hueOff val="0"/>
              <a:satOff val="0%"/>
              <a:lumOff val="0%"/>
              <a:alphaOff val="0%"/>
            </a:schemeClr>
          </a:solidFill>
          <a:prstDash val="solid"/>
          <a:miter lim="800%"/>
        </a:ln>
        <a:effectLst/>
      </dsp:spPr>
      <dsp:style>
        <a:lnRef idx="1">
          <a:scrgbClr r="0%" g="0%" b="0%"/>
        </a:lnRef>
        <a:fillRef idx="1">
          <a:scrgbClr r="0%" g="0%" b="0%"/>
        </a:fillRef>
        <a:effectRef idx="1">
          <a:scrgbClr r="0%" g="0%" b="0%"/>
        </a:effectRef>
        <a:fontRef idx="minor"/>
      </dsp:style>
    </dsp:sp>
    <dsp:sp modelId="{3118E761-BC8E-4031-94B9-DC6E5CA3EEAB}">
      <dsp:nvSpPr>
        <dsp:cNvPr id="0" name=""/>
        <dsp:cNvSpPr/>
      </dsp:nvSpPr>
      <dsp:spPr>
        <a:xfrm rot="10800000">
          <a:off x="146991" y="877587"/>
          <a:ext cx="2184321" cy="1072606"/>
        </a:xfrm>
        <a:prstGeom prst="round2SameRect">
          <a:avLst>
            <a:gd name="adj1" fmla="val 10500"/>
            <a:gd name="adj2" fmla="val 0"/>
          </a:avLst>
        </a:prstGeom>
        <a:gradFill rotWithShape="0">
          <a:gsLst>
            <a:gs pos="0%">
              <a:schemeClr val="accent5">
                <a:alpha val="90%"/>
                <a:hueOff val="0"/>
                <a:satOff val="0%"/>
                <a:lumOff val="0%"/>
                <a:alphaOff val="0%"/>
                <a:lumMod val="110%"/>
                <a:satMod val="105%"/>
                <a:tint val="67%"/>
              </a:schemeClr>
            </a:gs>
            <a:gs pos="50%">
              <a:schemeClr val="accent5">
                <a:alpha val="90%"/>
                <a:hueOff val="0"/>
                <a:satOff val="0%"/>
                <a:lumOff val="0%"/>
                <a:alphaOff val="0%"/>
                <a:lumMod val="105%"/>
                <a:satMod val="103%"/>
                <a:tint val="73%"/>
              </a:schemeClr>
            </a:gs>
            <a:gs pos="100%">
              <a:schemeClr val="accent5">
                <a:alpha val="90%"/>
                <a:hueOff val="0"/>
                <a:satOff val="0%"/>
                <a:lumOff val="0%"/>
                <a:alphaOff val="0%"/>
                <a:lumMod val="105%"/>
                <a:satMod val="109%"/>
                <a:tint val="81%"/>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672" tIns="42672" rIns="42672" bIns="42672" numCol="1" spcCol="1270" anchor="t" anchorCtr="0">
          <a:noAutofit/>
        </a:bodyPr>
        <a:lstStyle/>
        <a:p>
          <a:pPr marL="0" lvl="0" indent="0" algn="just" defTabSz="266700">
            <a:lnSpc>
              <a:spcPct val="90%"/>
            </a:lnSpc>
            <a:spcBef>
              <a:spcPct val="0%"/>
            </a:spcBef>
            <a:spcAft>
              <a:spcPct val="35%"/>
            </a:spcAft>
            <a:buNone/>
          </a:pPr>
          <a:r>
            <a:rPr lang="en-GB" sz="600" b="1" kern="1200" dirty="0">
              <a:latin typeface="Calisto MT" panose="02040603050505030304" pitchFamily="18" charset="0"/>
            </a:rPr>
            <a:t>Cognitive Behavioural Therapy (CBT) </a:t>
          </a:r>
          <a:r>
            <a:rPr lang="en-GB" sz="600" kern="1200" dirty="0">
              <a:latin typeface="Calisto MT" panose="02040603050505030304" pitchFamily="18" charset="0"/>
            </a:rPr>
            <a:t> assists individuals in identifying and altering unhelpful thoughts, feelings, and behaviours that arise after experiencing trauma. It incorporates psychoeducation, exposure techniques, and cognitive restructuring to confront negative beliefs. Behavioural strategies, such as coping skills and relaxation techniques, are employed to help manage anxiety and avoidance. Through this organised process, CBT enables individuals to safely reprocess traumatic memories, regain a sense of control, and alleviate emotional distress (Yadav, McNamara and Sasidhar Gunturu, 2024)</a:t>
          </a:r>
          <a:r>
            <a:rPr lang="en-GB" sz="600" b="1" kern="1200" dirty="0">
              <a:latin typeface="Calisto MT" panose="02040603050505030304" pitchFamily="18" charset="0"/>
            </a:rPr>
            <a:t>. </a:t>
          </a:r>
        </a:p>
      </dsp:txBody>
      <dsp:txXfrm rot="10800000">
        <a:off x="179977" y="877587"/>
        <a:ext cx="2118349" cy="1039620"/>
      </dsp:txXfrm>
    </dsp:sp>
    <dsp:sp modelId="{28AE276C-5C41-46F1-9F19-0FD5FE670B2E}">
      <dsp:nvSpPr>
        <dsp:cNvPr id="0" name=""/>
        <dsp:cNvSpPr/>
      </dsp:nvSpPr>
      <dsp:spPr>
        <a:xfrm>
          <a:off x="2890477" y="244784"/>
          <a:ext cx="1502856" cy="388017"/>
        </a:xfrm>
        <a:prstGeom prst="roundRect">
          <a:avLst>
            <a:gd name="adj" fmla="val 10000"/>
          </a:avLst>
        </a:prstGeom>
        <a:blipFill>
          <a:blip xmlns:r="http://purl.oclc.org/ooxml/officeDocument/relationships" r:embed="rId2"/>
          <a:srcRect/>
          <a:stretch>
            <a:fillRect t="-1%" b="-1%"/>
          </a:stretch>
        </a:blipFill>
        <a:ln w="6350" cap="flat" cmpd="sng" algn="ctr">
          <a:solidFill>
            <a:schemeClr val="lt1">
              <a:hueOff val="0"/>
              <a:satOff val="0%"/>
              <a:lumOff val="0%"/>
              <a:alphaOff val="0%"/>
            </a:schemeClr>
          </a:solidFill>
          <a:prstDash val="solid"/>
          <a:miter lim="800%"/>
        </a:ln>
        <a:effectLst/>
      </dsp:spPr>
      <dsp:style>
        <a:lnRef idx="1">
          <a:scrgbClr r="0%" g="0%" b="0%"/>
        </a:lnRef>
        <a:fillRef idx="1">
          <a:scrgbClr r="0%" g="0%" b="0%"/>
        </a:fillRef>
        <a:effectRef idx="1">
          <a:scrgbClr r="0%" g="0%" b="0%"/>
        </a:effectRef>
        <a:fontRef idx="minor"/>
      </dsp:style>
    </dsp:sp>
    <dsp:sp modelId="{F4582F20-13CF-4289-8B0C-BD3B26AE20A3}">
      <dsp:nvSpPr>
        <dsp:cNvPr id="0" name=""/>
        <dsp:cNvSpPr/>
      </dsp:nvSpPr>
      <dsp:spPr>
        <a:xfrm rot="10800000">
          <a:off x="2549745" y="877587"/>
          <a:ext cx="2184321" cy="1072606"/>
        </a:xfrm>
        <a:prstGeom prst="round2SameRect">
          <a:avLst>
            <a:gd name="adj1" fmla="val 10500"/>
            <a:gd name="adj2" fmla="val 0"/>
          </a:avLst>
        </a:prstGeom>
        <a:gradFill rotWithShape="0">
          <a:gsLst>
            <a:gs pos="0%">
              <a:schemeClr val="accent5">
                <a:alpha val="90%"/>
                <a:hueOff val="0"/>
                <a:satOff val="0%"/>
                <a:lumOff val="0%"/>
                <a:alphaOff val="-40%"/>
                <a:lumMod val="110%"/>
                <a:satMod val="105%"/>
                <a:tint val="67%"/>
              </a:schemeClr>
            </a:gs>
            <a:gs pos="50%">
              <a:schemeClr val="accent5">
                <a:alpha val="90%"/>
                <a:hueOff val="0"/>
                <a:satOff val="0%"/>
                <a:lumOff val="0%"/>
                <a:alphaOff val="-40%"/>
                <a:lumMod val="105%"/>
                <a:satMod val="103%"/>
                <a:tint val="73%"/>
              </a:schemeClr>
            </a:gs>
            <a:gs pos="100%">
              <a:schemeClr val="accent5">
                <a:alpha val="90%"/>
                <a:hueOff val="0"/>
                <a:satOff val="0%"/>
                <a:lumOff val="0%"/>
                <a:alphaOff val="-40%"/>
                <a:lumMod val="105%"/>
                <a:satMod val="109%"/>
                <a:tint val="81%"/>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672" tIns="42672" rIns="42672" bIns="42672" numCol="1" spcCol="1270" anchor="t" anchorCtr="0">
          <a:noAutofit/>
        </a:bodyPr>
        <a:lstStyle/>
        <a:p>
          <a:pPr marL="0" lvl="0" indent="0" algn="just" defTabSz="266700">
            <a:lnSpc>
              <a:spcPct val="90%"/>
            </a:lnSpc>
            <a:spcBef>
              <a:spcPct val="0%"/>
            </a:spcBef>
            <a:spcAft>
              <a:spcPct val="35%"/>
            </a:spcAft>
            <a:buNone/>
          </a:pPr>
          <a:r>
            <a:rPr lang="en-GB" sz="600" b="1" kern="1200" dirty="0">
              <a:latin typeface="Calisto MT" panose="02040603050505030304" pitchFamily="18" charset="0"/>
            </a:rPr>
            <a:t>Eye Movement Desensitisation and Reprocessing (EMDR</a:t>
          </a:r>
          <a:r>
            <a:rPr lang="en-GB" sz="600" kern="1200" dirty="0">
              <a:latin typeface="Calisto MT" panose="02040603050505030304" pitchFamily="18" charset="0"/>
            </a:rPr>
            <a:t>) is a systematic, eight-step therapy designed to aid the brain's inherent healing ability through bilateral stimulation—like lateral eye movements—while a person recalls traumatic events. This method assists in reducing emotional reactions, reorganising memory storage, and substituting negative beliefs with more constructive ones. EMDR allows individuals to process traumatic events without the need for extensive verbal communication, making it particularly beneficial for those who find it distressing to discuss their trauma (Yadav, McNamara and Sasidhar Gunturu, 2024)</a:t>
          </a:r>
        </a:p>
      </dsp:txBody>
      <dsp:txXfrm rot="10800000">
        <a:off x="2582731" y="877587"/>
        <a:ext cx="2118349" cy="1039620"/>
      </dsp:txXfrm>
    </dsp:sp>
  </dsp:spTree>
</dsp:drawing>
</file>

<file path=ppt/diagrams/layout1.xml><?xml version="1.0" encoding="utf-8"?>
<dgm:layoutDef xmlns:dgm="http://purl.oclc.org/ooxml/drawingml/diagram" xmlns:a="http://purl.oclc.org/ooxml/drawingml/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purl.oclc.org/ooxml/officeDocument/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purl.oclc.org/ooxml/officeDocument/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purl.oclc.org/ooxml/officeDocument/relationships" type="roundRect" r:blip="">
            <dgm:adjLst>
              <dgm:adj idx="1" val="0.1"/>
            </dgm:adjLst>
          </dgm:shape>
          <dgm:presOf axis="desOrSelf" ptType="node"/>
          <dgm:constrLst/>
          <dgm:ruleLst/>
        </dgm:layoutNode>
        <dgm:layoutNode name="img" styleLbl="fgImgPlace1">
          <dgm:alg type="sp"/>
          <dgm:shape xmlns:r="http://purl.oclc.org/ooxml/officeDocument/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purl.oclc.org/ooxml/officeDocument/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purl.oclc.org/ooxml/officeDocument/relationships" r:blip="">
            <dgm:adjLst/>
          </dgm:shape>
          <dgm:presOf axis="self"/>
          <dgm:constrLst/>
          <dgm:ruleLst/>
        </dgm:layoutNode>
      </dgm:forEach>
    </dgm:forEach>
  </dgm:layoutNode>
</dgm:layoutDef>
</file>

<file path=ppt/diagrams/layout2.xml><?xml version="1.0" encoding="utf-8"?>
<dgm:layoutDef xmlns:dgm="http://purl.oclc.org/ooxml/drawingml/diagram" xmlns:a="http://purl.oclc.org/ooxml/drawingml/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purl.oclc.org/ooxml/officeDocument/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purl.oclc.org/ooxml/officeDocument/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purl.oclc.org/ooxml/officeDocument/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purl.oclc.org/ooxml/officeDocument/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purl.oclc.org/ooxml/officeDocument/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purl.oclc.org/ooxml/officeDocument/relationships" type="roundRect" r:blip="" hideGeom="1">
                  <dgm:adjLst>
                    <dgm:adj idx="1" val="0.1"/>
                  </dgm:adjLst>
                </dgm:shape>
                <dgm:presOf/>
                <dgm:constrLst/>
                <dgm:ruleLst/>
              </dgm:layoutNode>
              <dgm:layoutNode name="imagNode" styleLbl="fgImgPlace1">
                <dgm:alg type="sp"/>
                <dgm:shape xmlns:r="http://purl.oclc.org/ooxml/officeDocument/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purl.oclc.org/ooxml/officeDocument/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purl.oclc.org/ooxml/drawingml/diagram" xmlns:a="http://purl.oclc.org/ooxml/drawingml/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purl.oclc.org/ooxml/drawingml/diagram" xmlns:a="http://purl.oclc.org/ooxml/drawingml/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12/10/2025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4102266"/>
      </p:ext>
    </p:extLst>
  </p:cSld>
  <p:clrMapOvr>
    <a:masterClrMapping/>
  </p:clrMapOvr>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12/10/2025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144090"/>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
                  </a:schemeClr>
                </a:solidFill>
              </a:defRPr>
            </a:lvl1pPr>
            <a:lvl2pPr marL="457200" indent="0">
              <a:buNone/>
              <a:defRPr sz="2000">
                <a:solidFill>
                  <a:schemeClr val="tx1">
                    <a:tint val="75%"/>
                  </a:schemeClr>
                </a:solidFill>
              </a:defRPr>
            </a:lvl2pPr>
            <a:lvl3pPr marL="914400" indent="0">
              <a:buNone/>
              <a:defRPr sz="1800">
                <a:solidFill>
                  <a:schemeClr val="tx1">
                    <a:tint val="75%"/>
                  </a:schemeClr>
                </a:solidFill>
              </a:defRPr>
            </a:lvl3pPr>
            <a:lvl4pPr marL="1371600" indent="0">
              <a:buNone/>
              <a:defRPr sz="1600">
                <a:solidFill>
                  <a:schemeClr val="tx1">
                    <a:tint val="75%"/>
                  </a:schemeClr>
                </a:solidFill>
              </a:defRPr>
            </a:lvl4pPr>
            <a:lvl5pPr marL="1828800" indent="0">
              <a:buNone/>
              <a:defRPr sz="1600">
                <a:solidFill>
                  <a:schemeClr val="tx1">
                    <a:tint val="75%"/>
                  </a:schemeClr>
                </a:solidFill>
              </a:defRPr>
            </a:lvl5pPr>
            <a:lvl6pPr marL="2286000" indent="0">
              <a:buNone/>
              <a:defRPr sz="1600">
                <a:solidFill>
                  <a:schemeClr val="tx1">
                    <a:tint val="75%"/>
                  </a:schemeClr>
                </a:solidFill>
              </a:defRPr>
            </a:lvl6pPr>
            <a:lvl7pPr marL="2743200" indent="0">
              <a:buNone/>
              <a:defRPr sz="1600">
                <a:solidFill>
                  <a:schemeClr val="tx1">
                    <a:tint val="75%"/>
                  </a:schemeClr>
                </a:solidFill>
              </a:defRPr>
            </a:lvl7pPr>
            <a:lvl8pPr marL="3200400" indent="0">
              <a:buNone/>
              <a:defRPr sz="1600">
                <a:solidFill>
                  <a:schemeClr val="tx1">
                    <a:tint val="75%"/>
                  </a:schemeClr>
                </a:solidFill>
              </a:defRPr>
            </a:lvl8pPr>
            <a:lvl9pPr marL="3657600" indent="0">
              <a:buNone/>
              <a:defRPr sz="1600">
                <a:solidFill>
                  <a:schemeClr val="tx1">
                    <a:tint val="75%"/>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12/10/2025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8304392"/>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12/10/2025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49963545"/>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12/10/2025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1489817"/>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12/10/2025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094457"/>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12/10/2025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70448549"/>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12/10/2025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50732088"/>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12/10/2025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6005816"/>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12/10/2025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742993"/>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12/10/2025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4297933"/>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12/10/2025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750856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purl.oclc.org/ooxml/officeDocument/relationships/image" Target="../media/image2.jpg"/><Relationship Id="rId7" Type="http://purl.oclc.org/ooxml/officeDocument/relationships/diagramColors" Target="../diagrams/colors1.xml"/><Relationship Id="rId12" Type="http://purl.oclc.org/ooxml/officeDocument/relationships/diagramColors" Target="../diagrams/colors2.xml"/><Relationship Id="rId2" Type="http://purl.oclc.org/ooxml/officeDocument/relationships/image" Target="../media/image1.jpeg"/><Relationship Id="rId1" Type="http://purl.oclc.org/ooxml/officeDocument/relationships/slideLayout" Target="../slideLayouts/slideLayout1.xml"/><Relationship Id="rId6" Type="http://purl.oclc.org/ooxml/officeDocument/relationships/diagramQuickStyle" Target="../diagrams/quickStyle1.xml"/><Relationship Id="rId11" Type="http://purl.oclc.org/ooxml/officeDocument/relationships/diagramQuickStyle" Target="../diagrams/quickStyle2.xml"/><Relationship Id="rId5" Type="http://purl.oclc.org/ooxml/officeDocument/relationships/diagramLayout" Target="../diagrams/layout1.xml"/><Relationship Id="rId10" Type="http://purl.oclc.org/ooxml/officeDocument/relationships/diagramLayout" Target="../diagrams/layout2.xml"/><Relationship Id="rId4" Type="http://purl.oclc.org/ooxml/officeDocument/relationships/diagramData" Target="../diagrams/data1.xml"/><Relationship Id="rId9" Type="http://purl.oclc.org/ooxml/officeDocument/relationships/diagramData" Target="../diagrams/data2.xml"/><Relationship Id="rId14" Type="http://purl.oclc.org/ooxml/officeDocument/relationships/image" Target="../media/image8.jpeg"/></Relationships>
</file>

<file path=ppt/slides/_rels/slide2.xml.rels><?xml version="1.0" encoding="UTF-8" standalone="yes"?>
<Relationships xmlns="http://schemas.openxmlformats.org/package/2006/relationships"><Relationship Id="rId1" Type="http://purl.oclc.org/ooxml/officeDocument/relationships/slideLayout" Target="../slideLayouts/slideLayout2.xml"/></Relationships>
</file>

<file path=ppt/slides/slide1.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15%"/>
                  </a:schemeClr>
                </a:solidFill>
                <a:prstDash val="solid"/>
                <a:miter lim="800%"/>
              </a14:hiddenLine>
            </a:ext>
          </a:extLst>
        </p:spPr>
        <p:style>
          <a:lnRef idx="2">
            <a:schemeClr val="accent1">
              <a:shade val="15%"/>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4" name="Picture 13" descr="Paint in motion from the bottom of the view">
            <a:extLst>
              <a:ext uri="{FF2B5EF4-FFF2-40B4-BE49-F238E27FC236}">
                <a16:creationId xmlns:a16="http://schemas.microsoft.com/office/drawing/2014/main" id="{1668B39A-42EC-0A31-43D2-77B8D8B0AA0F}"/>
              </a:ext>
            </a:extLst>
          </p:cNvPr>
          <p:cNvPicPr>
            <a:picLocks noChangeAspect="1"/>
          </p:cNvPicPr>
          <p:nvPr/>
        </p:nvPicPr>
        <p:blipFill>
          <a:blip r:embed="rId2"/>
          <a:srcRect t="12.293%" b="0.497%"/>
          <a:stretch>
            <a:fillRect/>
          </a:stretch>
        </p:blipFill>
        <p:spPr>
          <a:xfrm>
            <a:off x="-23040" y="38574"/>
            <a:ext cx="12191979" cy="6857990"/>
          </a:xfrm>
          <a:prstGeom prst="rect">
            <a:avLst/>
          </a:prstGeom>
        </p:spPr>
      </p:pic>
      <p:sp>
        <p:nvSpPr>
          <p:cNvPr id="15" name="Rectangle 14">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
                <a:schemeClr val="bg1">
                  <a:alpha val="17%"/>
                </a:schemeClr>
              </a:gs>
              <a:gs pos="100%">
                <a:schemeClr val="bg1">
                  <a:alpha val="45%"/>
                </a:schemeClr>
              </a:gs>
            </a:gsLst>
            <a:lin ang="5400000" scaled="1"/>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A38B6C06-4137-BCCA-0765-4D3ECFC1F6DE}"/>
              </a:ext>
            </a:extLst>
          </p:cNvPr>
          <p:cNvSpPr>
            <a:spLocks noGrp="1"/>
          </p:cNvSpPr>
          <p:nvPr>
            <p:ph type="ctrTitle"/>
          </p:nvPr>
        </p:nvSpPr>
        <p:spPr>
          <a:xfrm>
            <a:off x="896826" y="28123"/>
            <a:ext cx="10919426" cy="570749"/>
          </a:xfrm>
        </p:spPr>
        <p:txBody>
          <a:bodyPr anchor="ctr">
            <a:normAutofit fontScale="90%"/>
          </a:bodyPr>
          <a:lstStyle/>
          <a:p>
            <a:pPr algn="ctr"/>
            <a:br>
              <a:rPr lang="en-GB" sz="3600" dirty="0">
                <a:solidFill>
                  <a:srgbClr val="FFC000"/>
                </a:solidFill>
                <a:effectLst>
                  <a:outerShdw blurRad="38100" dist="38100" dir="2700000" algn="tl">
                    <a:srgbClr val="000000">
                      <a:alpha val="43.137%"/>
                    </a:srgbClr>
                  </a:outerShdw>
                </a:effectLst>
              </a:rPr>
            </a:br>
            <a:br>
              <a:rPr lang="en-GB" sz="3600" dirty="0">
                <a:solidFill>
                  <a:srgbClr val="FFC000"/>
                </a:solidFill>
                <a:effectLst>
                  <a:outerShdw blurRad="38100" dist="38100" dir="2700000" algn="tl">
                    <a:srgbClr val="000000">
                      <a:alpha val="43.137%"/>
                    </a:srgbClr>
                  </a:outerShdw>
                </a:effectLst>
              </a:rPr>
            </a:br>
            <a:br>
              <a:rPr lang="en-GB" sz="3600" dirty="0">
                <a:solidFill>
                  <a:srgbClr val="FFC000"/>
                </a:solidFill>
                <a:effectLst>
                  <a:outerShdw blurRad="38100" dist="38100" dir="2700000" algn="tl">
                    <a:srgbClr val="000000">
                      <a:alpha val="43.137%"/>
                    </a:srgbClr>
                  </a:outerShdw>
                </a:effectLst>
              </a:rPr>
            </a:br>
            <a:r>
              <a:rPr lang="en-GB" sz="2200" dirty="0">
                <a:solidFill>
                  <a:srgbClr val="FFC000"/>
                </a:solidFill>
                <a:effectLst>
                  <a:outerShdw blurRad="38100" dist="38100" dir="2700000" algn="tl">
                    <a:srgbClr val="000000">
                      <a:alpha val="43.137%"/>
                    </a:srgbClr>
                  </a:outerShdw>
                </a:effectLst>
                <a:latin typeface="Agency FB" panose="020B0503020202020204" pitchFamily="34" charset="0"/>
              </a:rPr>
              <a:t>Understanding Trauma: Implications, Behavioural Responses, and the Role of Trauma-Informed Practice in Healing</a:t>
            </a:r>
            <a:br>
              <a:rPr lang="en-GB" sz="2200" dirty="0">
                <a:solidFill>
                  <a:srgbClr val="FFC000"/>
                </a:solidFill>
                <a:effectLst>
                  <a:outerShdw blurRad="38100" dist="38100" dir="2700000" algn="tl">
                    <a:srgbClr val="000000">
                      <a:alpha val="43.137%"/>
                    </a:srgbClr>
                  </a:outerShdw>
                </a:effectLst>
                <a:latin typeface="Agency FB" panose="020B0503020202020204" pitchFamily="34" charset="0"/>
              </a:rPr>
            </a:br>
            <a:br>
              <a:rPr lang="en-GB" sz="3600" dirty="0">
                <a:solidFill>
                  <a:srgbClr val="FFC000"/>
                </a:solidFill>
                <a:effectLst>
                  <a:outerShdw blurRad="38100" dist="38100" dir="2700000" algn="tl">
                    <a:srgbClr val="000000">
                      <a:alpha val="43.137%"/>
                    </a:srgbClr>
                  </a:outerShdw>
                </a:effectLst>
              </a:rPr>
            </a:br>
            <a:br>
              <a:rPr lang="en-GB" sz="3600" dirty="0">
                <a:solidFill>
                  <a:srgbClr val="FFC000"/>
                </a:solidFill>
                <a:effectLst>
                  <a:outerShdw blurRad="38100" dist="38100" dir="2700000" algn="tl">
                    <a:srgbClr val="000000">
                      <a:alpha val="43.137%"/>
                    </a:srgbClr>
                  </a:outerShdw>
                </a:effectLst>
              </a:rPr>
            </a:br>
            <a:endParaRPr lang="en-GB" sz="3600" dirty="0">
              <a:solidFill>
                <a:srgbClr val="FFC000"/>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007BCE1C-564A-E739-9DB5-7B41740FAD7A}"/>
              </a:ext>
            </a:extLst>
          </p:cNvPr>
          <p:cNvSpPr txBox="1"/>
          <p:nvPr/>
        </p:nvSpPr>
        <p:spPr>
          <a:xfrm>
            <a:off x="1323910" y="485947"/>
            <a:ext cx="10230970" cy="461665"/>
          </a:xfrm>
          <a:prstGeom prst="rect">
            <a:avLst/>
          </a:prstGeom>
          <a:noFill/>
        </p:spPr>
        <p:txBody>
          <a:bodyPr wrap="square" rtlCol="0">
            <a:spAutoFit/>
          </a:bodyPr>
          <a:lstStyle/>
          <a:p>
            <a:pPr algn="ctr"/>
            <a:r>
              <a:rPr lang="en-GB" sz="1200" b="1" dirty="0">
                <a:solidFill>
                  <a:schemeClr val="bg1"/>
                </a:solidFill>
                <a:effectLst>
                  <a:outerShdw blurRad="38100" dist="38100" dir="2700000" algn="tl">
                    <a:srgbClr val="000000">
                      <a:alpha val="43.137%"/>
                    </a:srgbClr>
                  </a:outerShdw>
                </a:effectLst>
              </a:rPr>
              <a:t>Aim: To explore the nature of trauma, its impact on individuals, and the relationship between traumatic experiences and behavioural responses, focusing on trauma-informed practice in health and social care</a:t>
            </a:r>
          </a:p>
        </p:txBody>
      </p:sp>
      <p:sp>
        <p:nvSpPr>
          <p:cNvPr id="16" name="Arrow: Right 15">
            <a:extLst>
              <a:ext uri="{FF2B5EF4-FFF2-40B4-BE49-F238E27FC236}">
                <a16:creationId xmlns:a16="http://schemas.microsoft.com/office/drawing/2014/main" id="{47164B4B-909A-6A40-3FFF-B67CF94F97F4}"/>
              </a:ext>
            </a:extLst>
          </p:cNvPr>
          <p:cNvSpPr/>
          <p:nvPr/>
        </p:nvSpPr>
        <p:spPr>
          <a:xfrm>
            <a:off x="5987845" y="1429266"/>
            <a:ext cx="602974" cy="449826"/>
          </a:xfrm>
          <a:prstGeom prst="rightArrow">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905B77ED-A094-2D92-2762-0374E161C391}"/>
              </a:ext>
            </a:extLst>
          </p:cNvPr>
          <p:cNvSpPr/>
          <p:nvPr/>
        </p:nvSpPr>
        <p:spPr>
          <a:xfrm>
            <a:off x="1749891" y="1395419"/>
            <a:ext cx="648929" cy="449826"/>
          </a:xfrm>
          <a:prstGeom prst="rightArrow">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296EE22-78E4-9AAC-4ADA-F1C3DDBACD3F}"/>
              </a:ext>
            </a:extLst>
          </p:cNvPr>
          <p:cNvSpPr/>
          <p:nvPr/>
        </p:nvSpPr>
        <p:spPr>
          <a:xfrm>
            <a:off x="215770" y="1141747"/>
            <a:ext cx="1606342" cy="1227556"/>
          </a:xfrm>
          <a:prstGeom prst="rect">
            <a:avLst/>
          </a:prstGeom>
          <a:gradFill>
            <a:gsLst>
              <a:gs pos="0%">
                <a:schemeClr val="accent1">
                  <a:lumMod val="5%"/>
                  <a:lumOff val="95%"/>
                </a:schemeClr>
              </a:gs>
              <a:gs pos="74%">
                <a:schemeClr val="accent1">
                  <a:lumMod val="45%"/>
                  <a:lumOff val="55%"/>
                </a:schemeClr>
              </a:gs>
              <a:gs pos="83%">
                <a:schemeClr val="accent1">
                  <a:lumMod val="45%"/>
                  <a:lumOff val="55%"/>
                </a:schemeClr>
              </a:gs>
              <a:gs pos="100%">
                <a:schemeClr val="accent1">
                  <a:lumMod val="30%"/>
                  <a:lumOff val="70%"/>
                </a:schemeClr>
              </a:gs>
            </a:gsLst>
            <a:lin ang="5400000" scaled="1"/>
          </a:gradFill>
          <a:ln/>
        </p:spPr>
        <p:style>
          <a:lnRef idx="2">
            <a:schemeClr val="dk1"/>
          </a:lnRef>
          <a:fillRef idx="1">
            <a:schemeClr val="lt1"/>
          </a:fillRef>
          <a:effectRef idx="0">
            <a:schemeClr val="dk1"/>
          </a:effectRef>
          <a:fontRef idx="minor">
            <a:schemeClr val="dk1"/>
          </a:fontRef>
        </p:style>
        <p:txBody>
          <a:bodyPr rtlCol="0" anchor="ctr"/>
          <a:lstStyle/>
          <a:p>
            <a:r>
              <a:rPr lang="en-GB" sz="1000" b="1" dirty="0">
                <a:solidFill>
                  <a:schemeClr val="bg1"/>
                </a:solidFill>
              </a:rPr>
              <a:t>What is trauma?</a:t>
            </a:r>
          </a:p>
          <a:p>
            <a:pPr algn="just"/>
            <a:r>
              <a:rPr lang="en-GB" sz="1000" dirty="0">
                <a:solidFill>
                  <a:schemeClr val="bg1"/>
                </a:solidFill>
              </a:rPr>
              <a:t>Trauma refers to a highly distressing or intense experience that exceeds an individual's ability to cope (</a:t>
            </a:r>
            <a:r>
              <a:rPr lang="en-GB" sz="1000" dirty="0"/>
              <a:t>CAMHS, 2023) </a:t>
            </a:r>
            <a:endParaRPr lang="en-GB" sz="1000" dirty="0">
              <a:solidFill>
                <a:schemeClr val="bg1"/>
              </a:solidFill>
            </a:endParaRPr>
          </a:p>
        </p:txBody>
      </p:sp>
      <p:sp>
        <p:nvSpPr>
          <p:cNvPr id="11" name="Rectangle: Rounded Corners 10">
            <a:extLst>
              <a:ext uri="{FF2B5EF4-FFF2-40B4-BE49-F238E27FC236}">
                <a16:creationId xmlns:a16="http://schemas.microsoft.com/office/drawing/2014/main" id="{D9A29A13-7CD3-C369-16E9-E8832744F62D}"/>
              </a:ext>
            </a:extLst>
          </p:cNvPr>
          <p:cNvSpPr/>
          <p:nvPr/>
        </p:nvSpPr>
        <p:spPr>
          <a:xfrm>
            <a:off x="2379737" y="986186"/>
            <a:ext cx="3716263" cy="1486435"/>
          </a:xfrm>
          <a:prstGeom prst="roundRect">
            <a:avLst/>
          </a:prstGeom>
          <a:gradFill>
            <a:gsLst>
              <a:gs pos="0%">
                <a:schemeClr val="accent1">
                  <a:lumMod val="5%"/>
                  <a:lumOff val="95%"/>
                  <a:alpha val="82%"/>
                </a:schemeClr>
              </a:gs>
              <a:gs pos="74%">
                <a:schemeClr val="accent1">
                  <a:lumMod val="45%"/>
                  <a:lumOff val="55%"/>
                </a:schemeClr>
              </a:gs>
              <a:gs pos="83%">
                <a:schemeClr val="accent1">
                  <a:lumMod val="45%"/>
                  <a:lumOff val="55%"/>
                </a:schemeClr>
              </a:gs>
              <a:gs pos="100%">
                <a:schemeClr val="accent1">
                  <a:lumMod val="30%"/>
                  <a:lumOff val="70%"/>
                </a:schemeClr>
              </a:gs>
            </a:gsLst>
            <a:lin ang="5400000" scaled="1"/>
          </a:gradFill>
          <a:ln/>
        </p:spPr>
        <p:style>
          <a:lnRef idx="2">
            <a:schemeClr val="dk1"/>
          </a:lnRef>
          <a:fillRef idx="1">
            <a:schemeClr val="lt1"/>
          </a:fillRef>
          <a:effectRef idx="0">
            <a:schemeClr val="dk1"/>
          </a:effectRef>
          <a:fontRef idx="minor">
            <a:schemeClr val="dk1"/>
          </a:fontRef>
        </p:style>
        <p:txBody>
          <a:bodyPr rtlCol="0" anchor="ctr"/>
          <a:lstStyle/>
          <a:p>
            <a:r>
              <a:rPr lang="en-GB" sz="900" b="1" dirty="0"/>
              <a:t>Relationship Between Traumatic Experience and Behaviour</a:t>
            </a:r>
          </a:p>
          <a:p>
            <a:pPr algn="just"/>
            <a:r>
              <a:rPr lang="en-GB" sz="900" dirty="0"/>
              <a:t>Traumatic experiences influence behaviour through changes in emotional regulation, coping mechanisms, and perceptions of safety. </a:t>
            </a:r>
            <a:r>
              <a:rPr lang="en-GB" sz="1000" dirty="0"/>
              <a:t>Individuals may present with challenging behaviours, including</a:t>
            </a:r>
            <a:r>
              <a:rPr lang="en-GB" sz="1000" b="1" dirty="0"/>
              <a:t> attachment disruption, Post-traumatic stress disorder (PTSD), anxiety, depression, and emotional regulation issues in relationships, social withdrawal, and disengagement from education or work, sleep disturbances, headaches, fatigue, and greater vulnerability to chronic illnesses from prolonged stress.  </a:t>
            </a:r>
            <a:endParaRPr lang="en-GB" sz="900" b="1" dirty="0"/>
          </a:p>
        </p:txBody>
      </p:sp>
      <p:cxnSp>
        <p:nvCxnSpPr>
          <p:cNvPr id="22" name="Straight Connector 21">
            <a:extLst>
              <a:ext uri="{FF2B5EF4-FFF2-40B4-BE49-F238E27FC236}">
                <a16:creationId xmlns:a16="http://schemas.microsoft.com/office/drawing/2014/main" id="{FB1997F3-6F9D-F6E1-30EE-DB88C728F940}"/>
              </a:ext>
            </a:extLst>
          </p:cNvPr>
          <p:cNvCxnSpPr/>
          <p:nvPr/>
        </p:nvCxnSpPr>
        <p:spPr>
          <a:xfrm>
            <a:off x="491738" y="4288634"/>
            <a:ext cx="11343004"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0C5971A7-1D81-7A11-1994-BEE439FBBD3D}"/>
              </a:ext>
            </a:extLst>
          </p:cNvPr>
          <p:cNvSpPr/>
          <p:nvPr/>
        </p:nvSpPr>
        <p:spPr>
          <a:xfrm>
            <a:off x="755375" y="4351729"/>
            <a:ext cx="10884308" cy="456891"/>
          </a:xfrm>
          <a:prstGeom prst="rect">
            <a:avLst/>
          </a:prstGeom>
          <a:solidFill>
            <a:schemeClr val="accent5">
              <a:lumMod val="60%"/>
              <a:lumOff val="4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just"/>
            <a:r>
              <a:rPr lang="en-GB" sz="1000" b="1" dirty="0"/>
              <a:t>Trauma-informed practice (TIP) is a holistic, evidence-based framework that recognises the widespread and lasting impacts of trauma. It incorporates this awareness into the health and social care services. It seeks to acknowledge, address, and lessen the effects of traumatic experiences while integrating this understanding into policies and procedures (SAMHSA, 2014).</a:t>
            </a:r>
          </a:p>
        </p:txBody>
      </p:sp>
      <p:sp>
        <p:nvSpPr>
          <p:cNvPr id="27" name="Rectangle 26">
            <a:extLst>
              <a:ext uri="{FF2B5EF4-FFF2-40B4-BE49-F238E27FC236}">
                <a16:creationId xmlns:a16="http://schemas.microsoft.com/office/drawing/2014/main" id="{908E1212-D1B5-ED5C-CDA6-C48872FEB1F1}"/>
              </a:ext>
            </a:extLst>
          </p:cNvPr>
          <p:cNvSpPr/>
          <p:nvPr/>
        </p:nvSpPr>
        <p:spPr>
          <a:xfrm>
            <a:off x="208947" y="4871713"/>
            <a:ext cx="3031447" cy="1947711"/>
          </a:xfrm>
          <a:prstGeom prst="rect">
            <a:avLst/>
          </a:prstGeom>
          <a:gradFill>
            <a:gsLst>
              <a:gs pos="66%">
                <a:schemeClr val="tx2">
                  <a:lumMod val="90%"/>
                  <a:alpha val="62%"/>
                </a:schemeClr>
              </a:gs>
              <a:gs pos="67%">
                <a:schemeClr val="accent1">
                  <a:lumMod val="45%"/>
                  <a:lumOff val="55%"/>
                </a:schemeClr>
              </a:gs>
              <a:gs pos="83%">
                <a:schemeClr val="accent1">
                  <a:lumMod val="45%"/>
                  <a:lumOff val="55%"/>
                </a:schemeClr>
              </a:gs>
              <a:gs pos="100%">
                <a:schemeClr val="accent1">
                  <a:lumMod val="30%"/>
                  <a:lumOff val="70%"/>
                </a:schemeClr>
              </a:gs>
            </a:gsLst>
            <a:lin ang="5400000" scaled="1"/>
          </a:gradFill>
          <a:ln/>
        </p:spPr>
        <p:style>
          <a:lnRef idx="2">
            <a:schemeClr val="dk1"/>
          </a:lnRef>
          <a:fillRef idx="1">
            <a:schemeClr val="lt1"/>
          </a:fillRef>
          <a:effectRef idx="0">
            <a:schemeClr val="dk1"/>
          </a:effectRef>
          <a:fontRef idx="minor">
            <a:schemeClr val="dk1"/>
          </a:fontRef>
        </p:style>
        <p:txBody>
          <a:bodyPr rtlCol="0" anchor="ctr"/>
          <a:lstStyle/>
          <a:p>
            <a:pPr algn="ctr"/>
            <a:endParaRPr lang="en-GB" sz="800" b="1" dirty="0"/>
          </a:p>
          <a:p>
            <a:pPr algn="ctr"/>
            <a:r>
              <a:rPr lang="en-GB" sz="1000" b="1" u="sng" dirty="0"/>
              <a:t>Core principles</a:t>
            </a:r>
          </a:p>
          <a:p>
            <a:pPr algn="ctr"/>
            <a:r>
              <a:rPr lang="en-GB" sz="800" b="1" dirty="0"/>
              <a:t>Safety, trust, choice, collaboration, empowerment, and cultural sensitivity </a:t>
            </a:r>
          </a:p>
          <a:p>
            <a:pPr marL="171450" indent="-171450" algn="just">
              <a:buFont typeface="Arial" panose="020B0604020202020204" pitchFamily="34" charset="0"/>
              <a:buChar char="•"/>
            </a:pPr>
            <a:r>
              <a:rPr lang="en-GB" sz="800" dirty="0"/>
              <a:t> They create secure care environments where individuals feel safe and trust the process. </a:t>
            </a:r>
          </a:p>
          <a:p>
            <a:pPr marL="171450" indent="-171450" algn="just">
              <a:buFont typeface="Arial" panose="020B0604020202020204" pitchFamily="34" charset="0"/>
              <a:buChar char="•"/>
            </a:pPr>
            <a:r>
              <a:rPr lang="en-GB" sz="800" dirty="0"/>
              <a:t>By promoting choice and collaboration, practitioners help service users to be involved in their recovery. </a:t>
            </a:r>
          </a:p>
          <a:p>
            <a:pPr marL="171450" indent="-171450" algn="just">
              <a:buFont typeface="Arial" panose="020B0604020202020204" pitchFamily="34" charset="0"/>
              <a:buChar char="•"/>
            </a:pPr>
            <a:r>
              <a:rPr lang="en-GB" sz="800" dirty="0"/>
              <a:t>This empowerment fosters resilience and self-worth. </a:t>
            </a:r>
          </a:p>
          <a:p>
            <a:pPr marL="171450" indent="-171450" algn="just">
              <a:buFont typeface="Arial" panose="020B0604020202020204" pitchFamily="34" charset="0"/>
              <a:buChar char="•"/>
            </a:pPr>
            <a:r>
              <a:rPr lang="en-GB" sz="800" dirty="0"/>
              <a:t>Cultural sensitivity ensures care respects diverse backgrounds. </a:t>
            </a:r>
          </a:p>
          <a:p>
            <a:pPr marL="171450" indent="-171450" algn="just">
              <a:buFont typeface="Arial" panose="020B0604020202020204" pitchFamily="34" charset="0"/>
              <a:buChar char="•"/>
            </a:pPr>
            <a:r>
              <a:rPr lang="en-GB" sz="800" dirty="0"/>
              <a:t>Together, these principles foster compassionate, person-centred spaces supporting healing and preventing re-traumatisation (Office for Health Improvement and Disparities, 2022).</a:t>
            </a:r>
          </a:p>
          <a:p>
            <a:pPr algn="ctr"/>
            <a:endParaRPr lang="en-GB" dirty="0"/>
          </a:p>
        </p:txBody>
      </p:sp>
      <p:sp>
        <p:nvSpPr>
          <p:cNvPr id="28" name="Rectangle 27">
            <a:extLst>
              <a:ext uri="{FF2B5EF4-FFF2-40B4-BE49-F238E27FC236}">
                <a16:creationId xmlns:a16="http://schemas.microsoft.com/office/drawing/2014/main" id="{B56E62CA-98CC-352A-C81E-CA7EDABA4E26}"/>
              </a:ext>
            </a:extLst>
          </p:cNvPr>
          <p:cNvSpPr/>
          <p:nvPr/>
        </p:nvSpPr>
        <p:spPr>
          <a:xfrm>
            <a:off x="3444953" y="4742454"/>
            <a:ext cx="5589723" cy="456891"/>
          </a:xfrm>
          <a:prstGeom prst="rect">
            <a:avLst/>
          </a:prstGeom>
          <a:gradFill>
            <a:gsLst>
              <a:gs pos="66%">
                <a:schemeClr val="tx2">
                  <a:lumMod val="90%"/>
                  <a:alpha val="76%"/>
                </a:schemeClr>
              </a:gs>
              <a:gs pos="74%">
                <a:schemeClr val="accent1">
                  <a:lumMod val="45%"/>
                  <a:lumOff val="55%"/>
                </a:schemeClr>
              </a:gs>
              <a:gs pos="83%">
                <a:schemeClr val="accent1">
                  <a:lumMod val="45%"/>
                  <a:lumOff val="55%"/>
                </a:schemeClr>
              </a:gs>
              <a:gs pos="100%">
                <a:schemeClr val="accent1">
                  <a:lumMod val="30%"/>
                  <a:lumOff val="70%"/>
                </a:schemeClr>
              </a:gs>
            </a:gsLst>
            <a:lin ang="5400000" scaled="1"/>
          </a:gradFill>
          <a:ln/>
        </p:spPr>
        <p:style>
          <a:lnRef idx="2">
            <a:schemeClr val="accent1"/>
          </a:lnRef>
          <a:fillRef idx="1">
            <a:schemeClr val="lt1"/>
          </a:fillRef>
          <a:effectRef idx="0">
            <a:schemeClr val="accent1"/>
          </a:effectRef>
          <a:fontRef idx="minor">
            <a:schemeClr val="dk1"/>
          </a:fontRef>
        </p:style>
        <p:txBody>
          <a:bodyPr rtlCol="0" anchor="ctr"/>
          <a:lstStyle/>
          <a:p>
            <a:pPr algn="just"/>
            <a:r>
              <a:rPr lang="en-GB" sz="800" b="1" dirty="0"/>
              <a:t>Therapies supported by evidence that are frequently used in trauma-informed practices to tackle post-traumatic stress and related symptoms, aiding in emotional regulation, diminishing intrusive symptoms, and enhancing daily functioning. </a:t>
            </a:r>
          </a:p>
        </p:txBody>
      </p:sp>
      <p:sp>
        <p:nvSpPr>
          <p:cNvPr id="29" name="Rectangle 28">
            <a:extLst>
              <a:ext uri="{FF2B5EF4-FFF2-40B4-BE49-F238E27FC236}">
                <a16:creationId xmlns:a16="http://schemas.microsoft.com/office/drawing/2014/main" id="{5D3FEF00-16DD-63C3-7CD7-DCB3EDB11A16}"/>
              </a:ext>
            </a:extLst>
          </p:cNvPr>
          <p:cNvSpPr/>
          <p:nvPr/>
        </p:nvSpPr>
        <p:spPr>
          <a:xfrm>
            <a:off x="9086084" y="4869232"/>
            <a:ext cx="3031447" cy="1950194"/>
          </a:xfrm>
          <a:prstGeom prst="rect">
            <a:avLst/>
          </a:prstGeom>
          <a:gradFill>
            <a:gsLst>
              <a:gs pos="66%">
                <a:schemeClr val="tx2">
                  <a:lumMod val="90%"/>
                  <a:alpha val="82%"/>
                </a:schemeClr>
              </a:gs>
              <a:gs pos="66%">
                <a:schemeClr val="accent1">
                  <a:lumMod val="45%"/>
                  <a:lumOff val="55%"/>
                </a:schemeClr>
              </a:gs>
              <a:gs pos="83%">
                <a:schemeClr val="accent1">
                  <a:lumMod val="45%"/>
                  <a:lumOff val="55%"/>
                </a:schemeClr>
              </a:gs>
              <a:gs pos="100%">
                <a:schemeClr val="accent1">
                  <a:lumMod val="30%"/>
                  <a:lumOff val="70%"/>
                </a:schemeClr>
              </a:gs>
            </a:gsLst>
            <a:lin ang="5400000" scaled="1"/>
          </a:gra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b="1" u="sng" dirty="0"/>
              <a:t>Benefits of Multidisciplinary Collaboration in TIP</a:t>
            </a:r>
          </a:p>
          <a:p>
            <a:pPr algn="just"/>
            <a:r>
              <a:rPr lang="en-GB" sz="800" dirty="0"/>
              <a:t>- Promotes a holistic, individual-focused approach by integrating health, education, and social care.  </a:t>
            </a:r>
          </a:p>
          <a:p>
            <a:pPr algn="just"/>
            <a:r>
              <a:rPr lang="en-GB" sz="800" dirty="0"/>
              <a:t>- Enhances care continuity and coordination, reducing fragmentation and re-traumatisation.  </a:t>
            </a:r>
          </a:p>
          <a:p>
            <a:pPr algn="just"/>
            <a:r>
              <a:rPr lang="en-GB" sz="800" dirty="0"/>
              <a:t>- Facilitates early identification and intervention for trauma-related needs.  </a:t>
            </a:r>
          </a:p>
          <a:p>
            <a:pPr algn="just"/>
            <a:r>
              <a:rPr lang="en-GB" sz="800" dirty="0"/>
              <a:t>- Builds trust and emotional safety for service users.  </a:t>
            </a:r>
          </a:p>
          <a:p>
            <a:pPr algn="just"/>
            <a:r>
              <a:rPr lang="en-GB" sz="800" dirty="0"/>
              <a:t>- Encourages shared learning and reflective practices among professionals.  </a:t>
            </a:r>
          </a:p>
          <a:p>
            <a:pPr algn="just"/>
            <a:r>
              <a:rPr lang="en-GB" sz="800" dirty="0"/>
              <a:t>- Strengthens team cohesion and inter-professional understanding.  </a:t>
            </a:r>
          </a:p>
          <a:p>
            <a:pPr algn="just"/>
            <a:r>
              <a:rPr lang="en-GB" sz="800" dirty="0"/>
              <a:t>- Supports staff well-being by alleviating stress through collective problem-solving.  </a:t>
            </a:r>
          </a:p>
          <a:p>
            <a:pPr algn="just"/>
            <a:r>
              <a:rPr lang="en-GB" sz="800" dirty="0"/>
              <a:t>- Improves recovery and long-term well-being outcomes for individuals (SAMHSA, 2014).</a:t>
            </a:r>
          </a:p>
        </p:txBody>
      </p:sp>
      <p:pic>
        <p:nvPicPr>
          <p:cNvPr id="18" name="Picture 17" descr="A black text on a white background&#10;&#10;AI-generated content may be incorrect.">
            <a:extLst>
              <a:ext uri="{FF2B5EF4-FFF2-40B4-BE49-F238E27FC236}">
                <a16:creationId xmlns:a16="http://schemas.microsoft.com/office/drawing/2014/main" id="{E7661132-3480-8CB7-DFDA-67E856500B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447" y="72929"/>
            <a:ext cx="786583" cy="477226"/>
          </a:xfrm>
          <a:prstGeom prst="rect">
            <a:avLst/>
          </a:prstGeom>
        </p:spPr>
      </p:pic>
      <p:sp>
        <p:nvSpPr>
          <p:cNvPr id="3" name="Rectangle 2">
            <a:extLst>
              <a:ext uri="{FF2B5EF4-FFF2-40B4-BE49-F238E27FC236}">
                <a16:creationId xmlns:a16="http://schemas.microsoft.com/office/drawing/2014/main" id="{0852B71F-7A87-FA04-2E4F-4514C32074F7}"/>
              </a:ext>
            </a:extLst>
          </p:cNvPr>
          <p:cNvSpPr/>
          <p:nvPr/>
        </p:nvSpPr>
        <p:spPr>
          <a:xfrm>
            <a:off x="23061" y="560606"/>
            <a:ext cx="1533708" cy="343449"/>
          </a:xfrm>
          <a:prstGeom prst="rect">
            <a:avLst/>
          </a:prstGeom>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Ana Tanase</a:t>
            </a:r>
          </a:p>
          <a:p>
            <a:pPr algn="ctr"/>
            <a:r>
              <a:rPr lang="en-GB" sz="1000" dirty="0"/>
              <a:t>Student number 1917778</a:t>
            </a:r>
          </a:p>
        </p:txBody>
      </p:sp>
      <p:graphicFrame>
        <p:nvGraphicFramePr>
          <p:cNvPr id="4" name="Diagram 3">
            <a:extLst>
              <a:ext uri="{FF2B5EF4-FFF2-40B4-BE49-F238E27FC236}">
                <a16:creationId xmlns:a16="http://schemas.microsoft.com/office/drawing/2014/main" id="{D2817005-3869-9593-04F0-30FD3506251B}"/>
              </a:ext>
            </a:extLst>
          </p:cNvPr>
          <p:cNvGraphicFramePr/>
          <p:nvPr>
            <p:extLst>
              <p:ext uri="{D42A27DB-BD31-4B8C-83A1-F6EECF244321}">
                <p14:modId xmlns:p14="http://schemas.microsoft.com/office/powerpoint/2010/main" val="3296977341"/>
              </p:ext>
            </p:extLst>
          </p:nvPr>
        </p:nvGraphicFramePr>
        <p:xfrm>
          <a:off x="6489830" y="986186"/>
          <a:ext cx="5486400" cy="3200400"/>
        </p:xfrm>
        <a:graphic>
          <a:graphicData uri="http://purl.oclc.org/ooxml/drawingml/diagram">
            <dgm:relIds xmlns:dgm="http://purl.oclc.org/ooxml/drawingml/diagram" xmlns:r="http://purl.oclc.org/ooxml/officeDocument/relationships" r:dm="rId4" r:lo="rId5" r:qs="rId6" r:cs="rId7"/>
          </a:graphicData>
        </a:graphic>
      </p:graphicFrame>
      <p:graphicFrame>
        <p:nvGraphicFramePr>
          <p:cNvPr id="17" name="Diagram 16">
            <a:extLst>
              <a:ext uri="{FF2B5EF4-FFF2-40B4-BE49-F238E27FC236}">
                <a16:creationId xmlns:a16="http://schemas.microsoft.com/office/drawing/2014/main" id="{B4D9ECCB-03C9-9D8D-E92C-A90B6693AACB}"/>
              </a:ext>
            </a:extLst>
          </p:cNvPr>
          <p:cNvGraphicFramePr/>
          <p:nvPr>
            <p:extLst>
              <p:ext uri="{D42A27DB-BD31-4B8C-83A1-F6EECF244321}">
                <p14:modId xmlns:p14="http://schemas.microsoft.com/office/powerpoint/2010/main" val="426499336"/>
              </p:ext>
            </p:extLst>
          </p:nvPr>
        </p:nvGraphicFramePr>
        <p:xfrm>
          <a:off x="3883742" y="4970900"/>
          <a:ext cx="4881059" cy="1950194"/>
        </p:xfrm>
        <a:graphic>
          <a:graphicData uri="http://purl.oclc.org/ooxml/drawingml/diagram">
            <dgm:relIds xmlns:dgm="http://purl.oclc.org/ooxml/drawingml/diagram" xmlns:r="http://purl.oclc.org/ooxml/officeDocument/relationships" r:dm="rId9" r:lo="rId10" r:qs="rId11" r:cs="rId12"/>
          </a:graphicData>
        </a:graphic>
      </p:graphicFrame>
      <p:pic>
        <p:nvPicPr>
          <p:cNvPr id="1028" name="Picture 4" descr="Impact of Childhood Trauma on Adulthood ...">
            <a:extLst>
              <a:ext uri="{FF2B5EF4-FFF2-40B4-BE49-F238E27FC236}">
                <a16:creationId xmlns:a16="http://schemas.microsoft.com/office/drawing/2014/main" id="{95513C73-07A2-F432-8B17-B9535B9F40A4}"/>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85029" y="2521029"/>
            <a:ext cx="4974997"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9471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843A9-F780-F7EE-21EC-1C9083FC6C7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F2235C-138C-6F80-9E56-D1E238E8BD78}"/>
              </a:ext>
            </a:extLst>
          </p:cNvPr>
          <p:cNvSpPr>
            <a:spLocks noGrp="1"/>
          </p:cNvSpPr>
          <p:nvPr>
            <p:ph idx="1"/>
          </p:nvPr>
        </p:nvSpPr>
        <p:spPr>
          <a:xfrm>
            <a:off x="432619" y="1563329"/>
            <a:ext cx="10959281" cy="4398559"/>
          </a:xfrm>
        </p:spPr>
        <p:txBody>
          <a:bodyPr>
            <a:normAutofit fontScale="55%" lnSpcReduction="20%"/>
          </a:bodyPr>
          <a:lstStyle/>
          <a:p>
            <a:pPr marL="0" indent="0">
              <a:buNone/>
            </a:pPr>
            <a:r>
              <a:rPr lang="en-GB" dirty="0"/>
              <a:t>Bowlby, J. (1988) </a:t>
            </a:r>
            <a:r>
              <a:rPr lang="en-GB" i="1" dirty="0"/>
              <a:t>A Secure Base: Parent-Child Attachment and Healthy Human Development</a:t>
            </a:r>
            <a:r>
              <a:rPr lang="en-GB" dirty="0"/>
              <a:t>. Routledge.</a:t>
            </a:r>
          </a:p>
          <a:p>
            <a:pPr marL="0" indent="0">
              <a:buNone/>
            </a:pPr>
            <a:r>
              <a:rPr lang="en-GB" dirty="0"/>
              <a:t>CAMHS (2023) </a:t>
            </a:r>
            <a:r>
              <a:rPr lang="en-GB" i="1" dirty="0"/>
              <a:t>Trauma</a:t>
            </a:r>
            <a:r>
              <a:rPr lang="en-GB" dirty="0"/>
              <a:t>. Available at: https://www.oxfordhealth.nhs.uk/camhs/self-care/trauma/ (Accessed 28 October 2025).</a:t>
            </a:r>
          </a:p>
          <a:p>
            <a:pPr marL="0" indent="0">
              <a:buNone/>
            </a:pPr>
            <a:r>
              <a:rPr lang="en-GB" dirty="0"/>
              <a:t>Downey, C. and Crummy, A. (2021) ‘The Impact of Childhood Trauma on Children’s Wellbeing and Adult </a:t>
            </a:r>
            <a:r>
              <a:rPr lang="en-GB" dirty="0" err="1"/>
              <a:t>Behavior</a:t>
            </a:r>
            <a:r>
              <a:rPr lang="en-GB" dirty="0"/>
              <a:t>’, </a:t>
            </a:r>
            <a:r>
              <a:rPr lang="en-GB" i="1" dirty="0"/>
              <a:t>European Journal of Trauma &amp; Dissociation</a:t>
            </a:r>
            <a:r>
              <a:rPr lang="en-GB" dirty="0"/>
              <a:t>,  6(1), pp.1–8. Available at: https://doi.org/10.1016/j.ejtd.2021.100237 .</a:t>
            </a:r>
          </a:p>
          <a:p>
            <a:pPr marL="0" indent="0">
              <a:buNone/>
            </a:pPr>
            <a:r>
              <a:rPr lang="en-GB" dirty="0"/>
              <a:t>McLaughlin, K.A. and Lambert, H.K. (2017) ‘Child trauma exposure and psychopathology: Mechanisms of risk and resilience’, </a:t>
            </a:r>
            <a:r>
              <a:rPr lang="en-GB" i="1" dirty="0"/>
              <a:t>Current Opinion in Psychology</a:t>
            </a:r>
            <a:r>
              <a:rPr lang="en-GB" dirty="0"/>
              <a:t>, 14(14), pp.29–34. Available at: https://doi.org/10.1016/j.copsyc.2016.10.004 .</a:t>
            </a:r>
          </a:p>
          <a:p>
            <a:pPr marL="0" indent="0">
              <a:buNone/>
            </a:pPr>
            <a:r>
              <a:rPr lang="en-GB" dirty="0"/>
              <a:t>Office for Health Improvement and Disparities (2022) </a:t>
            </a:r>
            <a:r>
              <a:rPr lang="en-GB" i="1" dirty="0"/>
              <a:t>Working definition of trauma-informed practice</a:t>
            </a:r>
            <a:r>
              <a:rPr lang="en-GB" dirty="0"/>
              <a:t>. Available at: https://www.gov.uk/government/publications/working-definition-of-trauma-informed-practice/working-definition-of-trauma-informed-practice (Accessed 29 October 2025).</a:t>
            </a:r>
          </a:p>
          <a:p>
            <a:pPr marL="0" indent="0">
              <a:buNone/>
            </a:pPr>
            <a:r>
              <a:rPr lang="en-GB" dirty="0"/>
              <a:t>Porges, S.W. (2018) </a:t>
            </a:r>
            <a:r>
              <a:rPr lang="en-GB" i="1" dirty="0"/>
              <a:t>The Polyvagal theory: The pocket guide to the Polyvagal theory</a:t>
            </a:r>
            <a:r>
              <a:rPr lang="en-GB" dirty="0"/>
              <a:t>. W.W. Norton And Company.</a:t>
            </a:r>
          </a:p>
          <a:p>
            <a:pPr marL="0" indent="0">
              <a:buNone/>
            </a:pPr>
            <a:r>
              <a:rPr lang="en-GB" dirty="0"/>
              <a:t>Porges, S.W. (2018) </a:t>
            </a:r>
            <a:r>
              <a:rPr lang="en-GB" i="1" dirty="0"/>
              <a:t>The Polyvagal theory: The pocket guide to the Polyvagal theory</a:t>
            </a:r>
            <a:r>
              <a:rPr lang="en-GB" dirty="0"/>
              <a:t>. W.W. Norton And Company.</a:t>
            </a:r>
          </a:p>
          <a:p>
            <a:pPr marL="0" indent="0">
              <a:buNone/>
            </a:pPr>
            <a:r>
              <a:rPr lang="en-GB" dirty="0"/>
              <a:t>SAMHSA (2014) </a:t>
            </a:r>
            <a:r>
              <a:rPr lang="en-GB" i="1" dirty="0"/>
              <a:t>SAMHSA’s Concept of Trauma and Guidance for a Trauma-Informed Approach Prepared by SAMHSA’s Trauma and Justice Strategic Initiative</a:t>
            </a:r>
            <a:r>
              <a:rPr lang="en-GB" dirty="0"/>
              <a:t>. Available at: https://www.nctsn.org/sites/default/files/resources/resource-guide/samhsa_trauma.pdf (Accessed 29 October 2025).</a:t>
            </a:r>
          </a:p>
          <a:p>
            <a:pPr marL="0" indent="0">
              <a:buNone/>
            </a:pPr>
            <a:r>
              <a:rPr lang="en-GB" dirty="0"/>
              <a:t>Scott, K. (2020) ‘Adverse Childhood </a:t>
            </a:r>
            <a:r>
              <a:rPr lang="en-GB" dirty="0" err="1"/>
              <a:t>Experiences’,</a:t>
            </a:r>
            <a:r>
              <a:rPr lang="en-GB" i="1" dirty="0" err="1"/>
              <a:t>InnovAiT</a:t>
            </a:r>
            <a:r>
              <a:rPr lang="en-GB" i="1" dirty="0"/>
              <a:t>: Education and inspiration for general practice</a:t>
            </a:r>
            <a:r>
              <a:rPr lang="en-GB" dirty="0"/>
              <a:t>, 14(1), pp.6–11. Available at: https://doi.org/10.1177/1755738020964498 .</a:t>
            </a:r>
          </a:p>
          <a:p>
            <a:pPr marL="0" indent="0">
              <a:buNone/>
            </a:pPr>
            <a:r>
              <a:rPr lang="en-GB" dirty="0"/>
              <a:t>Teicher, M.H. and Samson, J.A. (2016) ‘Annual research review: Enduring neurobiological effects of childhood abuse and neglect’, </a:t>
            </a:r>
            <a:r>
              <a:rPr lang="en-GB" i="1" dirty="0"/>
              <a:t>Journal of Child Psychology and Psychiatry</a:t>
            </a:r>
            <a:r>
              <a:rPr lang="en-GB" dirty="0"/>
              <a:t>, 57(3), pp.241–266. Available at: https://doi.org/10.1111/jcpp.12507 .</a:t>
            </a:r>
          </a:p>
          <a:p>
            <a:pPr marL="0" indent="0">
              <a:buNone/>
            </a:pPr>
            <a:r>
              <a:rPr lang="en-GB" dirty="0"/>
              <a:t>Van der Kolk, B. (2014) </a:t>
            </a:r>
            <a:r>
              <a:rPr lang="en-GB" i="1" dirty="0"/>
              <a:t>The Body Keeps the Score: Brain, mind, and Body in the Healing of Trauma</a:t>
            </a:r>
            <a:r>
              <a:rPr lang="en-GB" dirty="0"/>
              <a:t>. Penguin Books.</a:t>
            </a:r>
          </a:p>
          <a:p>
            <a:pPr marL="0" indent="0">
              <a:buNone/>
            </a:pPr>
            <a:r>
              <a:rPr lang="en-GB" dirty="0"/>
              <a:t>Yadav, G. and Gunturu, S. (2024) </a:t>
            </a:r>
            <a:r>
              <a:rPr lang="en-GB" i="1" dirty="0"/>
              <a:t>Trauma-Informed therapy</a:t>
            </a:r>
            <a:r>
              <a:rPr lang="en-GB" dirty="0"/>
              <a:t>. Available at: https://www.ncbi.nlm.nih.gov/books/NBK604200/ (Accessed 29 October 2025).</a:t>
            </a:r>
          </a:p>
          <a:p>
            <a:pPr marL="0" indent="0">
              <a:buNone/>
            </a:pPr>
            <a:endParaRPr lang="en-GB" dirty="0"/>
          </a:p>
        </p:txBody>
      </p:sp>
    </p:spTree>
    <p:extLst>
      <p:ext uri="{BB962C8B-B14F-4D97-AF65-F5344CB8AC3E}">
        <p14:creationId xmlns:p14="http://schemas.microsoft.com/office/powerpoint/2010/main" val="4243008374"/>
      </p:ext>
    </p:extLst>
  </p:cSld>
  <p:clrMapOvr>
    <a:masterClrMapping/>
  </p:clrMapOvr>
</p:sld>
</file>

<file path=ppt/theme/theme1.xml><?xml version="1.0" encoding="utf-8"?>
<a:theme xmlns:a="http://purl.oclc.org/ooxml/drawingml/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spDef>
      <a:spPr>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a:spPr>
      <a:bodyPr rtlCol="0" anchor="ctr"/>
      <a:lstStyle>
        <a:defPPr algn="ctr">
          <a:defRPr/>
        </a:defPPr>
      </a:lstStyle>
      <a:style>
        <a:lnRef idx="2">
          <a:schemeClr val="accent1">
            <a:shade val="5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purl.oclc.org/ooxml/officeDocument/extendedProperties" xmlns:vt="http://purl.oclc.org/ooxml/officeDocument/docPropsVTypes">
  <TotalTime>324</TotalTime>
  <Words>1358</Words>
  <Application>Microsoft Office PowerPoint</Application>
  <PresentationFormat>Widescreen</PresentationFormat>
  <Paragraphs>48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Agency FB</vt:lpstr>
      <vt:lpstr>Arial</vt:lpstr>
      <vt:lpstr>Calisto MT</vt:lpstr>
      <vt:lpstr>Univers Condensed</vt:lpstr>
      <vt:lpstr>Wingdings</vt:lpstr>
      <vt:lpstr>ChronicleVTI</vt:lpstr>
      <vt:lpstr>   Understanding Trauma: Implications, Behavioural Responses, and the Role of Trauma-Informed Practice in Healing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Tanase</dc:creator>
  <cp:lastModifiedBy>Ana Tanase</cp:lastModifiedBy>
  <cp:revision>1</cp:revision>
  <dcterms:created xsi:type="dcterms:W3CDTF">2025-10-28T19:24:32Z</dcterms:created>
  <dcterms:modified xsi:type="dcterms:W3CDTF">2025-12-10T08:27:43Z</dcterms:modified>
</cp:coreProperties>
</file>