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9" r:id="rId1"/>
  </p:sldMasterIdLst>
  <p:notesMasterIdLst>
    <p:notesMasterId r:id="rId57"/>
  </p:notesMasterIdLst>
  <p:handoutMasterIdLst>
    <p:handoutMasterId r:id="rId58"/>
  </p:handoutMasterIdLst>
  <p:sldIdLst>
    <p:sldId id="256" r:id="rId2"/>
    <p:sldId id="404" r:id="rId3"/>
    <p:sldId id="406" r:id="rId4"/>
    <p:sldId id="357" r:id="rId5"/>
    <p:sldId id="401" r:id="rId6"/>
    <p:sldId id="360" r:id="rId7"/>
    <p:sldId id="361" r:id="rId8"/>
    <p:sldId id="362" r:id="rId9"/>
    <p:sldId id="363" r:id="rId10"/>
    <p:sldId id="364" r:id="rId11"/>
    <p:sldId id="258" r:id="rId12"/>
    <p:sldId id="365" r:id="rId13"/>
    <p:sldId id="402" r:id="rId14"/>
    <p:sldId id="369" r:id="rId15"/>
    <p:sldId id="370" r:id="rId16"/>
    <p:sldId id="380" r:id="rId17"/>
    <p:sldId id="376" r:id="rId18"/>
    <p:sldId id="377" r:id="rId19"/>
    <p:sldId id="372" r:id="rId20"/>
    <p:sldId id="378" r:id="rId21"/>
    <p:sldId id="375" r:id="rId22"/>
    <p:sldId id="379" r:id="rId23"/>
    <p:sldId id="373" r:id="rId24"/>
    <p:sldId id="418" r:id="rId25"/>
    <p:sldId id="408" r:id="rId26"/>
    <p:sldId id="265" r:id="rId27"/>
    <p:sldId id="390" r:id="rId28"/>
    <p:sldId id="411" r:id="rId29"/>
    <p:sldId id="384" r:id="rId30"/>
    <p:sldId id="268" r:id="rId31"/>
    <p:sldId id="269" r:id="rId32"/>
    <p:sldId id="414" r:id="rId33"/>
    <p:sldId id="415" r:id="rId34"/>
    <p:sldId id="270" r:id="rId35"/>
    <p:sldId id="307" r:id="rId36"/>
    <p:sldId id="366" r:id="rId37"/>
    <p:sldId id="334" r:id="rId38"/>
    <p:sldId id="352" r:id="rId39"/>
    <p:sldId id="397" r:id="rId40"/>
    <p:sldId id="275" r:id="rId41"/>
    <p:sldId id="413" r:id="rId42"/>
    <p:sldId id="417" r:id="rId43"/>
    <p:sldId id="396" r:id="rId44"/>
    <p:sldId id="262" r:id="rId45"/>
    <p:sldId id="293" r:id="rId46"/>
    <p:sldId id="298" r:id="rId47"/>
    <p:sldId id="409" r:id="rId48"/>
    <p:sldId id="297" r:id="rId49"/>
    <p:sldId id="388" r:id="rId50"/>
    <p:sldId id="387" r:id="rId51"/>
    <p:sldId id="410" r:id="rId52"/>
    <p:sldId id="391" r:id="rId53"/>
    <p:sldId id="393" r:id="rId54"/>
    <p:sldId id="392" r:id="rId55"/>
    <p:sldId id="394" r:id="rId56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9" autoAdjust="0"/>
    <p:restoredTop sz="94591" autoAdjust="0"/>
  </p:normalViewPr>
  <p:slideViewPr>
    <p:cSldViewPr>
      <p:cViewPr varScale="1">
        <p:scale>
          <a:sx n="88" d="100"/>
          <a:sy n="88" d="100"/>
        </p:scale>
        <p:origin x="642" y="5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61" Type="http://schemas.openxmlformats.org/officeDocument/2006/relationships/theme" Target="theme/theme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047EA3D-D2A1-4B56-982A-BDD13193F844}" type="doc">
      <dgm:prSet loTypeId="urn:microsoft.com/office/officeart/2005/8/layout/chart3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8ABD523-9542-4A4D-B67C-D70AA7332569}">
      <dgm:prSet/>
      <dgm:spPr/>
      <dgm:t>
        <a:bodyPr/>
        <a:lstStyle/>
        <a:p>
          <a:r>
            <a:rPr lang="en-GB" b="0" i="0"/>
            <a:t>Creative techniques can enhance communication in supervisory sessions </a:t>
          </a:r>
          <a:endParaRPr lang="en-US"/>
        </a:p>
      </dgm:t>
    </dgm:pt>
    <dgm:pt modelId="{AC550073-9B6F-4518-9C54-4077A3E373A8}" type="parTrans" cxnId="{C3D3E57F-EF28-4344-81A6-4CCACCC7C9F8}">
      <dgm:prSet/>
      <dgm:spPr/>
      <dgm:t>
        <a:bodyPr/>
        <a:lstStyle/>
        <a:p>
          <a:endParaRPr lang="en-US"/>
        </a:p>
      </dgm:t>
    </dgm:pt>
    <dgm:pt modelId="{59427D70-E254-4F86-91BB-647AD841C0EA}" type="sibTrans" cxnId="{C3D3E57F-EF28-4344-81A6-4CCACCC7C9F8}">
      <dgm:prSet/>
      <dgm:spPr/>
      <dgm:t>
        <a:bodyPr/>
        <a:lstStyle/>
        <a:p>
          <a:endParaRPr lang="en-US"/>
        </a:p>
      </dgm:t>
    </dgm:pt>
    <dgm:pt modelId="{133EA161-A2B8-483A-BD6C-EC6480CB0E72}" type="pres">
      <dgm:prSet presAssocID="{6047EA3D-D2A1-4B56-982A-BDD13193F844}" presName="compositeShape" presStyleCnt="0">
        <dgm:presLayoutVars>
          <dgm:chMax val="7"/>
          <dgm:dir/>
          <dgm:resizeHandles val="exact"/>
        </dgm:presLayoutVars>
      </dgm:prSet>
      <dgm:spPr/>
    </dgm:pt>
    <dgm:pt modelId="{F2502D4B-DDDC-4F8D-B9B1-17D11AA4F031}" type="pres">
      <dgm:prSet presAssocID="{6047EA3D-D2A1-4B56-982A-BDD13193F844}" presName="wedge1" presStyleLbl="node1" presStyleIdx="0" presStyleCnt="1"/>
      <dgm:spPr/>
    </dgm:pt>
    <dgm:pt modelId="{57DC1E0E-5917-45FE-A0F2-F25699DBB8D7}" type="pres">
      <dgm:prSet presAssocID="{6047EA3D-D2A1-4B56-982A-BDD13193F844}" presName="wedge1Tx" presStyleLbl="node1" presStyleIdx="0" presStyleCnt="1">
        <dgm:presLayoutVars>
          <dgm:chMax val="0"/>
          <dgm:chPref val="0"/>
          <dgm:bulletEnabled val="1"/>
        </dgm:presLayoutVars>
      </dgm:prSet>
      <dgm:spPr/>
    </dgm:pt>
  </dgm:ptLst>
  <dgm:cxnLst>
    <dgm:cxn modelId="{C384E323-22C5-4C7D-9924-114EA2E945C7}" type="presOf" srcId="{D8ABD523-9542-4A4D-B67C-D70AA7332569}" destId="{F2502D4B-DDDC-4F8D-B9B1-17D11AA4F031}" srcOrd="0" destOrd="0" presId="urn:microsoft.com/office/officeart/2005/8/layout/chart3"/>
    <dgm:cxn modelId="{BD609472-2441-457D-B47E-B6E3F386A47F}" type="presOf" srcId="{D8ABD523-9542-4A4D-B67C-D70AA7332569}" destId="{57DC1E0E-5917-45FE-A0F2-F25699DBB8D7}" srcOrd="1" destOrd="0" presId="urn:microsoft.com/office/officeart/2005/8/layout/chart3"/>
    <dgm:cxn modelId="{C3D3E57F-EF28-4344-81A6-4CCACCC7C9F8}" srcId="{6047EA3D-D2A1-4B56-982A-BDD13193F844}" destId="{D8ABD523-9542-4A4D-B67C-D70AA7332569}" srcOrd="0" destOrd="0" parTransId="{AC550073-9B6F-4518-9C54-4077A3E373A8}" sibTransId="{59427D70-E254-4F86-91BB-647AD841C0EA}"/>
    <dgm:cxn modelId="{6904D99E-6A04-46B4-9AAC-8699B047FCE2}" type="presOf" srcId="{6047EA3D-D2A1-4B56-982A-BDD13193F844}" destId="{133EA161-A2B8-483A-BD6C-EC6480CB0E72}" srcOrd="0" destOrd="0" presId="urn:microsoft.com/office/officeart/2005/8/layout/chart3"/>
    <dgm:cxn modelId="{BE3BA007-8767-444A-9B74-6D0A7A6EE6E6}" type="presParOf" srcId="{133EA161-A2B8-483A-BD6C-EC6480CB0E72}" destId="{F2502D4B-DDDC-4F8D-B9B1-17D11AA4F031}" srcOrd="0" destOrd="0" presId="urn:microsoft.com/office/officeart/2005/8/layout/chart3"/>
    <dgm:cxn modelId="{6A66A572-958A-43F3-9F54-1EB01FFA6F65}" type="presParOf" srcId="{133EA161-A2B8-483A-BD6C-EC6480CB0E72}" destId="{57DC1E0E-5917-45FE-A0F2-F25699DBB8D7}" srcOrd="1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502D4B-DDDC-4F8D-B9B1-17D11AA4F031}">
      <dsp:nvSpPr>
        <dsp:cNvPr id="0" name=""/>
        <dsp:cNvSpPr/>
      </dsp:nvSpPr>
      <dsp:spPr>
        <a:xfrm>
          <a:off x="298486" y="608616"/>
          <a:ext cx="3134105" cy="313410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0" i="0" kern="1200"/>
            <a:t>Creative techniques can enhance communication in supervisory sessions </a:t>
          </a:r>
          <a:endParaRPr lang="en-US" sz="2600" kern="1200"/>
        </a:p>
      </dsp:txBody>
      <dsp:txXfrm>
        <a:off x="764870" y="1075000"/>
        <a:ext cx="2201336" cy="22013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53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53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28F9828F-D78C-4F07-AF97-6BCB9096819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1215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30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12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300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1300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300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3062AFBE-9FAB-4108-9233-9F679755EF6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3436005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fld id="{0B165CCF-BC02-425B-8FFE-C036919B913C}" type="slidenum">
              <a:rPr lang="en-US" altLang="en-US" sz="1200"/>
              <a:pPr/>
              <a:t>1</a:t>
            </a:fld>
            <a:endParaRPr lang="en-US" altLang="en-US" sz="1200"/>
          </a:p>
        </p:txBody>
      </p:sp>
      <p:sp>
        <p:nvSpPr>
          <p:cNvPr id="81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843677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 eaLnBrk="1" hangingPunct="1"/>
            <a:fld id="{1C46F000-62C8-4991-A01A-4AC8B6FAB155}" type="slidenum">
              <a:rPr lang="en-GB" altLang="en-US" sz="1200">
                <a:latin typeface="Times New Roman" panose="02020603050405020304" pitchFamily="18" charset="0"/>
              </a:rPr>
              <a:pPr eaLnBrk="1" hangingPunct="1"/>
              <a:t>6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  <p:sp>
        <p:nvSpPr>
          <p:cNvPr id="14339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57868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387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163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 eaLnBrk="1" hangingPunct="1"/>
            <a:fld id="{5795B229-DCCD-4FE9-AB86-6EC2437DE81C}" type="slidenum">
              <a:rPr lang="en-GB" altLang="en-US" sz="1200">
                <a:latin typeface="Times New Roman" panose="02020603050405020304" pitchFamily="18" charset="0"/>
              </a:rPr>
              <a:pPr eaLnBrk="1" hangingPunct="1"/>
              <a:t>7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72125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 eaLnBrk="1" hangingPunct="1"/>
            <a:fld id="{3FBED95F-AEB0-4934-87D3-4179774767F7}" type="slidenum">
              <a:rPr lang="en-GB" altLang="en-US" sz="1200">
                <a:latin typeface="Times New Roman" panose="02020603050405020304" pitchFamily="18" charset="0"/>
              </a:rPr>
              <a:pPr eaLnBrk="1" hangingPunct="1"/>
              <a:t>8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20982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 eaLnBrk="1" hangingPunct="1"/>
            <a:fld id="{AB0A6807-B39A-47DE-AF8B-2BDC3C6641F8}" type="slidenum">
              <a:rPr lang="en-GB" altLang="en-US" sz="1200">
                <a:latin typeface="Times New Roman" panose="02020603050405020304" pitchFamily="18" charset="0"/>
              </a:rPr>
              <a:pPr eaLnBrk="1" hangingPunct="1"/>
              <a:t>9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56780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 eaLnBrk="1" hangingPunct="1"/>
            <a:fld id="{23DD2472-B073-4650-A5B1-5C21E6AED0C8}" type="slidenum">
              <a:rPr lang="en-GB" altLang="en-US" sz="1200">
                <a:latin typeface="Times New Roman" panose="02020603050405020304" pitchFamily="18" charset="0"/>
              </a:rPr>
              <a:pPr eaLnBrk="1" hangingPunct="1"/>
              <a:t>10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6519584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fld id="{7CB420E4-7BEF-452C-BE2B-B254D6557A30}" type="slidenum">
              <a:rPr lang="en-US" altLang="en-US" sz="1200"/>
              <a:pPr/>
              <a:t>11</a:t>
            </a:fld>
            <a:endParaRPr lang="en-US" altLang="en-US" sz="1200"/>
          </a:p>
        </p:txBody>
      </p:sp>
      <p:sp>
        <p:nvSpPr>
          <p:cNvPr id="245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0589953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 eaLnBrk="1" hangingPunct="1"/>
            <a:fld id="{77163DE9-3939-4776-996D-C4A1ABA6791B}" type="slidenum">
              <a:rPr lang="en-GB" altLang="en-US" sz="1200">
                <a:latin typeface="Times New Roman" panose="02020603050405020304" pitchFamily="18" charset="0"/>
              </a:rPr>
              <a:pPr eaLnBrk="1" hangingPunct="1"/>
              <a:t>14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469913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 eaLnBrk="1" hangingPunct="1"/>
            <a:fld id="{BD38FA7C-79D2-46CE-AFD4-0DD8ABAD63B2}" type="slidenum">
              <a:rPr lang="en-GB" altLang="en-US" sz="1200">
                <a:latin typeface="Times New Roman" panose="02020603050405020304" pitchFamily="18" charset="0"/>
              </a:rPr>
              <a:pPr eaLnBrk="1" hangingPunct="1"/>
              <a:t>15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194698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 eaLnBrk="1" hangingPunct="1"/>
            <a:fld id="{F00A6D35-D374-4761-9B19-39D475D3F4B6}" type="slidenum">
              <a:rPr lang="en-GB" altLang="en-US" sz="1200">
                <a:latin typeface="Times New Roman" panose="02020603050405020304" pitchFamily="18" charset="0"/>
              </a:rPr>
              <a:pPr eaLnBrk="1" hangingPunct="1"/>
              <a:t>17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0245427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 eaLnBrk="1" hangingPunct="1"/>
            <a:fld id="{98F74284-CF28-4AF0-BC8C-E66E3A64E41F}" type="slidenum">
              <a:rPr lang="en-GB" altLang="en-US" sz="1200">
                <a:latin typeface="Times New Roman" panose="02020603050405020304" pitchFamily="18" charset="0"/>
              </a:rPr>
              <a:pPr eaLnBrk="1" hangingPunct="1"/>
              <a:t>18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  <p:sp>
        <p:nvSpPr>
          <p:cNvPr id="40963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4967877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 eaLnBrk="1" hangingPunct="1"/>
            <a:fld id="{17627EDA-45F4-49D5-A643-8CBC8CAD484F}" type="slidenum">
              <a:rPr lang="en-GB" altLang="en-US" sz="1200">
                <a:latin typeface="Times New Roman" panose="02020603050405020304" pitchFamily="18" charset="0"/>
              </a:rPr>
              <a:pPr eaLnBrk="1" hangingPunct="1"/>
              <a:t>19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116765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 eaLnBrk="1" hangingPunct="1"/>
            <a:fld id="{865D1889-2A18-4FB7-A31B-E05261237C4F}" type="slidenum">
              <a:rPr lang="en-GB" altLang="en-US" sz="1200">
                <a:latin typeface="Times New Roman" panose="02020603050405020304" pitchFamily="18" charset="0"/>
              </a:rPr>
              <a:pPr eaLnBrk="1" hangingPunct="1"/>
              <a:t>22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6346467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 eaLnBrk="1" hangingPunct="1"/>
            <a:fld id="{A355C265-46CB-4D76-AF50-06E2759EA2D5}" type="slidenum">
              <a:rPr lang="en-GB" altLang="en-US" sz="1200">
                <a:latin typeface="Times New Roman" panose="02020603050405020304" pitchFamily="18" charset="0"/>
              </a:rPr>
              <a:pPr eaLnBrk="1" hangingPunct="1"/>
              <a:t>23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453413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581AB6-0877-6B9D-34C3-04A05BD050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>
            <a:extLst>
              <a:ext uri="{FF2B5EF4-FFF2-40B4-BE49-F238E27FC236}">
                <a16:creationId xmlns:a16="http://schemas.microsoft.com/office/drawing/2014/main" id="{BC69461F-2D79-08FA-377C-A49DB13B8FD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9155" name="Notes Placeholder 2">
            <a:extLst>
              <a:ext uri="{FF2B5EF4-FFF2-40B4-BE49-F238E27FC236}">
                <a16:creationId xmlns:a16="http://schemas.microsoft.com/office/drawing/2014/main" id="{77E5A095-501A-0DED-7B72-22F9ECA83E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49156" name="Slide Number Placeholder 3">
            <a:extLst>
              <a:ext uri="{FF2B5EF4-FFF2-40B4-BE49-F238E27FC236}">
                <a16:creationId xmlns:a16="http://schemas.microsoft.com/office/drawing/2014/main" id="{D2782FE8-A28D-29EB-C94D-7D701DE018A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 eaLnBrk="1" hangingPunct="1"/>
            <a:fld id="{A355C265-46CB-4D76-AF50-06E2759EA2D5}" type="slidenum">
              <a:rPr lang="en-GB" altLang="en-US" sz="1200">
                <a:latin typeface="Times New Roman" panose="02020603050405020304" pitchFamily="18" charset="0"/>
              </a:rPr>
              <a:pPr eaLnBrk="1" hangingPunct="1"/>
              <a:t>24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093600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>
            <a:extLst>
              <a:ext uri="{FF2B5EF4-FFF2-40B4-BE49-F238E27FC236}">
                <a16:creationId xmlns:a16="http://schemas.microsoft.com/office/drawing/2014/main" id="{02E507CF-5BFA-45BB-93A4-C03F4B4F427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FBA9338F-EA20-4C87-BB55-F4BEC4B641B8}" type="slidenum">
              <a:rPr lang="en-GB" altLang="en-US"/>
              <a:pPr>
                <a:spcBef>
                  <a:spcPct val="0"/>
                </a:spcBef>
              </a:pPr>
              <a:t>26</a:t>
            </a:fld>
            <a:endParaRPr lang="en-GB" altLang="en-US"/>
          </a:p>
        </p:txBody>
      </p:sp>
      <p:sp>
        <p:nvSpPr>
          <p:cNvPr id="24579" name="Rectangle 2">
            <a:extLst>
              <a:ext uri="{FF2B5EF4-FFF2-40B4-BE49-F238E27FC236}">
                <a16:creationId xmlns:a16="http://schemas.microsoft.com/office/drawing/2014/main" id="{DC73D599-D139-4D1B-9CAF-3B9F5EDFD93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>
            <a:extLst>
              <a:ext uri="{FF2B5EF4-FFF2-40B4-BE49-F238E27FC236}">
                <a16:creationId xmlns:a16="http://schemas.microsoft.com/office/drawing/2014/main" id="{967640B7-38D8-4719-84CE-695F1023064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 eaLnBrk="1" hangingPunct="1"/>
            <a:fld id="{8199DB88-D7E1-4EAA-94C7-30510A581EAA}" type="slidenum">
              <a:rPr lang="en-GB" altLang="en-US" sz="1200">
                <a:latin typeface="Times New Roman" panose="02020603050405020304" pitchFamily="18" charset="0"/>
              </a:rPr>
              <a:pPr eaLnBrk="1" hangingPunct="1"/>
              <a:t>27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  <p:sp>
        <p:nvSpPr>
          <p:cNvPr id="542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6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0799861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 eaLnBrk="1" hangingPunct="1"/>
            <a:fld id="{5068A634-C373-415D-A5EA-7498F5B9CCD6}" type="slidenum">
              <a:rPr lang="en-GB" altLang="en-US" sz="1200">
                <a:latin typeface="Times New Roman" panose="02020603050405020304" pitchFamily="18" charset="0"/>
              </a:rPr>
              <a:pPr eaLnBrk="1" hangingPunct="1"/>
              <a:t>29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  <p:sp>
        <p:nvSpPr>
          <p:cNvPr id="563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4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8274848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F7727D7-121B-4217-B44E-E2D3257547F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14A3B46-BC08-4159-BB34-94C19AC5A960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FD587D-DF42-469F-99E9-E3C4EBFBEFAA}"/>
              </a:ext>
            </a:extLst>
          </p:cNvPr>
          <p:cNvSpPr txBox="1"/>
          <p:nvPr/>
        </p:nvSpPr>
        <p:spPr>
          <a:xfrm>
            <a:off x="3884608" y="8685208"/>
            <a:ext cx="2971800" cy="45720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079C7001-86CC-46C0-999F-3C8B08C5FE2F}" type="slidenum">
              <a:t>30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35ACD18-B43E-43B7-A472-9CBD40FA094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45E4C68-068B-48E4-8255-5EF37C61BA49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0B64B1-58FB-4247-92E4-4F9CAF0DBCB4}"/>
              </a:ext>
            </a:extLst>
          </p:cNvPr>
          <p:cNvSpPr txBox="1"/>
          <p:nvPr/>
        </p:nvSpPr>
        <p:spPr>
          <a:xfrm>
            <a:off x="3884608" y="8685208"/>
            <a:ext cx="2971800" cy="45720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EB66D456-7EF6-42CF-8DDD-319ADA5D2093}" type="slidenum">
              <a:t>31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310AB93-431D-408B-9BD4-5341652DDB0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ln w="12701">
            <a:solidFill>
              <a:srgbClr val="000000"/>
            </a:solidFill>
            <a:prstDash val="solid"/>
            <a:miter/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0A1A32E-D4A3-4AAB-853C-A31A95DB9890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6C53650-A5FC-415E-8A99-C6965E27ADB4}"/>
              </a:ext>
            </a:extLst>
          </p:cNvPr>
          <p:cNvSpPr txBox="1"/>
          <p:nvPr/>
        </p:nvSpPr>
        <p:spPr>
          <a:xfrm>
            <a:off x="3884608" y="8685208"/>
            <a:ext cx="2971800" cy="45720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6B3C9E5-7536-4CFE-9321-88A5B00C5958}" type="slidenum">
              <a:t>34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93E69FB-55BF-47B5-81A6-7CAFF8D3FFC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BC72A97-D35D-46EB-A5E7-BB6993A6EB24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41AA97-9B3D-4F8E-9F7A-1E99DD085223}"/>
              </a:ext>
            </a:extLst>
          </p:cNvPr>
          <p:cNvSpPr txBox="1"/>
          <p:nvPr/>
        </p:nvSpPr>
        <p:spPr>
          <a:xfrm>
            <a:off x="3884608" y="8685208"/>
            <a:ext cx="2971800" cy="45720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FF0ADADC-8962-44ED-924E-D63576950CE3}" type="slidenum">
              <a:t>40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6547483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fld id="{BB267CA6-4789-4B6F-BC1E-9C9296EB3FA8}" type="slidenum">
              <a:rPr lang="en-US" altLang="en-US" sz="1200"/>
              <a:pPr/>
              <a:t>43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88492446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091AD33-D53C-4871-A70C-B985CFF2843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ln w="12701">
            <a:solidFill>
              <a:srgbClr val="000000"/>
            </a:solidFill>
            <a:prstDash val="solid"/>
            <a:miter/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1EAB4D6-8281-4AEA-96A8-3895B90E7118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6A1282-DB25-49FB-957F-71C68B44C338}"/>
              </a:ext>
            </a:extLst>
          </p:cNvPr>
          <p:cNvSpPr txBox="1"/>
          <p:nvPr/>
        </p:nvSpPr>
        <p:spPr>
          <a:xfrm>
            <a:off x="3884608" y="8685208"/>
            <a:ext cx="2971800" cy="45720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550F5B6-3225-460F-8B9A-8922B5E2676A}" type="slidenum">
              <a:t>44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8D33C1B-58F9-4FA7-997D-FA13B6B4111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6E3AA78-BCA6-4819-AAFC-6D54C0EC5B3D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C54077-E412-43BF-88C6-E06DDF874DB7}"/>
              </a:ext>
            </a:extLst>
          </p:cNvPr>
          <p:cNvSpPr txBox="1"/>
          <p:nvPr/>
        </p:nvSpPr>
        <p:spPr>
          <a:xfrm>
            <a:off x="3884608" y="8685208"/>
            <a:ext cx="2971800" cy="45720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553BC2D3-5706-4D8A-A440-4B98DE8A20EE}" type="slidenum">
              <a:t>47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 eaLnBrk="1" hangingPunct="1"/>
            <a:fld id="{B63BF6E0-AD71-4089-8930-8E48C4F6C43F}" type="slidenum">
              <a:rPr lang="en-GB" altLang="en-US" sz="1200">
                <a:latin typeface="Times New Roman" panose="02020603050405020304" pitchFamily="18" charset="0"/>
              </a:rPr>
              <a:pPr eaLnBrk="1" hangingPunct="1"/>
              <a:t>49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  <p:sp>
        <p:nvSpPr>
          <p:cNvPr id="675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88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48245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934200"/>
            <a:chOff x="0" y="0"/>
            <a:chExt cx="5760" cy="4368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2208"/>
              <a:ext cx="2515" cy="1970"/>
            </a:xfrm>
            <a:custGeom>
              <a:avLst/>
              <a:gdLst>
                <a:gd name="T0" fmla="*/ 744 w 2515"/>
                <a:gd name="T1" fmla="*/ 1669 h 1970"/>
                <a:gd name="T2" fmla="*/ 852 w 2515"/>
                <a:gd name="T3" fmla="*/ 1400 h 1970"/>
                <a:gd name="T4" fmla="*/ 876 w 2515"/>
                <a:gd name="T5" fmla="*/ 1171 h 1970"/>
                <a:gd name="T6" fmla="*/ 979 w 2515"/>
                <a:gd name="T7" fmla="*/ 1370 h 1970"/>
                <a:gd name="T8" fmla="*/ 1231 w 2515"/>
                <a:gd name="T9" fmla="*/ 1621 h 1970"/>
                <a:gd name="T10" fmla="*/ 1471 w 2515"/>
                <a:gd name="T11" fmla="*/ 1693 h 1970"/>
                <a:gd name="T12" fmla="*/ 1819 w 2515"/>
                <a:gd name="T13" fmla="*/ 1678 h 1970"/>
                <a:gd name="T14" fmla="*/ 1893 w 2515"/>
                <a:gd name="T15" fmla="*/ 1513 h 1970"/>
                <a:gd name="T16" fmla="*/ 1874 w 2515"/>
                <a:gd name="T17" fmla="*/ 1285 h 1970"/>
                <a:gd name="T18" fmla="*/ 1783 w 2515"/>
                <a:gd name="T19" fmla="*/ 967 h 1970"/>
                <a:gd name="T20" fmla="*/ 1289 w 2515"/>
                <a:gd name="T21" fmla="*/ 873 h 1970"/>
                <a:gd name="T22" fmla="*/ 1549 w 2515"/>
                <a:gd name="T23" fmla="*/ 745 h 1970"/>
                <a:gd name="T24" fmla="*/ 1753 w 2515"/>
                <a:gd name="T25" fmla="*/ 732 h 1970"/>
                <a:gd name="T26" fmla="*/ 2107 w 2515"/>
                <a:gd name="T27" fmla="*/ 618 h 1970"/>
                <a:gd name="T28" fmla="*/ 2377 w 2515"/>
                <a:gd name="T29" fmla="*/ 438 h 1970"/>
                <a:gd name="T30" fmla="*/ 2420 w 2515"/>
                <a:gd name="T31" fmla="*/ 343 h 1970"/>
                <a:gd name="T32" fmla="*/ 2077 w 2515"/>
                <a:gd name="T33" fmla="*/ 331 h 1970"/>
                <a:gd name="T34" fmla="*/ 1951 w 2515"/>
                <a:gd name="T35" fmla="*/ 301 h 1970"/>
                <a:gd name="T36" fmla="*/ 1645 w 2515"/>
                <a:gd name="T37" fmla="*/ 289 h 1970"/>
                <a:gd name="T38" fmla="*/ 1297 w 2515"/>
                <a:gd name="T39" fmla="*/ 408 h 1970"/>
                <a:gd name="T40" fmla="*/ 1308 w 2515"/>
                <a:gd name="T41" fmla="*/ 337 h 1970"/>
                <a:gd name="T42" fmla="*/ 1453 w 2515"/>
                <a:gd name="T43" fmla="*/ 168 h 1970"/>
                <a:gd name="T44" fmla="*/ 1477 w 2515"/>
                <a:gd name="T45" fmla="*/ 36 h 1970"/>
                <a:gd name="T46" fmla="*/ 1417 w 2515"/>
                <a:gd name="T47" fmla="*/ 24 h 1970"/>
                <a:gd name="T48" fmla="*/ 1189 w 2515"/>
                <a:gd name="T49" fmla="*/ 102 h 1970"/>
                <a:gd name="T50" fmla="*/ 1026 w 2515"/>
                <a:gd name="T51" fmla="*/ 144 h 1970"/>
                <a:gd name="T52" fmla="*/ 889 w 2515"/>
                <a:gd name="T53" fmla="*/ 331 h 1970"/>
                <a:gd name="T54" fmla="*/ 726 w 2515"/>
                <a:gd name="T55" fmla="*/ 480 h 1970"/>
                <a:gd name="T56" fmla="*/ 643 w 2515"/>
                <a:gd name="T57" fmla="*/ 540 h 1970"/>
                <a:gd name="T58" fmla="*/ 600 w 2515"/>
                <a:gd name="T59" fmla="*/ 516 h 1970"/>
                <a:gd name="T60" fmla="*/ 552 w 2515"/>
                <a:gd name="T61" fmla="*/ 486 h 1970"/>
                <a:gd name="T62" fmla="*/ 528 w 2515"/>
                <a:gd name="T63" fmla="*/ 462 h 1970"/>
                <a:gd name="T64" fmla="*/ 474 w 2515"/>
                <a:gd name="T65" fmla="*/ 426 h 1970"/>
                <a:gd name="T66" fmla="*/ 415 w 2515"/>
                <a:gd name="T67" fmla="*/ 390 h 1970"/>
                <a:gd name="T68" fmla="*/ 366 w 2515"/>
                <a:gd name="T69" fmla="*/ 366 h 1970"/>
                <a:gd name="T70" fmla="*/ 192 w 2515"/>
                <a:gd name="T71" fmla="*/ 234 h 1970"/>
                <a:gd name="T72" fmla="*/ 570 w 2515"/>
                <a:gd name="T73" fmla="*/ 564 h 1970"/>
                <a:gd name="T74" fmla="*/ 444 w 2515"/>
                <a:gd name="T75" fmla="*/ 732 h 1970"/>
                <a:gd name="T76" fmla="*/ 318 w 2515"/>
                <a:gd name="T77" fmla="*/ 787 h 1970"/>
                <a:gd name="T78" fmla="*/ 127 w 2515"/>
                <a:gd name="T79" fmla="*/ 853 h 1970"/>
                <a:gd name="T80" fmla="*/ 0 w 2515"/>
                <a:gd name="T81" fmla="*/ 1165 h 1970"/>
                <a:gd name="T82" fmla="*/ 372 w 2515"/>
                <a:gd name="T83" fmla="*/ 1015 h 1970"/>
                <a:gd name="T84" fmla="*/ 222 w 2515"/>
                <a:gd name="T85" fmla="*/ 1262 h 1970"/>
                <a:gd name="T86" fmla="*/ 139 w 2515"/>
                <a:gd name="T87" fmla="*/ 1459 h 1970"/>
                <a:gd name="T88" fmla="*/ 102 w 2515"/>
                <a:gd name="T89" fmla="*/ 1495 h 1970"/>
                <a:gd name="T90" fmla="*/ 84 w 2515"/>
                <a:gd name="T91" fmla="*/ 1519 h 1970"/>
                <a:gd name="T92" fmla="*/ 96 w 2515"/>
                <a:gd name="T93" fmla="*/ 1537 h 1970"/>
                <a:gd name="T94" fmla="*/ 127 w 2515"/>
                <a:gd name="T95" fmla="*/ 1567 h 1970"/>
                <a:gd name="T96" fmla="*/ 145 w 2515"/>
                <a:gd name="T97" fmla="*/ 1633 h 1970"/>
                <a:gd name="T98" fmla="*/ 156 w 2515"/>
                <a:gd name="T99" fmla="*/ 1693 h 1970"/>
                <a:gd name="T100" fmla="*/ 162 w 2515"/>
                <a:gd name="T101" fmla="*/ 1723 h 1970"/>
                <a:gd name="T102" fmla="*/ 216 w 2515"/>
                <a:gd name="T103" fmla="*/ 1802 h 1970"/>
                <a:gd name="T104" fmla="*/ 228 w 2515"/>
                <a:gd name="T105" fmla="*/ 1850 h 1970"/>
                <a:gd name="T106" fmla="*/ 240 w 2515"/>
                <a:gd name="T107" fmla="*/ 1904 h 1970"/>
                <a:gd name="T108" fmla="*/ 246 w 2515"/>
                <a:gd name="T109" fmla="*/ 1922 h 1970"/>
                <a:gd name="T110" fmla="*/ 258 w 2515"/>
                <a:gd name="T111" fmla="*/ 1970 h 1970"/>
                <a:gd name="T112" fmla="*/ 462 w 2515"/>
                <a:gd name="T113" fmla="*/ 1922 h 1970"/>
                <a:gd name="T114" fmla="*/ 624 w 2515"/>
                <a:gd name="T115" fmla="*/ 1778 h 19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2515" h="1970">
                  <a:moveTo>
                    <a:pt x="624" y="1778"/>
                  </a:moveTo>
                  <a:lnTo>
                    <a:pt x="744" y="1669"/>
                  </a:lnTo>
                  <a:lnTo>
                    <a:pt x="834" y="1627"/>
                  </a:lnTo>
                  <a:lnTo>
                    <a:pt x="852" y="1400"/>
                  </a:lnTo>
                  <a:lnTo>
                    <a:pt x="834" y="1225"/>
                  </a:lnTo>
                  <a:lnTo>
                    <a:pt x="876" y="1171"/>
                  </a:lnTo>
                  <a:lnTo>
                    <a:pt x="901" y="1268"/>
                  </a:lnTo>
                  <a:lnTo>
                    <a:pt x="979" y="1370"/>
                  </a:lnTo>
                  <a:lnTo>
                    <a:pt x="1116" y="1519"/>
                  </a:lnTo>
                  <a:lnTo>
                    <a:pt x="1231" y="1621"/>
                  </a:lnTo>
                  <a:lnTo>
                    <a:pt x="1353" y="1632"/>
                  </a:lnTo>
                  <a:lnTo>
                    <a:pt x="1471" y="1693"/>
                  </a:lnTo>
                  <a:lnTo>
                    <a:pt x="1664" y="1659"/>
                  </a:lnTo>
                  <a:lnTo>
                    <a:pt x="1819" y="1678"/>
                  </a:lnTo>
                  <a:lnTo>
                    <a:pt x="1975" y="1632"/>
                  </a:lnTo>
                  <a:lnTo>
                    <a:pt x="1893" y="1513"/>
                  </a:lnTo>
                  <a:lnTo>
                    <a:pt x="1920" y="1385"/>
                  </a:lnTo>
                  <a:lnTo>
                    <a:pt x="1874" y="1285"/>
                  </a:lnTo>
                  <a:lnTo>
                    <a:pt x="1865" y="1129"/>
                  </a:lnTo>
                  <a:lnTo>
                    <a:pt x="1783" y="967"/>
                  </a:lnTo>
                  <a:lnTo>
                    <a:pt x="1527" y="891"/>
                  </a:lnTo>
                  <a:lnTo>
                    <a:pt x="1289" y="873"/>
                  </a:lnTo>
                  <a:lnTo>
                    <a:pt x="1393" y="781"/>
                  </a:lnTo>
                  <a:lnTo>
                    <a:pt x="1549" y="745"/>
                  </a:lnTo>
                  <a:lnTo>
                    <a:pt x="1620" y="738"/>
                  </a:lnTo>
                  <a:lnTo>
                    <a:pt x="1753" y="732"/>
                  </a:lnTo>
                  <a:lnTo>
                    <a:pt x="1933" y="720"/>
                  </a:lnTo>
                  <a:lnTo>
                    <a:pt x="2107" y="618"/>
                  </a:lnTo>
                  <a:lnTo>
                    <a:pt x="2227" y="516"/>
                  </a:lnTo>
                  <a:lnTo>
                    <a:pt x="2377" y="438"/>
                  </a:lnTo>
                  <a:lnTo>
                    <a:pt x="2515" y="337"/>
                  </a:lnTo>
                  <a:lnTo>
                    <a:pt x="2420" y="343"/>
                  </a:lnTo>
                  <a:lnTo>
                    <a:pt x="2191" y="343"/>
                  </a:lnTo>
                  <a:lnTo>
                    <a:pt x="2077" y="331"/>
                  </a:lnTo>
                  <a:lnTo>
                    <a:pt x="2053" y="301"/>
                  </a:lnTo>
                  <a:lnTo>
                    <a:pt x="1951" y="301"/>
                  </a:lnTo>
                  <a:lnTo>
                    <a:pt x="1795" y="259"/>
                  </a:lnTo>
                  <a:lnTo>
                    <a:pt x="1645" y="289"/>
                  </a:lnTo>
                  <a:lnTo>
                    <a:pt x="1447" y="372"/>
                  </a:lnTo>
                  <a:lnTo>
                    <a:pt x="1297" y="408"/>
                  </a:lnTo>
                  <a:lnTo>
                    <a:pt x="1153" y="414"/>
                  </a:lnTo>
                  <a:lnTo>
                    <a:pt x="1308" y="337"/>
                  </a:lnTo>
                  <a:lnTo>
                    <a:pt x="1465" y="198"/>
                  </a:lnTo>
                  <a:lnTo>
                    <a:pt x="1453" y="168"/>
                  </a:lnTo>
                  <a:lnTo>
                    <a:pt x="1465" y="102"/>
                  </a:lnTo>
                  <a:lnTo>
                    <a:pt x="1477" y="36"/>
                  </a:lnTo>
                  <a:lnTo>
                    <a:pt x="1453" y="0"/>
                  </a:lnTo>
                  <a:lnTo>
                    <a:pt x="1417" y="24"/>
                  </a:lnTo>
                  <a:lnTo>
                    <a:pt x="1356" y="42"/>
                  </a:lnTo>
                  <a:lnTo>
                    <a:pt x="1189" y="102"/>
                  </a:lnTo>
                  <a:lnTo>
                    <a:pt x="1098" y="144"/>
                  </a:lnTo>
                  <a:lnTo>
                    <a:pt x="1026" y="144"/>
                  </a:lnTo>
                  <a:lnTo>
                    <a:pt x="991" y="168"/>
                  </a:lnTo>
                  <a:lnTo>
                    <a:pt x="889" y="331"/>
                  </a:lnTo>
                  <a:lnTo>
                    <a:pt x="852" y="408"/>
                  </a:lnTo>
                  <a:lnTo>
                    <a:pt x="726" y="480"/>
                  </a:lnTo>
                  <a:lnTo>
                    <a:pt x="649" y="540"/>
                  </a:lnTo>
                  <a:lnTo>
                    <a:pt x="643" y="540"/>
                  </a:lnTo>
                  <a:lnTo>
                    <a:pt x="637" y="534"/>
                  </a:lnTo>
                  <a:lnTo>
                    <a:pt x="600" y="516"/>
                  </a:lnTo>
                  <a:lnTo>
                    <a:pt x="564" y="492"/>
                  </a:lnTo>
                  <a:lnTo>
                    <a:pt x="552" y="486"/>
                  </a:lnTo>
                  <a:lnTo>
                    <a:pt x="540" y="474"/>
                  </a:lnTo>
                  <a:lnTo>
                    <a:pt x="528" y="462"/>
                  </a:lnTo>
                  <a:lnTo>
                    <a:pt x="504" y="444"/>
                  </a:lnTo>
                  <a:lnTo>
                    <a:pt x="474" y="426"/>
                  </a:lnTo>
                  <a:lnTo>
                    <a:pt x="444" y="408"/>
                  </a:lnTo>
                  <a:lnTo>
                    <a:pt x="415" y="390"/>
                  </a:lnTo>
                  <a:lnTo>
                    <a:pt x="385" y="372"/>
                  </a:lnTo>
                  <a:lnTo>
                    <a:pt x="366" y="366"/>
                  </a:lnTo>
                  <a:lnTo>
                    <a:pt x="360" y="360"/>
                  </a:lnTo>
                  <a:lnTo>
                    <a:pt x="192" y="234"/>
                  </a:lnTo>
                  <a:lnTo>
                    <a:pt x="210" y="307"/>
                  </a:lnTo>
                  <a:lnTo>
                    <a:pt x="570" y="564"/>
                  </a:lnTo>
                  <a:lnTo>
                    <a:pt x="558" y="618"/>
                  </a:lnTo>
                  <a:lnTo>
                    <a:pt x="444" y="732"/>
                  </a:lnTo>
                  <a:lnTo>
                    <a:pt x="324" y="787"/>
                  </a:lnTo>
                  <a:lnTo>
                    <a:pt x="318" y="787"/>
                  </a:lnTo>
                  <a:lnTo>
                    <a:pt x="258" y="811"/>
                  </a:lnTo>
                  <a:lnTo>
                    <a:pt x="127" y="853"/>
                  </a:lnTo>
                  <a:lnTo>
                    <a:pt x="0" y="901"/>
                  </a:lnTo>
                  <a:lnTo>
                    <a:pt x="0" y="1165"/>
                  </a:lnTo>
                  <a:lnTo>
                    <a:pt x="78" y="1147"/>
                  </a:lnTo>
                  <a:lnTo>
                    <a:pt x="372" y="1015"/>
                  </a:lnTo>
                  <a:lnTo>
                    <a:pt x="336" y="1117"/>
                  </a:lnTo>
                  <a:lnTo>
                    <a:pt x="222" y="1262"/>
                  </a:lnTo>
                  <a:lnTo>
                    <a:pt x="145" y="1453"/>
                  </a:lnTo>
                  <a:lnTo>
                    <a:pt x="139" y="1459"/>
                  </a:lnTo>
                  <a:lnTo>
                    <a:pt x="133" y="1465"/>
                  </a:lnTo>
                  <a:lnTo>
                    <a:pt x="102" y="1495"/>
                  </a:lnTo>
                  <a:lnTo>
                    <a:pt x="90" y="1507"/>
                  </a:lnTo>
                  <a:lnTo>
                    <a:pt x="84" y="1519"/>
                  </a:lnTo>
                  <a:lnTo>
                    <a:pt x="84" y="1531"/>
                  </a:lnTo>
                  <a:lnTo>
                    <a:pt x="96" y="1537"/>
                  </a:lnTo>
                  <a:lnTo>
                    <a:pt x="114" y="1549"/>
                  </a:lnTo>
                  <a:lnTo>
                    <a:pt x="127" y="1567"/>
                  </a:lnTo>
                  <a:lnTo>
                    <a:pt x="139" y="1597"/>
                  </a:lnTo>
                  <a:lnTo>
                    <a:pt x="145" y="1633"/>
                  </a:lnTo>
                  <a:lnTo>
                    <a:pt x="150" y="1663"/>
                  </a:lnTo>
                  <a:lnTo>
                    <a:pt x="156" y="1693"/>
                  </a:lnTo>
                  <a:lnTo>
                    <a:pt x="162" y="1717"/>
                  </a:lnTo>
                  <a:lnTo>
                    <a:pt x="162" y="1723"/>
                  </a:lnTo>
                  <a:lnTo>
                    <a:pt x="216" y="1796"/>
                  </a:lnTo>
                  <a:lnTo>
                    <a:pt x="216" y="1802"/>
                  </a:lnTo>
                  <a:lnTo>
                    <a:pt x="222" y="1814"/>
                  </a:lnTo>
                  <a:lnTo>
                    <a:pt x="228" y="1850"/>
                  </a:lnTo>
                  <a:lnTo>
                    <a:pt x="234" y="1886"/>
                  </a:lnTo>
                  <a:lnTo>
                    <a:pt x="240" y="1904"/>
                  </a:lnTo>
                  <a:lnTo>
                    <a:pt x="240" y="1916"/>
                  </a:lnTo>
                  <a:lnTo>
                    <a:pt x="246" y="1922"/>
                  </a:lnTo>
                  <a:lnTo>
                    <a:pt x="252" y="1934"/>
                  </a:lnTo>
                  <a:lnTo>
                    <a:pt x="258" y="1970"/>
                  </a:lnTo>
                  <a:lnTo>
                    <a:pt x="438" y="1970"/>
                  </a:lnTo>
                  <a:lnTo>
                    <a:pt x="462" y="1922"/>
                  </a:lnTo>
                  <a:lnTo>
                    <a:pt x="624" y="1778"/>
                  </a:lnTo>
                  <a:lnTo>
                    <a:pt x="624" y="177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2496"/>
              <a:ext cx="2112" cy="1604"/>
            </a:xfrm>
            <a:custGeom>
              <a:avLst/>
              <a:gdLst>
                <a:gd name="T0" fmla="*/ 577 w 2123"/>
                <a:gd name="T1" fmla="*/ 986 h 1696"/>
                <a:gd name="T2" fmla="*/ 541 w 2123"/>
                <a:gd name="T3" fmla="*/ 646 h 1696"/>
                <a:gd name="T4" fmla="*/ 667 w 2123"/>
                <a:gd name="T5" fmla="*/ 374 h 1696"/>
                <a:gd name="T6" fmla="*/ 922 w 2123"/>
                <a:gd name="T7" fmla="*/ 555 h 1696"/>
                <a:gd name="T8" fmla="*/ 1208 w 2123"/>
                <a:gd name="T9" fmla="*/ 822 h 1696"/>
                <a:gd name="T10" fmla="*/ 1475 w 2123"/>
                <a:gd name="T11" fmla="*/ 1049 h 1696"/>
                <a:gd name="T12" fmla="*/ 1791 w 2123"/>
                <a:gd name="T13" fmla="*/ 1286 h 1696"/>
                <a:gd name="T14" fmla="*/ 1873 w 2123"/>
                <a:gd name="T15" fmla="*/ 1337 h 1696"/>
                <a:gd name="T16" fmla="*/ 1826 w 2123"/>
                <a:gd name="T17" fmla="*/ 1281 h 1696"/>
                <a:gd name="T18" fmla="*/ 1404 w 2123"/>
                <a:gd name="T19" fmla="*/ 947 h 1696"/>
                <a:gd name="T20" fmla="*/ 1082 w 2123"/>
                <a:gd name="T21" fmla="*/ 646 h 1696"/>
                <a:gd name="T22" fmla="*/ 719 w 2123"/>
                <a:gd name="T23" fmla="*/ 311 h 1696"/>
                <a:gd name="T24" fmla="*/ 994 w 2123"/>
                <a:gd name="T25" fmla="*/ 294 h 1696"/>
                <a:gd name="T26" fmla="*/ 1279 w 2123"/>
                <a:gd name="T27" fmla="*/ 300 h 1696"/>
                <a:gd name="T28" fmla="*/ 1606 w 2123"/>
                <a:gd name="T29" fmla="*/ 254 h 1696"/>
                <a:gd name="T30" fmla="*/ 2112 w 2123"/>
                <a:gd name="T31" fmla="*/ 186 h 1696"/>
                <a:gd name="T32" fmla="*/ 2064 w 2123"/>
                <a:gd name="T33" fmla="*/ 164 h 1696"/>
                <a:gd name="T34" fmla="*/ 1535 w 2123"/>
                <a:gd name="T35" fmla="*/ 243 h 1696"/>
                <a:gd name="T36" fmla="*/ 1202 w 2123"/>
                <a:gd name="T37" fmla="*/ 260 h 1696"/>
                <a:gd name="T38" fmla="*/ 755 w 2123"/>
                <a:gd name="T39" fmla="*/ 243 h 1696"/>
                <a:gd name="T40" fmla="*/ 815 w 2123"/>
                <a:gd name="T41" fmla="*/ 215 h 1696"/>
                <a:gd name="T42" fmla="*/ 1136 w 2123"/>
                <a:gd name="T43" fmla="*/ 0 h 1696"/>
                <a:gd name="T44" fmla="*/ 1082 w 2123"/>
                <a:gd name="T45" fmla="*/ 28 h 1696"/>
                <a:gd name="T46" fmla="*/ 1005 w 2123"/>
                <a:gd name="T47" fmla="*/ 79 h 1696"/>
                <a:gd name="T48" fmla="*/ 851 w 2123"/>
                <a:gd name="T49" fmla="*/ 181 h 1696"/>
                <a:gd name="T50" fmla="*/ 667 w 2123"/>
                <a:gd name="T51" fmla="*/ 266 h 1696"/>
                <a:gd name="T52" fmla="*/ 631 w 2123"/>
                <a:gd name="T53" fmla="*/ 340 h 1696"/>
                <a:gd name="T54" fmla="*/ 303 w 2123"/>
                <a:gd name="T55" fmla="*/ 555 h 1696"/>
                <a:gd name="T56" fmla="*/ 0 w 2123"/>
                <a:gd name="T57" fmla="*/ 686 h 1696"/>
                <a:gd name="T58" fmla="*/ 0 w 2123"/>
                <a:gd name="T59" fmla="*/ 691 h 1696"/>
                <a:gd name="T60" fmla="*/ 0 w 2123"/>
                <a:gd name="T61" fmla="*/ 725 h 1696"/>
                <a:gd name="T62" fmla="*/ 297 w 2123"/>
                <a:gd name="T63" fmla="*/ 601 h 1696"/>
                <a:gd name="T64" fmla="*/ 589 w 2123"/>
                <a:gd name="T65" fmla="*/ 408 h 1696"/>
                <a:gd name="T66" fmla="*/ 505 w 2123"/>
                <a:gd name="T67" fmla="*/ 635 h 1696"/>
                <a:gd name="T68" fmla="*/ 523 w 2123"/>
                <a:gd name="T69" fmla="*/ 941 h 1696"/>
                <a:gd name="T70" fmla="*/ 458 w 2123"/>
                <a:gd name="T71" fmla="*/ 1105 h 1696"/>
                <a:gd name="T72" fmla="*/ 327 w 2123"/>
                <a:gd name="T73" fmla="*/ 1400 h 1696"/>
                <a:gd name="T74" fmla="*/ 321 w 2123"/>
                <a:gd name="T75" fmla="*/ 1604 h 1696"/>
                <a:gd name="T76" fmla="*/ 327 w 2123"/>
                <a:gd name="T77" fmla="*/ 1604 h 1696"/>
                <a:gd name="T78" fmla="*/ 345 w 2123"/>
                <a:gd name="T79" fmla="*/ 1468 h 1696"/>
                <a:gd name="T80" fmla="*/ 577 w 2123"/>
                <a:gd name="T81" fmla="*/ 986 h 1696"/>
                <a:gd name="T82" fmla="*/ 577 w 2123"/>
                <a:gd name="T83" fmla="*/ 986 h 169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0" t="0" r="r" b="b"/>
              <a:pathLst>
                <a:path w="2123" h="1696">
                  <a:moveTo>
                    <a:pt x="580" y="1043"/>
                  </a:moveTo>
                  <a:lnTo>
                    <a:pt x="544" y="683"/>
                  </a:lnTo>
                  <a:lnTo>
                    <a:pt x="670" y="395"/>
                  </a:lnTo>
                  <a:lnTo>
                    <a:pt x="927" y="587"/>
                  </a:lnTo>
                  <a:lnTo>
                    <a:pt x="1214" y="869"/>
                  </a:lnTo>
                  <a:lnTo>
                    <a:pt x="1483" y="1109"/>
                  </a:lnTo>
                  <a:lnTo>
                    <a:pt x="1800" y="1360"/>
                  </a:lnTo>
                  <a:lnTo>
                    <a:pt x="1883" y="1414"/>
                  </a:lnTo>
                  <a:lnTo>
                    <a:pt x="1836" y="1354"/>
                  </a:lnTo>
                  <a:lnTo>
                    <a:pt x="1411" y="1001"/>
                  </a:lnTo>
                  <a:lnTo>
                    <a:pt x="1088" y="683"/>
                  </a:lnTo>
                  <a:lnTo>
                    <a:pt x="723" y="329"/>
                  </a:lnTo>
                  <a:lnTo>
                    <a:pt x="999" y="311"/>
                  </a:lnTo>
                  <a:lnTo>
                    <a:pt x="1286" y="317"/>
                  </a:lnTo>
                  <a:lnTo>
                    <a:pt x="1614" y="269"/>
                  </a:lnTo>
                  <a:lnTo>
                    <a:pt x="2123" y="197"/>
                  </a:lnTo>
                  <a:lnTo>
                    <a:pt x="2075" y="173"/>
                  </a:lnTo>
                  <a:lnTo>
                    <a:pt x="1543" y="257"/>
                  </a:lnTo>
                  <a:lnTo>
                    <a:pt x="1208" y="275"/>
                  </a:lnTo>
                  <a:lnTo>
                    <a:pt x="759" y="257"/>
                  </a:lnTo>
                  <a:lnTo>
                    <a:pt x="819" y="227"/>
                  </a:lnTo>
                  <a:lnTo>
                    <a:pt x="1142" y="0"/>
                  </a:lnTo>
                  <a:lnTo>
                    <a:pt x="1088" y="30"/>
                  </a:lnTo>
                  <a:lnTo>
                    <a:pt x="1010" y="84"/>
                  </a:lnTo>
                  <a:lnTo>
                    <a:pt x="855" y="191"/>
                  </a:lnTo>
                  <a:lnTo>
                    <a:pt x="670" y="281"/>
                  </a:lnTo>
                  <a:lnTo>
                    <a:pt x="634" y="359"/>
                  </a:lnTo>
                  <a:lnTo>
                    <a:pt x="305" y="587"/>
                  </a:lnTo>
                  <a:lnTo>
                    <a:pt x="0" y="725"/>
                  </a:lnTo>
                  <a:lnTo>
                    <a:pt x="0" y="731"/>
                  </a:lnTo>
                  <a:lnTo>
                    <a:pt x="0" y="767"/>
                  </a:lnTo>
                  <a:lnTo>
                    <a:pt x="299" y="635"/>
                  </a:lnTo>
                  <a:lnTo>
                    <a:pt x="592" y="431"/>
                  </a:lnTo>
                  <a:lnTo>
                    <a:pt x="508" y="671"/>
                  </a:lnTo>
                  <a:lnTo>
                    <a:pt x="526" y="995"/>
                  </a:lnTo>
                  <a:lnTo>
                    <a:pt x="460" y="1168"/>
                  </a:lnTo>
                  <a:lnTo>
                    <a:pt x="329" y="1480"/>
                  </a:lnTo>
                  <a:lnTo>
                    <a:pt x="323" y="1696"/>
                  </a:lnTo>
                  <a:lnTo>
                    <a:pt x="329" y="1696"/>
                  </a:lnTo>
                  <a:lnTo>
                    <a:pt x="347" y="1552"/>
                  </a:lnTo>
                  <a:lnTo>
                    <a:pt x="580" y="1043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hidden">
            <a:xfrm>
              <a:off x="2092" y="3233"/>
              <a:ext cx="3668" cy="943"/>
            </a:xfrm>
            <a:custGeom>
              <a:avLst/>
              <a:gdLst>
                <a:gd name="T0" fmla="*/ 3338 w 3668"/>
                <a:gd name="T1" fmla="*/ 288 h 943"/>
                <a:gd name="T2" fmla="*/ 3194 w 3668"/>
                <a:gd name="T3" fmla="*/ 258 h 943"/>
                <a:gd name="T4" fmla="*/ 2816 w 3668"/>
                <a:gd name="T5" fmla="*/ 234 h 943"/>
                <a:gd name="T6" fmla="*/ 2330 w 3668"/>
                <a:gd name="T7" fmla="*/ 306 h 943"/>
                <a:gd name="T8" fmla="*/ 2372 w 3668"/>
                <a:gd name="T9" fmla="*/ 258 h 943"/>
                <a:gd name="T10" fmla="*/ 2624 w 3668"/>
                <a:gd name="T11" fmla="*/ 132 h 943"/>
                <a:gd name="T12" fmla="*/ 2707 w 3668"/>
                <a:gd name="T13" fmla="*/ 24 h 943"/>
                <a:gd name="T14" fmla="*/ 2642 w 3668"/>
                <a:gd name="T15" fmla="*/ 12 h 943"/>
                <a:gd name="T16" fmla="*/ 2515 w 3668"/>
                <a:gd name="T17" fmla="*/ 54 h 943"/>
                <a:gd name="T18" fmla="*/ 2324 w 3668"/>
                <a:gd name="T19" fmla="*/ 66 h 943"/>
                <a:gd name="T20" fmla="*/ 2101 w 3668"/>
                <a:gd name="T21" fmla="*/ 90 h 943"/>
                <a:gd name="T22" fmla="*/ 1855 w 3668"/>
                <a:gd name="T23" fmla="*/ 228 h 943"/>
                <a:gd name="T24" fmla="*/ 1591 w 3668"/>
                <a:gd name="T25" fmla="*/ 337 h 943"/>
                <a:gd name="T26" fmla="*/ 1459 w 3668"/>
                <a:gd name="T27" fmla="*/ 379 h 943"/>
                <a:gd name="T28" fmla="*/ 1417 w 3668"/>
                <a:gd name="T29" fmla="*/ 361 h 943"/>
                <a:gd name="T30" fmla="*/ 1363 w 3668"/>
                <a:gd name="T31" fmla="*/ 331 h 943"/>
                <a:gd name="T32" fmla="*/ 1344 w 3668"/>
                <a:gd name="T33" fmla="*/ 312 h 943"/>
                <a:gd name="T34" fmla="*/ 1290 w 3668"/>
                <a:gd name="T35" fmla="*/ 288 h 943"/>
                <a:gd name="T36" fmla="*/ 1230 w 3668"/>
                <a:gd name="T37" fmla="*/ 252 h 943"/>
                <a:gd name="T38" fmla="*/ 1119 w 3668"/>
                <a:gd name="T39" fmla="*/ 227 h 943"/>
                <a:gd name="T40" fmla="*/ 1320 w 3668"/>
                <a:gd name="T41" fmla="*/ 438 h 943"/>
                <a:gd name="T42" fmla="*/ 960 w 3668"/>
                <a:gd name="T43" fmla="*/ 558 h 943"/>
                <a:gd name="T44" fmla="*/ 474 w 3668"/>
                <a:gd name="T45" fmla="*/ 630 h 943"/>
                <a:gd name="T46" fmla="*/ 132 w 3668"/>
                <a:gd name="T47" fmla="*/ 781 h 943"/>
                <a:gd name="T48" fmla="*/ 234 w 3668"/>
                <a:gd name="T49" fmla="*/ 847 h 943"/>
                <a:gd name="T50" fmla="*/ 925 w 3668"/>
                <a:gd name="T51" fmla="*/ 739 h 943"/>
                <a:gd name="T52" fmla="*/ 637 w 3668"/>
                <a:gd name="T53" fmla="*/ 925 h 943"/>
                <a:gd name="T54" fmla="*/ 1405 w 3668"/>
                <a:gd name="T55" fmla="*/ 943 h 943"/>
                <a:gd name="T56" fmla="*/ 1447 w 3668"/>
                <a:gd name="T57" fmla="*/ 943 h 943"/>
                <a:gd name="T58" fmla="*/ 2888 w 3668"/>
                <a:gd name="T59" fmla="*/ 859 h 943"/>
                <a:gd name="T60" fmla="*/ 2582 w 3668"/>
                <a:gd name="T61" fmla="*/ 708 h 943"/>
                <a:gd name="T62" fmla="*/ 2299 w 3668"/>
                <a:gd name="T63" fmla="*/ 606 h 943"/>
                <a:gd name="T64" fmla="*/ 2606 w 3668"/>
                <a:gd name="T65" fmla="*/ 588 h 943"/>
                <a:gd name="T66" fmla="*/ 3001 w 3668"/>
                <a:gd name="T67" fmla="*/ 582 h 943"/>
                <a:gd name="T68" fmla="*/ 3452 w 3668"/>
                <a:gd name="T69" fmla="*/ 438 h 943"/>
                <a:gd name="T70" fmla="*/ 3668 w 3668"/>
                <a:gd name="T71" fmla="*/ 312 h 943"/>
                <a:gd name="T72" fmla="*/ 3482 w 3668"/>
                <a:gd name="T73" fmla="*/ 300 h 943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0" t="0" r="r" b="b"/>
              <a:pathLst>
                <a:path w="3668" h="943">
                  <a:moveTo>
                    <a:pt x="3482" y="300"/>
                  </a:moveTo>
                  <a:lnTo>
                    <a:pt x="3338" y="288"/>
                  </a:lnTo>
                  <a:lnTo>
                    <a:pt x="3320" y="264"/>
                  </a:lnTo>
                  <a:lnTo>
                    <a:pt x="3194" y="258"/>
                  </a:lnTo>
                  <a:lnTo>
                    <a:pt x="3019" y="216"/>
                  </a:lnTo>
                  <a:lnTo>
                    <a:pt x="2816" y="234"/>
                  </a:lnTo>
                  <a:lnTo>
                    <a:pt x="2533" y="288"/>
                  </a:lnTo>
                  <a:lnTo>
                    <a:pt x="2330" y="306"/>
                  </a:lnTo>
                  <a:lnTo>
                    <a:pt x="2149" y="312"/>
                  </a:lnTo>
                  <a:lnTo>
                    <a:pt x="2372" y="258"/>
                  </a:lnTo>
                  <a:lnTo>
                    <a:pt x="2624" y="156"/>
                  </a:lnTo>
                  <a:lnTo>
                    <a:pt x="2624" y="132"/>
                  </a:lnTo>
                  <a:lnTo>
                    <a:pt x="2666" y="78"/>
                  </a:lnTo>
                  <a:lnTo>
                    <a:pt x="2707" y="24"/>
                  </a:lnTo>
                  <a:lnTo>
                    <a:pt x="2695" y="0"/>
                  </a:lnTo>
                  <a:lnTo>
                    <a:pt x="2642" y="12"/>
                  </a:lnTo>
                  <a:lnTo>
                    <a:pt x="2557" y="30"/>
                  </a:lnTo>
                  <a:lnTo>
                    <a:pt x="2515" y="54"/>
                  </a:lnTo>
                  <a:lnTo>
                    <a:pt x="2425" y="84"/>
                  </a:lnTo>
                  <a:lnTo>
                    <a:pt x="2324" y="66"/>
                  </a:lnTo>
                  <a:lnTo>
                    <a:pt x="2191" y="90"/>
                  </a:lnTo>
                  <a:lnTo>
                    <a:pt x="2101" y="90"/>
                  </a:lnTo>
                  <a:lnTo>
                    <a:pt x="2047" y="108"/>
                  </a:lnTo>
                  <a:lnTo>
                    <a:pt x="1855" y="228"/>
                  </a:lnTo>
                  <a:lnTo>
                    <a:pt x="1771" y="288"/>
                  </a:lnTo>
                  <a:lnTo>
                    <a:pt x="1591" y="337"/>
                  </a:lnTo>
                  <a:lnTo>
                    <a:pt x="1465" y="379"/>
                  </a:lnTo>
                  <a:lnTo>
                    <a:pt x="1459" y="379"/>
                  </a:lnTo>
                  <a:lnTo>
                    <a:pt x="1453" y="373"/>
                  </a:lnTo>
                  <a:lnTo>
                    <a:pt x="1417" y="361"/>
                  </a:lnTo>
                  <a:lnTo>
                    <a:pt x="1381" y="343"/>
                  </a:lnTo>
                  <a:lnTo>
                    <a:pt x="1363" y="331"/>
                  </a:lnTo>
                  <a:lnTo>
                    <a:pt x="1357" y="324"/>
                  </a:lnTo>
                  <a:lnTo>
                    <a:pt x="1344" y="312"/>
                  </a:lnTo>
                  <a:lnTo>
                    <a:pt x="1320" y="300"/>
                  </a:lnTo>
                  <a:lnTo>
                    <a:pt x="1290" y="288"/>
                  </a:lnTo>
                  <a:lnTo>
                    <a:pt x="1260" y="270"/>
                  </a:lnTo>
                  <a:lnTo>
                    <a:pt x="1230" y="252"/>
                  </a:lnTo>
                  <a:lnTo>
                    <a:pt x="1187" y="227"/>
                  </a:lnTo>
                  <a:lnTo>
                    <a:pt x="1119" y="227"/>
                  </a:lnTo>
                  <a:lnTo>
                    <a:pt x="1357" y="397"/>
                  </a:lnTo>
                  <a:lnTo>
                    <a:pt x="1320" y="438"/>
                  </a:lnTo>
                  <a:lnTo>
                    <a:pt x="1135" y="522"/>
                  </a:lnTo>
                  <a:lnTo>
                    <a:pt x="960" y="558"/>
                  </a:lnTo>
                  <a:lnTo>
                    <a:pt x="684" y="600"/>
                  </a:lnTo>
                  <a:lnTo>
                    <a:pt x="474" y="630"/>
                  </a:lnTo>
                  <a:lnTo>
                    <a:pt x="390" y="684"/>
                  </a:lnTo>
                  <a:lnTo>
                    <a:pt x="132" y="781"/>
                  </a:lnTo>
                  <a:lnTo>
                    <a:pt x="0" y="829"/>
                  </a:lnTo>
                  <a:lnTo>
                    <a:pt x="234" y="847"/>
                  </a:lnTo>
                  <a:lnTo>
                    <a:pt x="498" y="829"/>
                  </a:lnTo>
                  <a:lnTo>
                    <a:pt x="925" y="739"/>
                  </a:lnTo>
                  <a:lnTo>
                    <a:pt x="840" y="817"/>
                  </a:lnTo>
                  <a:lnTo>
                    <a:pt x="637" y="925"/>
                  </a:lnTo>
                  <a:lnTo>
                    <a:pt x="613" y="943"/>
                  </a:lnTo>
                  <a:lnTo>
                    <a:pt x="1405" y="943"/>
                  </a:lnTo>
                  <a:lnTo>
                    <a:pt x="1411" y="925"/>
                  </a:lnTo>
                  <a:lnTo>
                    <a:pt x="1447" y="943"/>
                  </a:lnTo>
                  <a:lnTo>
                    <a:pt x="2924" y="943"/>
                  </a:lnTo>
                  <a:lnTo>
                    <a:pt x="2888" y="859"/>
                  </a:lnTo>
                  <a:lnTo>
                    <a:pt x="2713" y="775"/>
                  </a:lnTo>
                  <a:lnTo>
                    <a:pt x="2582" y="708"/>
                  </a:lnTo>
                  <a:lnTo>
                    <a:pt x="2336" y="636"/>
                  </a:lnTo>
                  <a:lnTo>
                    <a:pt x="2299" y="606"/>
                  </a:lnTo>
                  <a:lnTo>
                    <a:pt x="2509" y="582"/>
                  </a:lnTo>
                  <a:lnTo>
                    <a:pt x="2606" y="588"/>
                  </a:lnTo>
                  <a:lnTo>
                    <a:pt x="2773" y="588"/>
                  </a:lnTo>
                  <a:lnTo>
                    <a:pt x="3001" y="582"/>
                  </a:lnTo>
                  <a:lnTo>
                    <a:pt x="3259" y="516"/>
                  </a:lnTo>
                  <a:lnTo>
                    <a:pt x="3452" y="438"/>
                  </a:lnTo>
                  <a:lnTo>
                    <a:pt x="3668" y="391"/>
                  </a:lnTo>
                  <a:lnTo>
                    <a:pt x="3668" y="312"/>
                  </a:lnTo>
                  <a:lnTo>
                    <a:pt x="3482" y="30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hidden">
            <a:xfrm>
              <a:off x="0" y="524"/>
              <a:ext cx="973" cy="1195"/>
            </a:xfrm>
            <a:custGeom>
              <a:avLst/>
              <a:gdLst>
                <a:gd name="T0" fmla="*/ 324 w 969"/>
                <a:gd name="T1" fmla="*/ 1189 h 1192"/>
                <a:gd name="T2" fmla="*/ 492 w 969"/>
                <a:gd name="T3" fmla="*/ 1195 h 1192"/>
                <a:gd name="T4" fmla="*/ 582 w 969"/>
                <a:gd name="T5" fmla="*/ 1153 h 1192"/>
                <a:gd name="T6" fmla="*/ 816 w 969"/>
                <a:gd name="T7" fmla="*/ 1088 h 1192"/>
                <a:gd name="T8" fmla="*/ 937 w 969"/>
                <a:gd name="T9" fmla="*/ 1058 h 1192"/>
                <a:gd name="T10" fmla="*/ 762 w 969"/>
                <a:gd name="T11" fmla="*/ 991 h 1192"/>
                <a:gd name="T12" fmla="*/ 558 w 969"/>
                <a:gd name="T13" fmla="*/ 955 h 1192"/>
                <a:gd name="T14" fmla="*/ 198 w 969"/>
                <a:gd name="T15" fmla="*/ 973 h 1192"/>
                <a:gd name="T16" fmla="*/ 300 w 969"/>
                <a:gd name="T17" fmla="*/ 895 h 1192"/>
                <a:gd name="T18" fmla="*/ 498 w 969"/>
                <a:gd name="T19" fmla="*/ 805 h 1192"/>
                <a:gd name="T20" fmla="*/ 697 w 969"/>
                <a:gd name="T21" fmla="*/ 673 h 1192"/>
                <a:gd name="T22" fmla="*/ 703 w 969"/>
                <a:gd name="T23" fmla="*/ 673 h 1192"/>
                <a:gd name="T24" fmla="*/ 715 w 969"/>
                <a:gd name="T25" fmla="*/ 667 h 1192"/>
                <a:gd name="T26" fmla="*/ 756 w 969"/>
                <a:gd name="T27" fmla="*/ 649 h 1192"/>
                <a:gd name="T28" fmla="*/ 780 w 969"/>
                <a:gd name="T29" fmla="*/ 643 h 1192"/>
                <a:gd name="T30" fmla="*/ 792 w 969"/>
                <a:gd name="T31" fmla="*/ 631 h 1192"/>
                <a:gd name="T32" fmla="*/ 798 w 969"/>
                <a:gd name="T33" fmla="*/ 619 h 1192"/>
                <a:gd name="T34" fmla="*/ 792 w 969"/>
                <a:gd name="T35" fmla="*/ 613 h 1192"/>
                <a:gd name="T36" fmla="*/ 786 w 969"/>
                <a:gd name="T37" fmla="*/ 601 h 1192"/>
                <a:gd name="T38" fmla="*/ 786 w 969"/>
                <a:gd name="T39" fmla="*/ 576 h 1192"/>
                <a:gd name="T40" fmla="*/ 798 w 969"/>
                <a:gd name="T41" fmla="*/ 546 h 1192"/>
                <a:gd name="T42" fmla="*/ 810 w 969"/>
                <a:gd name="T43" fmla="*/ 516 h 1192"/>
                <a:gd name="T44" fmla="*/ 828 w 969"/>
                <a:gd name="T45" fmla="*/ 486 h 1192"/>
                <a:gd name="T46" fmla="*/ 840 w 969"/>
                <a:gd name="T47" fmla="*/ 456 h 1192"/>
                <a:gd name="T48" fmla="*/ 846 w 969"/>
                <a:gd name="T49" fmla="*/ 438 h 1192"/>
                <a:gd name="T50" fmla="*/ 853 w 969"/>
                <a:gd name="T51" fmla="*/ 432 h 1192"/>
                <a:gd name="T52" fmla="*/ 853 w 969"/>
                <a:gd name="T53" fmla="*/ 348 h 1192"/>
                <a:gd name="T54" fmla="*/ 853 w 969"/>
                <a:gd name="T55" fmla="*/ 342 h 1192"/>
                <a:gd name="T56" fmla="*/ 859 w 969"/>
                <a:gd name="T57" fmla="*/ 336 h 1192"/>
                <a:gd name="T58" fmla="*/ 877 w 969"/>
                <a:gd name="T59" fmla="*/ 306 h 1192"/>
                <a:gd name="T60" fmla="*/ 889 w 969"/>
                <a:gd name="T61" fmla="*/ 270 h 1192"/>
                <a:gd name="T62" fmla="*/ 901 w 969"/>
                <a:gd name="T63" fmla="*/ 240 h 1192"/>
                <a:gd name="T64" fmla="*/ 907 w 969"/>
                <a:gd name="T65" fmla="*/ 228 h 1192"/>
                <a:gd name="T66" fmla="*/ 913 w 969"/>
                <a:gd name="T67" fmla="*/ 216 h 1192"/>
                <a:gd name="T68" fmla="*/ 931 w 969"/>
                <a:gd name="T69" fmla="*/ 173 h 1192"/>
                <a:gd name="T70" fmla="*/ 949 w 969"/>
                <a:gd name="T71" fmla="*/ 137 h 1192"/>
                <a:gd name="T72" fmla="*/ 955 w 969"/>
                <a:gd name="T73" fmla="*/ 125 h 1192"/>
                <a:gd name="T74" fmla="*/ 955 w 969"/>
                <a:gd name="T75" fmla="*/ 119 h 1192"/>
                <a:gd name="T76" fmla="*/ 973 w 969"/>
                <a:gd name="T77" fmla="*/ 0 h 1192"/>
                <a:gd name="T78" fmla="*/ 949 w 969"/>
                <a:gd name="T79" fmla="*/ 47 h 1192"/>
                <a:gd name="T80" fmla="*/ 786 w 969"/>
                <a:gd name="T81" fmla="*/ 113 h 1192"/>
                <a:gd name="T82" fmla="*/ 709 w 969"/>
                <a:gd name="T83" fmla="*/ 161 h 1192"/>
                <a:gd name="T84" fmla="*/ 462 w 969"/>
                <a:gd name="T85" fmla="*/ 234 h 1192"/>
                <a:gd name="T86" fmla="*/ 282 w 969"/>
                <a:gd name="T87" fmla="*/ 288 h 1192"/>
                <a:gd name="T88" fmla="*/ 174 w 969"/>
                <a:gd name="T89" fmla="*/ 294 h 1192"/>
                <a:gd name="T90" fmla="*/ 12 w 969"/>
                <a:gd name="T91" fmla="*/ 486 h 1192"/>
                <a:gd name="T92" fmla="*/ 0 w 969"/>
                <a:gd name="T93" fmla="*/ 510 h 1192"/>
                <a:gd name="T94" fmla="*/ 0 w 969"/>
                <a:gd name="T95" fmla="*/ 1189 h 1192"/>
                <a:gd name="T96" fmla="*/ 96 w 969"/>
                <a:gd name="T97" fmla="*/ 1183 h 1192"/>
                <a:gd name="T98" fmla="*/ 324 w 969"/>
                <a:gd name="T99" fmla="*/ 1189 h 1192"/>
                <a:gd name="T100" fmla="*/ 324 w 969"/>
                <a:gd name="T101" fmla="*/ 1189 h 1192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</a:gdLst>
              <a:ahLst/>
              <a:cxnLst>
                <a:cxn ang="T102">
                  <a:pos x="T0" y="T1"/>
                </a:cxn>
                <a:cxn ang="T103">
                  <a:pos x="T2" y="T3"/>
                </a:cxn>
                <a:cxn ang="T104">
                  <a:pos x="T4" y="T5"/>
                </a:cxn>
                <a:cxn ang="T105">
                  <a:pos x="T6" y="T7"/>
                </a:cxn>
                <a:cxn ang="T106">
                  <a:pos x="T8" y="T9"/>
                </a:cxn>
                <a:cxn ang="T107">
                  <a:pos x="T10" y="T11"/>
                </a:cxn>
                <a:cxn ang="T108">
                  <a:pos x="T12" y="T13"/>
                </a:cxn>
                <a:cxn ang="T109">
                  <a:pos x="T14" y="T15"/>
                </a:cxn>
                <a:cxn ang="T110">
                  <a:pos x="T16" y="T17"/>
                </a:cxn>
                <a:cxn ang="T111">
                  <a:pos x="T18" y="T19"/>
                </a:cxn>
                <a:cxn ang="T112">
                  <a:pos x="T20" y="T21"/>
                </a:cxn>
                <a:cxn ang="T113">
                  <a:pos x="T22" y="T23"/>
                </a:cxn>
                <a:cxn ang="T114">
                  <a:pos x="T24" y="T25"/>
                </a:cxn>
                <a:cxn ang="T115">
                  <a:pos x="T26" y="T27"/>
                </a:cxn>
                <a:cxn ang="T116">
                  <a:pos x="T28" y="T29"/>
                </a:cxn>
                <a:cxn ang="T117">
                  <a:pos x="T30" y="T31"/>
                </a:cxn>
                <a:cxn ang="T118">
                  <a:pos x="T32" y="T33"/>
                </a:cxn>
                <a:cxn ang="T119">
                  <a:pos x="T34" y="T35"/>
                </a:cxn>
                <a:cxn ang="T120">
                  <a:pos x="T36" y="T37"/>
                </a:cxn>
                <a:cxn ang="T121">
                  <a:pos x="T38" y="T39"/>
                </a:cxn>
                <a:cxn ang="T122">
                  <a:pos x="T40" y="T41"/>
                </a:cxn>
                <a:cxn ang="T123">
                  <a:pos x="T42" y="T43"/>
                </a:cxn>
                <a:cxn ang="T124">
                  <a:pos x="T44" y="T45"/>
                </a:cxn>
                <a:cxn ang="T125">
                  <a:pos x="T46" y="T47"/>
                </a:cxn>
                <a:cxn ang="T126">
                  <a:pos x="T48" y="T49"/>
                </a:cxn>
                <a:cxn ang="T127">
                  <a:pos x="T50" y="T51"/>
                </a:cxn>
                <a:cxn ang="T128">
                  <a:pos x="T52" y="T53"/>
                </a:cxn>
                <a:cxn ang="T129">
                  <a:pos x="T54" y="T55"/>
                </a:cxn>
                <a:cxn ang="T130">
                  <a:pos x="T56" y="T57"/>
                </a:cxn>
                <a:cxn ang="T131">
                  <a:pos x="T58" y="T59"/>
                </a:cxn>
                <a:cxn ang="T132">
                  <a:pos x="T60" y="T61"/>
                </a:cxn>
                <a:cxn ang="T133">
                  <a:pos x="T62" y="T63"/>
                </a:cxn>
                <a:cxn ang="T134">
                  <a:pos x="T64" y="T65"/>
                </a:cxn>
                <a:cxn ang="T135">
                  <a:pos x="T66" y="T67"/>
                </a:cxn>
                <a:cxn ang="T136">
                  <a:pos x="T68" y="T69"/>
                </a:cxn>
                <a:cxn ang="T137">
                  <a:pos x="T70" y="T71"/>
                </a:cxn>
                <a:cxn ang="T138">
                  <a:pos x="T72" y="T73"/>
                </a:cxn>
                <a:cxn ang="T139">
                  <a:pos x="T74" y="T75"/>
                </a:cxn>
                <a:cxn ang="T140">
                  <a:pos x="T76" y="T77"/>
                </a:cxn>
                <a:cxn ang="T141">
                  <a:pos x="T78" y="T79"/>
                </a:cxn>
                <a:cxn ang="T142">
                  <a:pos x="T80" y="T81"/>
                </a:cxn>
                <a:cxn ang="T143">
                  <a:pos x="T82" y="T83"/>
                </a:cxn>
                <a:cxn ang="T144">
                  <a:pos x="T84" y="T85"/>
                </a:cxn>
                <a:cxn ang="T145">
                  <a:pos x="T86" y="T87"/>
                </a:cxn>
                <a:cxn ang="T146">
                  <a:pos x="T88" y="T89"/>
                </a:cxn>
                <a:cxn ang="T147">
                  <a:pos x="T90" y="T91"/>
                </a:cxn>
                <a:cxn ang="T148">
                  <a:pos x="T92" y="T93"/>
                </a:cxn>
                <a:cxn ang="T149">
                  <a:pos x="T94" y="T95"/>
                </a:cxn>
                <a:cxn ang="T150">
                  <a:pos x="T96" y="T97"/>
                </a:cxn>
                <a:cxn ang="T151">
                  <a:pos x="T98" y="T99"/>
                </a:cxn>
                <a:cxn ang="T152">
                  <a:pos x="T100" y="T101"/>
                </a:cxn>
              </a:cxnLst>
              <a:rect l="0" t="0" r="r" b="b"/>
              <a:pathLst>
                <a:path w="969" h="1192">
                  <a:moveTo>
                    <a:pt x="323" y="1186"/>
                  </a:moveTo>
                  <a:lnTo>
                    <a:pt x="490" y="1192"/>
                  </a:lnTo>
                  <a:lnTo>
                    <a:pt x="580" y="1150"/>
                  </a:lnTo>
                  <a:lnTo>
                    <a:pt x="813" y="1085"/>
                  </a:lnTo>
                  <a:lnTo>
                    <a:pt x="933" y="1055"/>
                  </a:lnTo>
                  <a:lnTo>
                    <a:pt x="759" y="989"/>
                  </a:lnTo>
                  <a:lnTo>
                    <a:pt x="556" y="953"/>
                  </a:lnTo>
                  <a:lnTo>
                    <a:pt x="197" y="971"/>
                  </a:lnTo>
                  <a:lnTo>
                    <a:pt x="299" y="893"/>
                  </a:lnTo>
                  <a:lnTo>
                    <a:pt x="496" y="803"/>
                  </a:lnTo>
                  <a:lnTo>
                    <a:pt x="694" y="671"/>
                  </a:lnTo>
                  <a:lnTo>
                    <a:pt x="700" y="671"/>
                  </a:lnTo>
                  <a:lnTo>
                    <a:pt x="712" y="665"/>
                  </a:lnTo>
                  <a:lnTo>
                    <a:pt x="753" y="647"/>
                  </a:lnTo>
                  <a:lnTo>
                    <a:pt x="777" y="641"/>
                  </a:lnTo>
                  <a:lnTo>
                    <a:pt x="789" y="629"/>
                  </a:lnTo>
                  <a:lnTo>
                    <a:pt x="795" y="617"/>
                  </a:lnTo>
                  <a:lnTo>
                    <a:pt x="789" y="611"/>
                  </a:lnTo>
                  <a:lnTo>
                    <a:pt x="783" y="599"/>
                  </a:lnTo>
                  <a:lnTo>
                    <a:pt x="783" y="575"/>
                  </a:lnTo>
                  <a:lnTo>
                    <a:pt x="795" y="545"/>
                  </a:lnTo>
                  <a:lnTo>
                    <a:pt x="807" y="515"/>
                  </a:lnTo>
                  <a:lnTo>
                    <a:pt x="825" y="485"/>
                  </a:lnTo>
                  <a:lnTo>
                    <a:pt x="837" y="455"/>
                  </a:lnTo>
                  <a:lnTo>
                    <a:pt x="843" y="437"/>
                  </a:lnTo>
                  <a:lnTo>
                    <a:pt x="849" y="431"/>
                  </a:lnTo>
                  <a:lnTo>
                    <a:pt x="849" y="347"/>
                  </a:lnTo>
                  <a:lnTo>
                    <a:pt x="849" y="341"/>
                  </a:lnTo>
                  <a:lnTo>
                    <a:pt x="855" y="335"/>
                  </a:lnTo>
                  <a:lnTo>
                    <a:pt x="873" y="305"/>
                  </a:lnTo>
                  <a:lnTo>
                    <a:pt x="885" y="269"/>
                  </a:lnTo>
                  <a:lnTo>
                    <a:pt x="897" y="239"/>
                  </a:lnTo>
                  <a:lnTo>
                    <a:pt x="903" y="227"/>
                  </a:lnTo>
                  <a:lnTo>
                    <a:pt x="909" y="215"/>
                  </a:lnTo>
                  <a:lnTo>
                    <a:pt x="927" y="173"/>
                  </a:lnTo>
                  <a:lnTo>
                    <a:pt x="945" y="137"/>
                  </a:lnTo>
                  <a:lnTo>
                    <a:pt x="951" y="125"/>
                  </a:lnTo>
                  <a:lnTo>
                    <a:pt x="951" y="119"/>
                  </a:lnTo>
                  <a:lnTo>
                    <a:pt x="969" y="0"/>
                  </a:lnTo>
                  <a:lnTo>
                    <a:pt x="945" y="47"/>
                  </a:lnTo>
                  <a:lnTo>
                    <a:pt x="783" y="113"/>
                  </a:lnTo>
                  <a:lnTo>
                    <a:pt x="706" y="161"/>
                  </a:lnTo>
                  <a:lnTo>
                    <a:pt x="460" y="233"/>
                  </a:lnTo>
                  <a:lnTo>
                    <a:pt x="281" y="287"/>
                  </a:lnTo>
                  <a:lnTo>
                    <a:pt x="173" y="293"/>
                  </a:lnTo>
                  <a:lnTo>
                    <a:pt x="12" y="485"/>
                  </a:lnTo>
                  <a:lnTo>
                    <a:pt x="0" y="509"/>
                  </a:lnTo>
                  <a:lnTo>
                    <a:pt x="0" y="1186"/>
                  </a:lnTo>
                  <a:lnTo>
                    <a:pt x="96" y="1180"/>
                  </a:lnTo>
                  <a:lnTo>
                    <a:pt x="323" y="118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hidden">
            <a:xfrm>
              <a:off x="3188" y="1"/>
              <a:ext cx="2570" cy="2266"/>
            </a:xfrm>
            <a:custGeom>
              <a:avLst/>
              <a:gdLst>
                <a:gd name="T0" fmla="*/ 859 w 2570"/>
                <a:gd name="T1" fmla="*/ 612 h 2266"/>
                <a:gd name="T2" fmla="*/ 1087 w 2570"/>
                <a:gd name="T3" fmla="*/ 853 h 2266"/>
                <a:gd name="T4" fmla="*/ 961 w 2570"/>
                <a:gd name="T5" fmla="*/ 913 h 2266"/>
                <a:gd name="T6" fmla="*/ 786 w 2570"/>
                <a:gd name="T7" fmla="*/ 883 h 2266"/>
                <a:gd name="T8" fmla="*/ 450 w 2570"/>
                <a:gd name="T9" fmla="*/ 931 h 2266"/>
                <a:gd name="T10" fmla="*/ 150 w 2570"/>
                <a:gd name="T11" fmla="*/ 1075 h 2266"/>
                <a:gd name="T12" fmla="*/ 78 w 2570"/>
                <a:gd name="T13" fmla="*/ 1165 h 2266"/>
                <a:gd name="T14" fmla="*/ 361 w 2570"/>
                <a:gd name="T15" fmla="*/ 1256 h 2266"/>
                <a:gd name="T16" fmla="*/ 444 w 2570"/>
                <a:gd name="T17" fmla="*/ 1316 h 2266"/>
                <a:gd name="T18" fmla="*/ 697 w 2570"/>
                <a:gd name="T19" fmla="*/ 1400 h 2266"/>
                <a:gd name="T20" fmla="*/ 1026 w 2570"/>
                <a:gd name="T21" fmla="*/ 1346 h 2266"/>
                <a:gd name="T22" fmla="*/ 991 w 2570"/>
                <a:gd name="T23" fmla="*/ 1412 h 2266"/>
                <a:gd name="T24" fmla="*/ 804 w 2570"/>
                <a:gd name="T25" fmla="*/ 1574 h 2266"/>
                <a:gd name="T26" fmla="*/ 726 w 2570"/>
                <a:gd name="T27" fmla="*/ 1718 h 2266"/>
                <a:gd name="T28" fmla="*/ 768 w 2570"/>
                <a:gd name="T29" fmla="*/ 1742 h 2266"/>
                <a:gd name="T30" fmla="*/ 865 w 2570"/>
                <a:gd name="T31" fmla="*/ 1693 h 2266"/>
                <a:gd name="T32" fmla="*/ 991 w 2570"/>
                <a:gd name="T33" fmla="*/ 1699 h 2266"/>
                <a:gd name="T34" fmla="*/ 1135 w 2570"/>
                <a:gd name="T35" fmla="*/ 1627 h 2266"/>
                <a:gd name="T36" fmla="*/ 1183 w 2570"/>
                <a:gd name="T37" fmla="*/ 1669 h 2266"/>
                <a:gd name="T38" fmla="*/ 1399 w 2570"/>
                <a:gd name="T39" fmla="*/ 1436 h 2266"/>
                <a:gd name="T40" fmla="*/ 1615 w 2570"/>
                <a:gd name="T41" fmla="*/ 1334 h 2266"/>
                <a:gd name="T42" fmla="*/ 1645 w 2570"/>
                <a:gd name="T43" fmla="*/ 1370 h 2266"/>
                <a:gd name="T44" fmla="*/ 1681 w 2570"/>
                <a:gd name="T45" fmla="*/ 1430 h 2266"/>
                <a:gd name="T46" fmla="*/ 1699 w 2570"/>
                <a:gd name="T47" fmla="*/ 1466 h 2266"/>
                <a:gd name="T48" fmla="*/ 1747 w 2570"/>
                <a:gd name="T49" fmla="*/ 1550 h 2266"/>
                <a:gd name="T50" fmla="*/ 1772 w 2570"/>
                <a:gd name="T51" fmla="*/ 1586 h 2266"/>
                <a:gd name="T52" fmla="*/ 2124 w 2570"/>
                <a:gd name="T53" fmla="*/ 2248 h 2266"/>
                <a:gd name="T54" fmla="*/ 1693 w 2570"/>
                <a:gd name="T55" fmla="*/ 1322 h 2266"/>
                <a:gd name="T56" fmla="*/ 1861 w 2570"/>
                <a:gd name="T57" fmla="*/ 1165 h 2266"/>
                <a:gd name="T58" fmla="*/ 2173 w 2570"/>
                <a:gd name="T59" fmla="*/ 1099 h 2266"/>
                <a:gd name="T60" fmla="*/ 2390 w 2570"/>
                <a:gd name="T61" fmla="*/ 1009 h 2266"/>
                <a:gd name="T62" fmla="*/ 2570 w 2570"/>
                <a:gd name="T63" fmla="*/ 805 h 2266"/>
                <a:gd name="T64" fmla="*/ 2342 w 2570"/>
                <a:gd name="T65" fmla="*/ 781 h 2266"/>
                <a:gd name="T66" fmla="*/ 2114 w 2570"/>
                <a:gd name="T67" fmla="*/ 763 h 2266"/>
                <a:gd name="T68" fmla="*/ 2408 w 2570"/>
                <a:gd name="T69" fmla="*/ 433 h 2266"/>
                <a:gd name="T70" fmla="*/ 2426 w 2570"/>
                <a:gd name="T71" fmla="*/ 421 h 2266"/>
                <a:gd name="T72" fmla="*/ 2474 w 2570"/>
                <a:gd name="T73" fmla="*/ 379 h 2266"/>
                <a:gd name="T74" fmla="*/ 2492 w 2570"/>
                <a:gd name="T75" fmla="*/ 355 h 2266"/>
                <a:gd name="T76" fmla="*/ 2474 w 2570"/>
                <a:gd name="T77" fmla="*/ 337 h 2266"/>
                <a:gd name="T78" fmla="*/ 2474 w 2570"/>
                <a:gd name="T79" fmla="*/ 271 h 2266"/>
                <a:gd name="T80" fmla="*/ 2492 w 2570"/>
                <a:gd name="T81" fmla="*/ 192 h 2266"/>
                <a:gd name="T82" fmla="*/ 2504 w 2570"/>
                <a:gd name="T83" fmla="*/ 132 h 2266"/>
                <a:gd name="T84" fmla="*/ 2492 w 2570"/>
                <a:gd name="T85" fmla="*/ 36 h 2266"/>
                <a:gd name="T86" fmla="*/ 2492 w 2570"/>
                <a:gd name="T87" fmla="*/ 24 h 2266"/>
                <a:gd name="T88" fmla="*/ 2102 w 2570"/>
                <a:gd name="T89" fmla="*/ 0 h 2266"/>
                <a:gd name="T90" fmla="*/ 1909 w 2570"/>
                <a:gd name="T91" fmla="*/ 90 h 2266"/>
                <a:gd name="T92" fmla="*/ 1747 w 2570"/>
                <a:gd name="T93" fmla="*/ 535 h 2266"/>
                <a:gd name="T94" fmla="*/ 1711 w 2570"/>
                <a:gd name="T95" fmla="*/ 469 h 2266"/>
                <a:gd name="T96" fmla="*/ 1633 w 2570"/>
                <a:gd name="T97" fmla="*/ 144 h 2266"/>
                <a:gd name="T98" fmla="*/ 1579 w 2570"/>
                <a:gd name="T99" fmla="*/ 0 h 2266"/>
                <a:gd name="T100" fmla="*/ 738 w 2570"/>
                <a:gd name="T101" fmla="*/ 186 h 2266"/>
                <a:gd name="T102" fmla="*/ 756 w 2570"/>
                <a:gd name="T103" fmla="*/ 463 h 226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</a:gdLst>
              <a:ahLst/>
              <a:cxnLst>
                <a:cxn ang="T104">
                  <a:pos x="T0" y="T1"/>
                </a:cxn>
                <a:cxn ang="T105">
                  <a:pos x="T2" y="T3"/>
                </a:cxn>
                <a:cxn ang="T106">
                  <a:pos x="T4" y="T5"/>
                </a:cxn>
                <a:cxn ang="T107">
                  <a:pos x="T6" y="T7"/>
                </a:cxn>
                <a:cxn ang="T108">
                  <a:pos x="T8" y="T9"/>
                </a:cxn>
                <a:cxn ang="T109">
                  <a:pos x="T10" y="T11"/>
                </a:cxn>
                <a:cxn ang="T110">
                  <a:pos x="T12" y="T13"/>
                </a:cxn>
                <a:cxn ang="T111">
                  <a:pos x="T14" y="T15"/>
                </a:cxn>
                <a:cxn ang="T112">
                  <a:pos x="T16" y="T17"/>
                </a:cxn>
                <a:cxn ang="T113">
                  <a:pos x="T18" y="T19"/>
                </a:cxn>
                <a:cxn ang="T114">
                  <a:pos x="T20" y="T21"/>
                </a:cxn>
                <a:cxn ang="T115">
                  <a:pos x="T22" y="T23"/>
                </a:cxn>
                <a:cxn ang="T116">
                  <a:pos x="T24" y="T25"/>
                </a:cxn>
                <a:cxn ang="T117">
                  <a:pos x="T26" y="T27"/>
                </a:cxn>
                <a:cxn ang="T118">
                  <a:pos x="T28" y="T29"/>
                </a:cxn>
                <a:cxn ang="T119">
                  <a:pos x="T30" y="T31"/>
                </a:cxn>
                <a:cxn ang="T120">
                  <a:pos x="T32" y="T33"/>
                </a:cxn>
                <a:cxn ang="T121">
                  <a:pos x="T34" y="T35"/>
                </a:cxn>
                <a:cxn ang="T122">
                  <a:pos x="T36" y="T37"/>
                </a:cxn>
                <a:cxn ang="T123">
                  <a:pos x="T38" y="T39"/>
                </a:cxn>
                <a:cxn ang="T124">
                  <a:pos x="T40" y="T41"/>
                </a:cxn>
                <a:cxn ang="T125">
                  <a:pos x="T42" y="T43"/>
                </a:cxn>
                <a:cxn ang="T126">
                  <a:pos x="T44" y="T45"/>
                </a:cxn>
                <a:cxn ang="T127">
                  <a:pos x="T46" y="T47"/>
                </a:cxn>
                <a:cxn ang="T128">
                  <a:pos x="T48" y="T49"/>
                </a:cxn>
                <a:cxn ang="T129">
                  <a:pos x="T50" y="T51"/>
                </a:cxn>
                <a:cxn ang="T130">
                  <a:pos x="T52" y="T53"/>
                </a:cxn>
                <a:cxn ang="T131">
                  <a:pos x="T54" y="T55"/>
                </a:cxn>
                <a:cxn ang="T132">
                  <a:pos x="T56" y="T57"/>
                </a:cxn>
                <a:cxn ang="T133">
                  <a:pos x="T58" y="T59"/>
                </a:cxn>
                <a:cxn ang="T134">
                  <a:pos x="T60" y="T61"/>
                </a:cxn>
                <a:cxn ang="T135">
                  <a:pos x="T62" y="T63"/>
                </a:cxn>
                <a:cxn ang="T136">
                  <a:pos x="T64" y="T65"/>
                </a:cxn>
                <a:cxn ang="T137">
                  <a:pos x="T66" y="T67"/>
                </a:cxn>
                <a:cxn ang="T138">
                  <a:pos x="T68" y="T69"/>
                </a:cxn>
                <a:cxn ang="T139">
                  <a:pos x="T70" y="T71"/>
                </a:cxn>
                <a:cxn ang="T140">
                  <a:pos x="T72" y="T73"/>
                </a:cxn>
                <a:cxn ang="T141">
                  <a:pos x="T74" y="T75"/>
                </a:cxn>
                <a:cxn ang="T142">
                  <a:pos x="T76" y="T77"/>
                </a:cxn>
                <a:cxn ang="T143">
                  <a:pos x="T78" y="T79"/>
                </a:cxn>
                <a:cxn ang="T144">
                  <a:pos x="T80" y="T81"/>
                </a:cxn>
                <a:cxn ang="T145">
                  <a:pos x="T82" y="T83"/>
                </a:cxn>
                <a:cxn ang="T146">
                  <a:pos x="T84" y="T85"/>
                </a:cxn>
                <a:cxn ang="T147">
                  <a:pos x="T86" y="T87"/>
                </a:cxn>
                <a:cxn ang="T148">
                  <a:pos x="T88" y="T89"/>
                </a:cxn>
                <a:cxn ang="T149">
                  <a:pos x="T90" y="T91"/>
                </a:cxn>
                <a:cxn ang="T150">
                  <a:pos x="T92" y="T93"/>
                </a:cxn>
                <a:cxn ang="T151">
                  <a:pos x="T94" y="T95"/>
                </a:cxn>
                <a:cxn ang="T152">
                  <a:pos x="T96" y="T97"/>
                </a:cxn>
                <a:cxn ang="T153">
                  <a:pos x="T98" y="T99"/>
                </a:cxn>
                <a:cxn ang="T154">
                  <a:pos x="T100" y="T101"/>
                </a:cxn>
                <a:cxn ang="T155">
                  <a:pos x="T102" y="T103"/>
                </a:cxn>
              </a:cxnLst>
              <a:rect l="0" t="0" r="r" b="b"/>
              <a:pathLst>
                <a:path w="2570" h="2266">
                  <a:moveTo>
                    <a:pt x="756" y="463"/>
                  </a:moveTo>
                  <a:lnTo>
                    <a:pt x="859" y="612"/>
                  </a:lnTo>
                  <a:lnTo>
                    <a:pt x="937" y="720"/>
                  </a:lnTo>
                  <a:lnTo>
                    <a:pt x="1087" y="853"/>
                  </a:lnTo>
                  <a:lnTo>
                    <a:pt x="1105" y="907"/>
                  </a:lnTo>
                  <a:lnTo>
                    <a:pt x="961" y="913"/>
                  </a:lnTo>
                  <a:lnTo>
                    <a:pt x="895" y="901"/>
                  </a:lnTo>
                  <a:lnTo>
                    <a:pt x="786" y="883"/>
                  </a:lnTo>
                  <a:lnTo>
                    <a:pt x="637" y="859"/>
                  </a:lnTo>
                  <a:lnTo>
                    <a:pt x="450" y="931"/>
                  </a:lnTo>
                  <a:lnTo>
                    <a:pt x="306" y="1021"/>
                  </a:lnTo>
                  <a:lnTo>
                    <a:pt x="150" y="1075"/>
                  </a:lnTo>
                  <a:lnTo>
                    <a:pt x="0" y="1153"/>
                  </a:lnTo>
                  <a:lnTo>
                    <a:pt x="78" y="1165"/>
                  </a:lnTo>
                  <a:lnTo>
                    <a:pt x="264" y="1220"/>
                  </a:lnTo>
                  <a:lnTo>
                    <a:pt x="361" y="1256"/>
                  </a:lnTo>
                  <a:lnTo>
                    <a:pt x="367" y="1298"/>
                  </a:lnTo>
                  <a:lnTo>
                    <a:pt x="444" y="1316"/>
                  </a:lnTo>
                  <a:lnTo>
                    <a:pt x="558" y="1400"/>
                  </a:lnTo>
                  <a:lnTo>
                    <a:pt x="697" y="1400"/>
                  </a:lnTo>
                  <a:lnTo>
                    <a:pt x="895" y="1346"/>
                  </a:lnTo>
                  <a:lnTo>
                    <a:pt x="1026" y="1346"/>
                  </a:lnTo>
                  <a:lnTo>
                    <a:pt x="1147" y="1358"/>
                  </a:lnTo>
                  <a:lnTo>
                    <a:pt x="991" y="1412"/>
                  </a:lnTo>
                  <a:lnTo>
                    <a:pt x="804" y="1538"/>
                  </a:lnTo>
                  <a:lnTo>
                    <a:pt x="804" y="1574"/>
                  </a:lnTo>
                  <a:lnTo>
                    <a:pt x="762" y="1645"/>
                  </a:lnTo>
                  <a:lnTo>
                    <a:pt x="726" y="1718"/>
                  </a:lnTo>
                  <a:lnTo>
                    <a:pt x="732" y="1754"/>
                  </a:lnTo>
                  <a:lnTo>
                    <a:pt x="768" y="1742"/>
                  </a:lnTo>
                  <a:lnTo>
                    <a:pt x="829" y="1730"/>
                  </a:lnTo>
                  <a:lnTo>
                    <a:pt x="865" y="1693"/>
                  </a:lnTo>
                  <a:lnTo>
                    <a:pt x="925" y="1663"/>
                  </a:lnTo>
                  <a:lnTo>
                    <a:pt x="991" y="1699"/>
                  </a:lnTo>
                  <a:lnTo>
                    <a:pt x="1087" y="1675"/>
                  </a:lnTo>
                  <a:lnTo>
                    <a:pt x="1135" y="1627"/>
                  </a:lnTo>
                  <a:lnTo>
                    <a:pt x="1147" y="1687"/>
                  </a:lnTo>
                  <a:lnTo>
                    <a:pt x="1183" y="1669"/>
                  </a:lnTo>
                  <a:lnTo>
                    <a:pt x="1333" y="1514"/>
                  </a:lnTo>
                  <a:lnTo>
                    <a:pt x="1399" y="1436"/>
                  </a:lnTo>
                  <a:lnTo>
                    <a:pt x="1526" y="1382"/>
                  </a:lnTo>
                  <a:lnTo>
                    <a:pt x="1615" y="1334"/>
                  </a:lnTo>
                  <a:lnTo>
                    <a:pt x="1627" y="1346"/>
                  </a:lnTo>
                  <a:lnTo>
                    <a:pt x="1645" y="1370"/>
                  </a:lnTo>
                  <a:lnTo>
                    <a:pt x="1669" y="1400"/>
                  </a:lnTo>
                  <a:lnTo>
                    <a:pt x="1681" y="1430"/>
                  </a:lnTo>
                  <a:lnTo>
                    <a:pt x="1687" y="1448"/>
                  </a:lnTo>
                  <a:lnTo>
                    <a:pt x="1699" y="1466"/>
                  </a:lnTo>
                  <a:lnTo>
                    <a:pt x="1729" y="1520"/>
                  </a:lnTo>
                  <a:lnTo>
                    <a:pt x="1747" y="1550"/>
                  </a:lnTo>
                  <a:lnTo>
                    <a:pt x="1766" y="1574"/>
                  </a:lnTo>
                  <a:lnTo>
                    <a:pt x="1772" y="1586"/>
                  </a:lnTo>
                  <a:lnTo>
                    <a:pt x="1778" y="1592"/>
                  </a:lnTo>
                  <a:lnTo>
                    <a:pt x="2124" y="2248"/>
                  </a:lnTo>
                  <a:lnTo>
                    <a:pt x="2215" y="2266"/>
                  </a:lnTo>
                  <a:lnTo>
                    <a:pt x="1693" y="1322"/>
                  </a:lnTo>
                  <a:lnTo>
                    <a:pt x="1723" y="1262"/>
                  </a:lnTo>
                  <a:lnTo>
                    <a:pt x="1861" y="1165"/>
                  </a:lnTo>
                  <a:lnTo>
                    <a:pt x="1988" y="1129"/>
                  </a:lnTo>
                  <a:lnTo>
                    <a:pt x="2173" y="1099"/>
                  </a:lnTo>
                  <a:lnTo>
                    <a:pt x="2318" y="1075"/>
                  </a:lnTo>
                  <a:lnTo>
                    <a:pt x="2390" y="1009"/>
                  </a:lnTo>
                  <a:lnTo>
                    <a:pt x="2570" y="895"/>
                  </a:lnTo>
                  <a:lnTo>
                    <a:pt x="2570" y="805"/>
                  </a:lnTo>
                  <a:lnTo>
                    <a:pt x="2516" y="787"/>
                  </a:lnTo>
                  <a:lnTo>
                    <a:pt x="2342" y="781"/>
                  </a:lnTo>
                  <a:lnTo>
                    <a:pt x="2042" y="871"/>
                  </a:lnTo>
                  <a:lnTo>
                    <a:pt x="2114" y="763"/>
                  </a:lnTo>
                  <a:lnTo>
                    <a:pt x="2264" y="624"/>
                  </a:lnTo>
                  <a:lnTo>
                    <a:pt x="2408" y="433"/>
                  </a:lnTo>
                  <a:lnTo>
                    <a:pt x="2414" y="433"/>
                  </a:lnTo>
                  <a:lnTo>
                    <a:pt x="2426" y="421"/>
                  </a:lnTo>
                  <a:lnTo>
                    <a:pt x="2456" y="397"/>
                  </a:lnTo>
                  <a:lnTo>
                    <a:pt x="2474" y="379"/>
                  </a:lnTo>
                  <a:lnTo>
                    <a:pt x="2486" y="367"/>
                  </a:lnTo>
                  <a:lnTo>
                    <a:pt x="2492" y="355"/>
                  </a:lnTo>
                  <a:lnTo>
                    <a:pt x="2486" y="349"/>
                  </a:lnTo>
                  <a:lnTo>
                    <a:pt x="2474" y="337"/>
                  </a:lnTo>
                  <a:lnTo>
                    <a:pt x="2474" y="307"/>
                  </a:lnTo>
                  <a:lnTo>
                    <a:pt x="2474" y="271"/>
                  </a:lnTo>
                  <a:lnTo>
                    <a:pt x="2480" y="228"/>
                  </a:lnTo>
                  <a:lnTo>
                    <a:pt x="2492" y="192"/>
                  </a:lnTo>
                  <a:lnTo>
                    <a:pt x="2498" y="156"/>
                  </a:lnTo>
                  <a:lnTo>
                    <a:pt x="2504" y="132"/>
                  </a:lnTo>
                  <a:lnTo>
                    <a:pt x="2504" y="126"/>
                  </a:lnTo>
                  <a:lnTo>
                    <a:pt x="2492" y="36"/>
                  </a:lnTo>
                  <a:lnTo>
                    <a:pt x="2492" y="24"/>
                  </a:lnTo>
                  <a:lnTo>
                    <a:pt x="2498" y="0"/>
                  </a:lnTo>
                  <a:lnTo>
                    <a:pt x="2102" y="0"/>
                  </a:lnTo>
                  <a:lnTo>
                    <a:pt x="2006" y="60"/>
                  </a:lnTo>
                  <a:lnTo>
                    <a:pt x="1909" y="90"/>
                  </a:lnTo>
                  <a:lnTo>
                    <a:pt x="1808" y="337"/>
                  </a:lnTo>
                  <a:lnTo>
                    <a:pt x="1747" y="535"/>
                  </a:lnTo>
                  <a:lnTo>
                    <a:pt x="1687" y="588"/>
                  </a:lnTo>
                  <a:lnTo>
                    <a:pt x="1711" y="469"/>
                  </a:lnTo>
                  <a:lnTo>
                    <a:pt x="1687" y="343"/>
                  </a:lnTo>
                  <a:lnTo>
                    <a:pt x="1633" y="144"/>
                  </a:lnTo>
                  <a:lnTo>
                    <a:pt x="1585" y="12"/>
                  </a:lnTo>
                  <a:lnTo>
                    <a:pt x="1579" y="0"/>
                  </a:lnTo>
                  <a:lnTo>
                    <a:pt x="786" y="0"/>
                  </a:lnTo>
                  <a:lnTo>
                    <a:pt x="738" y="186"/>
                  </a:lnTo>
                  <a:lnTo>
                    <a:pt x="756" y="463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hidden">
            <a:xfrm>
              <a:off x="3525" y="1"/>
              <a:ext cx="2185" cy="1508"/>
            </a:xfrm>
            <a:custGeom>
              <a:avLst/>
              <a:gdLst>
                <a:gd name="T0" fmla="*/ 1038 w 2176"/>
                <a:gd name="T1" fmla="*/ 769 h 1505"/>
                <a:gd name="T2" fmla="*/ 1195 w 2176"/>
                <a:gd name="T3" fmla="*/ 1237 h 1505"/>
                <a:gd name="T4" fmla="*/ 960 w 2176"/>
                <a:gd name="T5" fmla="*/ 1195 h 1505"/>
                <a:gd name="T6" fmla="*/ 726 w 2176"/>
                <a:gd name="T7" fmla="*/ 1129 h 1505"/>
                <a:gd name="T8" fmla="*/ 444 w 2176"/>
                <a:gd name="T9" fmla="*/ 1111 h 1505"/>
                <a:gd name="T10" fmla="*/ 0 w 2176"/>
                <a:gd name="T11" fmla="*/ 1081 h 1505"/>
                <a:gd name="T12" fmla="*/ 30 w 2176"/>
                <a:gd name="T13" fmla="*/ 1117 h 1505"/>
                <a:gd name="T14" fmla="*/ 498 w 2176"/>
                <a:gd name="T15" fmla="*/ 1135 h 1505"/>
                <a:gd name="T16" fmla="*/ 780 w 2176"/>
                <a:gd name="T17" fmla="*/ 1189 h 1505"/>
                <a:gd name="T18" fmla="*/ 1135 w 2176"/>
                <a:gd name="T19" fmla="*/ 1304 h 1505"/>
                <a:gd name="T20" fmla="*/ 1074 w 2176"/>
                <a:gd name="T21" fmla="*/ 1322 h 1505"/>
                <a:gd name="T22" fmla="*/ 714 w 2176"/>
                <a:gd name="T23" fmla="*/ 1508 h 1505"/>
                <a:gd name="T24" fmla="*/ 768 w 2176"/>
                <a:gd name="T25" fmla="*/ 1484 h 1505"/>
                <a:gd name="T26" fmla="*/ 865 w 2176"/>
                <a:gd name="T27" fmla="*/ 1442 h 1505"/>
                <a:gd name="T28" fmla="*/ 1026 w 2176"/>
                <a:gd name="T29" fmla="*/ 1358 h 1505"/>
                <a:gd name="T30" fmla="*/ 1219 w 2176"/>
                <a:gd name="T31" fmla="*/ 1298 h 1505"/>
                <a:gd name="T32" fmla="*/ 1272 w 2176"/>
                <a:gd name="T33" fmla="*/ 1225 h 1505"/>
                <a:gd name="T34" fmla="*/ 1639 w 2176"/>
                <a:gd name="T35" fmla="*/ 1045 h 1505"/>
                <a:gd name="T36" fmla="*/ 1939 w 2176"/>
                <a:gd name="T37" fmla="*/ 955 h 1505"/>
                <a:gd name="T38" fmla="*/ 2185 w 2176"/>
                <a:gd name="T39" fmla="*/ 823 h 1505"/>
                <a:gd name="T40" fmla="*/ 1969 w 2176"/>
                <a:gd name="T41" fmla="*/ 913 h 1505"/>
                <a:gd name="T42" fmla="*/ 1663 w 2176"/>
                <a:gd name="T43" fmla="*/ 991 h 1505"/>
                <a:gd name="T44" fmla="*/ 1345 w 2176"/>
                <a:gd name="T45" fmla="*/ 1153 h 1505"/>
                <a:gd name="T46" fmla="*/ 1507 w 2176"/>
                <a:gd name="T47" fmla="*/ 907 h 1505"/>
                <a:gd name="T48" fmla="*/ 1627 w 2176"/>
                <a:gd name="T49" fmla="*/ 546 h 1505"/>
                <a:gd name="T50" fmla="*/ 1747 w 2176"/>
                <a:gd name="T51" fmla="*/ 373 h 1505"/>
                <a:gd name="T52" fmla="*/ 1987 w 2176"/>
                <a:gd name="T53" fmla="*/ 60 h 1505"/>
                <a:gd name="T54" fmla="*/ 2011 w 2176"/>
                <a:gd name="T55" fmla="*/ 0 h 1505"/>
                <a:gd name="T56" fmla="*/ 1981 w 2176"/>
                <a:gd name="T57" fmla="*/ 0 h 1505"/>
                <a:gd name="T58" fmla="*/ 1603 w 2176"/>
                <a:gd name="T59" fmla="*/ 481 h 1505"/>
                <a:gd name="T60" fmla="*/ 1483 w 2176"/>
                <a:gd name="T61" fmla="*/ 889 h 1505"/>
                <a:gd name="T62" fmla="*/ 1260 w 2176"/>
                <a:gd name="T63" fmla="*/ 1177 h 1505"/>
                <a:gd name="T64" fmla="*/ 1135 w 2176"/>
                <a:gd name="T65" fmla="*/ 907 h 1505"/>
                <a:gd name="T66" fmla="*/ 1014 w 2176"/>
                <a:gd name="T67" fmla="*/ 541 h 1505"/>
                <a:gd name="T68" fmla="*/ 889 w 2176"/>
                <a:gd name="T69" fmla="*/ 222 h 1505"/>
                <a:gd name="T70" fmla="*/ 792 w 2176"/>
                <a:gd name="T71" fmla="*/ 0 h 1505"/>
                <a:gd name="T72" fmla="*/ 756 w 2176"/>
                <a:gd name="T73" fmla="*/ 0 h 1505"/>
                <a:gd name="T74" fmla="*/ 907 w 2176"/>
                <a:gd name="T75" fmla="*/ 355 h 1505"/>
                <a:gd name="T76" fmla="*/ 1038 w 2176"/>
                <a:gd name="T77" fmla="*/ 769 h 1505"/>
                <a:gd name="T78" fmla="*/ 1038 w 2176"/>
                <a:gd name="T79" fmla="*/ 769 h 1505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0" t="0" r="r" b="b"/>
              <a:pathLst>
                <a:path w="2176" h="1505">
                  <a:moveTo>
                    <a:pt x="1034" y="767"/>
                  </a:moveTo>
                  <a:lnTo>
                    <a:pt x="1190" y="1235"/>
                  </a:lnTo>
                  <a:lnTo>
                    <a:pt x="956" y="1193"/>
                  </a:lnTo>
                  <a:lnTo>
                    <a:pt x="723" y="1127"/>
                  </a:lnTo>
                  <a:lnTo>
                    <a:pt x="442" y="1109"/>
                  </a:lnTo>
                  <a:lnTo>
                    <a:pt x="0" y="1079"/>
                  </a:lnTo>
                  <a:lnTo>
                    <a:pt x="30" y="1115"/>
                  </a:lnTo>
                  <a:lnTo>
                    <a:pt x="496" y="1133"/>
                  </a:lnTo>
                  <a:lnTo>
                    <a:pt x="777" y="1187"/>
                  </a:lnTo>
                  <a:lnTo>
                    <a:pt x="1130" y="1301"/>
                  </a:lnTo>
                  <a:lnTo>
                    <a:pt x="1070" y="1319"/>
                  </a:lnTo>
                  <a:lnTo>
                    <a:pt x="711" y="1505"/>
                  </a:lnTo>
                  <a:lnTo>
                    <a:pt x="765" y="1481"/>
                  </a:lnTo>
                  <a:lnTo>
                    <a:pt x="861" y="1439"/>
                  </a:lnTo>
                  <a:lnTo>
                    <a:pt x="1022" y="1355"/>
                  </a:lnTo>
                  <a:lnTo>
                    <a:pt x="1214" y="1295"/>
                  </a:lnTo>
                  <a:lnTo>
                    <a:pt x="1267" y="1223"/>
                  </a:lnTo>
                  <a:lnTo>
                    <a:pt x="1632" y="1043"/>
                  </a:lnTo>
                  <a:lnTo>
                    <a:pt x="1931" y="953"/>
                  </a:lnTo>
                  <a:lnTo>
                    <a:pt x="2176" y="821"/>
                  </a:lnTo>
                  <a:lnTo>
                    <a:pt x="1961" y="911"/>
                  </a:lnTo>
                  <a:lnTo>
                    <a:pt x="1656" y="989"/>
                  </a:lnTo>
                  <a:lnTo>
                    <a:pt x="1339" y="1151"/>
                  </a:lnTo>
                  <a:lnTo>
                    <a:pt x="1501" y="905"/>
                  </a:lnTo>
                  <a:lnTo>
                    <a:pt x="1620" y="545"/>
                  </a:lnTo>
                  <a:lnTo>
                    <a:pt x="1740" y="372"/>
                  </a:lnTo>
                  <a:lnTo>
                    <a:pt x="1979" y="60"/>
                  </a:lnTo>
                  <a:lnTo>
                    <a:pt x="2003" y="0"/>
                  </a:lnTo>
                  <a:lnTo>
                    <a:pt x="1973" y="0"/>
                  </a:lnTo>
                  <a:lnTo>
                    <a:pt x="1596" y="480"/>
                  </a:lnTo>
                  <a:lnTo>
                    <a:pt x="1477" y="887"/>
                  </a:lnTo>
                  <a:lnTo>
                    <a:pt x="1255" y="1175"/>
                  </a:lnTo>
                  <a:lnTo>
                    <a:pt x="1130" y="905"/>
                  </a:lnTo>
                  <a:lnTo>
                    <a:pt x="1010" y="540"/>
                  </a:lnTo>
                  <a:lnTo>
                    <a:pt x="885" y="222"/>
                  </a:lnTo>
                  <a:lnTo>
                    <a:pt x="789" y="0"/>
                  </a:lnTo>
                  <a:lnTo>
                    <a:pt x="753" y="0"/>
                  </a:lnTo>
                  <a:lnTo>
                    <a:pt x="903" y="354"/>
                  </a:lnTo>
                  <a:lnTo>
                    <a:pt x="1034" y="767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9"/>
            <p:cNvSpPr>
              <a:spLocks/>
            </p:cNvSpPr>
            <p:nvPr/>
          </p:nvSpPr>
          <p:spPr bwMode="hidden">
            <a:xfrm>
              <a:off x="0" y="649"/>
              <a:ext cx="816" cy="806"/>
            </a:xfrm>
            <a:custGeom>
              <a:avLst/>
              <a:gdLst>
                <a:gd name="T0" fmla="*/ 162 w 813"/>
                <a:gd name="T1" fmla="*/ 565 h 804"/>
                <a:gd name="T2" fmla="*/ 330 w 813"/>
                <a:gd name="T3" fmla="*/ 439 h 804"/>
                <a:gd name="T4" fmla="*/ 648 w 813"/>
                <a:gd name="T5" fmla="*/ 217 h 804"/>
                <a:gd name="T6" fmla="*/ 816 w 813"/>
                <a:gd name="T7" fmla="*/ 0 h 804"/>
                <a:gd name="T8" fmla="*/ 678 w 813"/>
                <a:gd name="T9" fmla="*/ 150 h 804"/>
                <a:gd name="T10" fmla="*/ 145 w 813"/>
                <a:gd name="T11" fmla="*/ 505 h 804"/>
                <a:gd name="T12" fmla="*/ 0 w 813"/>
                <a:gd name="T13" fmla="*/ 734 h 804"/>
                <a:gd name="T14" fmla="*/ 0 w 813"/>
                <a:gd name="T15" fmla="*/ 806 h 804"/>
                <a:gd name="T16" fmla="*/ 162 w 813"/>
                <a:gd name="T17" fmla="*/ 565 h 804"/>
                <a:gd name="T18" fmla="*/ 162 w 813"/>
                <a:gd name="T19" fmla="*/ 565 h 804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0" t="0" r="r" b="b"/>
              <a:pathLst>
                <a:path w="813" h="804">
                  <a:moveTo>
                    <a:pt x="161" y="564"/>
                  </a:moveTo>
                  <a:lnTo>
                    <a:pt x="329" y="438"/>
                  </a:lnTo>
                  <a:lnTo>
                    <a:pt x="646" y="216"/>
                  </a:lnTo>
                  <a:lnTo>
                    <a:pt x="813" y="0"/>
                  </a:lnTo>
                  <a:lnTo>
                    <a:pt x="676" y="150"/>
                  </a:lnTo>
                  <a:lnTo>
                    <a:pt x="144" y="504"/>
                  </a:lnTo>
                  <a:lnTo>
                    <a:pt x="0" y="732"/>
                  </a:lnTo>
                  <a:lnTo>
                    <a:pt x="0" y="804"/>
                  </a:lnTo>
                  <a:lnTo>
                    <a:pt x="161" y="564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0"/>
            <p:cNvSpPr>
              <a:spLocks/>
            </p:cNvSpPr>
            <p:nvPr/>
          </p:nvSpPr>
          <p:spPr bwMode="hidden">
            <a:xfrm>
              <a:off x="0" y="1545"/>
              <a:ext cx="762" cy="107"/>
            </a:xfrm>
            <a:custGeom>
              <a:avLst/>
              <a:gdLst>
                <a:gd name="T0" fmla="*/ 462 w 759"/>
                <a:gd name="T1" fmla="*/ 66 h 107"/>
                <a:gd name="T2" fmla="*/ 762 w 759"/>
                <a:gd name="T3" fmla="*/ 0 h 107"/>
                <a:gd name="T4" fmla="*/ 498 w 759"/>
                <a:gd name="T5" fmla="*/ 36 h 107"/>
                <a:gd name="T6" fmla="*/ 139 w 759"/>
                <a:gd name="T7" fmla="*/ 48 h 107"/>
                <a:gd name="T8" fmla="*/ 0 w 759"/>
                <a:gd name="T9" fmla="*/ 78 h 107"/>
                <a:gd name="T10" fmla="*/ 0 w 759"/>
                <a:gd name="T11" fmla="*/ 107 h 107"/>
                <a:gd name="T12" fmla="*/ 96 w 759"/>
                <a:gd name="T13" fmla="*/ 89 h 107"/>
                <a:gd name="T14" fmla="*/ 462 w 759"/>
                <a:gd name="T15" fmla="*/ 66 h 107"/>
                <a:gd name="T16" fmla="*/ 462 w 759"/>
                <a:gd name="T17" fmla="*/ 66 h 10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759" h="107">
                  <a:moveTo>
                    <a:pt x="460" y="66"/>
                  </a:moveTo>
                  <a:lnTo>
                    <a:pt x="759" y="0"/>
                  </a:lnTo>
                  <a:lnTo>
                    <a:pt x="496" y="36"/>
                  </a:lnTo>
                  <a:lnTo>
                    <a:pt x="138" y="48"/>
                  </a:lnTo>
                  <a:lnTo>
                    <a:pt x="0" y="78"/>
                  </a:lnTo>
                  <a:lnTo>
                    <a:pt x="0" y="107"/>
                  </a:lnTo>
                  <a:lnTo>
                    <a:pt x="96" y="89"/>
                  </a:lnTo>
                  <a:lnTo>
                    <a:pt x="460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1"/>
            <p:cNvSpPr>
              <a:spLocks/>
            </p:cNvSpPr>
            <p:nvPr/>
          </p:nvSpPr>
          <p:spPr bwMode="hidden">
            <a:xfrm>
              <a:off x="2314" y="3431"/>
              <a:ext cx="3182" cy="745"/>
            </a:xfrm>
            <a:custGeom>
              <a:avLst/>
              <a:gdLst>
                <a:gd name="T0" fmla="*/ 1393 w 3169"/>
                <a:gd name="T1" fmla="*/ 240 h 743"/>
                <a:gd name="T2" fmla="*/ 1741 w 3169"/>
                <a:gd name="T3" fmla="*/ 234 h 743"/>
                <a:gd name="T4" fmla="*/ 2096 w 3169"/>
                <a:gd name="T5" fmla="*/ 252 h 743"/>
                <a:gd name="T6" fmla="*/ 2515 w 3169"/>
                <a:gd name="T7" fmla="*/ 234 h 743"/>
                <a:gd name="T8" fmla="*/ 3182 w 3169"/>
                <a:gd name="T9" fmla="*/ 205 h 743"/>
                <a:gd name="T10" fmla="*/ 3128 w 3169"/>
                <a:gd name="T11" fmla="*/ 187 h 743"/>
                <a:gd name="T12" fmla="*/ 2432 w 3169"/>
                <a:gd name="T13" fmla="*/ 222 h 743"/>
                <a:gd name="T14" fmla="*/ 2011 w 3169"/>
                <a:gd name="T15" fmla="*/ 222 h 743"/>
                <a:gd name="T16" fmla="*/ 1465 w 3169"/>
                <a:gd name="T17" fmla="*/ 187 h 743"/>
                <a:gd name="T18" fmla="*/ 1549 w 3169"/>
                <a:gd name="T19" fmla="*/ 168 h 743"/>
                <a:gd name="T20" fmla="*/ 2047 w 3169"/>
                <a:gd name="T21" fmla="*/ 0 h 743"/>
                <a:gd name="T22" fmla="*/ 1969 w 3169"/>
                <a:gd name="T23" fmla="*/ 24 h 743"/>
                <a:gd name="T24" fmla="*/ 1844 w 3169"/>
                <a:gd name="T25" fmla="*/ 66 h 743"/>
                <a:gd name="T26" fmla="*/ 1609 w 3169"/>
                <a:gd name="T27" fmla="*/ 138 h 743"/>
                <a:gd name="T28" fmla="*/ 1344 w 3169"/>
                <a:gd name="T29" fmla="*/ 199 h 743"/>
                <a:gd name="T30" fmla="*/ 1273 w 3169"/>
                <a:gd name="T31" fmla="*/ 252 h 743"/>
                <a:gd name="T32" fmla="*/ 768 w 3169"/>
                <a:gd name="T33" fmla="*/ 414 h 743"/>
                <a:gd name="T34" fmla="*/ 336 w 3169"/>
                <a:gd name="T35" fmla="*/ 504 h 743"/>
                <a:gd name="T36" fmla="*/ 0 w 3169"/>
                <a:gd name="T37" fmla="*/ 619 h 743"/>
                <a:gd name="T38" fmla="*/ 300 w 3169"/>
                <a:gd name="T39" fmla="*/ 540 h 743"/>
                <a:gd name="T40" fmla="*/ 738 w 3169"/>
                <a:gd name="T41" fmla="*/ 450 h 743"/>
                <a:gd name="T42" fmla="*/ 1183 w 3169"/>
                <a:gd name="T43" fmla="*/ 312 h 743"/>
                <a:gd name="T44" fmla="*/ 985 w 3169"/>
                <a:gd name="T45" fmla="*/ 492 h 743"/>
                <a:gd name="T46" fmla="*/ 871 w 3169"/>
                <a:gd name="T47" fmla="*/ 745 h 743"/>
                <a:gd name="T48" fmla="*/ 865 w 3169"/>
                <a:gd name="T49" fmla="*/ 745 h 743"/>
                <a:gd name="T50" fmla="*/ 937 w 3169"/>
                <a:gd name="T51" fmla="*/ 745 h 743"/>
                <a:gd name="T52" fmla="*/ 1026 w 3169"/>
                <a:gd name="T53" fmla="*/ 498 h 743"/>
                <a:gd name="T54" fmla="*/ 1302 w 3169"/>
                <a:gd name="T55" fmla="*/ 282 h 743"/>
                <a:gd name="T56" fmla="*/ 1537 w 3169"/>
                <a:gd name="T57" fmla="*/ 450 h 743"/>
                <a:gd name="T58" fmla="*/ 1777 w 3169"/>
                <a:gd name="T59" fmla="*/ 679 h 743"/>
                <a:gd name="T60" fmla="*/ 1862 w 3169"/>
                <a:gd name="T61" fmla="*/ 745 h 743"/>
                <a:gd name="T62" fmla="*/ 1927 w 3169"/>
                <a:gd name="T63" fmla="*/ 745 h 743"/>
                <a:gd name="T64" fmla="*/ 1699 w 3169"/>
                <a:gd name="T65" fmla="*/ 528 h 743"/>
                <a:gd name="T66" fmla="*/ 1393 w 3169"/>
                <a:gd name="T67" fmla="*/ 240 h 743"/>
                <a:gd name="T68" fmla="*/ 1393 w 3169"/>
                <a:gd name="T69" fmla="*/ 240 h 743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</a:gdLst>
              <a:ahLst/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0" t="0" r="r" b="b"/>
              <a:pathLst>
                <a:path w="3169" h="743">
                  <a:moveTo>
                    <a:pt x="1387" y="239"/>
                  </a:moveTo>
                  <a:lnTo>
                    <a:pt x="1734" y="233"/>
                  </a:lnTo>
                  <a:lnTo>
                    <a:pt x="2087" y="251"/>
                  </a:lnTo>
                  <a:lnTo>
                    <a:pt x="2505" y="233"/>
                  </a:lnTo>
                  <a:lnTo>
                    <a:pt x="3169" y="204"/>
                  </a:lnTo>
                  <a:lnTo>
                    <a:pt x="3115" y="186"/>
                  </a:lnTo>
                  <a:lnTo>
                    <a:pt x="2422" y="221"/>
                  </a:lnTo>
                  <a:lnTo>
                    <a:pt x="2003" y="221"/>
                  </a:lnTo>
                  <a:lnTo>
                    <a:pt x="1459" y="186"/>
                  </a:lnTo>
                  <a:lnTo>
                    <a:pt x="1543" y="168"/>
                  </a:lnTo>
                  <a:lnTo>
                    <a:pt x="2039" y="0"/>
                  </a:lnTo>
                  <a:lnTo>
                    <a:pt x="1961" y="24"/>
                  </a:lnTo>
                  <a:lnTo>
                    <a:pt x="1836" y="66"/>
                  </a:lnTo>
                  <a:lnTo>
                    <a:pt x="1602" y="138"/>
                  </a:lnTo>
                  <a:lnTo>
                    <a:pt x="1339" y="198"/>
                  </a:lnTo>
                  <a:lnTo>
                    <a:pt x="1268" y="251"/>
                  </a:lnTo>
                  <a:lnTo>
                    <a:pt x="765" y="413"/>
                  </a:lnTo>
                  <a:lnTo>
                    <a:pt x="335" y="503"/>
                  </a:lnTo>
                  <a:lnTo>
                    <a:pt x="0" y="617"/>
                  </a:lnTo>
                  <a:lnTo>
                    <a:pt x="299" y="539"/>
                  </a:lnTo>
                  <a:lnTo>
                    <a:pt x="735" y="449"/>
                  </a:lnTo>
                  <a:lnTo>
                    <a:pt x="1178" y="311"/>
                  </a:lnTo>
                  <a:lnTo>
                    <a:pt x="981" y="491"/>
                  </a:lnTo>
                  <a:lnTo>
                    <a:pt x="867" y="743"/>
                  </a:lnTo>
                  <a:lnTo>
                    <a:pt x="861" y="743"/>
                  </a:lnTo>
                  <a:lnTo>
                    <a:pt x="933" y="743"/>
                  </a:lnTo>
                  <a:lnTo>
                    <a:pt x="1022" y="497"/>
                  </a:lnTo>
                  <a:lnTo>
                    <a:pt x="1297" y="281"/>
                  </a:lnTo>
                  <a:lnTo>
                    <a:pt x="1531" y="449"/>
                  </a:lnTo>
                  <a:lnTo>
                    <a:pt x="1770" y="677"/>
                  </a:lnTo>
                  <a:lnTo>
                    <a:pt x="1854" y="743"/>
                  </a:lnTo>
                  <a:lnTo>
                    <a:pt x="1919" y="743"/>
                  </a:lnTo>
                  <a:lnTo>
                    <a:pt x="1692" y="527"/>
                  </a:lnTo>
                  <a:lnTo>
                    <a:pt x="1387" y="239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Rectangle 12"/>
            <p:cNvSpPr>
              <a:spLocks noChangeArrowheads="1"/>
            </p:cNvSpPr>
            <p:nvPr/>
          </p:nvSpPr>
          <p:spPr bwMode="hidden">
            <a:xfrm>
              <a:off x="192" y="127"/>
              <a:ext cx="1" cy="1"/>
            </a:xfrm>
            <a:prstGeom prst="rect">
              <a:avLst/>
            </a:prstGeom>
            <a:solidFill>
              <a:srgbClr val="9A1E8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5" name="Rectangle 13"/>
            <p:cNvSpPr>
              <a:spLocks noChangeArrowheads="1"/>
            </p:cNvSpPr>
            <p:nvPr/>
          </p:nvSpPr>
          <p:spPr bwMode="hidden">
            <a:xfrm>
              <a:off x="204" y="131"/>
              <a:ext cx="1" cy="1"/>
            </a:xfrm>
            <a:prstGeom prst="rect">
              <a:avLst/>
            </a:prstGeom>
            <a:solidFill>
              <a:srgbClr val="9A1E8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0" y="4032"/>
              <a:ext cx="5760" cy="288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7" name="Freeform 15"/>
            <p:cNvSpPr>
              <a:spLocks/>
            </p:cNvSpPr>
            <p:nvPr/>
          </p:nvSpPr>
          <p:spPr bwMode="hidden">
            <a:xfrm>
              <a:off x="0" y="4032"/>
              <a:ext cx="5760" cy="336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8" name="Freeform 16"/>
            <p:cNvSpPr>
              <a:spLocks/>
            </p:cNvSpPr>
            <p:nvPr/>
          </p:nvSpPr>
          <p:spPr bwMode="hidden">
            <a:xfrm>
              <a:off x="0" y="0"/>
              <a:ext cx="5760" cy="288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56078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9" name="Freeform 17"/>
            <p:cNvSpPr>
              <a:spLocks/>
            </p:cNvSpPr>
            <p:nvPr/>
          </p:nvSpPr>
          <p:spPr bwMode="hidden">
            <a:xfrm>
              <a:off x="509" y="229"/>
              <a:ext cx="3188" cy="2024"/>
            </a:xfrm>
            <a:custGeom>
              <a:avLst/>
              <a:gdLst>
                <a:gd name="T0" fmla="*/ 871 w 3188"/>
                <a:gd name="T1" fmla="*/ 1423 h 2024"/>
                <a:gd name="T2" fmla="*/ 907 w 3188"/>
                <a:gd name="T3" fmla="*/ 1393 h 2024"/>
                <a:gd name="T4" fmla="*/ 991 w 3188"/>
                <a:gd name="T5" fmla="*/ 1320 h 2024"/>
                <a:gd name="T6" fmla="*/ 1033 w 3188"/>
                <a:gd name="T7" fmla="*/ 1297 h 2024"/>
                <a:gd name="T8" fmla="*/ 1086 w 3188"/>
                <a:gd name="T9" fmla="*/ 1249 h 2024"/>
                <a:gd name="T10" fmla="*/ 1123 w 3188"/>
                <a:gd name="T11" fmla="*/ 1219 h 2024"/>
                <a:gd name="T12" fmla="*/ 1057 w 3188"/>
                <a:gd name="T13" fmla="*/ 1153 h 2024"/>
                <a:gd name="T14" fmla="*/ 877 w 3188"/>
                <a:gd name="T15" fmla="*/ 1021 h 2024"/>
                <a:gd name="T16" fmla="*/ 655 w 3188"/>
                <a:gd name="T17" fmla="*/ 907 h 2024"/>
                <a:gd name="T18" fmla="*/ 655 w 3188"/>
                <a:gd name="T19" fmla="*/ 846 h 2024"/>
                <a:gd name="T20" fmla="*/ 643 w 3188"/>
                <a:gd name="T21" fmla="*/ 708 h 2024"/>
                <a:gd name="T22" fmla="*/ 552 w 3188"/>
                <a:gd name="T23" fmla="*/ 642 h 2024"/>
                <a:gd name="T24" fmla="*/ 510 w 3188"/>
                <a:gd name="T25" fmla="*/ 570 h 2024"/>
                <a:gd name="T26" fmla="*/ 637 w 3188"/>
                <a:gd name="T27" fmla="*/ 564 h 2024"/>
                <a:gd name="T28" fmla="*/ 763 w 3188"/>
                <a:gd name="T29" fmla="*/ 570 h 2024"/>
                <a:gd name="T30" fmla="*/ 1091 w 3188"/>
                <a:gd name="T31" fmla="*/ 850 h 2024"/>
                <a:gd name="T32" fmla="*/ 1009 w 3188"/>
                <a:gd name="T33" fmla="*/ 566 h 2024"/>
                <a:gd name="T34" fmla="*/ 1054 w 3188"/>
                <a:gd name="T35" fmla="*/ 265 h 2024"/>
                <a:gd name="T36" fmla="*/ 1249 w 3188"/>
                <a:gd name="T37" fmla="*/ 0 h 2024"/>
                <a:gd name="T38" fmla="*/ 1466 w 3188"/>
                <a:gd name="T39" fmla="*/ 292 h 2024"/>
                <a:gd name="T40" fmla="*/ 1475 w 3188"/>
                <a:gd name="T41" fmla="*/ 548 h 2024"/>
                <a:gd name="T42" fmla="*/ 1567 w 3188"/>
                <a:gd name="T43" fmla="*/ 630 h 2024"/>
                <a:gd name="T44" fmla="*/ 1795 w 3188"/>
                <a:gd name="T45" fmla="*/ 365 h 2024"/>
                <a:gd name="T46" fmla="*/ 2245 w 3188"/>
                <a:gd name="T47" fmla="*/ 150 h 2024"/>
                <a:gd name="T48" fmla="*/ 2618 w 3188"/>
                <a:gd name="T49" fmla="*/ 180 h 2024"/>
                <a:gd name="T50" fmla="*/ 3050 w 3188"/>
                <a:gd name="T51" fmla="*/ 150 h 2024"/>
                <a:gd name="T52" fmla="*/ 3140 w 3188"/>
                <a:gd name="T53" fmla="*/ 210 h 2024"/>
                <a:gd name="T54" fmla="*/ 2990 w 3188"/>
                <a:gd name="T55" fmla="*/ 210 h 2024"/>
                <a:gd name="T56" fmla="*/ 2834 w 3188"/>
                <a:gd name="T57" fmla="*/ 377 h 2024"/>
                <a:gd name="T58" fmla="*/ 2702 w 3188"/>
                <a:gd name="T59" fmla="*/ 648 h 2024"/>
                <a:gd name="T60" fmla="*/ 2582 w 3188"/>
                <a:gd name="T61" fmla="*/ 828 h 2024"/>
                <a:gd name="T62" fmla="*/ 2234 w 3188"/>
                <a:gd name="T63" fmla="*/ 1009 h 2024"/>
                <a:gd name="T64" fmla="*/ 1963 w 3188"/>
                <a:gd name="T65" fmla="*/ 1075 h 2024"/>
                <a:gd name="T66" fmla="*/ 2257 w 3188"/>
                <a:gd name="T67" fmla="*/ 1111 h 2024"/>
                <a:gd name="T68" fmla="*/ 2600 w 3188"/>
                <a:gd name="T69" fmla="*/ 1207 h 2024"/>
                <a:gd name="T70" fmla="*/ 2894 w 3188"/>
                <a:gd name="T71" fmla="*/ 1441 h 2024"/>
                <a:gd name="T72" fmla="*/ 3122 w 3188"/>
                <a:gd name="T73" fmla="*/ 1555 h 2024"/>
                <a:gd name="T74" fmla="*/ 3032 w 3188"/>
                <a:gd name="T75" fmla="*/ 1585 h 2024"/>
                <a:gd name="T76" fmla="*/ 3008 w 3188"/>
                <a:gd name="T77" fmla="*/ 1591 h 2024"/>
                <a:gd name="T78" fmla="*/ 2960 w 3188"/>
                <a:gd name="T79" fmla="*/ 1597 h 2024"/>
                <a:gd name="T80" fmla="*/ 2882 w 3188"/>
                <a:gd name="T81" fmla="*/ 1609 h 2024"/>
                <a:gd name="T82" fmla="*/ 2846 w 3188"/>
                <a:gd name="T83" fmla="*/ 1609 h 2024"/>
                <a:gd name="T84" fmla="*/ 2774 w 3188"/>
                <a:gd name="T85" fmla="*/ 1615 h 2024"/>
                <a:gd name="T86" fmla="*/ 2726 w 3188"/>
                <a:gd name="T87" fmla="*/ 1621 h 2024"/>
                <a:gd name="T88" fmla="*/ 2708 w 3188"/>
                <a:gd name="T89" fmla="*/ 1621 h 2024"/>
                <a:gd name="T90" fmla="*/ 2594 w 3188"/>
                <a:gd name="T91" fmla="*/ 1657 h 2024"/>
                <a:gd name="T92" fmla="*/ 2533 w 3188"/>
                <a:gd name="T93" fmla="*/ 1663 h 2024"/>
                <a:gd name="T94" fmla="*/ 2444 w 3188"/>
                <a:gd name="T95" fmla="*/ 1675 h 2024"/>
                <a:gd name="T96" fmla="*/ 2378 w 3188"/>
                <a:gd name="T97" fmla="*/ 1687 h 2024"/>
                <a:gd name="T98" fmla="*/ 2360 w 3188"/>
                <a:gd name="T99" fmla="*/ 1705 h 2024"/>
                <a:gd name="T100" fmla="*/ 2305 w 3188"/>
                <a:gd name="T101" fmla="*/ 1687 h 2024"/>
                <a:gd name="T102" fmla="*/ 2263 w 3188"/>
                <a:gd name="T103" fmla="*/ 1663 h 2024"/>
                <a:gd name="T104" fmla="*/ 2017 w 3188"/>
                <a:gd name="T105" fmla="*/ 1585 h 2024"/>
                <a:gd name="T106" fmla="*/ 1711 w 3188"/>
                <a:gd name="T107" fmla="*/ 1453 h 2024"/>
                <a:gd name="T108" fmla="*/ 1880 w 3188"/>
                <a:gd name="T109" fmla="*/ 1844 h 2024"/>
                <a:gd name="T110" fmla="*/ 1771 w 3188"/>
                <a:gd name="T111" fmla="*/ 1922 h 2024"/>
                <a:gd name="T112" fmla="*/ 1531 w 3188"/>
                <a:gd name="T113" fmla="*/ 1753 h 2024"/>
                <a:gd name="T114" fmla="*/ 1411 w 3188"/>
                <a:gd name="T115" fmla="*/ 1477 h 2024"/>
                <a:gd name="T116" fmla="*/ 1219 w 3188"/>
                <a:gd name="T117" fmla="*/ 1291 h 2024"/>
                <a:gd name="T118" fmla="*/ 127 w 3188"/>
                <a:gd name="T119" fmla="*/ 2006 h 2024"/>
                <a:gd name="T120" fmla="*/ 865 w 3188"/>
                <a:gd name="T121" fmla="*/ 1429 h 2024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0" t="0" r="r" b="b"/>
              <a:pathLst>
                <a:path w="3188" h="2024">
                  <a:moveTo>
                    <a:pt x="865" y="1429"/>
                  </a:moveTo>
                  <a:lnTo>
                    <a:pt x="871" y="1423"/>
                  </a:lnTo>
                  <a:lnTo>
                    <a:pt x="889" y="1411"/>
                  </a:lnTo>
                  <a:lnTo>
                    <a:pt x="907" y="1393"/>
                  </a:lnTo>
                  <a:lnTo>
                    <a:pt x="937" y="1369"/>
                  </a:lnTo>
                  <a:lnTo>
                    <a:pt x="991" y="1320"/>
                  </a:lnTo>
                  <a:lnTo>
                    <a:pt x="1015" y="1309"/>
                  </a:lnTo>
                  <a:lnTo>
                    <a:pt x="1033" y="1297"/>
                  </a:lnTo>
                  <a:lnTo>
                    <a:pt x="1057" y="1279"/>
                  </a:lnTo>
                  <a:lnTo>
                    <a:pt x="1086" y="1249"/>
                  </a:lnTo>
                  <a:lnTo>
                    <a:pt x="1111" y="1225"/>
                  </a:lnTo>
                  <a:lnTo>
                    <a:pt x="1123" y="1219"/>
                  </a:lnTo>
                  <a:lnTo>
                    <a:pt x="1123" y="1213"/>
                  </a:lnTo>
                  <a:lnTo>
                    <a:pt x="1057" y="1153"/>
                  </a:lnTo>
                  <a:lnTo>
                    <a:pt x="979" y="1051"/>
                  </a:lnTo>
                  <a:lnTo>
                    <a:pt x="877" y="1021"/>
                  </a:lnTo>
                  <a:lnTo>
                    <a:pt x="685" y="931"/>
                  </a:lnTo>
                  <a:lnTo>
                    <a:pt x="655" y="907"/>
                  </a:lnTo>
                  <a:lnTo>
                    <a:pt x="721" y="876"/>
                  </a:lnTo>
                  <a:lnTo>
                    <a:pt x="655" y="846"/>
                  </a:lnTo>
                  <a:lnTo>
                    <a:pt x="612" y="774"/>
                  </a:lnTo>
                  <a:lnTo>
                    <a:pt x="643" y="708"/>
                  </a:lnTo>
                  <a:lnTo>
                    <a:pt x="600" y="660"/>
                  </a:lnTo>
                  <a:lnTo>
                    <a:pt x="552" y="642"/>
                  </a:lnTo>
                  <a:lnTo>
                    <a:pt x="528" y="594"/>
                  </a:lnTo>
                  <a:lnTo>
                    <a:pt x="510" y="570"/>
                  </a:lnTo>
                  <a:lnTo>
                    <a:pt x="552" y="552"/>
                  </a:lnTo>
                  <a:lnTo>
                    <a:pt x="637" y="564"/>
                  </a:lnTo>
                  <a:lnTo>
                    <a:pt x="721" y="576"/>
                  </a:lnTo>
                  <a:lnTo>
                    <a:pt x="763" y="570"/>
                  </a:lnTo>
                  <a:lnTo>
                    <a:pt x="931" y="696"/>
                  </a:lnTo>
                  <a:lnTo>
                    <a:pt x="1091" y="850"/>
                  </a:lnTo>
                  <a:lnTo>
                    <a:pt x="1073" y="685"/>
                  </a:lnTo>
                  <a:lnTo>
                    <a:pt x="1009" y="566"/>
                  </a:lnTo>
                  <a:lnTo>
                    <a:pt x="945" y="393"/>
                  </a:lnTo>
                  <a:lnTo>
                    <a:pt x="1054" y="265"/>
                  </a:lnTo>
                  <a:lnTo>
                    <a:pt x="1137" y="45"/>
                  </a:lnTo>
                  <a:lnTo>
                    <a:pt x="1249" y="0"/>
                  </a:lnTo>
                  <a:lnTo>
                    <a:pt x="1338" y="137"/>
                  </a:lnTo>
                  <a:lnTo>
                    <a:pt x="1466" y="292"/>
                  </a:lnTo>
                  <a:lnTo>
                    <a:pt x="1502" y="411"/>
                  </a:lnTo>
                  <a:lnTo>
                    <a:pt x="1475" y="548"/>
                  </a:lnTo>
                  <a:lnTo>
                    <a:pt x="1347" y="768"/>
                  </a:lnTo>
                  <a:lnTo>
                    <a:pt x="1567" y="630"/>
                  </a:lnTo>
                  <a:lnTo>
                    <a:pt x="1687" y="462"/>
                  </a:lnTo>
                  <a:lnTo>
                    <a:pt x="1795" y="365"/>
                  </a:lnTo>
                  <a:lnTo>
                    <a:pt x="1940" y="239"/>
                  </a:lnTo>
                  <a:lnTo>
                    <a:pt x="2245" y="150"/>
                  </a:lnTo>
                  <a:lnTo>
                    <a:pt x="2498" y="138"/>
                  </a:lnTo>
                  <a:lnTo>
                    <a:pt x="2618" y="180"/>
                  </a:lnTo>
                  <a:lnTo>
                    <a:pt x="2815" y="138"/>
                  </a:lnTo>
                  <a:lnTo>
                    <a:pt x="3050" y="150"/>
                  </a:lnTo>
                  <a:lnTo>
                    <a:pt x="3176" y="168"/>
                  </a:lnTo>
                  <a:lnTo>
                    <a:pt x="3140" y="210"/>
                  </a:lnTo>
                  <a:lnTo>
                    <a:pt x="3116" y="192"/>
                  </a:lnTo>
                  <a:lnTo>
                    <a:pt x="2990" y="210"/>
                  </a:lnTo>
                  <a:lnTo>
                    <a:pt x="2906" y="263"/>
                  </a:lnTo>
                  <a:lnTo>
                    <a:pt x="2834" y="377"/>
                  </a:lnTo>
                  <a:lnTo>
                    <a:pt x="2768" y="534"/>
                  </a:lnTo>
                  <a:lnTo>
                    <a:pt x="2702" y="648"/>
                  </a:lnTo>
                  <a:lnTo>
                    <a:pt x="2738" y="726"/>
                  </a:lnTo>
                  <a:lnTo>
                    <a:pt x="2582" y="828"/>
                  </a:lnTo>
                  <a:lnTo>
                    <a:pt x="2444" y="913"/>
                  </a:lnTo>
                  <a:lnTo>
                    <a:pt x="2234" y="1009"/>
                  </a:lnTo>
                  <a:lnTo>
                    <a:pt x="2096" y="1063"/>
                  </a:lnTo>
                  <a:lnTo>
                    <a:pt x="1963" y="1075"/>
                  </a:lnTo>
                  <a:lnTo>
                    <a:pt x="2035" y="1117"/>
                  </a:lnTo>
                  <a:lnTo>
                    <a:pt x="2257" y="1111"/>
                  </a:lnTo>
                  <a:lnTo>
                    <a:pt x="2545" y="1135"/>
                  </a:lnTo>
                  <a:lnTo>
                    <a:pt x="2600" y="1207"/>
                  </a:lnTo>
                  <a:lnTo>
                    <a:pt x="2726" y="1303"/>
                  </a:lnTo>
                  <a:lnTo>
                    <a:pt x="2894" y="1441"/>
                  </a:lnTo>
                  <a:lnTo>
                    <a:pt x="2984" y="1471"/>
                  </a:lnTo>
                  <a:lnTo>
                    <a:pt x="3122" y="1555"/>
                  </a:lnTo>
                  <a:lnTo>
                    <a:pt x="3188" y="1543"/>
                  </a:lnTo>
                  <a:lnTo>
                    <a:pt x="3032" y="1585"/>
                  </a:lnTo>
                  <a:lnTo>
                    <a:pt x="3026" y="1585"/>
                  </a:lnTo>
                  <a:lnTo>
                    <a:pt x="3008" y="1591"/>
                  </a:lnTo>
                  <a:lnTo>
                    <a:pt x="2984" y="1591"/>
                  </a:lnTo>
                  <a:lnTo>
                    <a:pt x="2960" y="1597"/>
                  </a:lnTo>
                  <a:lnTo>
                    <a:pt x="2906" y="1603"/>
                  </a:lnTo>
                  <a:lnTo>
                    <a:pt x="2882" y="1609"/>
                  </a:lnTo>
                  <a:lnTo>
                    <a:pt x="2864" y="1609"/>
                  </a:lnTo>
                  <a:lnTo>
                    <a:pt x="2846" y="1609"/>
                  </a:lnTo>
                  <a:lnTo>
                    <a:pt x="2828" y="1609"/>
                  </a:lnTo>
                  <a:lnTo>
                    <a:pt x="2774" y="1615"/>
                  </a:lnTo>
                  <a:lnTo>
                    <a:pt x="2750" y="1615"/>
                  </a:lnTo>
                  <a:lnTo>
                    <a:pt x="2726" y="1621"/>
                  </a:lnTo>
                  <a:lnTo>
                    <a:pt x="2714" y="1621"/>
                  </a:lnTo>
                  <a:lnTo>
                    <a:pt x="2708" y="1621"/>
                  </a:lnTo>
                  <a:lnTo>
                    <a:pt x="2606" y="1657"/>
                  </a:lnTo>
                  <a:lnTo>
                    <a:pt x="2594" y="1657"/>
                  </a:lnTo>
                  <a:lnTo>
                    <a:pt x="2569" y="1657"/>
                  </a:lnTo>
                  <a:lnTo>
                    <a:pt x="2533" y="1663"/>
                  </a:lnTo>
                  <a:lnTo>
                    <a:pt x="2486" y="1669"/>
                  </a:lnTo>
                  <a:lnTo>
                    <a:pt x="2444" y="1675"/>
                  </a:lnTo>
                  <a:lnTo>
                    <a:pt x="2408" y="1681"/>
                  </a:lnTo>
                  <a:lnTo>
                    <a:pt x="2378" y="1687"/>
                  </a:lnTo>
                  <a:lnTo>
                    <a:pt x="2366" y="1699"/>
                  </a:lnTo>
                  <a:lnTo>
                    <a:pt x="2360" y="1705"/>
                  </a:lnTo>
                  <a:lnTo>
                    <a:pt x="2342" y="1705"/>
                  </a:lnTo>
                  <a:lnTo>
                    <a:pt x="2305" y="1687"/>
                  </a:lnTo>
                  <a:lnTo>
                    <a:pt x="2275" y="1669"/>
                  </a:lnTo>
                  <a:lnTo>
                    <a:pt x="2263" y="1663"/>
                  </a:lnTo>
                  <a:lnTo>
                    <a:pt x="2257" y="1657"/>
                  </a:lnTo>
                  <a:lnTo>
                    <a:pt x="2017" y="1585"/>
                  </a:lnTo>
                  <a:lnTo>
                    <a:pt x="1844" y="1489"/>
                  </a:lnTo>
                  <a:lnTo>
                    <a:pt x="1711" y="1453"/>
                  </a:lnTo>
                  <a:lnTo>
                    <a:pt x="1856" y="1693"/>
                  </a:lnTo>
                  <a:lnTo>
                    <a:pt x="1880" y="1844"/>
                  </a:lnTo>
                  <a:lnTo>
                    <a:pt x="1856" y="1994"/>
                  </a:lnTo>
                  <a:lnTo>
                    <a:pt x="1771" y="1922"/>
                  </a:lnTo>
                  <a:lnTo>
                    <a:pt x="1616" y="1795"/>
                  </a:lnTo>
                  <a:lnTo>
                    <a:pt x="1531" y="1753"/>
                  </a:lnTo>
                  <a:lnTo>
                    <a:pt x="1483" y="1633"/>
                  </a:lnTo>
                  <a:lnTo>
                    <a:pt x="1411" y="1477"/>
                  </a:lnTo>
                  <a:lnTo>
                    <a:pt x="1358" y="1381"/>
                  </a:lnTo>
                  <a:lnTo>
                    <a:pt x="1219" y="1291"/>
                  </a:lnTo>
                  <a:lnTo>
                    <a:pt x="1147" y="1279"/>
                  </a:lnTo>
                  <a:lnTo>
                    <a:pt x="127" y="2006"/>
                  </a:lnTo>
                  <a:lnTo>
                    <a:pt x="0" y="2024"/>
                  </a:lnTo>
                  <a:lnTo>
                    <a:pt x="865" y="142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8"/>
            <p:cNvSpPr>
              <a:spLocks/>
            </p:cNvSpPr>
            <p:nvPr/>
          </p:nvSpPr>
          <p:spPr bwMode="hidden">
            <a:xfrm>
              <a:off x="1344" y="293"/>
              <a:ext cx="2144" cy="1787"/>
            </a:xfrm>
            <a:custGeom>
              <a:avLst/>
              <a:gdLst>
                <a:gd name="T0" fmla="*/ 318 w 2144"/>
                <a:gd name="T1" fmla="*/ 1078 h 1787"/>
                <a:gd name="T2" fmla="*/ 217 w 2144"/>
                <a:gd name="T3" fmla="*/ 928 h 1787"/>
                <a:gd name="T4" fmla="*/ 102 w 2144"/>
                <a:gd name="T5" fmla="*/ 808 h 1787"/>
                <a:gd name="T6" fmla="*/ 36 w 2144"/>
                <a:gd name="T7" fmla="*/ 742 h 1787"/>
                <a:gd name="T8" fmla="*/ 0 w 2144"/>
                <a:gd name="T9" fmla="*/ 700 h 1787"/>
                <a:gd name="T10" fmla="*/ 270 w 2144"/>
                <a:gd name="T11" fmla="*/ 958 h 1787"/>
                <a:gd name="T12" fmla="*/ 294 w 2144"/>
                <a:gd name="T13" fmla="*/ 1006 h 1787"/>
                <a:gd name="T14" fmla="*/ 367 w 2144"/>
                <a:gd name="T15" fmla="*/ 670 h 1787"/>
                <a:gd name="T16" fmla="*/ 379 w 2144"/>
                <a:gd name="T17" fmla="*/ 411 h 1787"/>
                <a:gd name="T18" fmla="*/ 347 w 2144"/>
                <a:gd name="T19" fmla="*/ 118 h 1787"/>
                <a:gd name="T20" fmla="*/ 393 w 2144"/>
                <a:gd name="T21" fmla="*/ 0 h 1787"/>
                <a:gd name="T22" fmla="*/ 397 w 2144"/>
                <a:gd name="T23" fmla="*/ 357 h 1787"/>
                <a:gd name="T24" fmla="*/ 421 w 2144"/>
                <a:gd name="T25" fmla="*/ 609 h 1787"/>
                <a:gd name="T26" fmla="*/ 385 w 2144"/>
                <a:gd name="T27" fmla="*/ 826 h 1787"/>
                <a:gd name="T28" fmla="*/ 385 w 2144"/>
                <a:gd name="T29" fmla="*/ 1036 h 1787"/>
                <a:gd name="T30" fmla="*/ 877 w 2144"/>
                <a:gd name="T31" fmla="*/ 784 h 1787"/>
                <a:gd name="T32" fmla="*/ 1309 w 2144"/>
                <a:gd name="T33" fmla="*/ 555 h 1787"/>
                <a:gd name="T34" fmla="*/ 1802 w 2144"/>
                <a:gd name="T35" fmla="*/ 249 h 1787"/>
                <a:gd name="T36" fmla="*/ 2096 w 2144"/>
                <a:gd name="T37" fmla="*/ 69 h 1787"/>
                <a:gd name="T38" fmla="*/ 1814 w 2144"/>
                <a:gd name="T39" fmla="*/ 279 h 1787"/>
                <a:gd name="T40" fmla="*/ 1453 w 2144"/>
                <a:gd name="T41" fmla="*/ 501 h 1787"/>
                <a:gd name="T42" fmla="*/ 1123 w 2144"/>
                <a:gd name="T43" fmla="*/ 700 h 1787"/>
                <a:gd name="T44" fmla="*/ 739 w 2144"/>
                <a:gd name="T45" fmla="*/ 898 h 1787"/>
                <a:gd name="T46" fmla="*/ 463 w 2144"/>
                <a:gd name="T47" fmla="*/ 1084 h 1787"/>
                <a:gd name="T48" fmla="*/ 817 w 2144"/>
                <a:gd name="T49" fmla="*/ 1193 h 1787"/>
                <a:gd name="T50" fmla="*/ 1285 w 2144"/>
                <a:gd name="T51" fmla="*/ 1187 h 1787"/>
                <a:gd name="T52" fmla="*/ 1916 w 2144"/>
                <a:gd name="T53" fmla="*/ 1396 h 1787"/>
                <a:gd name="T54" fmla="*/ 2144 w 2144"/>
                <a:gd name="T55" fmla="*/ 1420 h 1787"/>
                <a:gd name="T56" fmla="*/ 1814 w 2144"/>
                <a:gd name="T57" fmla="*/ 1408 h 1787"/>
                <a:gd name="T58" fmla="*/ 1435 w 2144"/>
                <a:gd name="T59" fmla="*/ 1288 h 1787"/>
                <a:gd name="T60" fmla="*/ 1219 w 2144"/>
                <a:gd name="T61" fmla="*/ 1229 h 1787"/>
                <a:gd name="T62" fmla="*/ 799 w 2144"/>
                <a:gd name="T63" fmla="*/ 1223 h 1787"/>
                <a:gd name="T64" fmla="*/ 505 w 2144"/>
                <a:gd name="T65" fmla="*/ 1145 h 1787"/>
                <a:gd name="T66" fmla="*/ 733 w 2144"/>
                <a:gd name="T67" fmla="*/ 1378 h 1787"/>
                <a:gd name="T68" fmla="*/ 877 w 2144"/>
                <a:gd name="T69" fmla="*/ 1619 h 1787"/>
                <a:gd name="T70" fmla="*/ 1009 w 2144"/>
                <a:gd name="T71" fmla="*/ 1787 h 1787"/>
                <a:gd name="T72" fmla="*/ 817 w 2144"/>
                <a:gd name="T73" fmla="*/ 1607 h 1787"/>
                <a:gd name="T74" fmla="*/ 673 w 2144"/>
                <a:gd name="T75" fmla="*/ 1372 h 1787"/>
                <a:gd name="T76" fmla="*/ 415 w 2144"/>
                <a:gd name="T77" fmla="*/ 1109 h 1787"/>
                <a:gd name="T78" fmla="*/ 318 w 2144"/>
                <a:gd name="T79" fmla="*/ 1078 h 1787"/>
                <a:gd name="T80" fmla="*/ 318 w 2144"/>
                <a:gd name="T81" fmla="*/ 1078 h 1787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0" t="0" r="r" b="b"/>
              <a:pathLst>
                <a:path w="2144" h="1787">
                  <a:moveTo>
                    <a:pt x="318" y="1078"/>
                  </a:moveTo>
                  <a:lnTo>
                    <a:pt x="217" y="928"/>
                  </a:lnTo>
                  <a:lnTo>
                    <a:pt x="102" y="808"/>
                  </a:lnTo>
                  <a:lnTo>
                    <a:pt x="36" y="742"/>
                  </a:lnTo>
                  <a:lnTo>
                    <a:pt x="0" y="700"/>
                  </a:lnTo>
                  <a:lnTo>
                    <a:pt x="270" y="958"/>
                  </a:lnTo>
                  <a:lnTo>
                    <a:pt x="294" y="1006"/>
                  </a:lnTo>
                  <a:lnTo>
                    <a:pt x="367" y="670"/>
                  </a:lnTo>
                  <a:lnTo>
                    <a:pt x="379" y="411"/>
                  </a:lnTo>
                  <a:lnTo>
                    <a:pt x="347" y="118"/>
                  </a:lnTo>
                  <a:lnTo>
                    <a:pt x="393" y="0"/>
                  </a:lnTo>
                  <a:lnTo>
                    <a:pt x="397" y="357"/>
                  </a:lnTo>
                  <a:lnTo>
                    <a:pt x="421" y="609"/>
                  </a:lnTo>
                  <a:lnTo>
                    <a:pt x="385" y="826"/>
                  </a:lnTo>
                  <a:lnTo>
                    <a:pt x="385" y="1036"/>
                  </a:lnTo>
                  <a:lnTo>
                    <a:pt x="877" y="784"/>
                  </a:lnTo>
                  <a:lnTo>
                    <a:pt x="1309" y="555"/>
                  </a:lnTo>
                  <a:lnTo>
                    <a:pt x="1802" y="249"/>
                  </a:lnTo>
                  <a:lnTo>
                    <a:pt x="2096" y="69"/>
                  </a:lnTo>
                  <a:lnTo>
                    <a:pt x="1814" y="279"/>
                  </a:lnTo>
                  <a:lnTo>
                    <a:pt x="1453" y="501"/>
                  </a:lnTo>
                  <a:lnTo>
                    <a:pt x="1123" y="700"/>
                  </a:lnTo>
                  <a:lnTo>
                    <a:pt x="739" y="898"/>
                  </a:lnTo>
                  <a:lnTo>
                    <a:pt x="463" y="1084"/>
                  </a:lnTo>
                  <a:lnTo>
                    <a:pt x="817" y="1193"/>
                  </a:lnTo>
                  <a:lnTo>
                    <a:pt x="1285" y="1187"/>
                  </a:lnTo>
                  <a:lnTo>
                    <a:pt x="1916" y="1396"/>
                  </a:lnTo>
                  <a:lnTo>
                    <a:pt x="2144" y="1420"/>
                  </a:lnTo>
                  <a:lnTo>
                    <a:pt x="1814" y="1408"/>
                  </a:lnTo>
                  <a:lnTo>
                    <a:pt x="1435" y="1288"/>
                  </a:lnTo>
                  <a:lnTo>
                    <a:pt x="1219" y="1229"/>
                  </a:lnTo>
                  <a:lnTo>
                    <a:pt x="799" y="1223"/>
                  </a:lnTo>
                  <a:lnTo>
                    <a:pt x="505" y="1145"/>
                  </a:lnTo>
                  <a:lnTo>
                    <a:pt x="733" y="1378"/>
                  </a:lnTo>
                  <a:lnTo>
                    <a:pt x="877" y="1619"/>
                  </a:lnTo>
                  <a:lnTo>
                    <a:pt x="1009" y="1787"/>
                  </a:lnTo>
                  <a:lnTo>
                    <a:pt x="817" y="1607"/>
                  </a:lnTo>
                  <a:lnTo>
                    <a:pt x="673" y="1372"/>
                  </a:lnTo>
                  <a:lnTo>
                    <a:pt x="415" y="1109"/>
                  </a:lnTo>
                  <a:lnTo>
                    <a:pt x="318" y="1078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9"/>
            <p:cNvSpPr>
              <a:spLocks/>
            </p:cNvSpPr>
            <p:nvPr/>
          </p:nvSpPr>
          <p:spPr bwMode="hidden">
            <a:xfrm>
              <a:off x="2932" y="1728"/>
              <a:ext cx="2828" cy="2366"/>
            </a:xfrm>
            <a:custGeom>
              <a:avLst/>
              <a:gdLst>
                <a:gd name="T0" fmla="*/ 1814 w 2828"/>
                <a:gd name="T1" fmla="*/ 606 h 2366"/>
                <a:gd name="T2" fmla="*/ 1615 w 2828"/>
                <a:gd name="T3" fmla="*/ 252 h 2366"/>
                <a:gd name="T4" fmla="*/ 1345 w 2828"/>
                <a:gd name="T5" fmla="*/ 132 h 2366"/>
                <a:gd name="T6" fmla="*/ 1381 w 2828"/>
                <a:gd name="T7" fmla="*/ 492 h 2366"/>
                <a:gd name="T8" fmla="*/ 955 w 2828"/>
                <a:gd name="T9" fmla="*/ 221 h 2366"/>
                <a:gd name="T10" fmla="*/ 877 w 2828"/>
                <a:gd name="T11" fmla="*/ 161 h 2366"/>
                <a:gd name="T12" fmla="*/ 841 w 2828"/>
                <a:gd name="T13" fmla="*/ 167 h 2366"/>
                <a:gd name="T14" fmla="*/ 720 w 2828"/>
                <a:gd name="T15" fmla="*/ 161 h 2366"/>
                <a:gd name="T16" fmla="*/ 613 w 2828"/>
                <a:gd name="T17" fmla="*/ 144 h 2366"/>
                <a:gd name="T18" fmla="*/ 492 w 2828"/>
                <a:gd name="T19" fmla="*/ 161 h 2366"/>
                <a:gd name="T20" fmla="*/ 432 w 2828"/>
                <a:gd name="T21" fmla="*/ 150 h 2366"/>
                <a:gd name="T22" fmla="*/ 342 w 2828"/>
                <a:gd name="T23" fmla="*/ 138 h 2366"/>
                <a:gd name="T24" fmla="*/ 246 w 2828"/>
                <a:gd name="T25" fmla="*/ 126 h 2366"/>
                <a:gd name="T26" fmla="*/ 174 w 2828"/>
                <a:gd name="T27" fmla="*/ 114 h 2366"/>
                <a:gd name="T28" fmla="*/ 216 w 2828"/>
                <a:gd name="T29" fmla="*/ 240 h 2366"/>
                <a:gd name="T30" fmla="*/ 607 w 2828"/>
                <a:gd name="T31" fmla="*/ 588 h 2366"/>
                <a:gd name="T32" fmla="*/ 1177 w 2828"/>
                <a:gd name="T33" fmla="*/ 817 h 2366"/>
                <a:gd name="T34" fmla="*/ 972 w 2828"/>
                <a:gd name="T35" fmla="*/ 871 h 2366"/>
                <a:gd name="T36" fmla="*/ 492 w 2828"/>
                <a:gd name="T37" fmla="*/ 1111 h 2366"/>
                <a:gd name="T38" fmla="*/ 276 w 2828"/>
                <a:gd name="T39" fmla="*/ 1441 h 2366"/>
                <a:gd name="T40" fmla="*/ 42 w 2828"/>
                <a:gd name="T41" fmla="*/ 1441 h 2366"/>
                <a:gd name="T42" fmla="*/ 367 w 2828"/>
                <a:gd name="T43" fmla="*/ 1585 h 2366"/>
                <a:gd name="T44" fmla="*/ 949 w 2828"/>
                <a:gd name="T45" fmla="*/ 1712 h 2366"/>
                <a:gd name="T46" fmla="*/ 1519 w 2828"/>
                <a:gd name="T47" fmla="*/ 1537 h 2366"/>
                <a:gd name="T48" fmla="*/ 1735 w 2828"/>
                <a:gd name="T49" fmla="*/ 1513 h 2366"/>
                <a:gd name="T50" fmla="*/ 1723 w 2828"/>
                <a:gd name="T51" fmla="*/ 1802 h 2366"/>
                <a:gd name="T52" fmla="*/ 2042 w 2828"/>
                <a:gd name="T53" fmla="*/ 2229 h 2366"/>
                <a:gd name="T54" fmla="*/ 2191 w 2828"/>
                <a:gd name="T55" fmla="*/ 2133 h 2366"/>
                <a:gd name="T56" fmla="*/ 2270 w 2828"/>
                <a:gd name="T57" fmla="*/ 1970 h 2366"/>
                <a:gd name="T58" fmla="*/ 2233 w 2828"/>
                <a:gd name="T59" fmla="*/ 1573 h 2366"/>
                <a:gd name="T60" fmla="*/ 2294 w 2828"/>
                <a:gd name="T61" fmla="*/ 1483 h 2366"/>
                <a:gd name="T62" fmla="*/ 2588 w 2828"/>
                <a:gd name="T63" fmla="*/ 1688 h 2366"/>
                <a:gd name="T64" fmla="*/ 2695 w 2828"/>
                <a:gd name="T65" fmla="*/ 1682 h 2366"/>
                <a:gd name="T66" fmla="*/ 2588 w 2828"/>
                <a:gd name="T67" fmla="*/ 1543 h 2366"/>
                <a:gd name="T68" fmla="*/ 2510 w 2828"/>
                <a:gd name="T69" fmla="*/ 1357 h 2366"/>
                <a:gd name="T70" fmla="*/ 2354 w 2828"/>
                <a:gd name="T71" fmla="*/ 1184 h 2366"/>
                <a:gd name="T72" fmla="*/ 2102 w 2828"/>
                <a:gd name="T73" fmla="*/ 931 h 2366"/>
                <a:gd name="T74" fmla="*/ 2137 w 2828"/>
                <a:gd name="T75" fmla="*/ 907 h 2366"/>
                <a:gd name="T76" fmla="*/ 2215 w 2828"/>
                <a:gd name="T77" fmla="*/ 871 h 2366"/>
                <a:gd name="T78" fmla="*/ 2324 w 2828"/>
                <a:gd name="T79" fmla="*/ 817 h 2366"/>
                <a:gd name="T80" fmla="*/ 2372 w 2828"/>
                <a:gd name="T81" fmla="*/ 787 h 2366"/>
                <a:gd name="T82" fmla="*/ 2078 w 2828"/>
                <a:gd name="T83" fmla="*/ 865 h 23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828" h="2366">
                  <a:moveTo>
                    <a:pt x="2006" y="835"/>
                  </a:moveTo>
                  <a:lnTo>
                    <a:pt x="1873" y="715"/>
                  </a:lnTo>
                  <a:lnTo>
                    <a:pt x="1814" y="606"/>
                  </a:lnTo>
                  <a:lnTo>
                    <a:pt x="1747" y="438"/>
                  </a:lnTo>
                  <a:lnTo>
                    <a:pt x="1699" y="312"/>
                  </a:lnTo>
                  <a:lnTo>
                    <a:pt x="1615" y="252"/>
                  </a:lnTo>
                  <a:lnTo>
                    <a:pt x="1453" y="84"/>
                  </a:lnTo>
                  <a:lnTo>
                    <a:pt x="1375" y="0"/>
                  </a:lnTo>
                  <a:lnTo>
                    <a:pt x="1345" y="132"/>
                  </a:lnTo>
                  <a:lnTo>
                    <a:pt x="1369" y="294"/>
                  </a:lnTo>
                  <a:lnTo>
                    <a:pt x="1513" y="558"/>
                  </a:lnTo>
                  <a:lnTo>
                    <a:pt x="1381" y="492"/>
                  </a:lnTo>
                  <a:lnTo>
                    <a:pt x="1201" y="360"/>
                  </a:lnTo>
                  <a:lnTo>
                    <a:pt x="961" y="227"/>
                  </a:lnTo>
                  <a:lnTo>
                    <a:pt x="955" y="221"/>
                  </a:lnTo>
                  <a:lnTo>
                    <a:pt x="949" y="215"/>
                  </a:lnTo>
                  <a:lnTo>
                    <a:pt x="913" y="185"/>
                  </a:lnTo>
                  <a:lnTo>
                    <a:pt x="877" y="161"/>
                  </a:lnTo>
                  <a:lnTo>
                    <a:pt x="859" y="156"/>
                  </a:lnTo>
                  <a:lnTo>
                    <a:pt x="853" y="161"/>
                  </a:lnTo>
                  <a:lnTo>
                    <a:pt x="841" y="167"/>
                  </a:lnTo>
                  <a:lnTo>
                    <a:pt x="810" y="173"/>
                  </a:lnTo>
                  <a:lnTo>
                    <a:pt x="768" y="167"/>
                  </a:lnTo>
                  <a:lnTo>
                    <a:pt x="720" y="161"/>
                  </a:lnTo>
                  <a:lnTo>
                    <a:pt x="678" y="156"/>
                  </a:lnTo>
                  <a:lnTo>
                    <a:pt x="637" y="150"/>
                  </a:lnTo>
                  <a:lnTo>
                    <a:pt x="613" y="144"/>
                  </a:lnTo>
                  <a:lnTo>
                    <a:pt x="601" y="144"/>
                  </a:lnTo>
                  <a:lnTo>
                    <a:pt x="498" y="161"/>
                  </a:lnTo>
                  <a:lnTo>
                    <a:pt x="492" y="161"/>
                  </a:lnTo>
                  <a:lnTo>
                    <a:pt x="480" y="156"/>
                  </a:lnTo>
                  <a:lnTo>
                    <a:pt x="456" y="156"/>
                  </a:lnTo>
                  <a:lnTo>
                    <a:pt x="432" y="150"/>
                  </a:lnTo>
                  <a:lnTo>
                    <a:pt x="379" y="144"/>
                  </a:lnTo>
                  <a:lnTo>
                    <a:pt x="361" y="138"/>
                  </a:lnTo>
                  <a:lnTo>
                    <a:pt x="342" y="138"/>
                  </a:lnTo>
                  <a:lnTo>
                    <a:pt x="324" y="138"/>
                  </a:lnTo>
                  <a:lnTo>
                    <a:pt x="300" y="132"/>
                  </a:lnTo>
                  <a:lnTo>
                    <a:pt x="246" y="126"/>
                  </a:lnTo>
                  <a:lnTo>
                    <a:pt x="216" y="120"/>
                  </a:lnTo>
                  <a:lnTo>
                    <a:pt x="192" y="120"/>
                  </a:lnTo>
                  <a:lnTo>
                    <a:pt x="174" y="114"/>
                  </a:lnTo>
                  <a:lnTo>
                    <a:pt x="168" y="114"/>
                  </a:lnTo>
                  <a:lnTo>
                    <a:pt x="6" y="120"/>
                  </a:lnTo>
                  <a:lnTo>
                    <a:pt x="216" y="240"/>
                  </a:lnTo>
                  <a:lnTo>
                    <a:pt x="306" y="294"/>
                  </a:lnTo>
                  <a:lnTo>
                    <a:pt x="480" y="462"/>
                  </a:lnTo>
                  <a:lnTo>
                    <a:pt x="607" y="588"/>
                  </a:lnTo>
                  <a:lnTo>
                    <a:pt x="655" y="672"/>
                  </a:lnTo>
                  <a:lnTo>
                    <a:pt x="949" y="769"/>
                  </a:lnTo>
                  <a:lnTo>
                    <a:pt x="1177" y="817"/>
                  </a:lnTo>
                  <a:lnTo>
                    <a:pt x="1249" y="871"/>
                  </a:lnTo>
                  <a:lnTo>
                    <a:pt x="1117" y="853"/>
                  </a:lnTo>
                  <a:lnTo>
                    <a:pt x="972" y="871"/>
                  </a:lnTo>
                  <a:lnTo>
                    <a:pt x="756" y="919"/>
                  </a:lnTo>
                  <a:lnTo>
                    <a:pt x="619" y="961"/>
                  </a:lnTo>
                  <a:lnTo>
                    <a:pt x="492" y="1111"/>
                  </a:lnTo>
                  <a:lnTo>
                    <a:pt x="420" y="1214"/>
                  </a:lnTo>
                  <a:lnTo>
                    <a:pt x="348" y="1345"/>
                  </a:lnTo>
                  <a:lnTo>
                    <a:pt x="276" y="1441"/>
                  </a:lnTo>
                  <a:lnTo>
                    <a:pt x="192" y="1471"/>
                  </a:lnTo>
                  <a:lnTo>
                    <a:pt x="66" y="1465"/>
                  </a:lnTo>
                  <a:lnTo>
                    <a:pt x="42" y="1441"/>
                  </a:lnTo>
                  <a:lnTo>
                    <a:pt x="0" y="1471"/>
                  </a:lnTo>
                  <a:lnTo>
                    <a:pt x="126" y="1519"/>
                  </a:lnTo>
                  <a:lnTo>
                    <a:pt x="367" y="1585"/>
                  </a:lnTo>
                  <a:lnTo>
                    <a:pt x="570" y="1591"/>
                  </a:lnTo>
                  <a:lnTo>
                    <a:pt x="690" y="1664"/>
                  </a:lnTo>
                  <a:lnTo>
                    <a:pt x="949" y="1712"/>
                  </a:lnTo>
                  <a:lnTo>
                    <a:pt x="1260" y="1694"/>
                  </a:lnTo>
                  <a:lnTo>
                    <a:pt x="1411" y="1603"/>
                  </a:lnTo>
                  <a:lnTo>
                    <a:pt x="1519" y="1537"/>
                  </a:lnTo>
                  <a:lnTo>
                    <a:pt x="1645" y="1399"/>
                  </a:lnTo>
                  <a:lnTo>
                    <a:pt x="1699" y="1387"/>
                  </a:lnTo>
                  <a:lnTo>
                    <a:pt x="1735" y="1513"/>
                  </a:lnTo>
                  <a:lnTo>
                    <a:pt x="1729" y="1567"/>
                  </a:lnTo>
                  <a:lnTo>
                    <a:pt x="1723" y="1670"/>
                  </a:lnTo>
                  <a:lnTo>
                    <a:pt x="1723" y="1802"/>
                  </a:lnTo>
                  <a:lnTo>
                    <a:pt x="1831" y="1964"/>
                  </a:lnTo>
                  <a:lnTo>
                    <a:pt x="1957" y="2090"/>
                  </a:lnTo>
                  <a:lnTo>
                    <a:pt x="2042" y="2229"/>
                  </a:lnTo>
                  <a:lnTo>
                    <a:pt x="2155" y="2366"/>
                  </a:lnTo>
                  <a:lnTo>
                    <a:pt x="2161" y="2295"/>
                  </a:lnTo>
                  <a:lnTo>
                    <a:pt x="2191" y="2133"/>
                  </a:lnTo>
                  <a:lnTo>
                    <a:pt x="2215" y="2048"/>
                  </a:lnTo>
                  <a:lnTo>
                    <a:pt x="2258" y="2042"/>
                  </a:lnTo>
                  <a:lnTo>
                    <a:pt x="2270" y="1970"/>
                  </a:lnTo>
                  <a:lnTo>
                    <a:pt x="2342" y="1868"/>
                  </a:lnTo>
                  <a:lnTo>
                    <a:pt x="2324" y="1748"/>
                  </a:lnTo>
                  <a:lnTo>
                    <a:pt x="2233" y="1573"/>
                  </a:lnTo>
                  <a:lnTo>
                    <a:pt x="2209" y="1453"/>
                  </a:lnTo>
                  <a:lnTo>
                    <a:pt x="2209" y="1345"/>
                  </a:lnTo>
                  <a:lnTo>
                    <a:pt x="2294" y="1483"/>
                  </a:lnTo>
                  <a:lnTo>
                    <a:pt x="2461" y="1651"/>
                  </a:lnTo>
                  <a:lnTo>
                    <a:pt x="2504" y="1651"/>
                  </a:lnTo>
                  <a:lnTo>
                    <a:pt x="2588" y="1688"/>
                  </a:lnTo>
                  <a:lnTo>
                    <a:pt x="2678" y="1718"/>
                  </a:lnTo>
                  <a:lnTo>
                    <a:pt x="2720" y="1712"/>
                  </a:lnTo>
                  <a:lnTo>
                    <a:pt x="2695" y="1682"/>
                  </a:lnTo>
                  <a:lnTo>
                    <a:pt x="2678" y="1627"/>
                  </a:lnTo>
                  <a:lnTo>
                    <a:pt x="2630" y="1597"/>
                  </a:lnTo>
                  <a:lnTo>
                    <a:pt x="2588" y="1543"/>
                  </a:lnTo>
                  <a:lnTo>
                    <a:pt x="2618" y="1483"/>
                  </a:lnTo>
                  <a:lnTo>
                    <a:pt x="2576" y="1399"/>
                  </a:lnTo>
                  <a:lnTo>
                    <a:pt x="2510" y="1357"/>
                  </a:lnTo>
                  <a:lnTo>
                    <a:pt x="2576" y="1351"/>
                  </a:lnTo>
                  <a:lnTo>
                    <a:pt x="2552" y="1315"/>
                  </a:lnTo>
                  <a:lnTo>
                    <a:pt x="2354" y="1184"/>
                  </a:lnTo>
                  <a:lnTo>
                    <a:pt x="2252" y="1123"/>
                  </a:lnTo>
                  <a:lnTo>
                    <a:pt x="2173" y="1009"/>
                  </a:lnTo>
                  <a:lnTo>
                    <a:pt x="2102" y="931"/>
                  </a:lnTo>
                  <a:lnTo>
                    <a:pt x="2108" y="931"/>
                  </a:lnTo>
                  <a:lnTo>
                    <a:pt x="2114" y="925"/>
                  </a:lnTo>
                  <a:lnTo>
                    <a:pt x="2137" y="907"/>
                  </a:lnTo>
                  <a:lnTo>
                    <a:pt x="2167" y="883"/>
                  </a:lnTo>
                  <a:lnTo>
                    <a:pt x="2197" y="877"/>
                  </a:lnTo>
                  <a:lnTo>
                    <a:pt x="2215" y="871"/>
                  </a:lnTo>
                  <a:lnTo>
                    <a:pt x="2240" y="859"/>
                  </a:lnTo>
                  <a:lnTo>
                    <a:pt x="2300" y="829"/>
                  </a:lnTo>
                  <a:lnTo>
                    <a:pt x="2324" y="817"/>
                  </a:lnTo>
                  <a:lnTo>
                    <a:pt x="2348" y="799"/>
                  </a:lnTo>
                  <a:lnTo>
                    <a:pt x="2366" y="793"/>
                  </a:lnTo>
                  <a:lnTo>
                    <a:pt x="2372" y="787"/>
                  </a:lnTo>
                  <a:lnTo>
                    <a:pt x="2828" y="588"/>
                  </a:lnTo>
                  <a:lnTo>
                    <a:pt x="2828" y="528"/>
                  </a:lnTo>
                  <a:lnTo>
                    <a:pt x="2078" y="865"/>
                  </a:lnTo>
                  <a:lnTo>
                    <a:pt x="2006" y="835"/>
                  </a:lnTo>
                  <a:lnTo>
                    <a:pt x="2006" y="83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22" name="Freeform 20"/>
            <p:cNvSpPr>
              <a:spLocks/>
            </p:cNvSpPr>
            <p:nvPr/>
          </p:nvSpPr>
          <p:spPr bwMode="hidden">
            <a:xfrm>
              <a:off x="3160" y="1860"/>
              <a:ext cx="2162" cy="1934"/>
            </a:xfrm>
            <a:custGeom>
              <a:avLst/>
              <a:gdLst>
                <a:gd name="T0" fmla="*/ 1850 w 2153"/>
                <a:gd name="T1" fmla="*/ 853 h 1930"/>
                <a:gd name="T2" fmla="*/ 1945 w 2153"/>
                <a:gd name="T3" fmla="*/ 1021 h 1930"/>
                <a:gd name="T4" fmla="*/ 2060 w 2153"/>
                <a:gd name="T5" fmla="*/ 1170 h 1930"/>
                <a:gd name="T6" fmla="*/ 2126 w 2153"/>
                <a:gd name="T7" fmla="*/ 1249 h 1930"/>
                <a:gd name="T8" fmla="*/ 2162 w 2153"/>
                <a:gd name="T9" fmla="*/ 1297 h 1930"/>
                <a:gd name="T10" fmla="*/ 1897 w 2153"/>
                <a:gd name="T11" fmla="*/ 979 h 1930"/>
                <a:gd name="T12" fmla="*/ 1868 w 2153"/>
                <a:gd name="T13" fmla="*/ 931 h 1930"/>
                <a:gd name="T14" fmla="*/ 1789 w 2153"/>
                <a:gd name="T15" fmla="*/ 1243 h 1930"/>
                <a:gd name="T16" fmla="*/ 1777 w 2153"/>
                <a:gd name="T17" fmla="*/ 1489 h 1930"/>
                <a:gd name="T18" fmla="*/ 1826 w 2153"/>
                <a:gd name="T19" fmla="*/ 1910 h 1930"/>
                <a:gd name="T20" fmla="*/ 1795 w 2153"/>
                <a:gd name="T21" fmla="*/ 1934 h 1930"/>
                <a:gd name="T22" fmla="*/ 1753 w 2153"/>
                <a:gd name="T23" fmla="*/ 1537 h 1930"/>
                <a:gd name="T24" fmla="*/ 1735 w 2153"/>
                <a:gd name="T25" fmla="*/ 1291 h 1930"/>
                <a:gd name="T26" fmla="*/ 1771 w 2153"/>
                <a:gd name="T27" fmla="*/ 1087 h 1930"/>
                <a:gd name="T28" fmla="*/ 1777 w 2153"/>
                <a:gd name="T29" fmla="*/ 877 h 1930"/>
                <a:gd name="T30" fmla="*/ 1273 w 2153"/>
                <a:gd name="T31" fmla="*/ 1009 h 1930"/>
                <a:gd name="T32" fmla="*/ 828 w 2153"/>
                <a:gd name="T33" fmla="*/ 1134 h 1930"/>
                <a:gd name="T34" fmla="*/ 324 w 2153"/>
                <a:gd name="T35" fmla="*/ 1315 h 1930"/>
                <a:gd name="T36" fmla="*/ 18 w 2153"/>
                <a:gd name="T37" fmla="*/ 1423 h 1930"/>
                <a:gd name="T38" fmla="*/ 312 w 2153"/>
                <a:gd name="T39" fmla="*/ 1285 h 1930"/>
                <a:gd name="T40" fmla="*/ 685 w 2153"/>
                <a:gd name="T41" fmla="*/ 1146 h 1930"/>
                <a:gd name="T42" fmla="*/ 1026 w 2153"/>
                <a:gd name="T43" fmla="*/ 1039 h 1930"/>
                <a:gd name="T44" fmla="*/ 1417 w 2153"/>
                <a:gd name="T45" fmla="*/ 931 h 1930"/>
                <a:gd name="T46" fmla="*/ 1699 w 2153"/>
                <a:gd name="T47" fmla="*/ 817 h 1930"/>
                <a:gd name="T48" fmla="*/ 1339 w 2153"/>
                <a:gd name="T49" fmla="*/ 624 h 1930"/>
                <a:gd name="T50" fmla="*/ 865 w 2153"/>
                <a:gd name="T51" fmla="*/ 516 h 1930"/>
                <a:gd name="T52" fmla="*/ 228 w 2153"/>
                <a:gd name="T53" fmla="*/ 161 h 1930"/>
                <a:gd name="T54" fmla="*/ 0 w 2153"/>
                <a:gd name="T55" fmla="*/ 83 h 1930"/>
                <a:gd name="T56" fmla="*/ 330 w 2153"/>
                <a:gd name="T57" fmla="*/ 179 h 1930"/>
                <a:gd name="T58" fmla="*/ 715 w 2153"/>
                <a:gd name="T59" fmla="*/ 384 h 1930"/>
                <a:gd name="T60" fmla="*/ 937 w 2153"/>
                <a:gd name="T61" fmla="*/ 492 h 1930"/>
                <a:gd name="T62" fmla="*/ 1357 w 2153"/>
                <a:gd name="T63" fmla="*/ 594 h 1930"/>
                <a:gd name="T64" fmla="*/ 1657 w 2153"/>
                <a:gd name="T65" fmla="*/ 745 h 1930"/>
                <a:gd name="T66" fmla="*/ 1429 w 2153"/>
                <a:gd name="T67" fmla="*/ 462 h 1930"/>
                <a:gd name="T68" fmla="*/ 1291 w 2153"/>
                <a:gd name="T69" fmla="*/ 191 h 1930"/>
                <a:gd name="T70" fmla="*/ 1159 w 2153"/>
                <a:gd name="T71" fmla="*/ 0 h 1930"/>
                <a:gd name="T72" fmla="*/ 1345 w 2153"/>
                <a:gd name="T73" fmla="*/ 215 h 1930"/>
                <a:gd name="T74" fmla="*/ 1495 w 2153"/>
                <a:gd name="T75" fmla="*/ 486 h 1930"/>
                <a:gd name="T76" fmla="*/ 1753 w 2153"/>
                <a:gd name="T77" fmla="*/ 805 h 1930"/>
                <a:gd name="T78" fmla="*/ 1850 w 2153"/>
                <a:gd name="T79" fmla="*/ 853 h 1930"/>
                <a:gd name="T80" fmla="*/ 1850 w 2153"/>
                <a:gd name="T81" fmla="*/ 853 h 1930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0" t="0" r="r" b="b"/>
              <a:pathLst>
                <a:path w="2153" h="1930">
                  <a:moveTo>
                    <a:pt x="1842" y="851"/>
                  </a:moveTo>
                  <a:lnTo>
                    <a:pt x="1937" y="1019"/>
                  </a:lnTo>
                  <a:lnTo>
                    <a:pt x="2051" y="1168"/>
                  </a:lnTo>
                  <a:lnTo>
                    <a:pt x="2117" y="1246"/>
                  </a:lnTo>
                  <a:lnTo>
                    <a:pt x="2153" y="1294"/>
                  </a:lnTo>
                  <a:lnTo>
                    <a:pt x="1889" y="977"/>
                  </a:lnTo>
                  <a:lnTo>
                    <a:pt x="1860" y="929"/>
                  </a:lnTo>
                  <a:lnTo>
                    <a:pt x="1782" y="1240"/>
                  </a:lnTo>
                  <a:lnTo>
                    <a:pt x="1770" y="1486"/>
                  </a:lnTo>
                  <a:lnTo>
                    <a:pt x="1818" y="1906"/>
                  </a:lnTo>
                  <a:lnTo>
                    <a:pt x="1788" y="1930"/>
                  </a:lnTo>
                  <a:lnTo>
                    <a:pt x="1746" y="1534"/>
                  </a:lnTo>
                  <a:lnTo>
                    <a:pt x="1728" y="1288"/>
                  </a:lnTo>
                  <a:lnTo>
                    <a:pt x="1764" y="1085"/>
                  </a:lnTo>
                  <a:lnTo>
                    <a:pt x="1770" y="875"/>
                  </a:lnTo>
                  <a:lnTo>
                    <a:pt x="1268" y="1007"/>
                  </a:lnTo>
                  <a:lnTo>
                    <a:pt x="825" y="1132"/>
                  </a:lnTo>
                  <a:lnTo>
                    <a:pt x="323" y="1312"/>
                  </a:lnTo>
                  <a:lnTo>
                    <a:pt x="18" y="1420"/>
                  </a:lnTo>
                  <a:lnTo>
                    <a:pt x="311" y="1282"/>
                  </a:lnTo>
                  <a:lnTo>
                    <a:pt x="682" y="1144"/>
                  </a:lnTo>
                  <a:lnTo>
                    <a:pt x="1022" y="1037"/>
                  </a:lnTo>
                  <a:lnTo>
                    <a:pt x="1411" y="929"/>
                  </a:lnTo>
                  <a:lnTo>
                    <a:pt x="1692" y="815"/>
                  </a:lnTo>
                  <a:lnTo>
                    <a:pt x="1333" y="623"/>
                  </a:lnTo>
                  <a:lnTo>
                    <a:pt x="861" y="515"/>
                  </a:lnTo>
                  <a:lnTo>
                    <a:pt x="227" y="161"/>
                  </a:lnTo>
                  <a:lnTo>
                    <a:pt x="0" y="83"/>
                  </a:lnTo>
                  <a:lnTo>
                    <a:pt x="329" y="179"/>
                  </a:lnTo>
                  <a:lnTo>
                    <a:pt x="712" y="383"/>
                  </a:lnTo>
                  <a:lnTo>
                    <a:pt x="933" y="491"/>
                  </a:lnTo>
                  <a:lnTo>
                    <a:pt x="1351" y="593"/>
                  </a:lnTo>
                  <a:lnTo>
                    <a:pt x="1650" y="743"/>
                  </a:lnTo>
                  <a:lnTo>
                    <a:pt x="1423" y="461"/>
                  </a:lnTo>
                  <a:lnTo>
                    <a:pt x="1286" y="191"/>
                  </a:lnTo>
                  <a:lnTo>
                    <a:pt x="1154" y="0"/>
                  </a:lnTo>
                  <a:lnTo>
                    <a:pt x="1339" y="215"/>
                  </a:lnTo>
                  <a:lnTo>
                    <a:pt x="1489" y="485"/>
                  </a:lnTo>
                  <a:lnTo>
                    <a:pt x="1746" y="803"/>
                  </a:lnTo>
                  <a:lnTo>
                    <a:pt x="1842" y="851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3333" name="Rectangle 21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828800"/>
            <a:ext cx="7772400" cy="1736725"/>
          </a:xfrm>
        </p:spPr>
        <p:txBody>
          <a:bodyPr/>
          <a:lstStyle>
            <a:lvl1pPr>
              <a:defRPr sz="5400"/>
            </a:lvl1pPr>
          </a:lstStyle>
          <a:p>
            <a:pPr lvl="0"/>
            <a:r>
              <a:rPr lang="en-US" altLang="en-US" noProof="0"/>
              <a:t>Click to edit Master title style</a:t>
            </a:r>
          </a:p>
        </p:txBody>
      </p:sp>
      <p:sp>
        <p:nvSpPr>
          <p:cNvPr id="13334" name="Rectangle 22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anose="05000000000000000000" pitchFamily="2" charset="2"/>
              <a:buNone/>
              <a:defRPr/>
            </a:lvl1pPr>
          </a:lstStyle>
          <a:p>
            <a:pPr lvl="0"/>
            <a:r>
              <a:rPr lang="en-US" altLang="en-US" noProof="0"/>
              <a:t>Click to edit Master subtitle style</a:t>
            </a:r>
          </a:p>
        </p:txBody>
      </p:sp>
      <p:sp>
        <p:nvSpPr>
          <p:cNvPr id="23" name="Rectangle 23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" name="Rectangle 2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5" name="Rectangle 2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2C5D2613-9A97-46F3-8BA0-566B3D211E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167249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B8FCBC-EE9E-4750-B4F1-6FE7FAA48C2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340125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A5A692-D7E6-4512-9659-4C3BBF371BE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25003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59E9BB-27CF-4A10-885E-317504A4F49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215420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E27B01-A548-4105-A760-E0C2FF94E37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4371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F2BC6D-C4EE-4A03-B668-AD9A6FA4EE3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500814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BCAFD5-862E-4134-87FE-6FF0176CAE3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315656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AB3475-73AD-4CF7-8A0C-6B799B8E9D9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845890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535402-59A2-4A87-AA28-F6E12275A6C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772513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3E452D-C9C6-4B5E-A738-9C6285079A5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370856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1AD085-3449-43C0-81BD-44EA494A09F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2298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dgm" preserve="1">
  <p:cSld name="Title and Diagram or Organization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martArt Placeholder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30725"/>
          </a:xfrm>
        </p:spPr>
        <p:txBody>
          <a:bodyPr/>
          <a:lstStyle/>
          <a:p>
            <a:pPr lvl="0"/>
            <a:r>
              <a:rPr lang="en-US" noProof="0"/>
              <a:t>Click icon to add SmartArt graphic</a:t>
            </a:r>
            <a:endParaRPr lang="en-GB" noProof="0"/>
          </a:p>
        </p:txBody>
      </p:sp>
      <p:sp>
        <p:nvSpPr>
          <p:cNvPr id="4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FBDA33-C29E-415C-A3A9-EC86B041E57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378081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rgbClr val="002060"/>
          </a:fgClr>
          <a:bgClr>
            <a:srgbClr val="002060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Group 2"/>
          <p:cNvGrpSpPr>
            <a:grpSpLocks/>
          </p:cNvGrpSpPr>
          <p:nvPr/>
        </p:nvGrpSpPr>
        <p:grpSpPr bwMode="auto">
          <a:xfrm>
            <a:off x="0" y="0"/>
            <a:ext cx="9144000" cy="6934200"/>
            <a:chOff x="0" y="0"/>
            <a:chExt cx="5760" cy="4368"/>
          </a:xfrm>
        </p:grpSpPr>
        <p:sp>
          <p:nvSpPr>
            <p:cNvPr id="12291" name="Freeform 3"/>
            <p:cNvSpPr>
              <a:spLocks/>
            </p:cNvSpPr>
            <p:nvPr/>
          </p:nvSpPr>
          <p:spPr bwMode="hidden">
            <a:xfrm>
              <a:off x="0" y="2208"/>
              <a:ext cx="2515" cy="1970"/>
            </a:xfrm>
            <a:custGeom>
              <a:avLst/>
              <a:gdLst>
                <a:gd name="T0" fmla="*/ 744 w 2515"/>
                <a:gd name="T1" fmla="*/ 1669 h 1970"/>
                <a:gd name="T2" fmla="*/ 852 w 2515"/>
                <a:gd name="T3" fmla="*/ 1400 h 1970"/>
                <a:gd name="T4" fmla="*/ 876 w 2515"/>
                <a:gd name="T5" fmla="*/ 1171 h 1970"/>
                <a:gd name="T6" fmla="*/ 979 w 2515"/>
                <a:gd name="T7" fmla="*/ 1370 h 1970"/>
                <a:gd name="T8" fmla="*/ 1231 w 2515"/>
                <a:gd name="T9" fmla="*/ 1621 h 1970"/>
                <a:gd name="T10" fmla="*/ 1471 w 2515"/>
                <a:gd name="T11" fmla="*/ 1693 h 1970"/>
                <a:gd name="T12" fmla="*/ 1819 w 2515"/>
                <a:gd name="T13" fmla="*/ 1678 h 1970"/>
                <a:gd name="T14" fmla="*/ 1893 w 2515"/>
                <a:gd name="T15" fmla="*/ 1513 h 1970"/>
                <a:gd name="T16" fmla="*/ 1874 w 2515"/>
                <a:gd name="T17" fmla="*/ 1285 h 1970"/>
                <a:gd name="T18" fmla="*/ 1783 w 2515"/>
                <a:gd name="T19" fmla="*/ 967 h 1970"/>
                <a:gd name="T20" fmla="*/ 1289 w 2515"/>
                <a:gd name="T21" fmla="*/ 873 h 1970"/>
                <a:gd name="T22" fmla="*/ 1549 w 2515"/>
                <a:gd name="T23" fmla="*/ 745 h 1970"/>
                <a:gd name="T24" fmla="*/ 1753 w 2515"/>
                <a:gd name="T25" fmla="*/ 732 h 1970"/>
                <a:gd name="T26" fmla="*/ 2107 w 2515"/>
                <a:gd name="T27" fmla="*/ 618 h 1970"/>
                <a:gd name="T28" fmla="*/ 2377 w 2515"/>
                <a:gd name="T29" fmla="*/ 438 h 1970"/>
                <a:gd name="T30" fmla="*/ 2420 w 2515"/>
                <a:gd name="T31" fmla="*/ 343 h 1970"/>
                <a:gd name="T32" fmla="*/ 2077 w 2515"/>
                <a:gd name="T33" fmla="*/ 331 h 1970"/>
                <a:gd name="T34" fmla="*/ 1951 w 2515"/>
                <a:gd name="T35" fmla="*/ 301 h 1970"/>
                <a:gd name="T36" fmla="*/ 1645 w 2515"/>
                <a:gd name="T37" fmla="*/ 289 h 1970"/>
                <a:gd name="T38" fmla="*/ 1297 w 2515"/>
                <a:gd name="T39" fmla="*/ 408 h 1970"/>
                <a:gd name="T40" fmla="*/ 1308 w 2515"/>
                <a:gd name="T41" fmla="*/ 337 h 1970"/>
                <a:gd name="T42" fmla="*/ 1453 w 2515"/>
                <a:gd name="T43" fmla="*/ 168 h 1970"/>
                <a:gd name="T44" fmla="*/ 1477 w 2515"/>
                <a:gd name="T45" fmla="*/ 36 h 1970"/>
                <a:gd name="T46" fmla="*/ 1417 w 2515"/>
                <a:gd name="T47" fmla="*/ 24 h 1970"/>
                <a:gd name="T48" fmla="*/ 1189 w 2515"/>
                <a:gd name="T49" fmla="*/ 102 h 1970"/>
                <a:gd name="T50" fmla="*/ 1026 w 2515"/>
                <a:gd name="T51" fmla="*/ 144 h 1970"/>
                <a:gd name="T52" fmla="*/ 889 w 2515"/>
                <a:gd name="T53" fmla="*/ 331 h 1970"/>
                <a:gd name="T54" fmla="*/ 726 w 2515"/>
                <a:gd name="T55" fmla="*/ 480 h 1970"/>
                <a:gd name="T56" fmla="*/ 643 w 2515"/>
                <a:gd name="T57" fmla="*/ 540 h 1970"/>
                <a:gd name="T58" fmla="*/ 600 w 2515"/>
                <a:gd name="T59" fmla="*/ 516 h 1970"/>
                <a:gd name="T60" fmla="*/ 552 w 2515"/>
                <a:gd name="T61" fmla="*/ 486 h 1970"/>
                <a:gd name="T62" fmla="*/ 528 w 2515"/>
                <a:gd name="T63" fmla="*/ 462 h 1970"/>
                <a:gd name="T64" fmla="*/ 474 w 2515"/>
                <a:gd name="T65" fmla="*/ 426 h 1970"/>
                <a:gd name="T66" fmla="*/ 415 w 2515"/>
                <a:gd name="T67" fmla="*/ 390 h 1970"/>
                <a:gd name="T68" fmla="*/ 366 w 2515"/>
                <a:gd name="T69" fmla="*/ 366 h 1970"/>
                <a:gd name="T70" fmla="*/ 192 w 2515"/>
                <a:gd name="T71" fmla="*/ 234 h 1970"/>
                <a:gd name="T72" fmla="*/ 570 w 2515"/>
                <a:gd name="T73" fmla="*/ 564 h 1970"/>
                <a:gd name="T74" fmla="*/ 444 w 2515"/>
                <a:gd name="T75" fmla="*/ 732 h 1970"/>
                <a:gd name="T76" fmla="*/ 318 w 2515"/>
                <a:gd name="T77" fmla="*/ 787 h 1970"/>
                <a:gd name="T78" fmla="*/ 127 w 2515"/>
                <a:gd name="T79" fmla="*/ 853 h 1970"/>
                <a:gd name="T80" fmla="*/ 0 w 2515"/>
                <a:gd name="T81" fmla="*/ 1165 h 1970"/>
                <a:gd name="T82" fmla="*/ 372 w 2515"/>
                <a:gd name="T83" fmla="*/ 1015 h 1970"/>
                <a:gd name="T84" fmla="*/ 222 w 2515"/>
                <a:gd name="T85" fmla="*/ 1262 h 1970"/>
                <a:gd name="T86" fmla="*/ 139 w 2515"/>
                <a:gd name="T87" fmla="*/ 1459 h 1970"/>
                <a:gd name="T88" fmla="*/ 102 w 2515"/>
                <a:gd name="T89" fmla="*/ 1495 h 1970"/>
                <a:gd name="T90" fmla="*/ 84 w 2515"/>
                <a:gd name="T91" fmla="*/ 1519 h 1970"/>
                <a:gd name="T92" fmla="*/ 96 w 2515"/>
                <a:gd name="T93" fmla="*/ 1537 h 1970"/>
                <a:gd name="T94" fmla="*/ 127 w 2515"/>
                <a:gd name="T95" fmla="*/ 1567 h 1970"/>
                <a:gd name="T96" fmla="*/ 145 w 2515"/>
                <a:gd name="T97" fmla="*/ 1633 h 1970"/>
                <a:gd name="T98" fmla="*/ 156 w 2515"/>
                <a:gd name="T99" fmla="*/ 1693 h 1970"/>
                <a:gd name="T100" fmla="*/ 162 w 2515"/>
                <a:gd name="T101" fmla="*/ 1723 h 1970"/>
                <a:gd name="T102" fmla="*/ 216 w 2515"/>
                <a:gd name="T103" fmla="*/ 1802 h 1970"/>
                <a:gd name="T104" fmla="*/ 228 w 2515"/>
                <a:gd name="T105" fmla="*/ 1850 h 1970"/>
                <a:gd name="T106" fmla="*/ 240 w 2515"/>
                <a:gd name="T107" fmla="*/ 1904 h 1970"/>
                <a:gd name="T108" fmla="*/ 246 w 2515"/>
                <a:gd name="T109" fmla="*/ 1922 h 1970"/>
                <a:gd name="T110" fmla="*/ 258 w 2515"/>
                <a:gd name="T111" fmla="*/ 1970 h 1970"/>
                <a:gd name="T112" fmla="*/ 462 w 2515"/>
                <a:gd name="T113" fmla="*/ 1922 h 1970"/>
                <a:gd name="T114" fmla="*/ 624 w 2515"/>
                <a:gd name="T115" fmla="*/ 1778 h 19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2515" h="1970">
                  <a:moveTo>
                    <a:pt x="624" y="1778"/>
                  </a:moveTo>
                  <a:lnTo>
                    <a:pt x="744" y="1669"/>
                  </a:lnTo>
                  <a:lnTo>
                    <a:pt x="834" y="1627"/>
                  </a:lnTo>
                  <a:lnTo>
                    <a:pt x="852" y="1400"/>
                  </a:lnTo>
                  <a:lnTo>
                    <a:pt x="834" y="1225"/>
                  </a:lnTo>
                  <a:lnTo>
                    <a:pt x="876" y="1171"/>
                  </a:lnTo>
                  <a:lnTo>
                    <a:pt x="901" y="1268"/>
                  </a:lnTo>
                  <a:lnTo>
                    <a:pt x="979" y="1370"/>
                  </a:lnTo>
                  <a:lnTo>
                    <a:pt x="1116" y="1519"/>
                  </a:lnTo>
                  <a:lnTo>
                    <a:pt x="1231" y="1621"/>
                  </a:lnTo>
                  <a:lnTo>
                    <a:pt x="1353" y="1632"/>
                  </a:lnTo>
                  <a:lnTo>
                    <a:pt x="1471" y="1693"/>
                  </a:lnTo>
                  <a:lnTo>
                    <a:pt x="1664" y="1659"/>
                  </a:lnTo>
                  <a:lnTo>
                    <a:pt x="1819" y="1678"/>
                  </a:lnTo>
                  <a:lnTo>
                    <a:pt x="1975" y="1632"/>
                  </a:lnTo>
                  <a:lnTo>
                    <a:pt x="1893" y="1513"/>
                  </a:lnTo>
                  <a:lnTo>
                    <a:pt x="1920" y="1385"/>
                  </a:lnTo>
                  <a:lnTo>
                    <a:pt x="1874" y="1285"/>
                  </a:lnTo>
                  <a:lnTo>
                    <a:pt x="1865" y="1129"/>
                  </a:lnTo>
                  <a:lnTo>
                    <a:pt x="1783" y="967"/>
                  </a:lnTo>
                  <a:lnTo>
                    <a:pt x="1527" y="891"/>
                  </a:lnTo>
                  <a:lnTo>
                    <a:pt x="1289" y="873"/>
                  </a:lnTo>
                  <a:lnTo>
                    <a:pt x="1393" y="781"/>
                  </a:lnTo>
                  <a:lnTo>
                    <a:pt x="1549" y="745"/>
                  </a:lnTo>
                  <a:lnTo>
                    <a:pt x="1620" y="738"/>
                  </a:lnTo>
                  <a:lnTo>
                    <a:pt x="1753" y="732"/>
                  </a:lnTo>
                  <a:lnTo>
                    <a:pt x="1933" y="720"/>
                  </a:lnTo>
                  <a:lnTo>
                    <a:pt x="2107" y="618"/>
                  </a:lnTo>
                  <a:lnTo>
                    <a:pt x="2227" y="516"/>
                  </a:lnTo>
                  <a:lnTo>
                    <a:pt x="2377" y="438"/>
                  </a:lnTo>
                  <a:lnTo>
                    <a:pt x="2515" y="337"/>
                  </a:lnTo>
                  <a:lnTo>
                    <a:pt x="2420" y="343"/>
                  </a:lnTo>
                  <a:lnTo>
                    <a:pt x="2191" y="343"/>
                  </a:lnTo>
                  <a:lnTo>
                    <a:pt x="2077" y="331"/>
                  </a:lnTo>
                  <a:lnTo>
                    <a:pt x="2053" y="301"/>
                  </a:lnTo>
                  <a:lnTo>
                    <a:pt x="1951" y="301"/>
                  </a:lnTo>
                  <a:lnTo>
                    <a:pt x="1795" y="259"/>
                  </a:lnTo>
                  <a:lnTo>
                    <a:pt x="1645" y="289"/>
                  </a:lnTo>
                  <a:lnTo>
                    <a:pt x="1447" y="372"/>
                  </a:lnTo>
                  <a:lnTo>
                    <a:pt x="1297" y="408"/>
                  </a:lnTo>
                  <a:lnTo>
                    <a:pt x="1153" y="414"/>
                  </a:lnTo>
                  <a:lnTo>
                    <a:pt x="1308" y="337"/>
                  </a:lnTo>
                  <a:lnTo>
                    <a:pt x="1465" y="198"/>
                  </a:lnTo>
                  <a:lnTo>
                    <a:pt x="1453" y="168"/>
                  </a:lnTo>
                  <a:lnTo>
                    <a:pt x="1465" y="102"/>
                  </a:lnTo>
                  <a:lnTo>
                    <a:pt x="1477" y="36"/>
                  </a:lnTo>
                  <a:lnTo>
                    <a:pt x="1453" y="0"/>
                  </a:lnTo>
                  <a:lnTo>
                    <a:pt x="1417" y="24"/>
                  </a:lnTo>
                  <a:lnTo>
                    <a:pt x="1356" y="42"/>
                  </a:lnTo>
                  <a:lnTo>
                    <a:pt x="1189" y="102"/>
                  </a:lnTo>
                  <a:lnTo>
                    <a:pt x="1098" y="144"/>
                  </a:lnTo>
                  <a:lnTo>
                    <a:pt x="1026" y="144"/>
                  </a:lnTo>
                  <a:lnTo>
                    <a:pt x="991" y="168"/>
                  </a:lnTo>
                  <a:lnTo>
                    <a:pt x="889" y="331"/>
                  </a:lnTo>
                  <a:lnTo>
                    <a:pt x="852" y="408"/>
                  </a:lnTo>
                  <a:lnTo>
                    <a:pt x="726" y="480"/>
                  </a:lnTo>
                  <a:lnTo>
                    <a:pt x="649" y="540"/>
                  </a:lnTo>
                  <a:lnTo>
                    <a:pt x="643" y="540"/>
                  </a:lnTo>
                  <a:lnTo>
                    <a:pt x="637" y="534"/>
                  </a:lnTo>
                  <a:lnTo>
                    <a:pt x="600" y="516"/>
                  </a:lnTo>
                  <a:lnTo>
                    <a:pt x="564" y="492"/>
                  </a:lnTo>
                  <a:lnTo>
                    <a:pt x="552" y="486"/>
                  </a:lnTo>
                  <a:lnTo>
                    <a:pt x="540" y="474"/>
                  </a:lnTo>
                  <a:lnTo>
                    <a:pt x="528" y="462"/>
                  </a:lnTo>
                  <a:lnTo>
                    <a:pt x="504" y="444"/>
                  </a:lnTo>
                  <a:lnTo>
                    <a:pt x="474" y="426"/>
                  </a:lnTo>
                  <a:lnTo>
                    <a:pt x="444" y="408"/>
                  </a:lnTo>
                  <a:lnTo>
                    <a:pt x="415" y="390"/>
                  </a:lnTo>
                  <a:lnTo>
                    <a:pt x="385" y="372"/>
                  </a:lnTo>
                  <a:lnTo>
                    <a:pt x="366" y="366"/>
                  </a:lnTo>
                  <a:lnTo>
                    <a:pt x="360" y="360"/>
                  </a:lnTo>
                  <a:lnTo>
                    <a:pt x="192" y="234"/>
                  </a:lnTo>
                  <a:lnTo>
                    <a:pt x="210" y="307"/>
                  </a:lnTo>
                  <a:lnTo>
                    <a:pt x="570" y="564"/>
                  </a:lnTo>
                  <a:lnTo>
                    <a:pt x="558" y="618"/>
                  </a:lnTo>
                  <a:lnTo>
                    <a:pt x="444" y="732"/>
                  </a:lnTo>
                  <a:lnTo>
                    <a:pt x="324" y="787"/>
                  </a:lnTo>
                  <a:lnTo>
                    <a:pt x="318" y="787"/>
                  </a:lnTo>
                  <a:lnTo>
                    <a:pt x="258" y="811"/>
                  </a:lnTo>
                  <a:lnTo>
                    <a:pt x="127" y="853"/>
                  </a:lnTo>
                  <a:lnTo>
                    <a:pt x="0" y="901"/>
                  </a:lnTo>
                  <a:lnTo>
                    <a:pt x="0" y="1165"/>
                  </a:lnTo>
                  <a:lnTo>
                    <a:pt x="78" y="1147"/>
                  </a:lnTo>
                  <a:lnTo>
                    <a:pt x="372" y="1015"/>
                  </a:lnTo>
                  <a:lnTo>
                    <a:pt x="336" y="1117"/>
                  </a:lnTo>
                  <a:lnTo>
                    <a:pt x="222" y="1262"/>
                  </a:lnTo>
                  <a:lnTo>
                    <a:pt x="145" y="1453"/>
                  </a:lnTo>
                  <a:lnTo>
                    <a:pt x="139" y="1459"/>
                  </a:lnTo>
                  <a:lnTo>
                    <a:pt x="133" y="1465"/>
                  </a:lnTo>
                  <a:lnTo>
                    <a:pt x="102" y="1495"/>
                  </a:lnTo>
                  <a:lnTo>
                    <a:pt x="90" y="1507"/>
                  </a:lnTo>
                  <a:lnTo>
                    <a:pt x="84" y="1519"/>
                  </a:lnTo>
                  <a:lnTo>
                    <a:pt x="84" y="1531"/>
                  </a:lnTo>
                  <a:lnTo>
                    <a:pt x="96" y="1537"/>
                  </a:lnTo>
                  <a:lnTo>
                    <a:pt x="114" y="1549"/>
                  </a:lnTo>
                  <a:lnTo>
                    <a:pt x="127" y="1567"/>
                  </a:lnTo>
                  <a:lnTo>
                    <a:pt x="139" y="1597"/>
                  </a:lnTo>
                  <a:lnTo>
                    <a:pt x="145" y="1633"/>
                  </a:lnTo>
                  <a:lnTo>
                    <a:pt x="150" y="1663"/>
                  </a:lnTo>
                  <a:lnTo>
                    <a:pt x="156" y="1693"/>
                  </a:lnTo>
                  <a:lnTo>
                    <a:pt x="162" y="1717"/>
                  </a:lnTo>
                  <a:lnTo>
                    <a:pt x="162" y="1723"/>
                  </a:lnTo>
                  <a:lnTo>
                    <a:pt x="216" y="1796"/>
                  </a:lnTo>
                  <a:lnTo>
                    <a:pt x="216" y="1802"/>
                  </a:lnTo>
                  <a:lnTo>
                    <a:pt x="222" y="1814"/>
                  </a:lnTo>
                  <a:lnTo>
                    <a:pt x="228" y="1850"/>
                  </a:lnTo>
                  <a:lnTo>
                    <a:pt x="234" y="1886"/>
                  </a:lnTo>
                  <a:lnTo>
                    <a:pt x="240" y="1904"/>
                  </a:lnTo>
                  <a:lnTo>
                    <a:pt x="240" y="1916"/>
                  </a:lnTo>
                  <a:lnTo>
                    <a:pt x="246" y="1922"/>
                  </a:lnTo>
                  <a:lnTo>
                    <a:pt x="252" y="1934"/>
                  </a:lnTo>
                  <a:lnTo>
                    <a:pt x="258" y="1970"/>
                  </a:lnTo>
                  <a:lnTo>
                    <a:pt x="438" y="1970"/>
                  </a:lnTo>
                  <a:lnTo>
                    <a:pt x="462" y="1922"/>
                  </a:lnTo>
                  <a:lnTo>
                    <a:pt x="624" y="1778"/>
                  </a:lnTo>
                  <a:lnTo>
                    <a:pt x="624" y="177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3081" name="Freeform 4"/>
            <p:cNvSpPr>
              <a:spLocks/>
            </p:cNvSpPr>
            <p:nvPr/>
          </p:nvSpPr>
          <p:spPr bwMode="hidden">
            <a:xfrm>
              <a:off x="0" y="2496"/>
              <a:ext cx="2112" cy="1604"/>
            </a:xfrm>
            <a:custGeom>
              <a:avLst/>
              <a:gdLst>
                <a:gd name="T0" fmla="*/ 577 w 2123"/>
                <a:gd name="T1" fmla="*/ 986 h 1696"/>
                <a:gd name="T2" fmla="*/ 541 w 2123"/>
                <a:gd name="T3" fmla="*/ 646 h 1696"/>
                <a:gd name="T4" fmla="*/ 667 w 2123"/>
                <a:gd name="T5" fmla="*/ 374 h 1696"/>
                <a:gd name="T6" fmla="*/ 922 w 2123"/>
                <a:gd name="T7" fmla="*/ 555 h 1696"/>
                <a:gd name="T8" fmla="*/ 1208 w 2123"/>
                <a:gd name="T9" fmla="*/ 822 h 1696"/>
                <a:gd name="T10" fmla="*/ 1475 w 2123"/>
                <a:gd name="T11" fmla="*/ 1049 h 1696"/>
                <a:gd name="T12" fmla="*/ 1791 w 2123"/>
                <a:gd name="T13" fmla="*/ 1286 h 1696"/>
                <a:gd name="T14" fmla="*/ 1873 w 2123"/>
                <a:gd name="T15" fmla="*/ 1337 h 1696"/>
                <a:gd name="T16" fmla="*/ 1826 w 2123"/>
                <a:gd name="T17" fmla="*/ 1281 h 1696"/>
                <a:gd name="T18" fmla="*/ 1404 w 2123"/>
                <a:gd name="T19" fmla="*/ 947 h 1696"/>
                <a:gd name="T20" fmla="*/ 1082 w 2123"/>
                <a:gd name="T21" fmla="*/ 646 h 1696"/>
                <a:gd name="T22" fmla="*/ 719 w 2123"/>
                <a:gd name="T23" fmla="*/ 311 h 1696"/>
                <a:gd name="T24" fmla="*/ 994 w 2123"/>
                <a:gd name="T25" fmla="*/ 294 h 1696"/>
                <a:gd name="T26" fmla="*/ 1279 w 2123"/>
                <a:gd name="T27" fmla="*/ 300 h 1696"/>
                <a:gd name="T28" fmla="*/ 1606 w 2123"/>
                <a:gd name="T29" fmla="*/ 254 h 1696"/>
                <a:gd name="T30" fmla="*/ 2112 w 2123"/>
                <a:gd name="T31" fmla="*/ 186 h 1696"/>
                <a:gd name="T32" fmla="*/ 2064 w 2123"/>
                <a:gd name="T33" fmla="*/ 164 h 1696"/>
                <a:gd name="T34" fmla="*/ 1535 w 2123"/>
                <a:gd name="T35" fmla="*/ 243 h 1696"/>
                <a:gd name="T36" fmla="*/ 1202 w 2123"/>
                <a:gd name="T37" fmla="*/ 260 h 1696"/>
                <a:gd name="T38" fmla="*/ 755 w 2123"/>
                <a:gd name="T39" fmla="*/ 243 h 1696"/>
                <a:gd name="T40" fmla="*/ 815 w 2123"/>
                <a:gd name="T41" fmla="*/ 215 h 1696"/>
                <a:gd name="T42" fmla="*/ 1136 w 2123"/>
                <a:gd name="T43" fmla="*/ 0 h 1696"/>
                <a:gd name="T44" fmla="*/ 1082 w 2123"/>
                <a:gd name="T45" fmla="*/ 28 h 1696"/>
                <a:gd name="T46" fmla="*/ 1005 w 2123"/>
                <a:gd name="T47" fmla="*/ 79 h 1696"/>
                <a:gd name="T48" fmla="*/ 851 w 2123"/>
                <a:gd name="T49" fmla="*/ 181 h 1696"/>
                <a:gd name="T50" fmla="*/ 667 w 2123"/>
                <a:gd name="T51" fmla="*/ 266 h 1696"/>
                <a:gd name="T52" fmla="*/ 631 w 2123"/>
                <a:gd name="T53" fmla="*/ 340 h 1696"/>
                <a:gd name="T54" fmla="*/ 303 w 2123"/>
                <a:gd name="T55" fmla="*/ 555 h 1696"/>
                <a:gd name="T56" fmla="*/ 0 w 2123"/>
                <a:gd name="T57" fmla="*/ 686 h 1696"/>
                <a:gd name="T58" fmla="*/ 0 w 2123"/>
                <a:gd name="T59" fmla="*/ 691 h 1696"/>
                <a:gd name="T60" fmla="*/ 0 w 2123"/>
                <a:gd name="T61" fmla="*/ 725 h 1696"/>
                <a:gd name="T62" fmla="*/ 297 w 2123"/>
                <a:gd name="T63" fmla="*/ 601 h 1696"/>
                <a:gd name="T64" fmla="*/ 589 w 2123"/>
                <a:gd name="T65" fmla="*/ 408 h 1696"/>
                <a:gd name="T66" fmla="*/ 505 w 2123"/>
                <a:gd name="T67" fmla="*/ 635 h 1696"/>
                <a:gd name="T68" fmla="*/ 523 w 2123"/>
                <a:gd name="T69" fmla="*/ 941 h 1696"/>
                <a:gd name="T70" fmla="*/ 458 w 2123"/>
                <a:gd name="T71" fmla="*/ 1105 h 1696"/>
                <a:gd name="T72" fmla="*/ 327 w 2123"/>
                <a:gd name="T73" fmla="*/ 1400 h 1696"/>
                <a:gd name="T74" fmla="*/ 321 w 2123"/>
                <a:gd name="T75" fmla="*/ 1604 h 1696"/>
                <a:gd name="T76" fmla="*/ 327 w 2123"/>
                <a:gd name="T77" fmla="*/ 1604 h 1696"/>
                <a:gd name="T78" fmla="*/ 345 w 2123"/>
                <a:gd name="T79" fmla="*/ 1468 h 1696"/>
                <a:gd name="T80" fmla="*/ 577 w 2123"/>
                <a:gd name="T81" fmla="*/ 986 h 1696"/>
                <a:gd name="T82" fmla="*/ 577 w 2123"/>
                <a:gd name="T83" fmla="*/ 986 h 169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0" t="0" r="r" b="b"/>
              <a:pathLst>
                <a:path w="2123" h="1696">
                  <a:moveTo>
                    <a:pt x="580" y="1043"/>
                  </a:moveTo>
                  <a:lnTo>
                    <a:pt x="544" y="683"/>
                  </a:lnTo>
                  <a:lnTo>
                    <a:pt x="670" y="395"/>
                  </a:lnTo>
                  <a:lnTo>
                    <a:pt x="927" y="587"/>
                  </a:lnTo>
                  <a:lnTo>
                    <a:pt x="1214" y="869"/>
                  </a:lnTo>
                  <a:lnTo>
                    <a:pt x="1483" y="1109"/>
                  </a:lnTo>
                  <a:lnTo>
                    <a:pt x="1800" y="1360"/>
                  </a:lnTo>
                  <a:lnTo>
                    <a:pt x="1883" y="1414"/>
                  </a:lnTo>
                  <a:lnTo>
                    <a:pt x="1836" y="1354"/>
                  </a:lnTo>
                  <a:lnTo>
                    <a:pt x="1411" y="1001"/>
                  </a:lnTo>
                  <a:lnTo>
                    <a:pt x="1088" y="683"/>
                  </a:lnTo>
                  <a:lnTo>
                    <a:pt x="723" y="329"/>
                  </a:lnTo>
                  <a:lnTo>
                    <a:pt x="999" y="311"/>
                  </a:lnTo>
                  <a:lnTo>
                    <a:pt x="1286" y="317"/>
                  </a:lnTo>
                  <a:lnTo>
                    <a:pt x="1614" y="269"/>
                  </a:lnTo>
                  <a:lnTo>
                    <a:pt x="2123" y="197"/>
                  </a:lnTo>
                  <a:lnTo>
                    <a:pt x="2075" y="173"/>
                  </a:lnTo>
                  <a:lnTo>
                    <a:pt x="1543" y="257"/>
                  </a:lnTo>
                  <a:lnTo>
                    <a:pt x="1208" y="275"/>
                  </a:lnTo>
                  <a:lnTo>
                    <a:pt x="759" y="257"/>
                  </a:lnTo>
                  <a:lnTo>
                    <a:pt x="819" y="227"/>
                  </a:lnTo>
                  <a:lnTo>
                    <a:pt x="1142" y="0"/>
                  </a:lnTo>
                  <a:lnTo>
                    <a:pt x="1088" y="30"/>
                  </a:lnTo>
                  <a:lnTo>
                    <a:pt x="1010" y="84"/>
                  </a:lnTo>
                  <a:lnTo>
                    <a:pt x="855" y="191"/>
                  </a:lnTo>
                  <a:lnTo>
                    <a:pt x="670" y="281"/>
                  </a:lnTo>
                  <a:lnTo>
                    <a:pt x="634" y="359"/>
                  </a:lnTo>
                  <a:lnTo>
                    <a:pt x="305" y="587"/>
                  </a:lnTo>
                  <a:lnTo>
                    <a:pt x="0" y="725"/>
                  </a:lnTo>
                  <a:lnTo>
                    <a:pt x="0" y="731"/>
                  </a:lnTo>
                  <a:lnTo>
                    <a:pt x="0" y="767"/>
                  </a:lnTo>
                  <a:lnTo>
                    <a:pt x="299" y="635"/>
                  </a:lnTo>
                  <a:lnTo>
                    <a:pt x="592" y="431"/>
                  </a:lnTo>
                  <a:lnTo>
                    <a:pt x="508" y="671"/>
                  </a:lnTo>
                  <a:lnTo>
                    <a:pt x="526" y="995"/>
                  </a:lnTo>
                  <a:lnTo>
                    <a:pt x="460" y="1168"/>
                  </a:lnTo>
                  <a:lnTo>
                    <a:pt x="329" y="1480"/>
                  </a:lnTo>
                  <a:lnTo>
                    <a:pt x="323" y="1696"/>
                  </a:lnTo>
                  <a:lnTo>
                    <a:pt x="329" y="1696"/>
                  </a:lnTo>
                  <a:lnTo>
                    <a:pt x="347" y="1552"/>
                  </a:lnTo>
                  <a:lnTo>
                    <a:pt x="580" y="1043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82" name="Freeform 5"/>
            <p:cNvSpPr>
              <a:spLocks/>
            </p:cNvSpPr>
            <p:nvPr/>
          </p:nvSpPr>
          <p:spPr bwMode="hidden">
            <a:xfrm>
              <a:off x="2092" y="3233"/>
              <a:ext cx="3668" cy="943"/>
            </a:xfrm>
            <a:custGeom>
              <a:avLst/>
              <a:gdLst>
                <a:gd name="T0" fmla="*/ 3338 w 3668"/>
                <a:gd name="T1" fmla="*/ 288 h 943"/>
                <a:gd name="T2" fmla="*/ 3194 w 3668"/>
                <a:gd name="T3" fmla="*/ 258 h 943"/>
                <a:gd name="T4" fmla="*/ 2816 w 3668"/>
                <a:gd name="T5" fmla="*/ 234 h 943"/>
                <a:gd name="T6" fmla="*/ 2330 w 3668"/>
                <a:gd name="T7" fmla="*/ 306 h 943"/>
                <a:gd name="T8" fmla="*/ 2372 w 3668"/>
                <a:gd name="T9" fmla="*/ 258 h 943"/>
                <a:gd name="T10" fmla="*/ 2624 w 3668"/>
                <a:gd name="T11" fmla="*/ 132 h 943"/>
                <a:gd name="T12" fmla="*/ 2707 w 3668"/>
                <a:gd name="T13" fmla="*/ 24 h 943"/>
                <a:gd name="T14" fmla="*/ 2642 w 3668"/>
                <a:gd name="T15" fmla="*/ 12 h 943"/>
                <a:gd name="T16" fmla="*/ 2515 w 3668"/>
                <a:gd name="T17" fmla="*/ 54 h 943"/>
                <a:gd name="T18" fmla="*/ 2324 w 3668"/>
                <a:gd name="T19" fmla="*/ 66 h 943"/>
                <a:gd name="T20" fmla="*/ 2101 w 3668"/>
                <a:gd name="T21" fmla="*/ 90 h 943"/>
                <a:gd name="T22" fmla="*/ 1855 w 3668"/>
                <a:gd name="T23" fmla="*/ 228 h 943"/>
                <a:gd name="T24" fmla="*/ 1591 w 3668"/>
                <a:gd name="T25" fmla="*/ 337 h 943"/>
                <a:gd name="T26" fmla="*/ 1459 w 3668"/>
                <a:gd name="T27" fmla="*/ 379 h 943"/>
                <a:gd name="T28" fmla="*/ 1417 w 3668"/>
                <a:gd name="T29" fmla="*/ 361 h 943"/>
                <a:gd name="T30" fmla="*/ 1363 w 3668"/>
                <a:gd name="T31" fmla="*/ 331 h 943"/>
                <a:gd name="T32" fmla="*/ 1344 w 3668"/>
                <a:gd name="T33" fmla="*/ 312 h 943"/>
                <a:gd name="T34" fmla="*/ 1290 w 3668"/>
                <a:gd name="T35" fmla="*/ 288 h 943"/>
                <a:gd name="T36" fmla="*/ 1230 w 3668"/>
                <a:gd name="T37" fmla="*/ 252 h 943"/>
                <a:gd name="T38" fmla="*/ 1119 w 3668"/>
                <a:gd name="T39" fmla="*/ 227 h 943"/>
                <a:gd name="T40" fmla="*/ 1320 w 3668"/>
                <a:gd name="T41" fmla="*/ 438 h 943"/>
                <a:gd name="T42" fmla="*/ 960 w 3668"/>
                <a:gd name="T43" fmla="*/ 558 h 943"/>
                <a:gd name="T44" fmla="*/ 474 w 3668"/>
                <a:gd name="T45" fmla="*/ 630 h 943"/>
                <a:gd name="T46" fmla="*/ 132 w 3668"/>
                <a:gd name="T47" fmla="*/ 781 h 943"/>
                <a:gd name="T48" fmla="*/ 234 w 3668"/>
                <a:gd name="T49" fmla="*/ 847 h 943"/>
                <a:gd name="T50" fmla="*/ 925 w 3668"/>
                <a:gd name="T51" fmla="*/ 739 h 943"/>
                <a:gd name="T52" fmla="*/ 637 w 3668"/>
                <a:gd name="T53" fmla="*/ 925 h 943"/>
                <a:gd name="T54" fmla="*/ 1405 w 3668"/>
                <a:gd name="T55" fmla="*/ 943 h 943"/>
                <a:gd name="T56" fmla="*/ 1447 w 3668"/>
                <a:gd name="T57" fmla="*/ 943 h 943"/>
                <a:gd name="T58" fmla="*/ 2888 w 3668"/>
                <a:gd name="T59" fmla="*/ 859 h 943"/>
                <a:gd name="T60" fmla="*/ 2582 w 3668"/>
                <a:gd name="T61" fmla="*/ 708 h 943"/>
                <a:gd name="T62" fmla="*/ 2299 w 3668"/>
                <a:gd name="T63" fmla="*/ 606 h 943"/>
                <a:gd name="T64" fmla="*/ 2606 w 3668"/>
                <a:gd name="T65" fmla="*/ 588 h 943"/>
                <a:gd name="T66" fmla="*/ 3001 w 3668"/>
                <a:gd name="T67" fmla="*/ 582 h 943"/>
                <a:gd name="T68" fmla="*/ 3452 w 3668"/>
                <a:gd name="T69" fmla="*/ 438 h 943"/>
                <a:gd name="T70" fmla="*/ 3668 w 3668"/>
                <a:gd name="T71" fmla="*/ 312 h 943"/>
                <a:gd name="T72" fmla="*/ 3482 w 3668"/>
                <a:gd name="T73" fmla="*/ 300 h 943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0" t="0" r="r" b="b"/>
              <a:pathLst>
                <a:path w="3668" h="943">
                  <a:moveTo>
                    <a:pt x="3482" y="300"/>
                  </a:moveTo>
                  <a:lnTo>
                    <a:pt x="3338" y="288"/>
                  </a:lnTo>
                  <a:lnTo>
                    <a:pt x="3320" y="264"/>
                  </a:lnTo>
                  <a:lnTo>
                    <a:pt x="3194" y="258"/>
                  </a:lnTo>
                  <a:lnTo>
                    <a:pt x="3019" y="216"/>
                  </a:lnTo>
                  <a:lnTo>
                    <a:pt x="2816" y="234"/>
                  </a:lnTo>
                  <a:lnTo>
                    <a:pt x="2533" y="288"/>
                  </a:lnTo>
                  <a:lnTo>
                    <a:pt x="2330" y="306"/>
                  </a:lnTo>
                  <a:lnTo>
                    <a:pt x="2149" y="312"/>
                  </a:lnTo>
                  <a:lnTo>
                    <a:pt x="2372" y="258"/>
                  </a:lnTo>
                  <a:lnTo>
                    <a:pt x="2624" y="156"/>
                  </a:lnTo>
                  <a:lnTo>
                    <a:pt x="2624" y="132"/>
                  </a:lnTo>
                  <a:lnTo>
                    <a:pt x="2666" y="78"/>
                  </a:lnTo>
                  <a:lnTo>
                    <a:pt x="2707" y="24"/>
                  </a:lnTo>
                  <a:lnTo>
                    <a:pt x="2695" y="0"/>
                  </a:lnTo>
                  <a:lnTo>
                    <a:pt x="2642" y="12"/>
                  </a:lnTo>
                  <a:lnTo>
                    <a:pt x="2557" y="30"/>
                  </a:lnTo>
                  <a:lnTo>
                    <a:pt x="2515" y="54"/>
                  </a:lnTo>
                  <a:lnTo>
                    <a:pt x="2425" y="84"/>
                  </a:lnTo>
                  <a:lnTo>
                    <a:pt x="2324" y="66"/>
                  </a:lnTo>
                  <a:lnTo>
                    <a:pt x="2191" y="90"/>
                  </a:lnTo>
                  <a:lnTo>
                    <a:pt x="2101" y="90"/>
                  </a:lnTo>
                  <a:lnTo>
                    <a:pt x="2047" y="108"/>
                  </a:lnTo>
                  <a:lnTo>
                    <a:pt x="1855" y="228"/>
                  </a:lnTo>
                  <a:lnTo>
                    <a:pt x="1771" y="288"/>
                  </a:lnTo>
                  <a:lnTo>
                    <a:pt x="1591" y="337"/>
                  </a:lnTo>
                  <a:lnTo>
                    <a:pt x="1465" y="379"/>
                  </a:lnTo>
                  <a:lnTo>
                    <a:pt x="1459" y="379"/>
                  </a:lnTo>
                  <a:lnTo>
                    <a:pt x="1453" y="373"/>
                  </a:lnTo>
                  <a:lnTo>
                    <a:pt x="1417" y="361"/>
                  </a:lnTo>
                  <a:lnTo>
                    <a:pt x="1381" y="343"/>
                  </a:lnTo>
                  <a:lnTo>
                    <a:pt x="1363" y="331"/>
                  </a:lnTo>
                  <a:lnTo>
                    <a:pt x="1357" y="324"/>
                  </a:lnTo>
                  <a:lnTo>
                    <a:pt x="1344" y="312"/>
                  </a:lnTo>
                  <a:lnTo>
                    <a:pt x="1320" y="300"/>
                  </a:lnTo>
                  <a:lnTo>
                    <a:pt x="1290" y="288"/>
                  </a:lnTo>
                  <a:lnTo>
                    <a:pt x="1260" y="270"/>
                  </a:lnTo>
                  <a:lnTo>
                    <a:pt x="1230" y="252"/>
                  </a:lnTo>
                  <a:lnTo>
                    <a:pt x="1187" y="227"/>
                  </a:lnTo>
                  <a:lnTo>
                    <a:pt x="1119" y="227"/>
                  </a:lnTo>
                  <a:lnTo>
                    <a:pt x="1357" y="397"/>
                  </a:lnTo>
                  <a:lnTo>
                    <a:pt x="1320" y="438"/>
                  </a:lnTo>
                  <a:lnTo>
                    <a:pt x="1135" y="522"/>
                  </a:lnTo>
                  <a:lnTo>
                    <a:pt x="960" y="558"/>
                  </a:lnTo>
                  <a:lnTo>
                    <a:pt x="684" y="600"/>
                  </a:lnTo>
                  <a:lnTo>
                    <a:pt x="474" y="630"/>
                  </a:lnTo>
                  <a:lnTo>
                    <a:pt x="390" y="684"/>
                  </a:lnTo>
                  <a:lnTo>
                    <a:pt x="132" y="781"/>
                  </a:lnTo>
                  <a:lnTo>
                    <a:pt x="0" y="829"/>
                  </a:lnTo>
                  <a:lnTo>
                    <a:pt x="234" y="847"/>
                  </a:lnTo>
                  <a:lnTo>
                    <a:pt x="498" y="829"/>
                  </a:lnTo>
                  <a:lnTo>
                    <a:pt x="925" y="739"/>
                  </a:lnTo>
                  <a:lnTo>
                    <a:pt x="840" y="817"/>
                  </a:lnTo>
                  <a:lnTo>
                    <a:pt x="637" y="925"/>
                  </a:lnTo>
                  <a:lnTo>
                    <a:pt x="613" y="943"/>
                  </a:lnTo>
                  <a:lnTo>
                    <a:pt x="1405" y="943"/>
                  </a:lnTo>
                  <a:lnTo>
                    <a:pt x="1411" y="925"/>
                  </a:lnTo>
                  <a:lnTo>
                    <a:pt x="1447" y="943"/>
                  </a:lnTo>
                  <a:lnTo>
                    <a:pt x="2924" y="943"/>
                  </a:lnTo>
                  <a:lnTo>
                    <a:pt x="2888" y="859"/>
                  </a:lnTo>
                  <a:lnTo>
                    <a:pt x="2713" y="775"/>
                  </a:lnTo>
                  <a:lnTo>
                    <a:pt x="2582" y="708"/>
                  </a:lnTo>
                  <a:lnTo>
                    <a:pt x="2336" y="636"/>
                  </a:lnTo>
                  <a:lnTo>
                    <a:pt x="2299" y="606"/>
                  </a:lnTo>
                  <a:lnTo>
                    <a:pt x="2509" y="582"/>
                  </a:lnTo>
                  <a:lnTo>
                    <a:pt x="2606" y="588"/>
                  </a:lnTo>
                  <a:lnTo>
                    <a:pt x="2773" y="588"/>
                  </a:lnTo>
                  <a:lnTo>
                    <a:pt x="3001" y="582"/>
                  </a:lnTo>
                  <a:lnTo>
                    <a:pt x="3259" y="516"/>
                  </a:lnTo>
                  <a:lnTo>
                    <a:pt x="3452" y="438"/>
                  </a:lnTo>
                  <a:lnTo>
                    <a:pt x="3668" y="391"/>
                  </a:lnTo>
                  <a:lnTo>
                    <a:pt x="3668" y="312"/>
                  </a:lnTo>
                  <a:lnTo>
                    <a:pt x="3482" y="30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83" name="Freeform 6"/>
            <p:cNvSpPr>
              <a:spLocks/>
            </p:cNvSpPr>
            <p:nvPr/>
          </p:nvSpPr>
          <p:spPr bwMode="hidden">
            <a:xfrm>
              <a:off x="0" y="524"/>
              <a:ext cx="973" cy="1195"/>
            </a:xfrm>
            <a:custGeom>
              <a:avLst/>
              <a:gdLst>
                <a:gd name="T0" fmla="*/ 324 w 969"/>
                <a:gd name="T1" fmla="*/ 1189 h 1192"/>
                <a:gd name="T2" fmla="*/ 492 w 969"/>
                <a:gd name="T3" fmla="*/ 1195 h 1192"/>
                <a:gd name="T4" fmla="*/ 582 w 969"/>
                <a:gd name="T5" fmla="*/ 1153 h 1192"/>
                <a:gd name="T6" fmla="*/ 816 w 969"/>
                <a:gd name="T7" fmla="*/ 1088 h 1192"/>
                <a:gd name="T8" fmla="*/ 937 w 969"/>
                <a:gd name="T9" fmla="*/ 1058 h 1192"/>
                <a:gd name="T10" fmla="*/ 762 w 969"/>
                <a:gd name="T11" fmla="*/ 991 h 1192"/>
                <a:gd name="T12" fmla="*/ 558 w 969"/>
                <a:gd name="T13" fmla="*/ 955 h 1192"/>
                <a:gd name="T14" fmla="*/ 198 w 969"/>
                <a:gd name="T15" fmla="*/ 973 h 1192"/>
                <a:gd name="T16" fmla="*/ 300 w 969"/>
                <a:gd name="T17" fmla="*/ 895 h 1192"/>
                <a:gd name="T18" fmla="*/ 498 w 969"/>
                <a:gd name="T19" fmla="*/ 805 h 1192"/>
                <a:gd name="T20" fmla="*/ 697 w 969"/>
                <a:gd name="T21" fmla="*/ 673 h 1192"/>
                <a:gd name="T22" fmla="*/ 703 w 969"/>
                <a:gd name="T23" fmla="*/ 673 h 1192"/>
                <a:gd name="T24" fmla="*/ 715 w 969"/>
                <a:gd name="T25" fmla="*/ 667 h 1192"/>
                <a:gd name="T26" fmla="*/ 756 w 969"/>
                <a:gd name="T27" fmla="*/ 649 h 1192"/>
                <a:gd name="T28" fmla="*/ 780 w 969"/>
                <a:gd name="T29" fmla="*/ 643 h 1192"/>
                <a:gd name="T30" fmla="*/ 792 w 969"/>
                <a:gd name="T31" fmla="*/ 631 h 1192"/>
                <a:gd name="T32" fmla="*/ 798 w 969"/>
                <a:gd name="T33" fmla="*/ 619 h 1192"/>
                <a:gd name="T34" fmla="*/ 792 w 969"/>
                <a:gd name="T35" fmla="*/ 613 h 1192"/>
                <a:gd name="T36" fmla="*/ 786 w 969"/>
                <a:gd name="T37" fmla="*/ 601 h 1192"/>
                <a:gd name="T38" fmla="*/ 786 w 969"/>
                <a:gd name="T39" fmla="*/ 576 h 1192"/>
                <a:gd name="T40" fmla="*/ 798 w 969"/>
                <a:gd name="T41" fmla="*/ 546 h 1192"/>
                <a:gd name="T42" fmla="*/ 810 w 969"/>
                <a:gd name="T43" fmla="*/ 516 h 1192"/>
                <a:gd name="T44" fmla="*/ 828 w 969"/>
                <a:gd name="T45" fmla="*/ 486 h 1192"/>
                <a:gd name="T46" fmla="*/ 840 w 969"/>
                <a:gd name="T47" fmla="*/ 456 h 1192"/>
                <a:gd name="T48" fmla="*/ 846 w 969"/>
                <a:gd name="T49" fmla="*/ 438 h 1192"/>
                <a:gd name="T50" fmla="*/ 853 w 969"/>
                <a:gd name="T51" fmla="*/ 432 h 1192"/>
                <a:gd name="T52" fmla="*/ 853 w 969"/>
                <a:gd name="T53" fmla="*/ 348 h 1192"/>
                <a:gd name="T54" fmla="*/ 853 w 969"/>
                <a:gd name="T55" fmla="*/ 342 h 1192"/>
                <a:gd name="T56" fmla="*/ 859 w 969"/>
                <a:gd name="T57" fmla="*/ 336 h 1192"/>
                <a:gd name="T58" fmla="*/ 877 w 969"/>
                <a:gd name="T59" fmla="*/ 306 h 1192"/>
                <a:gd name="T60" fmla="*/ 889 w 969"/>
                <a:gd name="T61" fmla="*/ 270 h 1192"/>
                <a:gd name="T62" fmla="*/ 901 w 969"/>
                <a:gd name="T63" fmla="*/ 240 h 1192"/>
                <a:gd name="T64" fmla="*/ 907 w 969"/>
                <a:gd name="T65" fmla="*/ 228 h 1192"/>
                <a:gd name="T66" fmla="*/ 913 w 969"/>
                <a:gd name="T67" fmla="*/ 216 h 1192"/>
                <a:gd name="T68" fmla="*/ 931 w 969"/>
                <a:gd name="T69" fmla="*/ 173 h 1192"/>
                <a:gd name="T70" fmla="*/ 949 w 969"/>
                <a:gd name="T71" fmla="*/ 137 h 1192"/>
                <a:gd name="T72" fmla="*/ 955 w 969"/>
                <a:gd name="T73" fmla="*/ 125 h 1192"/>
                <a:gd name="T74" fmla="*/ 955 w 969"/>
                <a:gd name="T75" fmla="*/ 119 h 1192"/>
                <a:gd name="T76" fmla="*/ 973 w 969"/>
                <a:gd name="T77" fmla="*/ 0 h 1192"/>
                <a:gd name="T78" fmla="*/ 949 w 969"/>
                <a:gd name="T79" fmla="*/ 47 h 1192"/>
                <a:gd name="T80" fmla="*/ 786 w 969"/>
                <a:gd name="T81" fmla="*/ 113 h 1192"/>
                <a:gd name="T82" fmla="*/ 709 w 969"/>
                <a:gd name="T83" fmla="*/ 161 h 1192"/>
                <a:gd name="T84" fmla="*/ 462 w 969"/>
                <a:gd name="T85" fmla="*/ 234 h 1192"/>
                <a:gd name="T86" fmla="*/ 282 w 969"/>
                <a:gd name="T87" fmla="*/ 288 h 1192"/>
                <a:gd name="T88" fmla="*/ 174 w 969"/>
                <a:gd name="T89" fmla="*/ 294 h 1192"/>
                <a:gd name="T90" fmla="*/ 12 w 969"/>
                <a:gd name="T91" fmla="*/ 486 h 1192"/>
                <a:gd name="T92" fmla="*/ 0 w 969"/>
                <a:gd name="T93" fmla="*/ 510 h 1192"/>
                <a:gd name="T94" fmla="*/ 0 w 969"/>
                <a:gd name="T95" fmla="*/ 1189 h 1192"/>
                <a:gd name="T96" fmla="*/ 96 w 969"/>
                <a:gd name="T97" fmla="*/ 1183 h 1192"/>
                <a:gd name="T98" fmla="*/ 324 w 969"/>
                <a:gd name="T99" fmla="*/ 1189 h 1192"/>
                <a:gd name="T100" fmla="*/ 324 w 969"/>
                <a:gd name="T101" fmla="*/ 1189 h 1192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</a:gdLst>
              <a:ahLst/>
              <a:cxnLst>
                <a:cxn ang="T102">
                  <a:pos x="T0" y="T1"/>
                </a:cxn>
                <a:cxn ang="T103">
                  <a:pos x="T2" y="T3"/>
                </a:cxn>
                <a:cxn ang="T104">
                  <a:pos x="T4" y="T5"/>
                </a:cxn>
                <a:cxn ang="T105">
                  <a:pos x="T6" y="T7"/>
                </a:cxn>
                <a:cxn ang="T106">
                  <a:pos x="T8" y="T9"/>
                </a:cxn>
                <a:cxn ang="T107">
                  <a:pos x="T10" y="T11"/>
                </a:cxn>
                <a:cxn ang="T108">
                  <a:pos x="T12" y="T13"/>
                </a:cxn>
                <a:cxn ang="T109">
                  <a:pos x="T14" y="T15"/>
                </a:cxn>
                <a:cxn ang="T110">
                  <a:pos x="T16" y="T17"/>
                </a:cxn>
                <a:cxn ang="T111">
                  <a:pos x="T18" y="T19"/>
                </a:cxn>
                <a:cxn ang="T112">
                  <a:pos x="T20" y="T21"/>
                </a:cxn>
                <a:cxn ang="T113">
                  <a:pos x="T22" y="T23"/>
                </a:cxn>
                <a:cxn ang="T114">
                  <a:pos x="T24" y="T25"/>
                </a:cxn>
                <a:cxn ang="T115">
                  <a:pos x="T26" y="T27"/>
                </a:cxn>
                <a:cxn ang="T116">
                  <a:pos x="T28" y="T29"/>
                </a:cxn>
                <a:cxn ang="T117">
                  <a:pos x="T30" y="T31"/>
                </a:cxn>
                <a:cxn ang="T118">
                  <a:pos x="T32" y="T33"/>
                </a:cxn>
                <a:cxn ang="T119">
                  <a:pos x="T34" y="T35"/>
                </a:cxn>
                <a:cxn ang="T120">
                  <a:pos x="T36" y="T37"/>
                </a:cxn>
                <a:cxn ang="T121">
                  <a:pos x="T38" y="T39"/>
                </a:cxn>
                <a:cxn ang="T122">
                  <a:pos x="T40" y="T41"/>
                </a:cxn>
                <a:cxn ang="T123">
                  <a:pos x="T42" y="T43"/>
                </a:cxn>
                <a:cxn ang="T124">
                  <a:pos x="T44" y="T45"/>
                </a:cxn>
                <a:cxn ang="T125">
                  <a:pos x="T46" y="T47"/>
                </a:cxn>
                <a:cxn ang="T126">
                  <a:pos x="T48" y="T49"/>
                </a:cxn>
                <a:cxn ang="T127">
                  <a:pos x="T50" y="T51"/>
                </a:cxn>
                <a:cxn ang="T128">
                  <a:pos x="T52" y="T53"/>
                </a:cxn>
                <a:cxn ang="T129">
                  <a:pos x="T54" y="T55"/>
                </a:cxn>
                <a:cxn ang="T130">
                  <a:pos x="T56" y="T57"/>
                </a:cxn>
                <a:cxn ang="T131">
                  <a:pos x="T58" y="T59"/>
                </a:cxn>
                <a:cxn ang="T132">
                  <a:pos x="T60" y="T61"/>
                </a:cxn>
                <a:cxn ang="T133">
                  <a:pos x="T62" y="T63"/>
                </a:cxn>
                <a:cxn ang="T134">
                  <a:pos x="T64" y="T65"/>
                </a:cxn>
                <a:cxn ang="T135">
                  <a:pos x="T66" y="T67"/>
                </a:cxn>
                <a:cxn ang="T136">
                  <a:pos x="T68" y="T69"/>
                </a:cxn>
                <a:cxn ang="T137">
                  <a:pos x="T70" y="T71"/>
                </a:cxn>
                <a:cxn ang="T138">
                  <a:pos x="T72" y="T73"/>
                </a:cxn>
                <a:cxn ang="T139">
                  <a:pos x="T74" y="T75"/>
                </a:cxn>
                <a:cxn ang="T140">
                  <a:pos x="T76" y="T77"/>
                </a:cxn>
                <a:cxn ang="T141">
                  <a:pos x="T78" y="T79"/>
                </a:cxn>
                <a:cxn ang="T142">
                  <a:pos x="T80" y="T81"/>
                </a:cxn>
                <a:cxn ang="T143">
                  <a:pos x="T82" y="T83"/>
                </a:cxn>
                <a:cxn ang="T144">
                  <a:pos x="T84" y="T85"/>
                </a:cxn>
                <a:cxn ang="T145">
                  <a:pos x="T86" y="T87"/>
                </a:cxn>
                <a:cxn ang="T146">
                  <a:pos x="T88" y="T89"/>
                </a:cxn>
                <a:cxn ang="T147">
                  <a:pos x="T90" y="T91"/>
                </a:cxn>
                <a:cxn ang="T148">
                  <a:pos x="T92" y="T93"/>
                </a:cxn>
                <a:cxn ang="T149">
                  <a:pos x="T94" y="T95"/>
                </a:cxn>
                <a:cxn ang="T150">
                  <a:pos x="T96" y="T97"/>
                </a:cxn>
                <a:cxn ang="T151">
                  <a:pos x="T98" y="T99"/>
                </a:cxn>
                <a:cxn ang="T152">
                  <a:pos x="T100" y="T101"/>
                </a:cxn>
              </a:cxnLst>
              <a:rect l="0" t="0" r="r" b="b"/>
              <a:pathLst>
                <a:path w="969" h="1192">
                  <a:moveTo>
                    <a:pt x="323" y="1186"/>
                  </a:moveTo>
                  <a:lnTo>
                    <a:pt x="490" y="1192"/>
                  </a:lnTo>
                  <a:lnTo>
                    <a:pt x="580" y="1150"/>
                  </a:lnTo>
                  <a:lnTo>
                    <a:pt x="813" y="1085"/>
                  </a:lnTo>
                  <a:lnTo>
                    <a:pt x="933" y="1055"/>
                  </a:lnTo>
                  <a:lnTo>
                    <a:pt x="759" y="989"/>
                  </a:lnTo>
                  <a:lnTo>
                    <a:pt x="556" y="953"/>
                  </a:lnTo>
                  <a:lnTo>
                    <a:pt x="197" y="971"/>
                  </a:lnTo>
                  <a:lnTo>
                    <a:pt x="299" y="893"/>
                  </a:lnTo>
                  <a:lnTo>
                    <a:pt x="496" y="803"/>
                  </a:lnTo>
                  <a:lnTo>
                    <a:pt x="694" y="671"/>
                  </a:lnTo>
                  <a:lnTo>
                    <a:pt x="700" y="671"/>
                  </a:lnTo>
                  <a:lnTo>
                    <a:pt x="712" y="665"/>
                  </a:lnTo>
                  <a:lnTo>
                    <a:pt x="753" y="647"/>
                  </a:lnTo>
                  <a:lnTo>
                    <a:pt x="777" y="641"/>
                  </a:lnTo>
                  <a:lnTo>
                    <a:pt x="789" y="629"/>
                  </a:lnTo>
                  <a:lnTo>
                    <a:pt x="795" y="617"/>
                  </a:lnTo>
                  <a:lnTo>
                    <a:pt x="789" y="611"/>
                  </a:lnTo>
                  <a:lnTo>
                    <a:pt x="783" y="599"/>
                  </a:lnTo>
                  <a:lnTo>
                    <a:pt x="783" y="575"/>
                  </a:lnTo>
                  <a:lnTo>
                    <a:pt x="795" y="545"/>
                  </a:lnTo>
                  <a:lnTo>
                    <a:pt x="807" y="515"/>
                  </a:lnTo>
                  <a:lnTo>
                    <a:pt x="825" y="485"/>
                  </a:lnTo>
                  <a:lnTo>
                    <a:pt x="837" y="455"/>
                  </a:lnTo>
                  <a:lnTo>
                    <a:pt x="843" y="437"/>
                  </a:lnTo>
                  <a:lnTo>
                    <a:pt x="849" y="431"/>
                  </a:lnTo>
                  <a:lnTo>
                    <a:pt x="849" y="347"/>
                  </a:lnTo>
                  <a:lnTo>
                    <a:pt x="849" y="341"/>
                  </a:lnTo>
                  <a:lnTo>
                    <a:pt x="855" y="335"/>
                  </a:lnTo>
                  <a:lnTo>
                    <a:pt x="873" y="305"/>
                  </a:lnTo>
                  <a:lnTo>
                    <a:pt x="885" y="269"/>
                  </a:lnTo>
                  <a:lnTo>
                    <a:pt x="897" y="239"/>
                  </a:lnTo>
                  <a:lnTo>
                    <a:pt x="903" y="227"/>
                  </a:lnTo>
                  <a:lnTo>
                    <a:pt x="909" y="215"/>
                  </a:lnTo>
                  <a:lnTo>
                    <a:pt x="927" y="173"/>
                  </a:lnTo>
                  <a:lnTo>
                    <a:pt x="945" y="137"/>
                  </a:lnTo>
                  <a:lnTo>
                    <a:pt x="951" y="125"/>
                  </a:lnTo>
                  <a:lnTo>
                    <a:pt x="951" y="119"/>
                  </a:lnTo>
                  <a:lnTo>
                    <a:pt x="969" y="0"/>
                  </a:lnTo>
                  <a:lnTo>
                    <a:pt x="945" y="47"/>
                  </a:lnTo>
                  <a:lnTo>
                    <a:pt x="783" y="113"/>
                  </a:lnTo>
                  <a:lnTo>
                    <a:pt x="706" y="161"/>
                  </a:lnTo>
                  <a:lnTo>
                    <a:pt x="460" y="233"/>
                  </a:lnTo>
                  <a:lnTo>
                    <a:pt x="281" y="287"/>
                  </a:lnTo>
                  <a:lnTo>
                    <a:pt x="173" y="293"/>
                  </a:lnTo>
                  <a:lnTo>
                    <a:pt x="12" y="485"/>
                  </a:lnTo>
                  <a:lnTo>
                    <a:pt x="0" y="509"/>
                  </a:lnTo>
                  <a:lnTo>
                    <a:pt x="0" y="1186"/>
                  </a:lnTo>
                  <a:lnTo>
                    <a:pt x="96" y="1180"/>
                  </a:lnTo>
                  <a:lnTo>
                    <a:pt x="323" y="118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84" name="Freeform 7"/>
            <p:cNvSpPr>
              <a:spLocks/>
            </p:cNvSpPr>
            <p:nvPr/>
          </p:nvSpPr>
          <p:spPr bwMode="hidden">
            <a:xfrm>
              <a:off x="3188" y="1"/>
              <a:ext cx="2570" cy="2266"/>
            </a:xfrm>
            <a:custGeom>
              <a:avLst/>
              <a:gdLst>
                <a:gd name="T0" fmla="*/ 859 w 2570"/>
                <a:gd name="T1" fmla="*/ 612 h 2266"/>
                <a:gd name="T2" fmla="*/ 1087 w 2570"/>
                <a:gd name="T3" fmla="*/ 853 h 2266"/>
                <a:gd name="T4" fmla="*/ 961 w 2570"/>
                <a:gd name="T5" fmla="*/ 913 h 2266"/>
                <a:gd name="T6" fmla="*/ 786 w 2570"/>
                <a:gd name="T7" fmla="*/ 883 h 2266"/>
                <a:gd name="T8" fmla="*/ 450 w 2570"/>
                <a:gd name="T9" fmla="*/ 931 h 2266"/>
                <a:gd name="T10" fmla="*/ 150 w 2570"/>
                <a:gd name="T11" fmla="*/ 1075 h 2266"/>
                <a:gd name="T12" fmla="*/ 78 w 2570"/>
                <a:gd name="T13" fmla="*/ 1165 h 2266"/>
                <a:gd name="T14" fmla="*/ 361 w 2570"/>
                <a:gd name="T15" fmla="*/ 1256 h 2266"/>
                <a:gd name="T16" fmla="*/ 444 w 2570"/>
                <a:gd name="T17" fmla="*/ 1316 h 2266"/>
                <a:gd name="T18" fmla="*/ 697 w 2570"/>
                <a:gd name="T19" fmla="*/ 1400 h 2266"/>
                <a:gd name="T20" fmla="*/ 1026 w 2570"/>
                <a:gd name="T21" fmla="*/ 1346 h 2266"/>
                <a:gd name="T22" fmla="*/ 991 w 2570"/>
                <a:gd name="T23" fmla="*/ 1412 h 2266"/>
                <a:gd name="T24" fmla="*/ 804 w 2570"/>
                <a:gd name="T25" fmla="*/ 1574 h 2266"/>
                <a:gd name="T26" fmla="*/ 726 w 2570"/>
                <a:gd name="T27" fmla="*/ 1718 h 2266"/>
                <a:gd name="T28" fmla="*/ 768 w 2570"/>
                <a:gd name="T29" fmla="*/ 1742 h 2266"/>
                <a:gd name="T30" fmla="*/ 865 w 2570"/>
                <a:gd name="T31" fmla="*/ 1693 h 2266"/>
                <a:gd name="T32" fmla="*/ 991 w 2570"/>
                <a:gd name="T33" fmla="*/ 1699 h 2266"/>
                <a:gd name="T34" fmla="*/ 1135 w 2570"/>
                <a:gd name="T35" fmla="*/ 1627 h 2266"/>
                <a:gd name="T36" fmla="*/ 1183 w 2570"/>
                <a:gd name="T37" fmla="*/ 1669 h 2266"/>
                <a:gd name="T38" fmla="*/ 1399 w 2570"/>
                <a:gd name="T39" fmla="*/ 1436 h 2266"/>
                <a:gd name="T40" fmla="*/ 1615 w 2570"/>
                <a:gd name="T41" fmla="*/ 1334 h 2266"/>
                <a:gd name="T42" fmla="*/ 1645 w 2570"/>
                <a:gd name="T43" fmla="*/ 1370 h 2266"/>
                <a:gd name="T44" fmla="*/ 1681 w 2570"/>
                <a:gd name="T45" fmla="*/ 1430 h 2266"/>
                <a:gd name="T46" fmla="*/ 1699 w 2570"/>
                <a:gd name="T47" fmla="*/ 1466 h 2266"/>
                <a:gd name="T48" fmla="*/ 1747 w 2570"/>
                <a:gd name="T49" fmla="*/ 1550 h 2266"/>
                <a:gd name="T50" fmla="*/ 1772 w 2570"/>
                <a:gd name="T51" fmla="*/ 1586 h 2266"/>
                <a:gd name="T52" fmla="*/ 2124 w 2570"/>
                <a:gd name="T53" fmla="*/ 2248 h 2266"/>
                <a:gd name="T54" fmla="*/ 1693 w 2570"/>
                <a:gd name="T55" fmla="*/ 1322 h 2266"/>
                <a:gd name="T56" fmla="*/ 1861 w 2570"/>
                <a:gd name="T57" fmla="*/ 1165 h 2266"/>
                <a:gd name="T58" fmla="*/ 2173 w 2570"/>
                <a:gd name="T59" fmla="*/ 1099 h 2266"/>
                <a:gd name="T60" fmla="*/ 2390 w 2570"/>
                <a:gd name="T61" fmla="*/ 1009 h 2266"/>
                <a:gd name="T62" fmla="*/ 2570 w 2570"/>
                <a:gd name="T63" fmla="*/ 805 h 2266"/>
                <a:gd name="T64" fmla="*/ 2342 w 2570"/>
                <a:gd name="T65" fmla="*/ 781 h 2266"/>
                <a:gd name="T66" fmla="*/ 2114 w 2570"/>
                <a:gd name="T67" fmla="*/ 763 h 2266"/>
                <a:gd name="T68" fmla="*/ 2408 w 2570"/>
                <a:gd name="T69" fmla="*/ 433 h 2266"/>
                <a:gd name="T70" fmla="*/ 2426 w 2570"/>
                <a:gd name="T71" fmla="*/ 421 h 2266"/>
                <a:gd name="T72" fmla="*/ 2474 w 2570"/>
                <a:gd name="T73" fmla="*/ 379 h 2266"/>
                <a:gd name="T74" fmla="*/ 2492 w 2570"/>
                <a:gd name="T75" fmla="*/ 355 h 2266"/>
                <a:gd name="T76" fmla="*/ 2474 w 2570"/>
                <a:gd name="T77" fmla="*/ 337 h 2266"/>
                <a:gd name="T78" fmla="*/ 2474 w 2570"/>
                <a:gd name="T79" fmla="*/ 271 h 2266"/>
                <a:gd name="T80" fmla="*/ 2492 w 2570"/>
                <a:gd name="T81" fmla="*/ 192 h 2266"/>
                <a:gd name="T82" fmla="*/ 2504 w 2570"/>
                <a:gd name="T83" fmla="*/ 132 h 2266"/>
                <a:gd name="T84" fmla="*/ 2492 w 2570"/>
                <a:gd name="T85" fmla="*/ 36 h 2266"/>
                <a:gd name="T86" fmla="*/ 2492 w 2570"/>
                <a:gd name="T87" fmla="*/ 24 h 2266"/>
                <a:gd name="T88" fmla="*/ 2102 w 2570"/>
                <a:gd name="T89" fmla="*/ 0 h 2266"/>
                <a:gd name="T90" fmla="*/ 1909 w 2570"/>
                <a:gd name="T91" fmla="*/ 90 h 2266"/>
                <a:gd name="T92" fmla="*/ 1747 w 2570"/>
                <a:gd name="T93" fmla="*/ 535 h 2266"/>
                <a:gd name="T94" fmla="*/ 1711 w 2570"/>
                <a:gd name="T95" fmla="*/ 469 h 2266"/>
                <a:gd name="T96" fmla="*/ 1633 w 2570"/>
                <a:gd name="T97" fmla="*/ 144 h 2266"/>
                <a:gd name="T98" fmla="*/ 1579 w 2570"/>
                <a:gd name="T99" fmla="*/ 0 h 2266"/>
                <a:gd name="T100" fmla="*/ 738 w 2570"/>
                <a:gd name="T101" fmla="*/ 186 h 2266"/>
                <a:gd name="T102" fmla="*/ 756 w 2570"/>
                <a:gd name="T103" fmla="*/ 463 h 226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</a:gdLst>
              <a:ahLst/>
              <a:cxnLst>
                <a:cxn ang="T104">
                  <a:pos x="T0" y="T1"/>
                </a:cxn>
                <a:cxn ang="T105">
                  <a:pos x="T2" y="T3"/>
                </a:cxn>
                <a:cxn ang="T106">
                  <a:pos x="T4" y="T5"/>
                </a:cxn>
                <a:cxn ang="T107">
                  <a:pos x="T6" y="T7"/>
                </a:cxn>
                <a:cxn ang="T108">
                  <a:pos x="T8" y="T9"/>
                </a:cxn>
                <a:cxn ang="T109">
                  <a:pos x="T10" y="T11"/>
                </a:cxn>
                <a:cxn ang="T110">
                  <a:pos x="T12" y="T13"/>
                </a:cxn>
                <a:cxn ang="T111">
                  <a:pos x="T14" y="T15"/>
                </a:cxn>
                <a:cxn ang="T112">
                  <a:pos x="T16" y="T17"/>
                </a:cxn>
                <a:cxn ang="T113">
                  <a:pos x="T18" y="T19"/>
                </a:cxn>
                <a:cxn ang="T114">
                  <a:pos x="T20" y="T21"/>
                </a:cxn>
                <a:cxn ang="T115">
                  <a:pos x="T22" y="T23"/>
                </a:cxn>
                <a:cxn ang="T116">
                  <a:pos x="T24" y="T25"/>
                </a:cxn>
                <a:cxn ang="T117">
                  <a:pos x="T26" y="T27"/>
                </a:cxn>
                <a:cxn ang="T118">
                  <a:pos x="T28" y="T29"/>
                </a:cxn>
                <a:cxn ang="T119">
                  <a:pos x="T30" y="T31"/>
                </a:cxn>
                <a:cxn ang="T120">
                  <a:pos x="T32" y="T33"/>
                </a:cxn>
                <a:cxn ang="T121">
                  <a:pos x="T34" y="T35"/>
                </a:cxn>
                <a:cxn ang="T122">
                  <a:pos x="T36" y="T37"/>
                </a:cxn>
                <a:cxn ang="T123">
                  <a:pos x="T38" y="T39"/>
                </a:cxn>
                <a:cxn ang="T124">
                  <a:pos x="T40" y="T41"/>
                </a:cxn>
                <a:cxn ang="T125">
                  <a:pos x="T42" y="T43"/>
                </a:cxn>
                <a:cxn ang="T126">
                  <a:pos x="T44" y="T45"/>
                </a:cxn>
                <a:cxn ang="T127">
                  <a:pos x="T46" y="T47"/>
                </a:cxn>
                <a:cxn ang="T128">
                  <a:pos x="T48" y="T49"/>
                </a:cxn>
                <a:cxn ang="T129">
                  <a:pos x="T50" y="T51"/>
                </a:cxn>
                <a:cxn ang="T130">
                  <a:pos x="T52" y="T53"/>
                </a:cxn>
                <a:cxn ang="T131">
                  <a:pos x="T54" y="T55"/>
                </a:cxn>
                <a:cxn ang="T132">
                  <a:pos x="T56" y="T57"/>
                </a:cxn>
                <a:cxn ang="T133">
                  <a:pos x="T58" y="T59"/>
                </a:cxn>
                <a:cxn ang="T134">
                  <a:pos x="T60" y="T61"/>
                </a:cxn>
                <a:cxn ang="T135">
                  <a:pos x="T62" y="T63"/>
                </a:cxn>
                <a:cxn ang="T136">
                  <a:pos x="T64" y="T65"/>
                </a:cxn>
                <a:cxn ang="T137">
                  <a:pos x="T66" y="T67"/>
                </a:cxn>
                <a:cxn ang="T138">
                  <a:pos x="T68" y="T69"/>
                </a:cxn>
                <a:cxn ang="T139">
                  <a:pos x="T70" y="T71"/>
                </a:cxn>
                <a:cxn ang="T140">
                  <a:pos x="T72" y="T73"/>
                </a:cxn>
                <a:cxn ang="T141">
                  <a:pos x="T74" y="T75"/>
                </a:cxn>
                <a:cxn ang="T142">
                  <a:pos x="T76" y="T77"/>
                </a:cxn>
                <a:cxn ang="T143">
                  <a:pos x="T78" y="T79"/>
                </a:cxn>
                <a:cxn ang="T144">
                  <a:pos x="T80" y="T81"/>
                </a:cxn>
                <a:cxn ang="T145">
                  <a:pos x="T82" y="T83"/>
                </a:cxn>
                <a:cxn ang="T146">
                  <a:pos x="T84" y="T85"/>
                </a:cxn>
                <a:cxn ang="T147">
                  <a:pos x="T86" y="T87"/>
                </a:cxn>
                <a:cxn ang="T148">
                  <a:pos x="T88" y="T89"/>
                </a:cxn>
                <a:cxn ang="T149">
                  <a:pos x="T90" y="T91"/>
                </a:cxn>
                <a:cxn ang="T150">
                  <a:pos x="T92" y="T93"/>
                </a:cxn>
                <a:cxn ang="T151">
                  <a:pos x="T94" y="T95"/>
                </a:cxn>
                <a:cxn ang="T152">
                  <a:pos x="T96" y="T97"/>
                </a:cxn>
                <a:cxn ang="T153">
                  <a:pos x="T98" y="T99"/>
                </a:cxn>
                <a:cxn ang="T154">
                  <a:pos x="T100" y="T101"/>
                </a:cxn>
                <a:cxn ang="T155">
                  <a:pos x="T102" y="T103"/>
                </a:cxn>
              </a:cxnLst>
              <a:rect l="0" t="0" r="r" b="b"/>
              <a:pathLst>
                <a:path w="2570" h="2266">
                  <a:moveTo>
                    <a:pt x="756" y="463"/>
                  </a:moveTo>
                  <a:lnTo>
                    <a:pt x="859" y="612"/>
                  </a:lnTo>
                  <a:lnTo>
                    <a:pt x="937" y="720"/>
                  </a:lnTo>
                  <a:lnTo>
                    <a:pt x="1087" y="853"/>
                  </a:lnTo>
                  <a:lnTo>
                    <a:pt x="1105" y="907"/>
                  </a:lnTo>
                  <a:lnTo>
                    <a:pt x="961" y="913"/>
                  </a:lnTo>
                  <a:lnTo>
                    <a:pt x="895" y="901"/>
                  </a:lnTo>
                  <a:lnTo>
                    <a:pt x="786" y="883"/>
                  </a:lnTo>
                  <a:lnTo>
                    <a:pt x="637" y="859"/>
                  </a:lnTo>
                  <a:lnTo>
                    <a:pt x="450" y="931"/>
                  </a:lnTo>
                  <a:lnTo>
                    <a:pt x="306" y="1021"/>
                  </a:lnTo>
                  <a:lnTo>
                    <a:pt x="150" y="1075"/>
                  </a:lnTo>
                  <a:lnTo>
                    <a:pt x="0" y="1153"/>
                  </a:lnTo>
                  <a:lnTo>
                    <a:pt x="78" y="1165"/>
                  </a:lnTo>
                  <a:lnTo>
                    <a:pt x="264" y="1220"/>
                  </a:lnTo>
                  <a:lnTo>
                    <a:pt x="361" y="1256"/>
                  </a:lnTo>
                  <a:lnTo>
                    <a:pt x="367" y="1298"/>
                  </a:lnTo>
                  <a:lnTo>
                    <a:pt x="444" y="1316"/>
                  </a:lnTo>
                  <a:lnTo>
                    <a:pt x="558" y="1400"/>
                  </a:lnTo>
                  <a:lnTo>
                    <a:pt x="697" y="1400"/>
                  </a:lnTo>
                  <a:lnTo>
                    <a:pt x="895" y="1346"/>
                  </a:lnTo>
                  <a:lnTo>
                    <a:pt x="1026" y="1346"/>
                  </a:lnTo>
                  <a:lnTo>
                    <a:pt x="1147" y="1358"/>
                  </a:lnTo>
                  <a:lnTo>
                    <a:pt x="991" y="1412"/>
                  </a:lnTo>
                  <a:lnTo>
                    <a:pt x="804" y="1538"/>
                  </a:lnTo>
                  <a:lnTo>
                    <a:pt x="804" y="1574"/>
                  </a:lnTo>
                  <a:lnTo>
                    <a:pt x="762" y="1645"/>
                  </a:lnTo>
                  <a:lnTo>
                    <a:pt x="726" y="1718"/>
                  </a:lnTo>
                  <a:lnTo>
                    <a:pt x="732" y="1754"/>
                  </a:lnTo>
                  <a:lnTo>
                    <a:pt x="768" y="1742"/>
                  </a:lnTo>
                  <a:lnTo>
                    <a:pt x="829" y="1730"/>
                  </a:lnTo>
                  <a:lnTo>
                    <a:pt x="865" y="1693"/>
                  </a:lnTo>
                  <a:lnTo>
                    <a:pt x="925" y="1663"/>
                  </a:lnTo>
                  <a:lnTo>
                    <a:pt x="991" y="1699"/>
                  </a:lnTo>
                  <a:lnTo>
                    <a:pt x="1087" y="1675"/>
                  </a:lnTo>
                  <a:lnTo>
                    <a:pt x="1135" y="1627"/>
                  </a:lnTo>
                  <a:lnTo>
                    <a:pt x="1147" y="1687"/>
                  </a:lnTo>
                  <a:lnTo>
                    <a:pt x="1183" y="1669"/>
                  </a:lnTo>
                  <a:lnTo>
                    <a:pt x="1333" y="1514"/>
                  </a:lnTo>
                  <a:lnTo>
                    <a:pt x="1399" y="1436"/>
                  </a:lnTo>
                  <a:lnTo>
                    <a:pt x="1526" y="1382"/>
                  </a:lnTo>
                  <a:lnTo>
                    <a:pt x="1615" y="1334"/>
                  </a:lnTo>
                  <a:lnTo>
                    <a:pt x="1627" y="1346"/>
                  </a:lnTo>
                  <a:lnTo>
                    <a:pt x="1645" y="1370"/>
                  </a:lnTo>
                  <a:lnTo>
                    <a:pt x="1669" y="1400"/>
                  </a:lnTo>
                  <a:lnTo>
                    <a:pt x="1681" y="1430"/>
                  </a:lnTo>
                  <a:lnTo>
                    <a:pt x="1687" y="1448"/>
                  </a:lnTo>
                  <a:lnTo>
                    <a:pt x="1699" y="1466"/>
                  </a:lnTo>
                  <a:lnTo>
                    <a:pt x="1729" y="1520"/>
                  </a:lnTo>
                  <a:lnTo>
                    <a:pt x="1747" y="1550"/>
                  </a:lnTo>
                  <a:lnTo>
                    <a:pt x="1766" y="1574"/>
                  </a:lnTo>
                  <a:lnTo>
                    <a:pt x="1772" y="1586"/>
                  </a:lnTo>
                  <a:lnTo>
                    <a:pt x="1778" y="1592"/>
                  </a:lnTo>
                  <a:lnTo>
                    <a:pt x="2124" y="2248"/>
                  </a:lnTo>
                  <a:lnTo>
                    <a:pt x="2215" y="2266"/>
                  </a:lnTo>
                  <a:lnTo>
                    <a:pt x="1693" y="1322"/>
                  </a:lnTo>
                  <a:lnTo>
                    <a:pt x="1723" y="1262"/>
                  </a:lnTo>
                  <a:lnTo>
                    <a:pt x="1861" y="1165"/>
                  </a:lnTo>
                  <a:lnTo>
                    <a:pt x="1988" y="1129"/>
                  </a:lnTo>
                  <a:lnTo>
                    <a:pt x="2173" y="1099"/>
                  </a:lnTo>
                  <a:lnTo>
                    <a:pt x="2318" y="1075"/>
                  </a:lnTo>
                  <a:lnTo>
                    <a:pt x="2390" y="1009"/>
                  </a:lnTo>
                  <a:lnTo>
                    <a:pt x="2570" y="895"/>
                  </a:lnTo>
                  <a:lnTo>
                    <a:pt x="2570" y="805"/>
                  </a:lnTo>
                  <a:lnTo>
                    <a:pt x="2516" y="787"/>
                  </a:lnTo>
                  <a:lnTo>
                    <a:pt x="2342" y="781"/>
                  </a:lnTo>
                  <a:lnTo>
                    <a:pt x="2042" y="871"/>
                  </a:lnTo>
                  <a:lnTo>
                    <a:pt x="2114" y="763"/>
                  </a:lnTo>
                  <a:lnTo>
                    <a:pt x="2264" y="624"/>
                  </a:lnTo>
                  <a:lnTo>
                    <a:pt x="2408" y="433"/>
                  </a:lnTo>
                  <a:lnTo>
                    <a:pt x="2414" y="433"/>
                  </a:lnTo>
                  <a:lnTo>
                    <a:pt x="2426" y="421"/>
                  </a:lnTo>
                  <a:lnTo>
                    <a:pt x="2456" y="397"/>
                  </a:lnTo>
                  <a:lnTo>
                    <a:pt x="2474" y="379"/>
                  </a:lnTo>
                  <a:lnTo>
                    <a:pt x="2486" y="367"/>
                  </a:lnTo>
                  <a:lnTo>
                    <a:pt x="2492" y="355"/>
                  </a:lnTo>
                  <a:lnTo>
                    <a:pt x="2486" y="349"/>
                  </a:lnTo>
                  <a:lnTo>
                    <a:pt x="2474" y="337"/>
                  </a:lnTo>
                  <a:lnTo>
                    <a:pt x="2474" y="307"/>
                  </a:lnTo>
                  <a:lnTo>
                    <a:pt x="2474" y="271"/>
                  </a:lnTo>
                  <a:lnTo>
                    <a:pt x="2480" y="228"/>
                  </a:lnTo>
                  <a:lnTo>
                    <a:pt x="2492" y="192"/>
                  </a:lnTo>
                  <a:lnTo>
                    <a:pt x="2498" y="156"/>
                  </a:lnTo>
                  <a:lnTo>
                    <a:pt x="2504" y="132"/>
                  </a:lnTo>
                  <a:lnTo>
                    <a:pt x="2504" y="126"/>
                  </a:lnTo>
                  <a:lnTo>
                    <a:pt x="2492" y="36"/>
                  </a:lnTo>
                  <a:lnTo>
                    <a:pt x="2492" y="24"/>
                  </a:lnTo>
                  <a:lnTo>
                    <a:pt x="2498" y="0"/>
                  </a:lnTo>
                  <a:lnTo>
                    <a:pt x="2102" y="0"/>
                  </a:lnTo>
                  <a:lnTo>
                    <a:pt x="2006" y="60"/>
                  </a:lnTo>
                  <a:lnTo>
                    <a:pt x="1909" y="90"/>
                  </a:lnTo>
                  <a:lnTo>
                    <a:pt x="1808" y="337"/>
                  </a:lnTo>
                  <a:lnTo>
                    <a:pt x="1747" y="535"/>
                  </a:lnTo>
                  <a:lnTo>
                    <a:pt x="1687" y="588"/>
                  </a:lnTo>
                  <a:lnTo>
                    <a:pt x="1711" y="469"/>
                  </a:lnTo>
                  <a:lnTo>
                    <a:pt x="1687" y="343"/>
                  </a:lnTo>
                  <a:lnTo>
                    <a:pt x="1633" y="144"/>
                  </a:lnTo>
                  <a:lnTo>
                    <a:pt x="1585" y="12"/>
                  </a:lnTo>
                  <a:lnTo>
                    <a:pt x="1579" y="0"/>
                  </a:lnTo>
                  <a:lnTo>
                    <a:pt x="786" y="0"/>
                  </a:lnTo>
                  <a:lnTo>
                    <a:pt x="738" y="186"/>
                  </a:lnTo>
                  <a:lnTo>
                    <a:pt x="756" y="463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85" name="Freeform 8"/>
            <p:cNvSpPr>
              <a:spLocks/>
            </p:cNvSpPr>
            <p:nvPr/>
          </p:nvSpPr>
          <p:spPr bwMode="hidden">
            <a:xfrm>
              <a:off x="3525" y="1"/>
              <a:ext cx="2185" cy="1508"/>
            </a:xfrm>
            <a:custGeom>
              <a:avLst/>
              <a:gdLst>
                <a:gd name="T0" fmla="*/ 1038 w 2176"/>
                <a:gd name="T1" fmla="*/ 769 h 1505"/>
                <a:gd name="T2" fmla="*/ 1195 w 2176"/>
                <a:gd name="T3" fmla="*/ 1237 h 1505"/>
                <a:gd name="T4" fmla="*/ 960 w 2176"/>
                <a:gd name="T5" fmla="*/ 1195 h 1505"/>
                <a:gd name="T6" fmla="*/ 726 w 2176"/>
                <a:gd name="T7" fmla="*/ 1129 h 1505"/>
                <a:gd name="T8" fmla="*/ 444 w 2176"/>
                <a:gd name="T9" fmla="*/ 1111 h 1505"/>
                <a:gd name="T10" fmla="*/ 0 w 2176"/>
                <a:gd name="T11" fmla="*/ 1081 h 1505"/>
                <a:gd name="T12" fmla="*/ 30 w 2176"/>
                <a:gd name="T13" fmla="*/ 1117 h 1505"/>
                <a:gd name="T14" fmla="*/ 498 w 2176"/>
                <a:gd name="T15" fmla="*/ 1135 h 1505"/>
                <a:gd name="T16" fmla="*/ 780 w 2176"/>
                <a:gd name="T17" fmla="*/ 1189 h 1505"/>
                <a:gd name="T18" fmla="*/ 1135 w 2176"/>
                <a:gd name="T19" fmla="*/ 1304 h 1505"/>
                <a:gd name="T20" fmla="*/ 1074 w 2176"/>
                <a:gd name="T21" fmla="*/ 1322 h 1505"/>
                <a:gd name="T22" fmla="*/ 714 w 2176"/>
                <a:gd name="T23" fmla="*/ 1508 h 1505"/>
                <a:gd name="T24" fmla="*/ 768 w 2176"/>
                <a:gd name="T25" fmla="*/ 1484 h 1505"/>
                <a:gd name="T26" fmla="*/ 865 w 2176"/>
                <a:gd name="T27" fmla="*/ 1442 h 1505"/>
                <a:gd name="T28" fmla="*/ 1026 w 2176"/>
                <a:gd name="T29" fmla="*/ 1358 h 1505"/>
                <a:gd name="T30" fmla="*/ 1219 w 2176"/>
                <a:gd name="T31" fmla="*/ 1298 h 1505"/>
                <a:gd name="T32" fmla="*/ 1272 w 2176"/>
                <a:gd name="T33" fmla="*/ 1225 h 1505"/>
                <a:gd name="T34" fmla="*/ 1639 w 2176"/>
                <a:gd name="T35" fmla="*/ 1045 h 1505"/>
                <a:gd name="T36" fmla="*/ 1939 w 2176"/>
                <a:gd name="T37" fmla="*/ 955 h 1505"/>
                <a:gd name="T38" fmla="*/ 2185 w 2176"/>
                <a:gd name="T39" fmla="*/ 823 h 1505"/>
                <a:gd name="T40" fmla="*/ 1969 w 2176"/>
                <a:gd name="T41" fmla="*/ 913 h 1505"/>
                <a:gd name="T42" fmla="*/ 1663 w 2176"/>
                <a:gd name="T43" fmla="*/ 991 h 1505"/>
                <a:gd name="T44" fmla="*/ 1345 w 2176"/>
                <a:gd name="T45" fmla="*/ 1153 h 1505"/>
                <a:gd name="T46" fmla="*/ 1507 w 2176"/>
                <a:gd name="T47" fmla="*/ 907 h 1505"/>
                <a:gd name="T48" fmla="*/ 1627 w 2176"/>
                <a:gd name="T49" fmla="*/ 546 h 1505"/>
                <a:gd name="T50" fmla="*/ 1747 w 2176"/>
                <a:gd name="T51" fmla="*/ 373 h 1505"/>
                <a:gd name="T52" fmla="*/ 1987 w 2176"/>
                <a:gd name="T53" fmla="*/ 60 h 1505"/>
                <a:gd name="T54" fmla="*/ 2011 w 2176"/>
                <a:gd name="T55" fmla="*/ 0 h 1505"/>
                <a:gd name="T56" fmla="*/ 1981 w 2176"/>
                <a:gd name="T57" fmla="*/ 0 h 1505"/>
                <a:gd name="T58" fmla="*/ 1603 w 2176"/>
                <a:gd name="T59" fmla="*/ 481 h 1505"/>
                <a:gd name="T60" fmla="*/ 1483 w 2176"/>
                <a:gd name="T61" fmla="*/ 889 h 1505"/>
                <a:gd name="T62" fmla="*/ 1260 w 2176"/>
                <a:gd name="T63" fmla="*/ 1177 h 1505"/>
                <a:gd name="T64" fmla="*/ 1135 w 2176"/>
                <a:gd name="T65" fmla="*/ 907 h 1505"/>
                <a:gd name="T66" fmla="*/ 1014 w 2176"/>
                <a:gd name="T67" fmla="*/ 541 h 1505"/>
                <a:gd name="T68" fmla="*/ 889 w 2176"/>
                <a:gd name="T69" fmla="*/ 222 h 1505"/>
                <a:gd name="T70" fmla="*/ 792 w 2176"/>
                <a:gd name="T71" fmla="*/ 0 h 1505"/>
                <a:gd name="T72" fmla="*/ 756 w 2176"/>
                <a:gd name="T73" fmla="*/ 0 h 1505"/>
                <a:gd name="T74" fmla="*/ 907 w 2176"/>
                <a:gd name="T75" fmla="*/ 355 h 1505"/>
                <a:gd name="T76" fmla="*/ 1038 w 2176"/>
                <a:gd name="T77" fmla="*/ 769 h 1505"/>
                <a:gd name="T78" fmla="*/ 1038 w 2176"/>
                <a:gd name="T79" fmla="*/ 769 h 1505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0" t="0" r="r" b="b"/>
              <a:pathLst>
                <a:path w="2176" h="1505">
                  <a:moveTo>
                    <a:pt x="1034" y="767"/>
                  </a:moveTo>
                  <a:lnTo>
                    <a:pt x="1190" y="1235"/>
                  </a:lnTo>
                  <a:lnTo>
                    <a:pt x="956" y="1193"/>
                  </a:lnTo>
                  <a:lnTo>
                    <a:pt x="723" y="1127"/>
                  </a:lnTo>
                  <a:lnTo>
                    <a:pt x="442" y="1109"/>
                  </a:lnTo>
                  <a:lnTo>
                    <a:pt x="0" y="1079"/>
                  </a:lnTo>
                  <a:lnTo>
                    <a:pt x="30" y="1115"/>
                  </a:lnTo>
                  <a:lnTo>
                    <a:pt x="496" y="1133"/>
                  </a:lnTo>
                  <a:lnTo>
                    <a:pt x="777" y="1187"/>
                  </a:lnTo>
                  <a:lnTo>
                    <a:pt x="1130" y="1301"/>
                  </a:lnTo>
                  <a:lnTo>
                    <a:pt x="1070" y="1319"/>
                  </a:lnTo>
                  <a:lnTo>
                    <a:pt x="711" y="1505"/>
                  </a:lnTo>
                  <a:lnTo>
                    <a:pt x="765" y="1481"/>
                  </a:lnTo>
                  <a:lnTo>
                    <a:pt x="861" y="1439"/>
                  </a:lnTo>
                  <a:lnTo>
                    <a:pt x="1022" y="1355"/>
                  </a:lnTo>
                  <a:lnTo>
                    <a:pt x="1214" y="1295"/>
                  </a:lnTo>
                  <a:lnTo>
                    <a:pt x="1267" y="1223"/>
                  </a:lnTo>
                  <a:lnTo>
                    <a:pt x="1632" y="1043"/>
                  </a:lnTo>
                  <a:lnTo>
                    <a:pt x="1931" y="953"/>
                  </a:lnTo>
                  <a:lnTo>
                    <a:pt x="2176" y="821"/>
                  </a:lnTo>
                  <a:lnTo>
                    <a:pt x="1961" y="911"/>
                  </a:lnTo>
                  <a:lnTo>
                    <a:pt x="1656" y="989"/>
                  </a:lnTo>
                  <a:lnTo>
                    <a:pt x="1339" y="1151"/>
                  </a:lnTo>
                  <a:lnTo>
                    <a:pt x="1501" y="905"/>
                  </a:lnTo>
                  <a:lnTo>
                    <a:pt x="1620" y="545"/>
                  </a:lnTo>
                  <a:lnTo>
                    <a:pt x="1740" y="372"/>
                  </a:lnTo>
                  <a:lnTo>
                    <a:pt x="1979" y="60"/>
                  </a:lnTo>
                  <a:lnTo>
                    <a:pt x="2003" y="0"/>
                  </a:lnTo>
                  <a:lnTo>
                    <a:pt x="1973" y="0"/>
                  </a:lnTo>
                  <a:lnTo>
                    <a:pt x="1596" y="480"/>
                  </a:lnTo>
                  <a:lnTo>
                    <a:pt x="1477" y="887"/>
                  </a:lnTo>
                  <a:lnTo>
                    <a:pt x="1255" y="1175"/>
                  </a:lnTo>
                  <a:lnTo>
                    <a:pt x="1130" y="905"/>
                  </a:lnTo>
                  <a:lnTo>
                    <a:pt x="1010" y="540"/>
                  </a:lnTo>
                  <a:lnTo>
                    <a:pt x="885" y="222"/>
                  </a:lnTo>
                  <a:lnTo>
                    <a:pt x="789" y="0"/>
                  </a:lnTo>
                  <a:lnTo>
                    <a:pt x="753" y="0"/>
                  </a:lnTo>
                  <a:lnTo>
                    <a:pt x="903" y="354"/>
                  </a:lnTo>
                  <a:lnTo>
                    <a:pt x="1034" y="767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86" name="Freeform 9"/>
            <p:cNvSpPr>
              <a:spLocks/>
            </p:cNvSpPr>
            <p:nvPr/>
          </p:nvSpPr>
          <p:spPr bwMode="hidden">
            <a:xfrm>
              <a:off x="0" y="649"/>
              <a:ext cx="816" cy="806"/>
            </a:xfrm>
            <a:custGeom>
              <a:avLst/>
              <a:gdLst>
                <a:gd name="T0" fmla="*/ 162 w 813"/>
                <a:gd name="T1" fmla="*/ 565 h 804"/>
                <a:gd name="T2" fmla="*/ 330 w 813"/>
                <a:gd name="T3" fmla="*/ 439 h 804"/>
                <a:gd name="T4" fmla="*/ 648 w 813"/>
                <a:gd name="T5" fmla="*/ 217 h 804"/>
                <a:gd name="T6" fmla="*/ 816 w 813"/>
                <a:gd name="T7" fmla="*/ 0 h 804"/>
                <a:gd name="T8" fmla="*/ 678 w 813"/>
                <a:gd name="T9" fmla="*/ 150 h 804"/>
                <a:gd name="T10" fmla="*/ 145 w 813"/>
                <a:gd name="T11" fmla="*/ 505 h 804"/>
                <a:gd name="T12" fmla="*/ 0 w 813"/>
                <a:gd name="T13" fmla="*/ 734 h 804"/>
                <a:gd name="T14" fmla="*/ 0 w 813"/>
                <a:gd name="T15" fmla="*/ 806 h 804"/>
                <a:gd name="T16" fmla="*/ 162 w 813"/>
                <a:gd name="T17" fmla="*/ 565 h 804"/>
                <a:gd name="T18" fmla="*/ 162 w 813"/>
                <a:gd name="T19" fmla="*/ 565 h 804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0" t="0" r="r" b="b"/>
              <a:pathLst>
                <a:path w="813" h="804">
                  <a:moveTo>
                    <a:pt x="161" y="564"/>
                  </a:moveTo>
                  <a:lnTo>
                    <a:pt x="329" y="438"/>
                  </a:lnTo>
                  <a:lnTo>
                    <a:pt x="646" y="216"/>
                  </a:lnTo>
                  <a:lnTo>
                    <a:pt x="813" y="0"/>
                  </a:lnTo>
                  <a:lnTo>
                    <a:pt x="676" y="150"/>
                  </a:lnTo>
                  <a:lnTo>
                    <a:pt x="144" y="504"/>
                  </a:lnTo>
                  <a:lnTo>
                    <a:pt x="0" y="732"/>
                  </a:lnTo>
                  <a:lnTo>
                    <a:pt x="0" y="804"/>
                  </a:lnTo>
                  <a:lnTo>
                    <a:pt x="161" y="564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87" name="Freeform 10"/>
            <p:cNvSpPr>
              <a:spLocks/>
            </p:cNvSpPr>
            <p:nvPr/>
          </p:nvSpPr>
          <p:spPr bwMode="hidden">
            <a:xfrm>
              <a:off x="0" y="1545"/>
              <a:ext cx="762" cy="107"/>
            </a:xfrm>
            <a:custGeom>
              <a:avLst/>
              <a:gdLst>
                <a:gd name="T0" fmla="*/ 462 w 759"/>
                <a:gd name="T1" fmla="*/ 66 h 107"/>
                <a:gd name="T2" fmla="*/ 762 w 759"/>
                <a:gd name="T3" fmla="*/ 0 h 107"/>
                <a:gd name="T4" fmla="*/ 498 w 759"/>
                <a:gd name="T5" fmla="*/ 36 h 107"/>
                <a:gd name="T6" fmla="*/ 139 w 759"/>
                <a:gd name="T7" fmla="*/ 48 h 107"/>
                <a:gd name="T8" fmla="*/ 0 w 759"/>
                <a:gd name="T9" fmla="*/ 78 h 107"/>
                <a:gd name="T10" fmla="*/ 0 w 759"/>
                <a:gd name="T11" fmla="*/ 107 h 107"/>
                <a:gd name="T12" fmla="*/ 96 w 759"/>
                <a:gd name="T13" fmla="*/ 89 h 107"/>
                <a:gd name="T14" fmla="*/ 462 w 759"/>
                <a:gd name="T15" fmla="*/ 66 h 107"/>
                <a:gd name="T16" fmla="*/ 462 w 759"/>
                <a:gd name="T17" fmla="*/ 66 h 10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759" h="107">
                  <a:moveTo>
                    <a:pt x="460" y="66"/>
                  </a:moveTo>
                  <a:lnTo>
                    <a:pt x="759" y="0"/>
                  </a:lnTo>
                  <a:lnTo>
                    <a:pt x="496" y="36"/>
                  </a:lnTo>
                  <a:lnTo>
                    <a:pt x="138" y="48"/>
                  </a:lnTo>
                  <a:lnTo>
                    <a:pt x="0" y="78"/>
                  </a:lnTo>
                  <a:lnTo>
                    <a:pt x="0" y="107"/>
                  </a:lnTo>
                  <a:lnTo>
                    <a:pt x="96" y="89"/>
                  </a:lnTo>
                  <a:lnTo>
                    <a:pt x="460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88" name="Freeform 11"/>
            <p:cNvSpPr>
              <a:spLocks/>
            </p:cNvSpPr>
            <p:nvPr/>
          </p:nvSpPr>
          <p:spPr bwMode="hidden">
            <a:xfrm>
              <a:off x="2314" y="3431"/>
              <a:ext cx="3182" cy="745"/>
            </a:xfrm>
            <a:custGeom>
              <a:avLst/>
              <a:gdLst>
                <a:gd name="T0" fmla="*/ 1393 w 3169"/>
                <a:gd name="T1" fmla="*/ 240 h 743"/>
                <a:gd name="T2" fmla="*/ 1741 w 3169"/>
                <a:gd name="T3" fmla="*/ 234 h 743"/>
                <a:gd name="T4" fmla="*/ 2096 w 3169"/>
                <a:gd name="T5" fmla="*/ 252 h 743"/>
                <a:gd name="T6" fmla="*/ 2515 w 3169"/>
                <a:gd name="T7" fmla="*/ 234 h 743"/>
                <a:gd name="T8" fmla="*/ 3182 w 3169"/>
                <a:gd name="T9" fmla="*/ 205 h 743"/>
                <a:gd name="T10" fmla="*/ 3128 w 3169"/>
                <a:gd name="T11" fmla="*/ 187 h 743"/>
                <a:gd name="T12" fmla="*/ 2432 w 3169"/>
                <a:gd name="T13" fmla="*/ 222 h 743"/>
                <a:gd name="T14" fmla="*/ 2011 w 3169"/>
                <a:gd name="T15" fmla="*/ 222 h 743"/>
                <a:gd name="T16" fmla="*/ 1465 w 3169"/>
                <a:gd name="T17" fmla="*/ 187 h 743"/>
                <a:gd name="T18" fmla="*/ 1549 w 3169"/>
                <a:gd name="T19" fmla="*/ 168 h 743"/>
                <a:gd name="T20" fmla="*/ 2047 w 3169"/>
                <a:gd name="T21" fmla="*/ 0 h 743"/>
                <a:gd name="T22" fmla="*/ 1969 w 3169"/>
                <a:gd name="T23" fmla="*/ 24 h 743"/>
                <a:gd name="T24" fmla="*/ 1844 w 3169"/>
                <a:gd name="T25" fmla="*/ 66 h 743"/>
                <a:gd name="T26" fmla="*/ 1609 w 3169"/>
                <a:gd name="T27" fmla="*/ 138 h 743"/>
                <a:gd name="T28" fmla="*/ 1344 w 3169"/>
                <a:gd name="T29" fmla="*/ 199 h 743"/>
                <a:gd name="T30" fmla="*/ 1273 w 3169"/>
                <a:gd name="T31" fmla="*/ 252 h 743"/>
                <a:gd name="T32" fmla="*/ 768 w 3169"/>
                <a:gd name="T33" fmla="*/ 414 h 743"/>
                <a:gd name="T34" fmla="*/ 336 w 3169"/>
                <a:gd name="T35" fmla="*/ 504 h 743"/>
                <a:gd name="T36" fmla="*/ 0 w 3169"/>
                <a:gd name="T37" fmla="*/ 619 h 743"/>
                <a:gd name="T38" fmla="*/ 300 w 3169"/>
                <a:gd name="T39" fmla="*/ 540 h 743"/>
                <a:gd name="T40" fmla="*/ 738 w 3169"/>
                <a:gd name="T41" fmla="*/ 450 h 743"/>
                <a:gd name="T42" fmla="*/ 1183 w 3169"/>
                <a:gd name="T43" fmla="*/ 312 h 743"/>
                <a:gd name="T44" fmla="*/ 985 w 3169"/>
                <a:gd name="T45" fmla="*/ 492 h 743"/>
                <a:gd name="T46" fmla="*/ 871 w 3169"/>
                <a:gd name="T47" fmla="*/ 745 h 743"/>
                <a:gd name="T48" fmla="*/ 865 w 3169"/>
                <a:gd name="T49" fmla="*/ 745 h 743"/>
                <a:gd name="T50" fmla="*/ 937 w 3169"/>
                <a:gd name="T51" fmla="*/ 745 h 743"/>
                <a:gd name="T52" fmla="*/ 1026 w 3169"/>
                <a:gd name="T53" fmla="*/ 498 h 743"/>
                <a:gd name="T54" fmla="*/ 1302 w 3169"/>
                <a:gd name="T55" fmla="*/ 282 h 743"/>
                <a:gd name="T56" fmla="*/ 1537 w 3169"/>
                <a:gd name="T57" fmla="*/ 450 h 743"/>
                <a:gd name="T58" fmla="*/ 1777 w 3169"/>
                <a:gd name="T59" fmla="*/ 679 h 743"/>
                <a:gd name="T60" fmla="*/ 1862 w 3169"/>
                <a:gd name="T61" fmla="*/ 745 h 743"/>
                <a:gd name="T62" fmla="*/ 1927 w 3169"/>
                <a:gd name="T63" fmla="*/ 745 h 743"/>
                <a:gd name="T64" fmla="*/ 1699 w 3169"/>
                <a:gd name="T65" fmla="*/ 528 h 743"/>
                <a:gd name="T66" fmla="*/ 1393 w 3169"/>
                <a:gd name="T67" fmla="*/ 240 h 743"/>
                <a:gd name="T68" fmla="*/ 1393 w 3169"/>
                <a:gd name="T69" fmla="*/ 240 h 743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</a:gdLst>
              <a:ahLst/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0" t="0" r="r" b="b"/>
              <a:pathLst>
                <a:path w="3169" h="743">
                  <a:moveTo>
                    <a:pt x="1387" y="239"/>
                  </a:moveTo>
                  <a:lnTo>
                    <a:pt x="1734" y="233"/>
                  </a:lnTo>
                  <a:lnTo>
                    <a:pt x="2087" y="251"/>
                  </a:lnTo>
                  <a:lnTo>
                    <a:pt x="2505" y="233"/>
                  </a:lnTo>
                  <a:lnTo>
                    <a:pt x="3169" y="204"/>
                  </a:lnTo>
                  <a:lnTo>
                    <a:pt x="3115" y="186"/>
                  </a:lnTo>
                  <a:lnTo>
                    <a:pt x="2422" y="221"/>
                  </a:lnTo>
                  <a:lnTo>
                    <a:pt x="2003" y="221"/>
                  </a:lnTo>
                  <a:lnTo>
                    <a:pt x="1459" y="186"/>
                  </a:lnTo>
                  <a:lnTo>
                    <a:pt x="1543" y="168"/>
                  </a:lnTo>
                  <a:lnTo>
                    <a:pt x="2039" y="0"/>
                  </a:lnTo>
                  <a:lnTo>
                    <a:pt x="1961" y="24"/>
                  </a:lnTo>
                  <a:lnTo>
                    <a:pt x="1836" y="66"/>
                  </a:lnTo>
                  <a:lnTo>
                    <a:pt x="1602" y="138"/>
                  </a:lnTo>
                  <a:lnTo>
                    <a:pt x="1339" y="198"/>
                  </a:lnTo>
                  <a:lnTo>
                    <a:pt x="1268" y="251"/>
                  </a:lnTo>
                  <a:lnTo>
                    <a:pt x="765" y="413"/>
                  </a:lnTo>
                  <a:lnTo>
                    <a:pt x="335" y="503"/>
                  </a:lnTo>
                  <a:lnTo>
                    <a:pt x="0" y="617"/>
                  </a:lnTo>
                  <a:lnTo>
                    <a:pt x="299" y="539"/>
                  </a:lnTo>
                  <a:lnTo>
                    <a:pt x="735" y="449"/>
                  </a:lnTo>
                  <a:lnTo>
                    <a:pt x="1178" y="311"/>
                  </a:lnTo>
                  <a:lnTo>
                    <a:pt x="981" y="491"/>
                  </a:lnTo>
                  <a:lnTo>
                    <a:pt x="867" y="743"/>
                  </a:lnTo>
                  <a:lnTo>
                    <a:pt x="861" y="743"/>
                  </a:lnTo>
                  <a:lnTo>
                    <a:pt x="933" y="743"/>
                  </a:lnTo>
                  <a:lnTo>
                    <a:pt x="1022" y="497"/>
                  </a:lnTo>
                  <a:lnTo>
                    <a:pt x="1297" y="281"/>
                  </a:lnTo>
                  <a:lnTo>
                    <a:pt x="1531" y="449"/>
                  </a:lnTo>
                  <a:lnTo>
                    <a:pt x="1770" y="677"/>
                  </a:lnTo>
                  <a:lnTo>
                    <a:pt x="1854" y="743"/>
                  </a:lnTo>
                  <a:lnTo>
                    <a:pt x="1919" y="743"/>
                  </a:lnTo>
                  <a:lnTo>
                    <a:pt x="1692" y="527"/>
                  </a:lnTo>
                  <a:lnTo>
                    <a:pt x="1387" y="239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89" name="Rectangle 12"/>
            <p:cNvSpPr>
              <a:spLocks noChangeArrowheads="1"/>
            </p:cNvSpPr>
            <p:nvPr/>
          </p:nvSpPr>
          <p:spPr bwMode="hidden">
            <a:xfrm>
              <a:off x="192" y="127"/>
              <a:ext cx="1" cy="1"/>
            </a:xfrm>
            <a:prstGeom prst="rect">
              <a:avLst/>
            </a:prstGeom>
            <a:solidFill>
              <a:srgbClr val="9A1E8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3090" name="Rectangle 13"/>
            <p:cNvSpPr>
              <a:spLocks noChangeArrowheads="1"/>
            </p:cNvSpPr>
            <p:nvPr/>
          </p:nvSpPr>
          <p:spPr bwMode="hidden">
            <a:xfrm>
              <a:off x="204" y="131"/>
              <a:ext cx="1" cy="1"/>
            </a:xfrm>
            <a:prstGeom prst="rect">
              <a:avLst/>
            </a:prstGeom>
            <a:solidFill>
              <a:srgbClr val="9A1E8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2302" name="Freeform 14"/>
            <p:cNvSpPr>
              <a:spLocks/>
            </p:cNvSpPr>
            <p:nvPr/>
          </p:nvSpPr>
          <p:spPr bwMode="hidden">
            <a:xfrm>
              <a:off x="0" y="4032"/>
              <a:ext cx="5760" cy="288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2303" name="Freeform 15"/>
            <p:cNvSpPr>
              <a:spLocks/>
            </p:cNvSpPr>
            <p:nvPr/>
          </p:nvSpPr>
          <p:spPr bwMode="hidden">
            <a:xfrm>
              <a:off x="0" y="4032"/>
              <a:ext cx="5760" cy="336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2304" name="Freeform 16"/>
            <p:cNvSpPr>
              <a:spLocks/>
            </p:cNvSpPr>
            <p:nvPr/>
          </p:nvSpPr>
          <p:spPr bwMode="hidden">
            <a:xfrm>
              <a:off x="0" y="0"/>
              <a:ext cx="5760" cy="288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56078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3094" name="Freeform 17"/>
            <p:cNvSpPr>
              <a:spLocks/>
            </p:cNvSpPr>
            <p:nvPr/>
          </p:nvSpPr>
          <p:spPr bwMode="hidden">
            <a:xfrm>
              <a:off x="509" y="229"/>
              <a:ext cx="3188" cy="2024"/>
            </a:xfrm>
            <a:custGeom>
              <a:avLst/>
              <a:gdLst>
                <a:gd name="T0" fmla="*/ 871 w 3188"/>
                <a:gd name="T1" fmla="*/ 1423 h 2024"/>
                <a:gd name="T2" fmla="*/ 907 w 3188"/>
                <a:gd name="T3" fmla="*/ 1393 h 2024"/>
                <a:gd name="T4" fmla="*/ 991 w 3188"/>
                <a:gd name="T5" fmla="*/ 1320 h 2024"/>
                <a:gd name="T6" fmla="*/ 1033 w 3188"/>
                <a:gd name="T7" fmla="*/ 1297 h 2024"/>
                <a:gd name="T8" fmla="*/ 1086 w 3188"/>
                <a:gd name="T9" fmla="*/ 1249 h 2024"/>
                <a:gd name="T10" fmla="*/ 1123 w 3188"/>
                <a:gd name="T11" fmla="*/ 1219 h 2024"/>
                <a:gd name="T12" fmla="*/ 1057 w 3188"/>
                <a:gd name="T13" fmla="*/ 1153 h 2024"/>
                <a:gd name="T14" fmla="*/ 877 w 3188"/>
                <a:gd name="T15" fmla="*/ 1021 h 2024"/>
                <a:gd name="T16" fmla="*/ 655 w 3188"/>
                <a:gd name="T17" fmla="*/ 907 h 2024"/>
                <a:gd name="T18" fmla="*/ 655 w 3188"/>
                <a:gd name="T19" fmla="*/ 846 h 2024"/>
                <a:gd name="T20" fmla="*/ 643 w 3188"/>
                <a:gd name="T21" fmla="*/ 708 h 2024"/>
                <a:gd name="T22" fmla="*/ 552 w 3188"/>
                <a:gd name="T23" fmla="*/ 642 h 2024"/>
                <a:gd name="T24" fmla="*/ 510 w 3188"/>
                <a:gd name="T25" fmla="*/ 570 h 2024"/>
                <a:gd name="T26" fmla="*/ 637 w 3188"/>
                <a:gd name="T27" fmla="*/ 564 h 2024"/>
                <a:gd name="T28" fmla="*/ 763 w 3188"/>
                <a:gd name="T29" fmla="*/ 570 h 2024"/>
                <a:gd name="T30" fmla="*/ 1091 w 3188"/>
                <a:gd name="T31" fmla="*/ 850 h 2024"/>
                <a:gd name="T32" fmla="*/ 1009 w 3188"/>
                <a:gd name="T33" fmla="*/ 566 h 2024"/>
                <a:gd name="T34" fmla="*/ 1054 w 3188"/>
                <a:gd name="T35" fmla="*/ 265 h 2024"/>
                <a:gd name="T36" fmla="*/ 1249 w 3188"/>
                <a:gd name="T37" fmla="*/ 0 h 2024"/>
                <a:gd name="T38" fmla="*/ 1466 w 3188"/>
                <a:gd name="T39" fmla="*/ 292 h 2024"/>
                <a:gd name="T40" fmla="*/ 1475 w 3188"/>
                <a:gd name="T41" fmla="*/ 548 h 2024"/>
                <a:gd name="T42" fmla="*/ 1567 w 3188"/>
                <a:gd name="T43" fmla="*/ 630 h 2024"/>
                <a:gd name="T44" fmla="*/ 1795 w 3188"/>
                <a:gd name="T45" fmla="*/ 365 h 2024"/>
                <a:gd name="T46" fmla="*/ 2245 w 3188"/>
                <a:gd name="T47" fmla="*/ 150 h 2024"/>
                <a:gd name="T48" fmla="*/ 2618 w 3188"/>
                <a:gd name="T49" fmla="*/ 180 h 2024"/>
                <a:gd name="T50" fmla="*/ 3050 w 3188"/>
                <a:gd name="T51" fmla="*/ 150 h 2024"/>
                <a:gd name="T52" fmla="*/ 3140 w 3188"/>
                <a:gd name="T53" fmla="*/ 210 h 2024"/>
                <a:gd name="T54" fmla="*/ 2990 w 3188"/>
                <a:gd name="T55" fmla="*/ 210 h 2024"/>
                <a:gd name="T56" fmla="*/ 2834 w 3188"/>
                <a:gd name="T57" fmla="*/ 377 h 2024"/>
                <a:gd name="T58" fmla="*/ 2702 w 3188"/>
                <a:gd name="T59" fmla="*/ 648 h 2024"/>
                <a:gd name="T60" fmla="*/ 2582 w 3188"/>
                <a:gd name="T61" fmla="*/ 828 h 2024"/>
                <a:gd name="T62" fmla="*/ 2234 w 3188"/>
                <a:gd name="T63" fmla="*/ 1009 h 2024"/>
                <a:gd name="T64" fmla="*/ 1963 w 3188"/>
                <a:gd name="T65" fmla="*/ 1075 h 2024"/>
                <a:gd name="T66" fmla="*/ 2257 w 3188"/>
                <a:gd name="T67" fmla="*/ 1111 h 2024"/>
                <a:gd name="T68" fmla="*/ 2600 w 3188"/>
                <a:gd name="T69" fmla="*/ 1207 h 2024"/>
                <a:gd name="T70" fmla="*/ 2894 w 3188"/>
                <a:gd name="T71" fmla="*/ 1441 h 2024"/>
                <a:gd name="T72" fmla="*/ 3122 w 3188"/>
                <a:gd name="T73" fmla="*/ 1555 h 2024"/>
                <a:gd name="T74" fmla="*/ 3032 w 3188"/>
                <a:gd name="T75" fmla="*/ 1585 h 2024"/>
                <a:gd name="T76" fmla="*/ 3008 w 3188"/>
                <a:gd name="T77" fmla="*/ 1591 h 2024"/>
                <a:gd name="T78" fmla="*/ 2960 w 3188"/>
                <a:gd name="T79" fmla="*/ 1597 h 2024"/>
                <a:gd name="T80" fmla="*/ 2882 w 3188"/>
                <a:gd name="T81" fmla="*/ 1609 h 2024"/>
                <a:gd name="T82" fmla="*/ 2846 w 3188"/>
                <a:gd name="T83" fmla="*/ 1609 h 2024"/>
                <a:gd name="T84" fmla="*/ 2774 w 3188"/>
                <a:gd name="T85" fmla="*/ 1615 h 2024"/>
                <a:gd name="T86" fmla="*/ 2726 w 3188"/>
                <a:gd name="T87" fmla="*/ 1621 h 2024"/>
                <a:gd name="T88" fmla="*/ 2708 w 3188"/>
                <a:gd name="T89" fmla="*/ 1621 h 2024"/>
                <a:gd name="T90" fmla="*/ 2594 w 3188"/>
                <a:gd name="T91" fmla="*/ 1657 h 2024"/>
                <a:gd name="T92" fmla="*/ 2533 w 3188"/>
                <a:gd name="T93" fmla="*/ 1663 h 2024"/>
                <a:gd name="T94" fmla="*/ 2444 w 3188"/>
                <a:gd name="T95" fmla="*/ 1675 h 2024"/>
                <a:gd name="T96" fmla="*/ 2378 w 3188"/>
                <a:gd name="T97" fmla="*/ 1687 h 2024"/>
                <a:gd name="T98" fmla="*/ 2360 w 3188"/>
                <a:gd name="T99" fmla="*/ 1705 h 2024"/>
                <a:gd name="T100" fmla="*/ 2305 w 3188"/>
                <a:gd name="T101" fmla="*/ 1687 h 2024"/>
                <a:gd name="T102" fmla="*/ 2263 w 3188"/>
                <a:gd name="T103" fmla="*/ 1663 h 2024"/>
                <a:gd name="T104" fmla="*/ 2017 w 3188"/>
                <a:gd name="T105" fmla="*/ 1585 h 2024"/>
                <a:gd name="T106" fmla="*/ 1711 w 3188"/>
                <a:gd name="T107" fmla="*/ 1453 h 2024"/>
                <a:gd name="T108" fmla="*/ 1880 w 3188"/>
                <a:gd name="T109" fmla="*/ 1844 h 2024"/>
                <a:gd name="T110" fmla="*/ 1771 w 3188"/>
                <a:gd name="T111" fmla="*/ 1922 h 2024"/>
                <a:gd name="T112" fmla="*/ 1531 w 3188"/>
                <a:gd name="T113" fmla="*/ 1753 h 2024"/>
                <a:gd name="T114" fmla="*/ 1411 w 3188"/>
                <a:gd name="T115" fmla="*/ 1477 h 2024"/>
                <a:gd name="T116" fmla="*/ 1219 w 3188"/>
                <a:gd name="T117" fmla="*/ 1291 h 2024"/>
                <a:gd name="T118" fmla="*/ 127 w 3188"/>
                <a:gd name="T119" fmla="*/ 2006 h 2024"/>
                <a:gd name="T120" fmla="*/ 865 w 3188"/>
                <a:gd name="T121" fmla="*/ 1429 h 2024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0" t="0" r="r" b="b"/>
              <a:pathLst>
                <a:path w="3188" h="2024">
                  <a:moveTo>
                    <a:pt x="865" y="1429"/>
                  </a:moveTo>
                  <a:lnTo>
                    <a:pt x="871" y="1423"/>
                  </a:lnTo>
                  <a:lnTo>
                    <a:pt x="889" y="1411"/>
                  </a:lnTo>
                  <a:lnTo>
                    <a:pt x="907" y="1393"/>
                  </a:lnTo>
                  <a:lnTo>
                    <a:pt x="937" y="1369"/>
                  </a:lnTo>
                  <a:lnTo>
                    <a:pt x="991" y="1320"/>
                  </a:lnTo>
                  <a:lnTo>
                    <a:pt x="1015" y="1309"/>
                  </a:lnTo>
                  <a:lnTo>
                    <a:pt x="1033" y="1297"/>
                  </a:lnTo>
                  <a:lnTo>
                    <a:pt x="1057" y="1279"/>
                  </a:lnTo>
                  <a:lnTo>
                    <a:pt x="1086" y="1249"/>
                  </a:lnTo>
                  <a:lnTo>
                    <a:pt x="1111" y="1225"/>
                  </a:lnTo>
                  <a:lnTo>
                    <a:pt x="1123" y="1219"/>
                  </a:lnTo>
                  <a:lnTo>
                    <a:pt x="1123" y="1213"/>
                  </a:lnTo>
                  <a:lnTo>
                    <a:pt x="1057" y="1153"/>
                  </a:lnTo>
                  <a:lnTo>
                    <a:pt x="979" y="1051"/>
                  </a:lnTo>
                  <a:lnTo>
                    <a:pt x="877" y="1021"/>
                  </a:lnTo>
                  <a:lnTo>
                    <a:pt x="685" y="931"/>
                  </a:lnTo>
                  <a:lnTo>
                    <a:pt x="655" y="907"/>
                  </a:lnTo>
                  <a:lnTo>
                    <a:pt x="721" y="876"/>
                  </a:lnTo>
                  <a:lnTo>
                    <a:pt x="655" y="846"/>
                  </a:lnTo>
                  <a:lnTo>
                    <a:pt x="612" y="774"/>
                  </a:lnTo>
                  <a:lnTo>
                    <a:pt x="643" y="708"/>
                  </a:lnTo>
                  <a:lnTo>
                    <a:pt x="600" y="660"/>
                  </a:lnTo>
                  <a:lnTo>
                    <a:pt x="552" y="642"/>
                  </a:lnTo>
                  <a:lnTo>
                    <a:pt x="528" y="594"/>
                  </a:lnTo>
                  <a:lnTo>
                    <a:pt x="510" y="570"/>
                  </a:lnTo>
                  <a:lnTo>
                    <a:pt x="552" y="552"/>
                  </a:lnTo>
                  <a:lnTo>
                    <a:pt x="637" y="564"/>
                  </a:lnTo>
                  <a:lnTo>
                    <a:pt x="721" y="576"/>
                  </a:lnTo>
                  <a:lnTo>
                    <a:pt x="763" y="570"/>
                  </a:lnTo>
                  <a:lnTo>
                    <a:pt x="931" y="696"/>
                  </a:lnTo>
                  <a:lnTo>
                    <a:pt x="1091" y="850"/>
                  </a:lnTo>
                  <a:lnTo>
                    <a:pt x="1073" y="685"/>
                  </a:lnTo>
                  <a:lnTo>
                    <a:pt x="1009" y="566"/>
                  </a:lnTo>
                  <a:lnTo>
                    <a:pt x="945" y="393"/>
                  </a:lnTo>
                  <a:lnTo>
                    <a:pt x="1054" y="265"/>
                  </a:lnTo>
                  <a:lnTo>
                    <a:pt x="1137" y="45"/>
                  </a:lnTo>
                  <a:lnTo>
                    <a:pt x="1249" y="0"/>
                  </a:lnTo>
                  <a:lnTo>
                    <a:pt x="1338" y="137"/>
                  </a:lnTo>
                  <a:lnTo>
                    <a:pt x="1466" y="292"/>
                  </a:lnTo>
                  <a:lnTo>
                    <a:pt x="1502" y="411"/>
                  </a:lnTo>
                  <a:lnTo>
                    <a:pt x="1475" y="548"/>
                  </a:lnTo>
                  <a:lnTo>
                    <a:pt x="1347" y="768"/>
                  </a:lnTo>
                  <a:lnTo>
                    <a:pt x="1567" y="630"/>
                  </a:lnTo>
                  <a:lnTo>
                    <a:pt x="1687" y="462"/>
                  </a:lnTo>
                  <a:lnTo>
                    <a:pt x="1795" y="365"/>
                  </a:lnTo>
                  <a:lnTo>
                    <a:pt x="1940" y="239"/>
                  </a:lnTo>
                  <a:lnTo>
                    <a:pt x="2245" y="150"/>
                  </a:lnTo>
                  <a:lnTo>
                    <a:pt x="2498" y="138"/>
                  </a:lnTo>
                  <a:lnTo>
                    <a:pt x="2618" y="180"/>
                  </a:lnTo>
                  <a:lnTo>
                    <a:pt x="2815" y="138"/>
                  </a:lnTo>
                  <a:lnTo>
                    <a:pt x="3050" y="150"/>
                  </a:lnTo>
                  <a:lnTo>
                    <a:pt x="3176" y="168"/>
                  </a:lnTo>
                  <a:lnTo>
                    <a:pt x="3140" y="210"/>
                  </a:lnTo>
                  <a:lnTo>
                    <a:pt x="3116" y="192"/>
                  </a:lnTo>
                  <a:lnTo>
                    <a:pt x="2990" y="210"/>
                  </a:lnTo>
                  <a:lnTo>
                    <a:pt x="2906" y="263"/>
                  </a:lnTo>
                  <a:lnTo>
                    <a:pt x="2834" y="377"/>
                  </a:lnTo>
                  <a:lnTo>
                    <a:pt x="2768" y="534"/>
                  </a:lnTo>
                  <a:lnTo>
                    <a:pt x="2702" y="648"/>
                  </a:lnTo>
                  <a:lnTo>
                    <a:pt x="2738" y="726"/>
                  </a:lnTo>
                  <a:lnTo>
                    <a:pt x="2582" y="828"/>
                  </a:lnTo>
                  <a:lnTo>
                    <a:pt x="2444" y="913"/>
                  </a:lnTo>
                  <a:lnTo>
                    <a:pt x="2234" y="1009"/>
                  </a:lnTo>
                  <a:lnTo>
                    <a:pt x="2096" y="1063"/>
                  </a:lnTo>
                  <a:lnTo>
                    <a:pt x="1963" y="1075"/>
                  </a:lnTo>
                  <a:lnTo>
                    <a:pt x="2035" y="1117"/>
                  </a:lnTo>
                  <a:lnTo>
                    <a:pt x="2257" y="1111"/>
                  </a:lnTo>
                  <a:lnTo>
                    <a:pt x="2545" y="1135"/>
                  </a:lnTo>
                  <a:lnTo>
                    <a:pt x="2600" y="1207"/>
                  </a:lnTo>
                  <a:lnTo>
                    <a:pt x="2726" y="1303"/>
                  </a:lnTo>
                  <a:lnTo>
                    <a:pt x="2894" y="1441"/>
                  </a:lnTo>
                  <a:lnTo>
                    <a:pt x="2984" y="1471"/>
                  </a:lnTo>
                  <a:lnTo>
                    <a:pt x="3122" y="1555"/>
                  </a:lnTo>
                  <a:lnTo>
                    <a:pt x="3188" y="1543"/>
                  </a:lnTo>
                  <a:lnTo>
                    <a:pt x="3032" y="1585"/>
                  </a:lnTo>
                  <a:lnTo>
                    <a:pt x="3026" y="1585"/>
                  </a:lnTo>
                  <a:lnTo>
                    <a:pt x="3008" y="1591"/>
                  </a:lnTo>
                  <a:lnTo>
                    <a:pt x="2984" y="1591"/>
                  </a:lnTo>
                  <a:lnTo>
                    <a:pt x="2960" y="1597"/>
                  </a:lnTo>
                  <a:lnTo>
                    <a:pt x="2906" y="1603"/>
                  </a:lnTo>
                  <a:lnTo>
                    <a:pt x="2882" y="1609"/>
                  </a:lnTo>
                  <a:lnTo>
                    <a:pt x="2864" y="1609"/>
                  </a:lnTo>
                  <a:lnTo>
                    <a:pt x="2846" y="1609"/>
                  </a:lnTo>
                  <a:lnTo>
                    <a:pt x="2828" y="1609"/>
                  </a:lnTo>
                  <a:lnTo>
                    <a:pt x="2774" y="1615"/>
                  </a:lnTo>
                  <a:lnTo>
                    <a:pt x="2750" y="1615"/>
                  </a:lnTo>
                  <a:lnTo>
                    <a:pt x="2726" y="1621"/>
                  </a:lnTo>
                  <a:lnTo>
                    <a:pt x="2714" y="1621"/>
                  </a:lnTo>
                  <a:lnTo>
                    <a:pt x="2708" y="1621"/>
                  </a:lnTo>
                  <a:lnTo>
                    <a:pt x="2606" y="1657"/>
                  </a:lnTo>
                  <a:lnTo>
                    <a:pt x="2594" y="1657"/>
                  </a:lnTo>
                  <a:lnTo>
                    <a:pt x="2569" y="1657"/>
                  </a:lnTo>
                  <a:lnTo>
                    <a:pt x="2533" y="1663"/>
                  </a:lnTo>
                  <a:lnTo>
                    <a:pt x="2486" y="1669"/>
                  </a:lnTo>
                  <a:lnTo>
                    <a:pt x="2444" y="1675"/>
                  </a:lnTo>
                  <a:lnTo>
                    <a:pt x="2408" y="1681"/>
                  </a:lnTo>
                  <a:lnTo>
                    <a:pt x="2378" y="1687"/>
                  </a:lnTo>
                  <a:lnTo>
                    <a:pt x="2366" y="1699"/>
                  </a:lnTo>
                  <a:lnTo>
                    <a:pt x="2360" y="1705"/>
                  </a:lnTo>
                  <a:lnTo>
                    <a:pt x="2342" y="1705"/>
                  </a:lnTo>
                  <a:lnTo>
                    <a:pt x="2305" y="1687"/>
                  </a:lnTo>
                  <a:lnTo>
                    <a:pt x="2275" y="1669"/>
                  </a:lnTo>
                  <a:lnTo>
                    <a:pt x="2263" y="1663"/>
                  </a:lnTo>
                  <a:lnTo>
                    <a:pt x="2257" y="1657"/>
                  </a:lnTo>
                  <a:lnTo>
                    <a:pt x="2017" y="1585"/>
                  </a:lnTo>
                  <a:lnTo>
                    <a:pt x="1844" y="1489"/>
                  </a:lnTo>
                  <a:lnTo>
                    <a:pt x="1711" y="1453"/>
                  </a:lnTo>
                  <a:lnTo>
                    <a:pt x="1856" y="1693"/>
                  </a:lnTo>
                  <a:lnTo>
                    <a:pt x="1880" y="1844"/>
                  </a:lnTo>
                  <a:lnTo>
                    <a:pt x="1856" y="1994"/>
                  </a:lnTo>
                  <a:lnTo>
                    <a:pt x="1771" y="1922"/>
                  </a:lnTo>
                  <a:lnTo>
                    <a:pt x="1616" y="1795"/>
                  </a:lnTo>
                  <a:lnTo>
                    <a:pt x="1531" y="1753"/>
                  </a:lnTo>
                  <a:lnTo>
                    <a:pt x="1483" y="1633"/>
                  </a:lnTo>
                  <a:lnTo>
                    <a:pt x="1411" y="1477"/>
                  </a:lnTo>
                  <a:lnTo>
                    <a:pt x="1358" y="1381"/>
                  </a:lnTo>
                  <a:lnTo>
                    <a:pt x="1219" y="1291"/>
                  </a:lnTo>
                  <a:lnTo>
                    <a:pt x="1147" y="1279"/>
                  </a:lnTo>
                  <a:lnTo>
                    <a:pt x="127" y="2006"/>
                  </a:lnTo>
                  <a:lnTo>
                    <a:pt x="0" y="2024"/>
                  </a:lnTo>
                  <a:lnTo>
                    <a:pt x="865" y="142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95" name="Freeform 18"/>
            <p:cNvSpPr>
              <a:spLocks/>
            </p:cNvSpPr>
            <p:nvPr/>
          </p:nvSpPr>
          <p:spPr bwMode="hidden">
            <a:xfrm>
              <a:off x="1344" y="293"/>
              <a:ext cx="2144" cy="1787"/>
            </a:xfrm>
            <a:custGeom>
              <a:avLst/>
              <a:gdLst>
                <a:gd name="T0" fmla="*/ 318 w 2144"/>
                <a:gd name="T1" fmla="*/ 1078 h 1787"/>
                <a:gd name="T2" fmla="*/ 217 w 2144"/>
                <a:gd name="T3" fmla="*/ 928 h 1787"/>
                <a:gd name="T4" fmla="*/ 102 w 2144"/>
                <a:gd name="T5" fmla="*/ 808 h 1787"/>
                <a:gd name="T6" fmla="*/ 36 w 2144"/>
                <a:gd name="T7" fmla="*/ 742 h 1787"/>
                <a:gd name="T8" fmla="*/ 0 w 2144"/>
                <a:gd name="T9" fmla="*/ 700 h 1787"/>
                <a:gd name="T10" fmla="*/ 270 w 2144"/>
                <a:gd name="T11" fmla="*/ 958 h 1787"/>
                <a:gd name="T12" fmla="*/ 294 w 2144"/>
                <a:gd name="T13" fmla="*/ 1006 h 1787"/>
                <a:gd name="T14" fmla="*/ 367 w 2144"/>
                <a:gd name="T15" fmla="*/ 670 h 1787"/>
                <a:gd name="T16" fmla="*/ 379 w 2144"/>
                <a:gd name="T17" fmla="*/ 411 h 1787"/>
                <a:gd name="T18" fmla="*/ 347 w 2144"/>
                <a:gd name="T19" fmla="*/ 118 h 1787"/>
                <a:gd name="T20" fmla="*/ 393 w 2144"/>
                <a:gd name="T21" fmla="*/ 0 h 1787"/>
                <a:gd name="T22" fmla="*/ 397 w 2144"/>
                <a:gd name="T23" fmla="*/ 357 h 1787"/>
                <a:gd name="T24" fmla="*/ 421 w 2144"/>
                <a:gd name="T25" fmla="*/ 609 h 1787"/>
                <a:gd name="T26" fmla="*/ 385 w 2144"/>
                <a:gd name="T27" fmla="*/ 826 h 1787"/>
                <a:gd name="T28" fmla="*/ 385 w 2144"/>
                <a:gd name="T29" fmla="*/ 1036 h 1787"/>
                <a:gd name="T30" fmla="*/ 877 w 2144"/>
                <a:gd name="T31" fmla="*/ 784 h 1787"/>
                <a:gd name="T32" fmla="*/ 1309 w 2144"/>
                <a:gd name="T33" fmla="*/ 555 h 1787"/>
                <a:gd name="T34" fmla="*/ 1802 w 2144"/>
                <a:gd name="T35" fmla="*/ 249 h 1787"/>
                <a:gd name="T36" fmla="*/ 2096 w 2144"/>
                <a:gd name="T37" fmla="*/ 69 h 1787"/>
                <a:gd name="T38" fmla="*/ 1814 w 2144"/>
                <a:gd name="T39" fmla="*/ 279 h 1787"/>
                <a:gd name="T40" fmla="*/ 1453 w 2144"/>
                <a:gd name="T41" fmla="*/ 501 h 1787"/>
                <a:gd name="T42" fmla="*/ 1123 w 2144"/>
                <a:gd name="T43" fmla="*/ 700 h 1787"/>
                <a:gd name="T44" fmla="*/ 739 w 2144"/>
                <a:gd name="T45" fmla="*/ 898 h 1787"/>
                <a:gd name="T46" fmla="*/ 463 w 2144"/>
                <a:gd name="T47" fmla="*/ 1084 h 1787"/>
                <a:gd name="T48" fmla="*/ 817 w 2144"/>
                <a:gd name="T49" fmla="*/ 1193 h 1787"/>
                <a:gd name="T50" fmla="*/ 1285 w 2144"/>
                <a:gd name="T51" fmla="*/ 1187 h 1787"/>
                <a:gd name="T52" fmla="*/ 1916 w 2144"/>
                <a:gd name="T53" fmla="*/ 1396 h 1787"/>
                <a:gd name="T54" fmla="*/ 2144 w 2144"/>
                <a:gd name="T55" fmla="*/ 1420 h 1787"/>
                <a:gd name="T56" fmla="*/ 1814 w 2144"/>
                <a:gd name="T57" fmla="*/ 1408 h 1787"/>
                <a:gd name="T58" fmla="*/ 1435 w 2144"/>
                <a:gd name="T59" fmla="*/ 1288 h 1787"/>
                <a:gd name="T60" fmla="*/ 1219 w 2144"/>
                <a:gd name="T61" fmla="*/ 1229 h 1787"/>
                <a:gd name="T62" fmla="*/ 799 w 2144"/>
                <a:gd name="T63" fmla="*/ 1223 h 1787"/>
                <a:gd name="T64" fmla="*/ 505 w 2144"/>
                <a:gd name="T65" fmla="*/ 1145 h 1787"/>
                <a:gd name="T66" fmla="*/ 733 w 2144"/>
                <a:gd name="T67" fmla="*/ 1378 h 1787"/>
                <a:gd name="T68" fmla="*/ 877 w 2144"/>
                <a:gd name="T69" fmla="*/ 1619 h 1787"/>
                <a:gd name="T70" fmla="*/ 1009 w 2144"/>
                <a:gd name="T71" fmla="*/ 1787 h 1787"/>
                <a:gd name="T72" fmla="*/ 817 w 2144"/>
                <a:gd name="T73" fmla="*/ 1607 h 1787"/>
                <a:gd name="T74" fmla="*/ 673 w 2144"/>
                <a:gd name="T75" fmla="*/ 1372 h 1787"/>
                <a:gd name="T76" fmla="*/ 415 w 2144"/>
                <a:gd name="T77" fmla="*/ 1109 h 1787"/>
                <a:gd name="T78" fmla="*/ 318 w 2144"/>
                <a:gd name="T79" fmla="*/ 1078 h 1787"/>
                <a:gd name="T80" fmla="*/ 318 w 2144"/>
                <a:gd name="T81" fmla="*/ 1078 h 1787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0" t="0" r="r" b="b"/>
              <a:pathLst>
                <a:path w="2144" h="1787">
                  <a:moveTo>
                    <a:pt x="318" y="1078"/>
                  </a:moveTo>
                  <a:lnTo>
                    <a:pt x="217" y="928"/>
                  </a:lnTo>
                  <a:lnTo>
                    <a:pt x="102" y="808"/>
                  </a:lnTo>
                  <a:lnTo>
                    <a:pt x="36" y="742"/>
                  </a:lnTo>
                  <a:lnTo>
                    <a:pt x="0" y="700"/>
                  </a:lnTo>
                  <a:lnTo>
                    <a:pt x="270" y="958"/>
                  </a:lnTo>
                  <a:lnTo>
                    <a:pt x="294" y="1006"/>
                  </a:lnTo>
                  <a:lnTo>
                    <a:pt x="367" y="670"/>
                  </a:lnTo>
                  <a:lnTo>
                    <a:pt x="379" y="411"/>
                  </a:lnTo>
                  <a:lnTo>
                    <a:pt x="347" y="118"/>
                  </a:lnTo>
                  <a:lnTo>
                    <a:pt x="393" y="0"/>
                  </a:lnTo>
                  <a:lnTo>
                    <a:pt x="397" y="357"/>
                  </a:lnTo>
                  <a:lnTo>
                    <a:pt x="421" y="609"/>
                  </a:lnTo>
                  <a:lnTo>
                    <a:pt x="385" y="826"/>
                  </a:lnTo>
                  <a:lnTo>
                    <a:pt x="385" y="1036"/>
                  </a:lnTo>
                  <a:lnTo>
                    <a:pt x="877" y="784"/>
                  </a:lnTo>
                  <a:lnTo>
                    <a:pt x="1309" y="555"/>
                  </a:lnTo>
                  <a:lnTo>
                    <a:pt x="1802" y="249"/>
                  </a:lnTo>
                  <a:lnTo>
                    <a:pt x="2096" y="69"/>
                  </a:lnTo>
                  <a:lnTo>
                    <a:pt x="1814" y="279"/>
                  </a:lnTo>
                  <a:lnTo>
                    <a:pt x="1453" y="501"/>
                  </a:lnTo>
                  <a:lnTo>
                    <a:pt x="1123" y="700"/>
                  </a:lnTo>
                  <a:lnTo>
                    <a:pt x="739" y="898"/>
                  </a:lnTo>
                  <a:lnTo>
                    <a:pt x="463" y="1084"/>
                  </a:lnTo>
                  <a:lnTo>
                    <a:pt x="817" y="1193"/>
                  </a:lnTo>
                  <a:lnTo>
                    <a:pt x="1285" y="1187"/>
                  </a:lnTo>
                  <a:lnTo>
                    <a:pt x="1916" y="1396"/>
                  </a:lnTo>
                  <a:lnTo>
                    <a:pt x="2144" y="1420"/>
                  </a:lnTo>
                  <a:lnTo>
                    <a:pt x="1814" y="1408"/>
                  </a:lnTo>
                  <a:lnTo>
                    <a:pt x="1435" y="1288"/>
                  </a:lnTo>
                  <a:lnTo>
                    <a:pt x="1219" y="1229"/>
                  </a:lnTo>
                  <a:lnTo>
                    <a:pt x="799" y="1223"/>
                  </a:lnTo>
                  <a:lnTo>
                    <a:pt x="505" y="1145"/>
                  </a:lnTo>
                  <a:lnTo>
                    <a:pt x="733" y="1378"/>
                  </a:lnTo>
                  <a:lnTo>
                    <a:pt x="877" y="1619"/>
                  </a:lnTo>
                  <a:lnTo>
                    <a:pt x="1009" y="1787"/>
                  </a:lnTo>
                  <a:lnTo>
                    <a:pt x="817" y="1607"/>
                  </a:lnTo>
                  <a:lnTo>
                    <a:pt x="673" y="1372"/>
                  </a:lnTo>
                  <a:lnTo>
                    <a:pt x="415" y="1109"/>
                  </a:lnTo>
                  <a:lnTo>
                    <a:pt x="318" y="1078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07" name="Freeform 19"/>
            <p:cNvSpPr>
              <a:spLocks/>
            </p:cNvSpPr>
            <p:nvPr/>
          </p:nvSpPr>
          <p:spPr bwMode="hidden">
            <a:xfrm>
              <a:off x="2932" y="1728"/>
              <a:ext cx="2828" cy="2366"/>
            </a:xfrm>
            <a:custGeom>
              <a:avLst/>
              <a:gdLst>
                <a:gd name="T0" fmla="*/ 1814 w 2828"/>
                <a:gd name="T1" fmla="*/ 606 h 2366"/>
                <a:gd name="T2" fmla="*/ 1615 w 2828"/>
                <a:gd name="T3" fmla="*/ 252 h 2366"/>
                <a:gd name="T4" fmla="*/ 1345 w 2828"/>
                <a:gd name="T5" fmla="*/ 132 h 2366"/>
                <a:gd name="T6" fmla="*/ 1381 w 2828"/>
                <a:gd name="T7" fmla="*/ 492 h 2366"/>
                <a:gd name="T8" fmla="*/ 955 w 2828"/>
                <a:gd name="T9" fmla="*/ 221 h 2366"/>
                <a:gd name="T10" fmla="*/ 877 w 2828"/>
                <a:gd name="T11" fmla="*/ 161 h 2366"/>
                <a:gd name="T12" fmla="*/ 841 w 2828"/>
                <a:gd name="T13" fmla="*/ 167 h 2366"/>
                <a:gd name="T14" fmla="*/ 720 w 2828"/>
                <a:gd name="T15" fmla="*/ 161 h 2366"/>
                <a:gd name="T16" fmla="*/ 613 w 2828"/>
                <a:gd name="T17" fmla="*/ 144 h 2366"/>
                <a:gd name="T18" fmla="*/ 492 w 2828"/>
                <a:gd name="T19" fmla="*/ 161 h 2366"/>
                <a:gd name="T20" fmla="*/ 432 w 2828"/>
                <a:gd name="T21" fmla="*/ 150 h 2366"/>
                <a:gd name="T22" fmla="*/ 342 w 2828"/>
                <a:gd name="T23" fmla="*/ 138 h 2366"/>
                <a:gd name="T24" fmla="*/ 246 w 2828"/>
                <a:gd name="T25" fmla="*/ 126 h 2366"/>
                <a:gd name="T26" fmla="*/ 174 w 2828"/>
                <a:gd name="T27" fmla="*/ 114 h 2366"/>
                <a:gd name="T28" fmla="*/ 216 w 2828"/>
                <a:gd name="T29" fmla="*/ 240 h 2366"/>
                <a:gd name="T30" fmla="*/ 607 w 2828"/>
                <a:gd name="T31" fmla="*/ 588 h 2366"/>
                <a:gd name="T32" fmla="*/ 1177 w 2828"/>
                <a:gd name="T33" fmla="*/ 817 h 2366"/>
                <a:gd name="T34" fmla="*/ 972 w 2828"/>
                <a:gd name="T35" fmla="*/ 871 h 2366"/>
                <a:gd name="T36" fmla="*/ 492 w 2828"/>
                <a:gd name="T37" fmla="*/ 1111 h 2366"/>
                <a:gd name="T38" fmla="*/ 276 w 2828"/>
                <a:gd name="T39" fmla="*/ 1441 h 2366"/>
                <a:gd name="T40" fmla="*/ 42 w 2828"/>
                <a:gd name="T41" fmla="*/ 1441 h 2366"/>
                <a:gd name="T42" fmla="*/ 367 w 2828"/>
                <a:gd name="T43" fmla="*/ 1585 h 2366"/>
                <a:gd name="T44" fmla="*/ 949 w 2828"/>
                <a:gd name="T45" fmla="*/ 1712 h 2366"/>
                <a:gd name="T46" fmla="*/ 1519 w 2828"/>
                <a:gd name="T47" fmla="*/ 1537 h 2366"/>
                <a:gd name="T48" fmla="*/ 1735 w 2828"/>
                <a:gd name="T49" fmla="*/ 1513 h 2366"/>
                <a:gd name="T50" fmla="*/ 1723 w 2828"/>
                <a:gd name="T51" fmla="*/ 1802 h 2366"/>
                <a:gd name="T52" fmla="*/ 2042 w 2828"/>
                <a:gd name="T53" fmla="*/ 2229 h 2366"/>
                <a:gd name="T54" fmla="*/ 2191 w 2828"/>
                <a:gd name="T55" fmla="*/ 2133 h 2366"/>
                <a:gd name="T56" fmla="*/ 2270 w 2828"/>
                <a:gd name="T57" fmla="*/ 1970 h 2366"/>
                <a:gd name="T58" fmla="*/ 2233 w 2828"/>
                <a:gd name="T59" fmla="*/ 1573 h 2366"/>
                <a:gd name="T60" fmla="*/ 2294 w 2828"/>
                <a:gd name="T61" fmla="*/ 1483 h 2366"/>
                <a:gd name="T62" fmla="*/ 2588 w 2828"/>
                <a:gd name="T63" fmla="*/ 1688 h 2366"/>
                <a:gd name="T64" fmla="*/ 2695 w 2828"/>
                <a:gd name="T65" fmla="*/ 1682 h 2366"/>
                <a:gd name="T66" fmla="*/ 2588 w 2828"/>
                <a:gd name="T67" fmla="*/ 1543 h 2366"/>
                <a:gd name="T68" fmla="*/ 2510 w 2828"/>
                <a:gd name="T69" fmla="*/ 1357 h 2366"/>
                <a:gd name="T70" fmla="*/ 2354 w 2828"/>
                <a:gd name="T71" fmla="*/ 1184 h 2366"/>
                <a:gd name="T72" fmla="*/ 2102 w 2828"/>
                <a:gd name="T73" fmla="*/ 931 h 2366"/>
                <a:gd name="T74" fmla="*/ 2137 w 2828"/>
                <a:gd name="T75" fmla="*/ 907 h 2366"/>
                <a:gd name="T76" fmla="*/ 2215 w 2828"/>
                <a:gd name="T77" fmla="*/ 871 h 2366"/>
                <a:gd name="T78" fmla="*/ 2324 w 2828"/>
                <a:gd name="T79" fmla="*/ 817 h 2366"/>
                <a:gd name="T80" fmla="*/ 2372 w 2828"/>
                <a:gd name="T81" fmla="*/ 787 h 2366"/>
                <a:gd name="T82" fmla="*/ 2078 w 2828"/>
                <a:gd name="T83" fmla="*/ 865 h 23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828" h="2366">
                  <a:moveTo>
                    <a:pt x="2006" y="835"/>
                  </a:moveTo>
                  <a:lnTo>
                    <a:pt x="1873" y="715"/>
                  </a:lnTo>
                  <a:lnTo>
                    <a:pt x="1814" y="606"/>
                  </a:lnTo>
                  <a:lnTo>
                    <a:pt x="1747" y="438"/>
                  </a:lnTo>
                  <a:lnTo>
                    <a:pt x="1699" y="312"/>
                  </a:lnTo>
                  <a:lnTo>
                    <a:pt x="1615" y="252"/>
                  </a:lnTo>
                  <a:lnTo>
                    <a:pt x="1453" y="84"/>
                  </a:lnTo>
                  <a:lnTo>
                    <a:pt x="1375" y="0"/>
                  </a:lnTo>
                  <a:lnTo>
                    <a:pt x="1345" y="132"/>
                  </a:lnTo>
                  <a:lnTo>
                    <a:pt x="1369" y="294"/>
                  </a:lnTo>
                  <a:lnTo>
                    <a:pt x="1513" y="558"/>
                  </a:lnTo>
                  <a:lnTo>
                    <a:pt x="1381" y="492"/>
                  </a:lnTo>
                  <a:lnTo>
                    <a:pt x="1201" y="360"/>
                  </a:lnTo>
                  <a:lnTo>
                    <a:pt x="961" y="227"/>
                  </a:lnTo>
                  <a:lnTo>
                    <a:pt x="955" y="221"/>
                  </a:lnTo>
                  <a:lnTo>
                    <a:pt x="949" y="215"/>
                  </a:lnTo>
                  <a:lnTo>
                    <a:pt x="913" y="185"/>
                  </a:lnTo>
                  <a:lnTo>
                    <a:pt x="877" y="161"/>
                  </a:lnTo>
                  <a:lnTo>
                    <a:pt x="859" y="156"/>
                  </a:lnTo>
                  <a:lnTo>
                    <a:pt x="853" y="161"/>
                  </a:lnTo>
                  <a:lnTo>
                    <a:pt x="841" y="167"/>
                  </a:lnTo>
                  <a:lnTo>
                    <a:pt x="810" y="173"/>
                  </a:lnTo>
                  <a:lnTo>
                    <a:pt x="768" y="167"/>
                  </a:lnTo>
                  <a:lnTo>
                    <a:pt x="720" y="161"/>
                  </a:lnTo>
                  <a:lnTo>
                    <a:pt x="678" y="156"/>
                  </a:lnTo>
                  <a:lnTo>
                    <a:pt x="637" y="150"/>
                  </a:lnTo>
                  <a:lnTo>
                    <a:pt x="613" y="144"/>
                  </a:lnTo>
                  <a:lnTo>
                    <a:pt x="601" y="144"/>
                  </a:lnTo>
                  <a:lnTo>
                    <a:pt x="498" y="161"/>
                  </a:lnTo>
                  <a:lnTo>
                    <a:pt x="492" y="161"/>
                  </a:lnTo>
                  <a:lnTo>
                    <a:pt x="480" y="156"/>
                  </a:lnTo>
                  <a:lnTo>
                    <a:pt x="456" y="156"/>
                  </a:lnTo>
                  <a:lnTo>
                    <a:pt x="432" y="150"/>
                  </a:lnTo>
                  <a:lnTo>
                    <a:pt x="379" y="144"/>
                  </a:lnTo>
                  <a:lnTo>
                    <a:pt x="361" y="138"/>
                  </a:lnTo>
                  <a:lnTo>
                    <a:pt x="342" y="138"/>
                  </a:lnTo>
                  <a:lnTo>
                    <a:pt x="324" y="138"/>
                  </a:lnTo>
                  <a:lnTo>
                    <a:pt x="300" y="132"/>
                  </a:lnTo>
                  <a:lnTo>
                    <a:pt x="246" y="126"/>
                  </a:lnTo>
                  <a:lnTo>
                    <a:pt x="216" y="120"/>
                  </a:lnTo>
                  <a:lnTo>
                    <a:pt x="192" y="120"/>
                  </a:lnTo>
                  <a:lnTo>
                    <a:pt x="174" y="114"/>
                  </a:lnTo>
                  <a:lnTo>
                    <a:pt x="168" y="114"/>
                  </a:lnTo>
                  <a:lnTo>
                    <a:pt x="6" y="120"/>
                  </a:lnTo>
                  <a:lnTo>
                    <a:pt x="216" y="240"/>
                  </a:lnTo>
                  <a:lnTo>
                    <a:pt x="306" y="294"/>
                  </a:lnTo>
                  <a:lnTo>
                    <a:pt x="480" y="462"/>
                  </a:lnTo>
                  <a:lnTo>
                    <a:pt x="607" y="588"/>
                  </a:lnTo>
                  <a:lnTo>
                    <a:pt x="655" y="672"/>
                  </a:lnTo>
                  <a:lnTo>
                    <a:pt x="949" y="769"/>
                  </a:lnTo>
                  <a:lnTo>
                    <a:pt x="1177" y="817"/>
                  </a:lnTo>
                  <a:lnTo>
                    <a:pt x="1249" y="871"/>
                  </a:lnTo>
                  <a:lnTo>
                    <a:pt x="1117" y="853"/>
                  </a:lnTo>
                  <a:lnTo>
                    <a:pt x="972" y="871"/>
                  </a:lnTo>
                  <a:lnTo>
                    <a:pt x="756" y="919"/>
                  </a:lnTo>
                  <a:lnTo>
                    <a:pt x="619" y="961"/>
                  </a:lnTo>
                  <a:lnTo>
                    <a:pt x="492" y="1111"/>
                  </a:lnTo>
                  <a:lnTo>
                    <a:pt x="420" y="1214"/>
                  </a:lnTo>
                  <a:lnTo>
                    <a:pt x="348" y="1345"/>
                  </a:lnTo>
                  <a:lnTo>
                    <a:pt x="276" y="1441"/>
                  </a:lnTo>
                  <a:lnTo>
                    <a:pt x="192" y="1471"/>
                  </a:lnTo>
                  <a:lnTo>
                    <a:pt x="66" y="1465"/>
                  </a:lnTo>
                  <a:lnTo>
                    <a:pt x="42" y="1441"/>
                  </a:lnTo>
                  <a:lnTo>
                    <a:pt x="0" y="1471"/>
                  </a:lnTo>
                  <a:lnTo>
                    <a:pt x="126" y="1519"/>
                  </a:lnTo>
                  <a:lnTo>
                    <a:pt x="367" y="1585"/>
                  </a:lnTo>
                  <a:lnTo>
                    <a:pt x="570" y="1591"/>
                  </a:lnTo>
                  <a:lnTo>
                    <a:pt x="690" y="1664"/>
                  </a:lnTo>
                  <a:lnTo>
                    <a:pt x="949" y="1712"/>
                  </a:lnTo>
                  <a:lnTo>
                    <a:pt x="1260" y="1694"/>
                  </a:lnTo>
                  <a:lnTo>
                    <a:pt x="1411" y="1603"/>
                  </a:lnTo>
                  <a:lnTo>
                    <a:pt x="1519" y="1537"/>
                  </a:lnTo>
                  <a:lnTo>
                    <a:pt x="1645" y="1399"/>
                  </a:lnTo>
                  <a:lnTo>
                    <a:pt x="1699" y="1387"/>
                  </a:lnTo>
                  <a:lnTo>
                    <a:pt x="1735" y="1513"/>
                  </a:lnTo>
                  <a:lnTo>
                    <a:pt x="1729" y="1567"/>
                  </a:lnTo>
                  <a:lnTo>
                    <a:pt x="1723" y="1670"/>
                  </a:lnTo>
                  <a:lnTo>
                    <a:pt x="1723" y="1802"/>
                  </a:lnTo>
                  <a:lnTo>
                    <a:pt x="1831" y="1964"/>
                  </a:lnTo>
                  <a:lnTo>
                    <a:pt x="1957" y="2090"/>
                  </a:lnTo>
                  <a:lnTo>
                    <a:pt x="2042" y="2229"/>
                  </a:lnTo>
                  <a:lnTo>
                    <a:pt x="2155" y="2366"/>
                  </a:lnTo>
                  <a:lnTo>
                    <a:pt x="2161" y="2295"/>
                  </a:lnTo>
                  <a:lnTo>
                    <a:pt x="2191" y="2133"/>
                  </a:lnTo>
                  <a:lnTo>
                    <a:pt x="2215" y="2048"/>
                  </a:lnTo>
                  <a:lnTo>
                    <a:pt x="2258" y="2042"/>
                  </a:lnTo>
                  <a:lnTo>
                    <a:pt x="2270" y="1970"/>
                  </a:lnTo>
                  <a:lnTo>
                    <a:pt x="2342" y="1868"/>
                  </a:lnTo>
                  <a:lnTo>
                    <a:pt x="2324" y="1748"/>
                  </a:lnTo>
                  <a:lnTo>
                    <a:pt x="2233" y="1573"/>
                  </a:lnTo>
                  <a:lnTo>
                    <a:pt x="2209" y="1453"/>
                  </a:lnTo>
                  <a:lnTo>
                    <a:pt x="2209" y="1345"/>
                  </a:lnTo>
                  <a:lnTo>
                    <a:pt x="2294" y="1483"/>
                  </a:lnTo>
                  <a:lnTo>
                    <a:pt x="2461" y="1651"/>
                  </a:lnTo>
                  <a:lnTo>
                    <a:pt x="2504" y="1651"/>
                  </a:lnTo>
                  <a:lnTo>
                    <a:pt x="2588" y="1688"/>
                  </a:lnTo>
                  <a:lnTo>
                    <a:pt x="2678" y="1718"/>
                  </a:lnTo>
                  <a:lnTo>
                    <a:pt x="2720" y="1712"/>
                  </a:lnTo>
                  <a:lnTo>
                    <a:pt x="2695" y="1682"/>
                  </a:lnTo>
                  <a:lnTo>
                    <a:pt x="2678" y="1627"/>
                  </a:lnTo>
                  <a:lnTo>
                    <a:pt x="2630" y="1597"/>
                  </a:lnTo>
                  <a:lnTo>
                    <a:pt x="2588" y="1543"/>
                  </a:lnTo>
                  <a:lnTo>
                    <a:pt x="2618" y="1483"/>
                  </a:lnTo>
                  <a:lnTo>
                    <a:pt x="2576" y="1399"/>
                  </a:lnTo>
                  <a:lnTo>
                    <a:pt x="2510" y="1357"/>
                  </a:lnTo>
                  <a:lnTo>
                    <a:pt x="2576" y="1351"/>
                  </a:lnTo>
                  <a:lnTo>
                    <a:pt x="2552" y="1315"/>
                  </a:lnTo>
                  <a:lnTo>
                    <a:pt x="2354" y="1184"/>
                  </a:lnTo>
                  <a:lnTo>
                    <a:pt x="2252" y="1123"/>
                  </a:lnTo>
                  <a:lnTo>
                    <a:pt x="2173" y="1009"/>
                  </a:lnTo>
                  <a:lnTo>
                    <a:pt x="2102" y="931"/>
                  </a:lnTo>
                  <a:lnTo>
                    <a:pt x="2108" y="931"/>
                  </a:lnTo>
                  <a:lnTo>
                    <a:pt x="2114" y="925"/>
                  </a:lnTo>
                  <a:lnTo>
                    <a:pt x="2137" y="907"/>
                  </a:lnTo>
                  <a:lnTo>
                    <a:pt x="2167" y="883"/>
                  </a:lnTo>
                  <a:lnTo>
                    <a:pt x="2197" y="877"/>
                  </a:lnTo>
                  <a:lnTo>
                    <a:pt x="2215" y="871"/>
                  </a:lnTo>
                  <a:lnTo>
                    <a:pt x="2240" y="859"/>
                  </a:lnTo>
                  <a:lnTo>
                    <a:pt x="2300" y="829"/>
                  </a:lnTo>
                  <a:lnTo>
                    <a:pt x="2324" y="817"/>
                  </a:lnTo>
                  <a:lnTo>
                    <a:pt x="2348" y="799"/>
                  </a:lnTo>
                  <a:lnTo>
                    <a:pt x="2366" y="793"/>
                  </a:lnTo>
                  <a:lnTo>
                    <a:pt x="2372" y="787"/>
                  </a:lnTo>
                  <a:lnTo>
                    <a:pt x="2828" y="588"/>
                  </a:lnTo>
                  <a:lnTo>
                    <a:pt x="2828" y="528"/>
                  </a:lnTo>
                  <a:lnTo>
                    <a:pt x="2078" y="865"/>
                  </a:lnTo>
                  <a:lnTo>
                    <a:pt x="2006" y="835"/>
                  </a:lnTo>
                  <a:lnTo>
                    <a:pt x="2006" y="83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3097" name="Freeform 20"/>
            <p:cNvSpPr>
              <a:spLocks/>
            </p:cNvSpPr>
            <p:nvPr/>
          </p:nvSpPr>
          <p:spPr bwMode="hidden">
            <a:xfrm>
              <a:off x="3160" y="1860"/>
              <a:ext cx="2162" cy="1934"/>
            </a:xfrm>
            <a:custGeom>
              <a:avLst/>
              <a:gdLst>
                <a:gd name="T0" fmla="*/ 1850 w 2153"/>
                <a:gd name="T1" fmla="*/ 853 h 1930"/>
                <a:gd name="T2" fmla="*/ 1945 w 2153"/>
                <a:gd name="T3" fmla="*/ 1021 h 1930"/>
                <a:gd name="T4" fmla="*/ 2060 w 2153"/>
                <a:gd name="T5" fmla="*/ 1170 h 1930"/>
                <a:gd name="T6" fmla="*/ 2126 w 2153"/>
                <a:gd name="T7" fmla="*/ 1249 h 1930"/>
                <a:gd name="T8" fmla="*/ 2162 w 2153"/>
                <a:gd name="T9" fmla="*/ 1297 h 1930"/>
                <a:gd name="T10" fmla="*/ 1897 w 2153"/>
                <a:gd name="T11" fmla="*/ 979 h 1930"/>
                <a:gd name="T12" fmla="*/ 1868 w 2153"/>
                <a:gd name="T13" fmla="*/ 931 h 1930"/>
                <a:gd name="T14" fmla="*/ 1789 w 2153"/>
                <a:gd name="T15" fmla="*/ 1243 h 1930"/>
                <a:gd name="T16" fmla="*/ 1777 w 2153"/>
                <a:gd name="T17" fmla="*/ 1489 h 1930"/>
                <a:gd name="T18" fmla="*/ 1826 w 2153"/>
                <a:gd name="T19" fmla="*/ 1910 h 1930"/>
                <a:gd name="T20" fmla="*/ 1795 w 2153"/>
                <a:gd name="T21" fmla="*/ 1934 h 1930"/>
                <a:gd name="T22" fmla="*/ 1753 w 2153"/>
                <a:gd name="T23" fmla="*/ 1537 h 1930"/>
                <a:gd name="T24" fmla="*/ 1735 w 2153"/>
                <a:gd name="T25" fmla="*/ 1291 h 1930"/>
                <a:gd name="T26" fmla="*/ 1771 w 2153"/>
                <a:gd name="T27" fmla="*/ 1087 h 1930"/>
                <a:gd name="T28" fmla="*/ 1777 w 2153"/>
                <a:gd name="T29" fmla="*/ 877 h 1930"/>
                <a:gd name="T30" fmla="*/ 1273 w 2153"/>
                <a:gd name="T31" fmla="*/ 1009 h 1930"/>
                <a:gd name="T32" fmla="*/ 828 w 2153"/>
                <a:gd name="T33" fmla="*/ 1134 h 1930"/>
                <a:gd name="T34" fmla="*/ 324 w 2153"/>
                <a:gd name="T35" fmla="*/ 1315 h 1930"/>
                <a:gd name="T36" fmla="*/ 18 w 2153"/>
                <a:gd name="T37" fmla="*/ 1423 h 1930"/>
                <a:gd name="T38" fmla="*/ 312 w 2153"/>
                <a:gd name="T39" fmla="*/ 1285 h 1930"/>
                <a:gd name="T40" fmla="*/ 685 w 2153"/>
                <a:gd name="T41" fmla="*/ 1146 h 1930"/>
                <a:gd name="T42" fmla="*/ 1026 w 2153"/>
                <a:gd name="T43" fmla="*/ 1039 h 1930"/>
                <a:gd name="T44" fmla="*/ 1417 w 2153"/>
                <a:gd name="T45" fmla="*/ 931 h 1930"/>
                <a:gd name="T46" fmla="*/ 1699 w 2153"/>
                <a:gd name="T47" fmla="*/ 817 h 1930"/>
                <a:gd name="T48" fmla="*/ 1339 w 2153"/>
                <a:gd name="T49" fmla="*/ 624 h 1930"/>
                <a:gd name="T50" fmla="*/ 865 w 2153"/>
                <a:gd name="T51" fmla="*/ 516 h 1930"/>
                <a:gd name="T52" fmla="*/ 228 w 2153"/>
                <a:gd name="T53" fmla="*/ 161 h 1930"/>
                <a:gd name="T54" fmla="*/ 0 w 2153"/>
                <a:gd name="T55" fmla="*/ 83 h 1930"/>
                <a:gd name="T56" fmla="*/ 330 w 2153"/>
                <a:gd name="T57" fmla="*/ 179 h 1930"/>
                <a:gd name="T58" fmla="*/ 715 w 2153"/>
                <a:gd name="T59" fmla="*/ 384 h 1930"/>
                <a:gd name="T60" fmla="*/ 937 w 2153"/>
                <a:gd name="T61" fmla="*/ 492 h 1930"/>
                <a:gd name="T62" fmla="*/ 1357 w 2153"/>
                <a:gd name="T63" fmla="*/ 594 h 1930"/>
                <a:gd name="T64" fmla="*/ 1657 w 2153"/>
                <a:gd name="T65" fmla="*/ 745 h 1930"/>
                <a:gd name="T66" fmla="*/ 1429 w 2153"/>
                <a:gd name="T67" fmla="*/ 462 h 1930"/>
                <a:gd name="T68" fmla="*/ 1291 w 2153"/>
                <a:gd name="T69" fmla="*/ 191 h 1930"/>
                <a:gd name="T70" fmla="*/ 1159 w 2153"/>
                <a:gd name="T71" fmla="*/ 0 h 1930"/>
                <a:gd name="T72" fmla="*/ 1345 w 2153"/>
                <a:gd name="T73" fmla="*/ 215 h 1930"/>
                <a:gd name="T74" fmla="*/ 1495 w 2153"/>
                <a:gd name="T75" fmla="*/ 486 h 1930"/>
                <a:gd name="T76" fmla="*/ 1753 w 2153"/>
                <a:gd name="T77" fmla="*/ 805 h 1930"/>
                <a:gd name="T78" fmla="*/ 1850 w 2153"/>
                <a:gd name="T79" fmla="*/ 853 h 1930"/>
                <a:gd name="T80" fmla="*/ 1850 w 2153"/>
                <a:gd name="T81" fmla="*/ 853 h 1930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0" t="0" r="r" b="b"/>
              <a:pathLst>
                <a:path w="2153" h="1930">
                  <a:moveTo>
                    <a:pt x="1842" y="851"/>
                  </a:moveTo>
                  <a:lnTo>
                    <a:pt x="1937" y="1019"/>
                  </a:lnTo>
                  <a:lnTo>
                    <a:pt x="2051" y="1168"/>
                  </a:lnTo>
                  <a:lnTo>
                    <a:pt x="2117" y="1246"/>
                  </a:lnTo>
                  <a:lnTo>
                    <a:pt x="2153" y="1294"/>
                  </a:lnTo>
                  <a:lnTo>
                    <a:pt x="1889" y="977"/>
                  </a:lnTo>
                  <a:lnTo>
                    <a:pt x="1860" y="929"/>
                  </a:lnTo>
                  <a:lnTo>
                    <a:pt x="1782" y="1240"/>
                  </a:lnTo>
                  <a:lnTo>
                    <a:pt x="1770" y="1486"/>
                  </a:lnTo>
                  <a:lnTo>
                    <a:pt x="1818" y="1906"/>
                  </a:lnTo>
                  <a:lnTo>
                    <a:pt x="1788" y="1930"/>
                  </a:lnTo>
                  <a:lnTo>
                    <a:pt x="1746" y="1534"/>
                  </a:lnTo>
                  <a:lnTo>
                    <a:pt x="1728" y="1288"/>
                  </a:lnTo>
                  <a:lnTo>
                    <a:pt x="1764" y="1085"/>
                  </a:lnTo>
                  <a:lnTo>
                    <a:pt x="1770" y="875"/>
                  </a:lnTo>
                  <a:lnTo>
                    <a:pt x="1268" y="1007"/>
                  </a:lnTo>
                  <a:lnTo>
                    <a:pt x="825" y="1132"/>
                  </a:lnTo>
                  <a:lnTo>
                    <a:pt x="323" y="1312"/>
                  </a:lnTo>
                  <a:lnTo>
                    <a:pt x="18" y="1420"/>
                  </a:lnTo>
                  <a:lnTo>
                    <a:pt x="311" y="1282"/>
                  </a:lnTo>
                  <a:lnTo>
                    <a:pt x="682" y="1144"/>
                  </a:lnTo>
                  <a:lnTo>
                    <a:pt x="1022" y="1037"/>
                  </a:lnTo>
                  <a:lnTo>
                    <a:pt x="1411" y="929"/>
                  </a:lnTo>
                  <a:lnTo>
                    <a:pt x="1692" y="815"/>
                  </a:lnTo>
                  <a:lnTo>
                    <a:pt x="1333" y="623"/>
                  </a:lnTo>
                  <a:lnTo>
                    <a:pt x="861" y="515"/>
                  </a:lnTo>
                  <a:lnTo>
                    <a:pt x="227" y="161"/>
                  </a:lnTo>
                  <a:lnTo>
                    <a:pt x="0" y="83"/>
                  </a:lnTo>
                  <a:lnTo>
                    <a:pt x="329" y="179"/>
                  </a:lnTo>
                  <a:lnTo>
                    <a:pt x="712" y="383"/>
                  </a:lnTo>
                  <a:lnTo>
                    <a:pt x="933" y="491"/>
                  </a:lnTo>
                  <a:lnTo>
                    <a:pt x="1351" y="593"/>
                  </a:lnTo>
                  <a:lnTo>
                    <a:pt x="1650" y="743"/>
                  </a:lnTo>
                  <a:lnTo>
                    <a:pt x="1423" y="461"/>
                  </a:lnTo>
                  <a:lnTo>
                    <a:pt x="1286" y="191"/>
                  </a:lnTo>
                  <a:lnTo>
                    <a:pt x="1154" y="0"/>
                  </a:lnTo>
                  <a:lnTo>
                    <a:pt x="1339" y="215"/>
                  </a:lnTo>
                  <a:lnTo>
                    <a:pt x="1489" y="485"/>
                  </a:lnTo>
                  <a:lnTo>
                    <a:pt x="1746" y="803"/>
                  </a:lnTo>
                  <a:lnTo>
                    <a:pt x="1842" y="851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309" name="Rectangle 21"/>
          <p:cNvSpPr>
            <a:spLocks noGrp="1" noChangeArrowheads="1"/>
          </p:cNvSpPr>
          <p:nvPr>
            <p:ph type="title"/>
          </p:nvPr>
        </p:nvSpPr>
        <p:spPr bwMode="black">
          <a:xfrm>
            <a:off x="457200" y="277813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2310" name="Rectangle 22"/>
          <p:cNvSpPr>
            <a:spLocks noGrp="1" noChangeArrowheads="1"/>
          </p:cNvSpPr>
          <p:nvPr>
            <p:ph type="body" idx="1"/>
          </p:nvPr>
        </p:nvSpPr>
        <p:spPr bwMode="black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2311" name="Rectangle 23"/>
          <p:cNvSpPr>
            <a:spLocks noGrp="1" noChangeArrowheads="1"/>
          </p:cNvSpPr>
          <p:nvPr>
            <p:ph type="dt" sz="half" idx="2"/>
          </p:nvPr>
        </p:nvSpPr>
        <p:spPr bwMode="black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 smtClean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2312" name="Rectangle 24"/>
          <p:cNvSpPr>
            <a:spLocks noGrp="1" noChangeArrowheads="1"/>
          </p:cNvSpPr>
          <p:nvPr>
            <p:ph type="ftr" sz="quarter" idx="3"/>
          </p:nvPr>
        </p:nvSpPr>
        <p:spPr bwMode="black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 smtClean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2313" name="Rectangle 25"/>
          <p:cNvSpPr>
            <a:spLocks noGrp="1" noChangeArrowheads="1"/>
          </p:cNvSpPr>
          <p:nvPr>
            <p:ph type="sldNum" sz="quarter" idx="4"/>
          </p:nvPr>
        </p:nvSpPr>
        <p:spPr bwMode="black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fld id="{376A5CF0-F464-4411-8F43-C7990E5235C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74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b="1" kern="1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anose="02020603050405020304" pitchFamily="18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anose="02020603050405020304" pitchFamily="18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anose="02020603050405020304" pitchFamily="18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anose="02020603050405020304" pitchFamily="18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anose="02020603050405020304" pitchFamily="18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anose="02020603050405020304" pitchFamily="18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anose="02020603050405020304" pitchFamily="18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anose="02020603050405020304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anose="05000000000000000000" pitchFamily="2" charset="2"/>
        <a:buChar char="n"/>
        <a:defRPr sz="3200" kern="1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anose="05000000000000000000" pitchFamily="2" charset="2"/>
        <a:buChar char="n"/>
        <a:defRPr sz="2800" kern="1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anose="05000000000000000000" pitchFamily="2" charset="2"/>
        <a:buChar char="n"/>
        <a:defRPr sz="2400" kern="1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60000"/>
        <a:buFont typeface="Wingdings" panose="05000000000000000000" pitchFamily="2" charset="2"/>
        <a:buChar char="n"/>
        <a:defRPr sz="2000" kern="1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anose="05000000000000000000" pitchFamily="2" charset="2"/>
        <a:buChar char="n"/>
        <a:defRPr sz="2000" kern="1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acp.co.uk/" TargetMode="External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hyperlink" Target="https://ncps.com/about-us/code-of-ethics" TargetMode="External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mazon.com/Supervise-Me-Counsellors-Guide-Supervision-ebook/dp/B08P2N6L7L/ref=sr_1_38?crid=38FOH8IE1QWZJ&amp;dib=eyJ2IjoiMSJ9.VopZ2JC1QJqC_cQg23HWS11ZtTBw5eqCwRAqaCD-qVHrI5HXCbStREjh2P_G_nz2x_P6myTOMf9TgBGH_QZopeZPMQMubBnerpDy-Dlioz94jmIwsJbjQx1SCQ9S4VV8gXp0D-5oCipgljK4XJnmMDnj50rPW8X_DURIHOXzoGg6LhUdNR9lNVVAQyzU0ue9pAXKuPywHYoXTWg8ckclemQ6sTJafjDHi89NFGn7LeY.wtQdRMri3f18IFBLNHDL8oRyaNp_sWhXSgwi8vt3xSM&amp;dib_tag=se&amp;keywords=counsellor+supervision&amp;qid=1713094628&amp;s=books&amp;sprefix=counsellor+supervision%2Cstripbooks-intl-ship%2C202&amp;sr=1-38" TargetMode="Externa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6BDBA639-2A71-4A60-A71A-FF1836F546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grpSp>
        <p:nvGrpSpPr>
          <p:cNvPr id="74" name="Group 73">
            <a:extLst>
              <a:ext uri="{FF2B5EF4-FFF2-40B4-BE49-F238E27FC236}">
                <a16:creationId xmlns:a16="http://schemas.microsoft.com/office/drawing/2014/main" id="{5E208A8B-5EBD-4532-BE72-26414FA7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47255" y="-59376"/>
            <a:ext cx="9386886" cy="6923798"/>
            <a:chOff x="-329674" y="-51881"/>
            <a:chExt cx="12515851" cy="6923798"/>
          </a:xfrm>
        </p:grpSpPr>
        <p:sp>
          <p:nvSpPr>
            <p:cNvPr id="75" name="Freeform 5">
              <a:extLst>
                <a:ext uri="{FF2B5EF4-FFF2-40B4-BE49-F238E27FC236}">
                  <a16:creationId xmlns:a16="http://schemas.microsoft.com/office/drawing/2014/main" id="{15D09196-B338-4AB5-A71B-CFD5FFCA62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6" name="Freeform 6">
              <a:extLst>
                <a:ext uri="{FF2B5EF4-FFF2-40B4-BE49-F238E27FC236}">
                  <a16:creationId xmlns:a16="http://schemas.microsoft.com/office/drawing/2014/main" id="{F50B4463-128A-4677-A285-C017E6C543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7" name="Freeform 7">
              <a:extLst>
                <a:ext uri="{FF2B5EF4-FFF2-40B4-BE49-F238E27FC236}">
                  <a16:creationId xmlns:a16="http://schemas.microsoft.com/office/drawing/2014/main" id="{1D9B95CD-F023-4DFA-9678-1E02713F74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8" name="Freeform 8">
              <a:extLst>
                <a:ext uri="{FF2B5EF4-FFF2-40B4-BE49-F238E27FC236}">
                  <a16:creationId xmlns:a16="http://schemas.microsoft.com/office/drawing/2014/main" id="{1DDF47A8-BE7B-43F3-A500-F5A4656D83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9" name="Freeform 9">
              <a:extLst>
                <a:ext uri="{FF2B5EF4-FFF2-40B4-BE49-F238E27FC236}">
                  <a16:creationId xmlns:a16="http://schemas.microsoft.com/office/drawing/2014/main" id="{2DD394DE-76FB-42F8-85F2-FD436F4232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0" name="Freeform 10">
              <a:extLst>
                <a:ext uri="{FF2B5EF4-FFF2-40B4-BE49-F238E27FC236}">
                  <a16:creationId xmlns:a16="http://schemas.microsoft.com/office/drawing/2014/main" id="{B95F2EFB-87E6-4400-AAF3-7EB8B4F156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1" name="Freeform 11">
              <a:extLst>
                <a:ext uri="{FF2B5EF4-FFF2-40B4-BE49-F238E27FC236}">
                  <a16:creationId xmlns:a16="http://schemas.microsoft.com/office/drawing/2014/main" id="{1D463476-2BC7-418C-9D6F-51444B11A7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2" name="Freeform 12">
              <a:extLst>
                <a:ext uri="{FF2B5EF4-FFF2-40B4-BE49-F238E27FC236}">
                  <a16:creationId xmlns:a16="http://schemas.microsoft.com/office/drawing/2014/main" id="{24011122-2495-478A-81BF-ABBDEA1DA8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3" name="Freeform 13">
              <a:extLst>
                <a:ext uri="{FF2B5EF4-FFF2-40B4-BE49-F238E27FC236}">
                  <a16:creationId xmlns:a16="http://schemas.microsoft.com/office/drawing/2014/main" id="{C79E87C5-E5B3-476B-B539-FC9CF4A33B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4" name="Freeform 14">
              <a:extLst>
                <a:ext uri="{FF2B5EF4-FFF2-40B4-BE49-F238E27FC236}">
                  <a16:creationId xmlns:a16="http://schemas.microsoft.com/office/drawing/2014/main" id="{956029CA-2B38-434D-9044-5FF3A1ECD1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5" name="Freeform 15">
              <a:extLst>
                <a:ext uri="{FF2B5EF4-FFF2-40B4-BE49-F238E27FC236}">
                  <a16:creationId xmlns:a16="http://schemas.microsoft.com/office/drawing/2014/main" id="{9514CFB6-E8DB-43DC-B1CD-9CC2D4B276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6" name="Freeform 16">
              <a:extLst>
                <a:ext uri="{FF2B5EF4-FFF2-40B4-BE49-F238E27FC236}">
                  <a16:creationId xmlns:a16="http://schemas.microsoft.com/office/drawing/2014/main" id="{BD8C1FC8-E550-45BE-9F30-822BAB3781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7" name="Freeform 17">
              <a:extLst>
                <a:ext uri="{FF2B5EF4-FFF2-40B4-BE49-F238E27FC236}">
                  <a16:creationId xmlns:a16="http://schemas.microsoft.com/office/drawing/2014/main" id="{D1646B5D-A7B7-41EC-9591-0E0C0F4F94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8" name="Freeform 18">
              <a:extLst>
                <a:ext uri="{FF2B5EF4-FFF2-40B4-BE49-F238E27FC236}">
                  <a16:creationId xmlns:a16="http://schemas.microsoft.com/office/drawing/2014/main" id="{E2118E93-481E-4843-987E-378187AA37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9" name="Freeform 19">
              <a:extLst>
                <a:ext uri="{FF2B5EF4-FFF2-40B4-BE49-F238E27FC236}">
                  <a16:creationId xmlns:a16="http://schemas.microsoft.com/office/drawing/2014/main" id="{77038464-F4E2-47EC-A87F-18469191E3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0" name="Freeform 20">
              <a:extLst>
                <a:ext uri="{FF2B5EF4-FFF2-40B4-BE49-F238E27FC236}">
                  <a16:creationId xmlns:a16="http://schemas.microsoft.com/office/drawing/2014/main" id="{FB3BBEB1-E146-408F-95B7-EE2F269DE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1" name="Freeform 21">
              <a:extLst>
                <a:ext uri="{FF2B5EF4-FFF2-40B4-BE49-F238E27FC236}">
                  <a16:creationId xmlns:a16="http://schemas.microsoft.com/office/drawing/2014/main" id="{C765B285-56EC-47FC-B116-274EBBD61A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" name="Freeform 22">
              <a:extLst>
                <a:ext uri="{FF2B5EF4-FFF2-40B4-BE49-F238E27FC236}">
                  <a16:creationId xmlns:a16="http://schemas.microsoft.com/office/drawing/2014/main" id="{CB4A6191-6913-42EA-905E-8A174AE2C9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3" name="Freeform 23">
              <a:extLst>
                <a:ext uri="{FF2B5EF4-FFF2-40B4-BE49-F238E27FC236}">
                  <a16:creationId xmlns:a16="http://schemas.microsoft.com/office/drawing/2014/main" id="{8ADEEF92-F481-475A-845C-5E940F0D55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5" name="Freeform: Shape 94">
            <a:extLst>
              <a:ext uri="{FF2B5EF4-FFF2-40B4-BE49-F238E27FC236}">
                <a16:creationId xmlns:a16="http://schemas.microsoft.com/office/drawing/2014/main" id="{D9C506D7-84CB-4057-A44A-465313E785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31529">
            <a:off x="1630437" y="2448612"/>
            <a:ext cx="3314067" cy="4259609"/>
          </a:xfrm>
          <a:custGeom>
            <a:avLst/>
            <a:gdLst>
              <a:gd name="connsiteX0" fmla="*/ 404107 w 4507111"/>
              <a:gd name="connsiteY0" fmla="*/ 0 h 4344781"/>
              <a:gd name="connsiteX1" fmla="*/ 371857 w 4507111"/>
              <a:gd name="connsiteY1" fmla="*/ 117359 h 4344781"/>
              <a:gd name="connsiteX2" fmla="*/ 307833 w 4507111"/>
              <a:gd name="connsiteY2" fmla="*/ 632970 h 4344781"/>
              <a:gd name="connsiteX3" fmla="*/ 3569418 w 4507111"/>
              <a:gd name="connsiteY3" fmla="*/ 4141149 h 4344781"/>
              <a:gd name="connsiteX4" fmla="*/ 4440861 w 4507111"/>
              <a:gd name="connsiteY4" fmla="*/ 4332480 h 4344781"/>
              <a:gd name="connsiteX5" fmla="*/ 4507111 w 4507111"/>
              <a:gd name="connsiteY5" fmla="*/ 4341752 h 4344781"/>
              <a:gd name="connsiteX6" fmla="*/ 4296045 w 4507111"/>
              <a:gd name="connsiteY6" fmla="*/ 4344781 h 4344781"/>
              <a:gd name="connsiteX7" fmla="*/ 3749565 w 4507111"/>
              <a:gd name="connsiteY7" fmla="*/ 4321853 h 4344781"/>
              <a:gd name="connsiteX8" fmla="*/ 36764 w 4507111"/>
              <a:gd name="connsiteY8" fmla="*/ 1629794 h 4344781"/>
              <a:gd name="connsiteX9" fmla="*/ 300069 w 4507111"/>
              <a:gd name="connsiteY9" fmla="*/ 144750 h 43447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507111" h="4344781">
                <a:moveTo>
                  <a:pt x="404107" y="0"/>
                </a:moveTo>
                <a:lnTo>
                  <a:pt x="371857" y="117359"/>
                </a:lnTo>
                <a:cubicBezTo>
                  <a:pt x="333827" y="278567"/>
                  <a:pt x="311875" y="450459"/>
                  <a:pt x="307833" y="632970"/>
                </a:cubicBezTo>
                <a:cubicBezTo>
                  <a:pt x="264711" y="2579752"/>
                  <a:pt x="2253987" y="3769243"/>
                  <a:pt x="3569418" y="4141149"/>
                </a:cubicBezTo>
                <a:cubicBezTo>
                  <a:pt x="3816061" y="4210881"/>
                  <a:pt x="4114807" y="4279754"/>
                  <a:pt x="4440861" y="4332480"/>
                </a:cubicBezTo>
                <a:lnTo>
                  <a:pt x="4507111" y="4341752"/>
                </a:lnTo>
                <a:lnTo>
                  <a:pt x="4296045" y="4344781"/>
                </a:lnTo>
                <a:cubicBezTo>
                  <a:pt x="4097363" y="4343711"/>
                  <a:pt x="3912623" y="4335104"/>
                  <a:pt x="3749565" y="4321853"/>
                </a:cubicBezTo>
                <a:cubicBezTo>
                  <a:pt x="2445102" y="4215850"/>
                  <a:pt x="356405" y="3466499"/>
                  <a:pt x="36764" y="1629794"/>
                </a:cubicBezTo>
                <a:cubicBezTo>
                  <a:pt x="-63123" y="1055823"/>
                  <a:pt x="45741" y="555869"/>
                  <a:pt x="300069" y="144750"/>
                </a:cubicBez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97" name="Oval 32">
            <a:extLst>
              <a:ext uri="{FF2B5EF4-FFF2-40B4-BE49-F238E27FC236}">
                <a16:creationId xmlns:a16="http://schemas.microsoft.com/office/drawing/2014/main" id="{7842FC68-61FD-4700-8A22-BB8B071884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5934" y="691977"/>
            <a:ext cx="5821442" cy="5343064"/>
          </a:xfrm>
          <a:custGeom>
            <a:avLst/>
            <a:gdLst>
              <a:gd name="connsiteX0" fmla="*/ 0 w 6428838"/>
              <a:gd name="connsiteY0" fmla="*/ 2579031 h 5158062"/>
              <a:gd name="connsiteX1" fmla="*/ 3214419 w 6428838"/>
              <a:gd name="connsiteY1" fmla="*/ 0 h 5158062"/>
              <a:gd name="connsiteX2" fmla="*/ 6428838 w 6428838"/>
              <a:gd name="connsiteY2" fmla="*/ 2579031 h 5158062"/>
              <a:gd name="connsiteX3" fmla="*/ 3214419 w 6428838"/>
              <a:gd name="connsiteY3" fmla="*/ 5158062 h 5158062"/>
              <a:gd name="connsiteX4" fmla="*/ 0 w 6428838"/>
              <a:gd name="connsiteY4" fmla="*/ 2579031 h 5158062"/>
              <a:gd name="connsiteX0" fmla="*/ 3321 w 6432159"/>
              <a:gd name="connsiteY0" fmla="*/ 2647125 h 5226156"/>
              <a:gd name="connsiteX1" fmla="*/ 2789723 w 6432159"/>
              <a:gd name="connsiteY1" fmla="*/ 0 h 5226156"/>
              <a:gd name="connsiteX2" fmla="*/ 6432159 w 6432159"/>
              <a:gd name="connsiteY2" fmla="*/ 2647125 h 5226156"/>
              <a:gd name="connsiteX3" fmla="*/ 3217740 w 6432159"/>
              <a:gd name="connsiteY3" fmla="*/ 5226156 h 5226156"/>
              <a:gd name="connsiteX4" fmla="*/ 3321 w 6432159"/>
              <a:gd name="connsiteY4" fmla="*/ 2647125 h 5226156"/>
              <a:gd name="connsiteX0" fmla="*/ 1953 w 6566979"/>
              <a:gd name="connsiteY0" fmla="*/ 2695803 h 5226224"/>
              <a:gd name="connsiteX1" fmla="*/ 2924543 w 6566979"/>
              <a:gd name="connsiteY1" fmla="*/ 39 h 5226224"/>
              <a:gd name="connsiteX2" fmla="*/ 6566979 w 6566979"/>
              <a:gd name="connsiteY2" fmla="*/ 2647164 h 5226224"/>
              <a:gd name="connsiteX3" fmla="*/ 3352560 w 6566979"/>
              <a:gd name="connsiteY3" fmla="*/ 5226195 h 5226224"/>
              <a:gd name="connsiteX4" fmla="*/ 1953 w 6566979"/>
              <a:gd name="connsiteY4" fmla="*/ 2695803 h 5226224"/>
              <a:gd name="connsiteX0" fmla="*/ 8982 w 6574008"/>
              <a:gd name="connsiteY0" fmla="*/ 2695803 h 5226313"/>
              <a:gd name="connsiteX1" fmla="*/ 2931572 w 6574008"/>
              <a:gd name="connsiteY1" fmla="*/ 39 h 5226313"/>
              <a:gd name="connsiteX2" fmla="*/ 6574008 w 6574008"/>
              <a:gd name="connsiteY2" fmla="*/ 2647164 h 5226313"/>
              <a:gd name="connsiteX3" fmla="*/ 3359589 w 6574008"/>
              <a:gd name="connsiteY3" fmla="*/ 5226195 h 5226313"/>
              <a:gd name="connsiteX4" fmla="*/ 8982 w 6574008"/>
              <a:gd name="connsiteY4" fmla="*/ 2695803 h 5226313"/>
              <a:gd name="connsiteX0" fmla="*/ 11929 w 6576955"/>
              <a:gd name="connsiteY0" fmla="*/ 2695953 h 5226463"/>
              <a:gd name="connsiteX1" fmla="*/ 2934519 w 6576955"/>
              <a:gd name="connsiteY1" fmla="*/ 189 h 5226463"/>
              <a:gd name="connsiteX2" fmla="*/ 6576955 w 6576955"/>
              <a:gd name="connsiteY2" fmla="*/ 2647314 h 5226463"/>
              <a:gd name="connsiteX3" fmla="*/ 3362536 w 6576955"/>
              <a:gd name="connsiteY3" fmla="*/ 5226345 h 5226463"/>
              <a:gd name="connsiteX4" fmla="*/ 11929 w 6576955"/>
              <a:gd name="connsiteY4" fmla="*/ 2695953 h 5226463"/>
              <a:gd name="connsiteX0" fmla="*/ 9262 w 6963394"/>
              <a:gd name="connsiteY0" fmla="*/ 2705797 h 5247356"/>
              <a:gd name="connsiteX1" fmla="*/ 2931852 w 6963394"/>
              <a:gd name="connsiteY1" fmla="*/ 10033 h 5247356"/>
              <a:gd name="connsiteX2" fmla="*/ 6963394 w 6963394"/>
              <a:gd name="connsiteY2" fmla="*/ 3318639 h 5247356"/>
              <a:gd name="connsiteX3" fmla="*/ 3359869 w 6963394"/>
              <a:gd name="connsiteY3" fmla="*/ 5236189 h 5247356"/>
              <a:gd name="connsiteX4" fmla="*/ 9262 w 6963394"/>
              <a:gd name="connsiteY4" fmla="*/ 2705797 h 5247356"/>
              <a:gd name="connsiteX0" fmla="*/ 9262 w 6963394"/>
              <a:gd name="connsiteY0" fmla="*/ 2705797 h 5247356"/>
              <a:gd name="connsiteX1" fmla="*/ 2931852 w 6963394"/>
              <a:gd name="connsiteY1" fmla="*/ 10033 h 5247356"/>
              <a:gd name="connsiteX2" fmla="*/ 6963394 w 6963394"/>
              <a:gd name="connsiteY2" fmla="*/ 3318639 h 5247356"/>
              <a:gd name="connsiteX3" fmla="*/ 3359869 w 6963394"/>
              <a:gd name="connsiteY3" fmla="*/ 5236189 h 5247356"/>
              <a:gd name="connsiteX4" fmla="*/ 9262 w 6963394"/>
              <a:gd name="connsiteY4" fmla="*/ 2705797 h 5247356"/>
              <a:gd name="connsiteX0" fmla="*/ 9262 w 6963394"/>
              <a:gd name="connsiteY0" fmla="*/ 2705797 h 5292159"/>
              <a:gd name="connsiteX1" fmla="*/ 2931852 w 6963394"/>
              <a:gd name="connsiteY1" fmla="*/ 10033 h 5292159"/>
              <a:gd name="connsiteX2" fmla="*/ 6963394 w 6963394"/>
              <a:gd name="connsiteY2" fmla="*/ 3318639 h 5292159"/>
              <a:gd name="connsiteX3" fmla="*/ 3359869 w 6963394"/>
              <a:gd name="connsiteY3" fmla="*/ 5236189 h 5292159"/>
              <a:gd name="connsiteX4" fmla="*/ 9262 w 6963394"/>
              <a:gd name="connsiteY4" fmla="*/ 2705797 h 5292159"/>
              <a:gd name="connsiteX0" fmla="*/ 9262 w 6963394"/>
              <a:gd name="connsiteY0" fmla="*/ 2705797 h 5259961"/>
              <a:gd name="connsiteX1" fmla="*/ 2931852 w 6963394"/>
              <a:gd name="connsiteY1" fmla="*/ 10033 h 5259961"/>
              <a:gd name="connsiteX2" fmla="*/ 6963394 w 6963394"/>
              <a:gd name="connsiteY2" fmla="*/ 3318639 h 5259961"/>
              <a:gd name="connsiteX3" fmla="*/ 3359869 w 6963394"/>
              <a:gd name="connsiteY3" fmla="*/ 5236189 h 5259961"/>
              <a:gd name="connsiteX4" fmla="*/ 9262 w 6963394"/>
              <a:gd name="connsiteY4" fmla="*/ 2705797 h 5259961"/>
              <a:gd name="connsiteX0" fmla="*/ 9557 w 7352795"/>
              <a:gd name="connsiteY0" fmla="*/ 2707501 h 5252013"/>
              <a:gd name="connsiteX1" fmla="*/ 2932147 w 7352795"/>
              <a:gd name="connsiteY1" fmla="*/ 11737 h 5252013"/>
              <a:gd name="connsiteX2" fmla="*/ 7352795 w 7352795"/>
              <a:gd name="connsiteY2" fmla="*/ 3378709 h 5252013"/>
              <a:gd name="connsiteX3" fmla="*/ 3360164 w 7352795"/>
              <a:gd name="connsiteY3" fmla="*/ 5237893 h 5252013"/>
              <a:gd name="connsiteX4" fmla="*/ 9557 w 7352795"/>
              <a:gd name="connsiteY4" fmla="*/ 2707501 h 5252013"/>
              <a:gd name="connsiteX0" fmla="*/ 8078 w 7789061"/>
              <a:gd name="connsiteY0" fmla="*/ 2744796 h 5249051"/>
              <a:gd name="connsiteX1" fmla="*/ 3368413 w 7789061"/>
              <a:gd name="connsiteY1" fmla="*/ 10121 h 5249051"/>
              <a:gd name="connsiteX2" fmla="*/ 7789061 w 7789061"/>
              <a:gd name="connsiteY2" fmla="*/ 3377093 h 5249051"/>
              <a:gd name="connsiteX3" fmla="*/ 3796430 w 7789061"/>
              <a:gd name="connsiteY3" fmla="*/ 5236277 h 5249051"/>
              <a:gd name="connsiteX4" fmla="*/ 8078 w 7789061"/>
              <a:gd name="connsiteY4" fmla="*/ 2744796 h 5249051"/>
              <a:gd name="connsiteX0" fmla="*/ 8078 w 7789061"/>
              <a:gd name="connsiteY0" fmla="*/ 2744796 h 5271741"/>
              <a:gd name="connsiteX1" fmla="*/ 3368413 w 7789061"/>
              <a:gd name="connsiteY1" fmla="*/ 10121 h 5271741"/>
              <a:gd name="connsiteX2" fmla="*/ 7789061 w 7789061"/>
              <a:gd name="connsiteY2" fmla="*/ 3377093 h 5271741"/>
              <a:gd name="connsiteX3" fmla="*/ 3796430 w 7789061"/>
              <a:gd name="connsiteY3" fmla="*/ 5236277 h 5271741"/>
              <a:gd name="connsiteX4" fmla="*/ 8078 w 7789061"/>
              <a:gd name="connsiteY4" fmla="*/ 2744796 h 5271741"/>
              <a:gd name="connsiteX0" fmla="*/ 1055 w 7782038"/>
              <a:gd name="connsiteY0" fmla="*/ 2738806 h 5438018"/>
              <a:gd name="connsiteX1" fmla="*/ 3361390 w 7782038"/>
              <a:gd name="connsiteY1" fmla="*/ 4131 h 5438018"/>
              <a:gd name="connsiteX2" fmla="*/ 7782038 w 7782038"/>
              <a:gd name="connsiteY2" fmla="*/ 3371103 h 5438018"/>
              <a:gd name="connsiteX3" fmla="*/ 3692130 w 7782038"/>
              <a:gd name="connsiteY3" fmla="*/ 5415113 h 5438018"/>
              <a:gd name="connsiteX4" fmla="*/ 1055 w 7782038"/>
              <a:gd name="connsiteY4" fmla="*/ 2738806 h 5438018"/>
              <a:gd name="connsiteX0" fmla="*/ 28883 w 7809866"/>
              <a:gd name="connsiteY0" fmla="*/ 2742147 h 5441359"/>
              <a:gd name="connsiteX1" fmla="*/ 3389218 w 7809866"/>
              <a:gd name="connsiteY1" fmla="*/ 7472 h 5441359"/>
              <a:gd name="connsiteX2" fmla="*/ 7809866 w 7809866"/>
              <a:gd name="connsiteY2" fmla="*/ 3374444 h 5441359"/>
              <a:gd name="connsiteX3" fmla="*/ 3719958 w 7809866"/>
              <a:gd name="connsiteY3" fmla="*/ 5418454 h 5441359"/>
              <a:gd name="connsiteX4" fmla="*/ 28883 w 7809866"/>
              <a:gd name="connsiteY4" fmla="*/ 2742147 h 5441359"/>
              <a:gd name="connsiteX0" fmla="*/ 36549 w 7817532"/>
              <a:gd name="connsiteY0" fmla="*/ 2751085 h 5450297"/>
              <a:gd name="connsiteX1" fmla="*/ 3396884 w 7817532"/>
              <a:gd name="connsiteY1" fmla="*/ 16410 h 5450297"/>
              <a:gd name="connsiteX2" fmla="*/ 7817532 w 7817532"/>
              <a:gd name="connsiteY2" fmla="*/ 3383382 h 5450297"/>
              <a:gd name="connsiteX3" fmla="*/ 3727624 w 7817532"/>
              <a:gd name="connsiteY3" fmla="*/ 5427392 h 5450297"/>
              <a:gd name="connsiteX4" fmla="*/ 36549 w 7817532"/>
              <a:gd name="connsiteY4" fmla="*/ 2751085 h 54502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817532" h="5450297">
                <a:moveTo>
                  <a:pt x="36549" y="2751085"/>
                </a:moveTo>
                <a:cubicBezTo>
                  <a:pt x="-281221" y="925127"/>
                  <a:pt x="1526121" y="-147339"/>
                  <a:pt x="3396884" y="16410"/>
                </a:cubicBezTo>
                <a:cubicBezTo>
                  <a:pt x="5267647" y="180159"/>
                  <a:pt x="7817532" y="1453184"/>
                  <a:pt x="7817532" y="3383382"/>
                </a:cubicBezTo>
                <a:cubicBezTo>
                  <a:pt x="7700800" y="5342763"/>
                  <a:pt x="5024455" y="5532775"/>
                  <a:pt x="3727624" y="5427392"/>
                </a:cubicBezTo>
                <a:cubicBezTo>
                  <a:pt x="2430794" y="5322009"/>
                  <a:pt x="354319" y="4577043"/>
                  <a:pt x="36549" y="2751085"/>
                </a:cubicBezTo>
                <a:close/>
              </a:path>
            </a:pathLst>
          </a:custGeom>
          <a:solidFill>
            <a:schemeClr val="accent6"/>
          </a:solidFill>
          <a:ln w="152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962207" y="2061838"/>
            <a:ext cx="5219585" cy="1662475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altLang="en-US" sz="4200" dirty="0">
                <a:solidFill>
                  <a:srgbClr val="FFFFFF"/>
                </a:solidFill>
              </a:rPr>
              <a:t>  SUPERVISION  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541703" y="3783690"/>
            <a:ext cx="4798892" cy="1783401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altLang="en-US" dirty="0">
                <a:solidFill>
                  <a:srgbClr val="FFFFFF"/>
                </a:solidFill>
              </a:rPr>
              <a:t>An Introduction to Supervision   </a:t>
            </a:r>
          </a:p>
          <a:p>
            <a:pPr eaLnBrk="1" hangingPunct="1">
              <a:defRPr/>
            </a:pPr>
            <a:r>
              <a:rPr lang="en-US" altLang="en-US" dirty="0">
                <a:solidFill>
                  <a:srgbClr val="FFFFFF"/>
                </a:solidFill>
              </a:rPr>
              <a:t>Dr Beverly Cole</a:t>
            </a:r>
          </a:p>
          <a:p>
            <a:pPr eaLnBrk="1" hangingPunct="1">
              <a:defRPr/>
            </a:pPr>
            <a:endParaRPr lang="en-US" altLang="en-US" sz="1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23088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1ED92F-3316-4EAD-9A57-8E5E9E8230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44624"/>
            <a:ext cx="9036496" cy="1642244"/>
          </a:xfrm>
        </p:spPr>
        <p:txBody>
          <a:bodyPr>
            <a:normAutofit/>
          </a:bodyPr>
          <a:lstStyle/>
          <a:p>
            <a:r>
              <a:rPr lang="en-GB" sz="3850" dirty="0"/>
              <a:t> MA in Psychotherapeutic Practice: Consider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C6F2E-38E9-48BD-9B59-7E74E5E5F6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2321" y="2227943"/>
            <a:ext cx="5033221" cy="3788227"/>
          </a:xfrm>
        </p:spPr>
        <p:txBody>
          <a:bodyPr anchor="ctr">
            <a:normAutofit/>
          </a:bodyPr>
          <a:lstStyle/>
          <a:p>
            <a:r>
              <a:rPr lang="en-GB" sz="4400" dirty="0"/>
              <a:t>Supervision</a:t>
            </a:r>
          </a:p>
          <a:p>
            <a:endParaRPr lang="en-GB" sz="2100" dirty="0"/>
          </a:p>
          <a:p>
            <a:r>
              <a:rPr lang="en-GB" sz="4000" dirty="0"/>
              <a:t> What is it?</a:t>
            </a:r>
          </a:p>
          <a:p>
            <a:r>
              <a:rPr lang="en-GB" sz="4000" dirty="0"/>
              <a:t> What isn’t it?</a:t>
            </a:r>
          </a:p>
        </p:txBody>
      </p:sp>
      <p:pic>
        <p:nvPicPr>
          <p:cNvPr id="7" name="Graphic 6" descr="Checkmark">
            <a:extLst>
              <a:ext uri="{FF2B5EF4-FFF2-40B4-BE49-F238E27FC236}">
                <a16:creationId xmlns:a16="http://schemas.microsoft.com/office/drawing/2014/main" id="{B2123398-874D-4AB9-A4BC-52C74E54466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24964" y="2865141"/>
            <a:ext cx="1143455" cy="1143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26452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EB8E8F-9A72-4FFE-B0F9-7CF6E2813E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439" y="2996952"/>
            <a:ext cx="3072910" cy="1366528"/>
          </a:xfrm>
          <a:solidFill>
            <a:srgbClr val="FFFFFF"/>
          </a:solidFill>
          <a:ln w="25400" cap="sq">
            <a:solidFill>
              <a:srgbClr val="404040"/>
            </a:solidFill>
            <a:miter lim="800000"/>
          </a:ln>
        </p:spPr>
        <p:txBody>
          <a:bodyPr>
            <a:normAutofit/>
          </a:bodyPr>
          <a:lstStyle/>
          <a:p>
            <a:r>
              <a:rPr lang="en-GB" sz="2800" dirty="0">
                <a:solidFill>
                  <a:srgbClr val="262626"/>
                </a:solidFill>
              </a:rPr>
              <a:t>Consider … 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CD5983-805E-4A3A-B8C9-B2377374AB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6886" y="802638"/>
            <a:ext cx="4607114" cy="5252722"/>
          </a:xfrm>
        </p:spPr>
        <p:txBody>
          <a:bodyPr anchor="ctr">
            <a:normAutofit/>
          </a:bodyPr>
          <a:lstStyle/>
          <a:p>
            <a:r>
              <a:rPr lang="en-GB" sz="5400" b="1" dirty="0"/>
              <a:t>What is supervision?</a:t>
            </a:r>
          </a:p>
          <a:p>
            <a:r>
              <a:rPr lang="en-GB" sz="5400" b="1" dirty="0"/>
              <a:t>What does this mean to you?</a:t>
            </a:r>
          </a:p>
        </p:txBody>
      </p:sp>
    </p:spTree>
    <p:extLst>
      <p:ext uri="{BB962C8B-B14F-4D97-AF65-F5344CB8AC3E}">
        <p14:creationId xmlns:p14="http://schemas.microsoft.com/office/powerpoint/2010/main" val="8197384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AIMS OF LESSON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 typeface="Wingdings" panose="05000000000000000000" pitchFamily="2" charset="2"/>
              <a:buNone/>
              <a:defRPr/>
            </a:pPr>
            <a:r>
              <a:rPr lang="en-GB" dirty="0"/>
              <a:t>By the end of this PowerPoint, our workshop and your research and reading, you will have a greater understanding of:</a:t>
            </a:r>
          </a:p>
          <a:p>
            <a:pPr marL="0" indent="0" eaLnBrk="1" hangingPunct="1">
              <a:buFont typeface="Wingdings" panose="05000000000000000000" pitchFamily="2" charset="2"/>
              <a:buNone/>
              <a:defRPr/>
            </a:pPr>
            <a:endParaRPr lang="en-GB" dirty="0"/>
          </a:p>
          <a:p>
            <a:pPr marL="447675" indent="-447675" eaLnBrk="1" hangingPunct="1">
              <a:defRPr/>
            </a:pPr>
            <a:r>
              <a:rPr lang="en-GB" dirty="0"/>
              <a:t>What supervision is and its role, function and   importance in counselling</a:t>
            </a:r>
          </a:p>
          <a:p>
            <a:pPr eaLnBrk="1" hangingPunct="1">
              <a:defRPr/>
            </a:pPr>
            <a:r>
              <a:rPr lang="en-GB" dirty="0"/>
              <a:t> The role of the supervisor</a:t>
            </a:r>
          </a:p>
          <a:p>
            <a:pPr eaLnBrk="1" hangingPunct="1">
              <a:defRPr/>
            </a:pPr>
            <a:r>
              <a:rPr lang="en-GB" dirty="0"/>
              <a:t> The role of the supervisee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sz="quarter"/>
          </p:nvPr>
        </p:nvSpPr>
        <p:spPr>
          <a:xfrm>
            <a:off x="467544" y="260648"/>
            <a:ext cx="7772400" cy="1736725"/>
          </a:xfrm>
        </p:spPr>
        <p:txBody>
          <a:bodyPr wrap="square" anchor="ctr"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4600" dirty="0"/>
              <a:t>WHY IS IT NECESSARY TO HAVE SUPERVISION?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2132856"/>
            <a:ext cx="6400800" cy="3505944"/>
          </a:xfrm>
        </p:spPr>
        <p:txBody>
          <a:bodyPr wrap="square" anchor="t">
            <a:normAutofit lnSpcReduction="10000"/>
          </a:bodyPr>
          <a:lstStyle/>
          <a:p>
            <a:pPr eaLnBrk="1" hangingPunct="1">
              <a:defRPr/>
            </a:pPr>
            <a:r>
              <a:rPr lang="en-US" altLang="en-US" sz="4800" dirty="0"/>
              <a:t>Working</a:t>
            </a:r>
            <a:r>
              <a:rPr lang="en-GB" altLang="en-US" sz="4800" dirty="0"/>
              <a:t> with human-beings makes it necessary to question, consider and reflect upon what one is doing  </a:t>
            </a:r>
          </a:p>
          <a:p>
            <a:pPr>
              <a:defRPr/>
            </a:pPr>
            <a:endParaRPr lang="en-GB" altLang="en-US" dirty="0"/>
          </a:p>
          <a:p>
            <a:pPr eaLnBrk="1" hangingPunct="1"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9742894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u="sng"/>
              <a:t>The Concept of Counselling Supervision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3600" dirty="0">
                <a:cs typeface="Arial" panose="020B0604020202020204" pitchFamily="34" charset="0"/>
              </a:rPr>
              <a:t>Supervision of counsellors dates back to Freud’s informal reviewing of work. </a:t>
            </a:r>
          </a:p>
          <a:p>
            <a:pPr eaLnBrk="1" hangingPunct="1">
              <a:lnSpc>
                <a:spcPct val="90000"/>
              </a:lnSpc>
              <a:defRPr/>
            </a:pPr>
            <a:endParaRPr lang="en-US" altLang="en-US" sz="3600" dirty="0"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3600" dirty="0">
                <a:cs typeface="Arial" panose="020B0604020202020204" pitchFamily="34" charset="0"/>
              </a:rPr>
              <a:t>The </a:t>
            </a:r>
            <a:r>
              <a:rPr lang="en-US" altLang="en-US" sz="3600" i="1" dirty="0">
                <a:cs typeface="Arial" panose="020B0604020202020204" pitchFamily="34" charset="0"/>
              </a:rPr>
              <a:t>analyst </a:t>
            </a:r>
            <a:r>
              <a:rPr lang="en-US" altLang="en-US" sz="3600" dirty="0">
                <a:cs typeface="Arial" panose="020B0604020202020204" pitchFamily="34" charset="0"/>
              </a:rPr>
              <a:t>was </a:t>
            </a:r>
            <a:r>
              <a:rPr lang="en-US" altLang="en-US" sz="3600" i="1" dirty="0" err="1">
                <a:cs typeface="Arial" panose="020B0604020202020204" pitchFamily="34" charset="0"/>
              </a:rPr>
              <a:t>analysed</a:t>
            </a:r>
            <a:r>
              <a:rPr lang="en-GB" altLang="en-US" sz="3600" dirty="0">
                <a:cs typeface="Arial" panose="020B0604020202020204" pitchFamily="34" charset="0"/>
              </a:rPr>
              <a:t>.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3600" dirty="0"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3600" dirty="0">
                <a:cs typeface="Arial" panose="020B0604020202020204" pitchFamily="34" charset="0"/>
              </a:rPr>
              <a:t>Research and read up on this!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u="sng"/>
              <a:t>The Concept of Counselling Supervision</a:t>
            </a:r>
            <a:endParaRPr lang="en-GB" altLang="en-US"/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endParaRPr lang="en-US" alt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US" alt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3600" dirty="0">
                <a:cs typeface="Arial" panose="020B0604020202020204" pitchFamily="34" charset="0"/>
              </a:rPr>
              <a:t>Supervision</a:t>
            </a:r>
            <a:r>
              <a:rPr lang="en-GB" altLang="en-US" sz="3600" dirty="0">
                <a:cs typeface="Arial" panose="020B0604020202020204" pitchFamily="34" charset="0"/>
              </a:rPr>
              <a:t> has strong historical and current elements, yet is complex and emerging</a:t>
            </a:r>
            <a:r>
              <a:rPr lang="en-GB" altLang="en-US" sz="3600" dirty="0"/>
              <a:t>.</a:t>
            </a:r>
          </a:p>
          <a:p>
            <a:pPr eaLnBrk="1" hangingPunct="1">
              <a:defRPr/>
            </a:pPr>
            <a:endParaRPr lang="en-GB" alt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u="sng"/>
              <a:t>The Concept of Counselling Supervision</a:t>
            </a:r>
            <a:endParaRPr lang="en-GB" altLang="en-US"/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Supervision is a mandatory expectation of mainstream counselling in Britain  </a:t>
            </a:r>
          </a:p>
          <a:p>
            <a:pPr eaLnBrk="1" hangingPunct="1">
              <a:defRPr/>
            </a:pPr>
            <a:endParaRPr lang="en-GB" alt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u="sng"/>
              <a:t>The Concept of Counselling Supervision</a:t>
            </a:r>
            <a:endParaRPr lang="en-GB" altLang="en-US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GB" altLang="en-US" sz="3600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eaLnBrk="1" hangingPunct="1">
              <a:defRPr/>
            </a:pPr>
            <a:endParaRPr lang="en-GB" altLang="en-US" sz="3600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eaLnBrk="1" hangingPunct="1">
              <a:defRPr/>
            </a:pPr>
            <a:r>
              <a:rPr lang="en-GB" altLang="en-US" sz="3600" dirty="0">
                <a:cs typeface="Times New Roman" panose="02020603050405020304" pitchFamily="18" charset="0"/>
              </a:rPr>
              <a:t>Supervision is part of the identity and uniqueness of the counselling profession.</a:t>
            </a:r>
            <a:r>
              <a:rPr lang="en-GB" altLang="en-US" sz="3600" dirty="0">
                <a:cs typeface="Arial" panose="020B0604020202020204" pitchFamily="34" charset="0"/>
              </a:rPr>
              <a:t> </a:t>
            </a:r>
          </a:p>
          <a:p>
            <a:pPr eaLnBrk="1" hangingPunct="1">
              <a:defRPr/>
            </a:pPr>
            <a:endParaRPr lang="en-GB" altLang="en-US" sz="3600" b="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u="sng" dirty="0"/>
              <a:t> Supervision is …</a:t>
            </a:r>
          </a:p>
        </p:txBody>
      </p:sp>
      <p:sp>
        <p:nvSpPr>
          <p:cNvPr id="14339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r>
              <a:rPr lang="en-GB" altLang="en-US" dirty="0">
                <a:cs typeface="Arial" panose="020B0604020202020204" pitchFamily="34" charset="0"/>
              </a:rPr>
              <a:t>   A working alliance between supervisor and counsellor in which the counsellor can offer an account of their work; reflect upon it; receive feedback and, where appropriate, guidance.</a:t>
            </a:r>
          </a:p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endParaRPr lang="en-GB" altLang="en-US" dirty="0">
              <a:cs typeface="Arial" panose="020B0604020202020204" pitchFamily="34" charset="0"/>
            </a:endParaRPr>
          </a:p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r>
              <a:rPr lang="en-GB" altLang="en-US" dirty="0">
                <a:cs typeface="Arial" panose="020B0604020202020204" pitchFamily="34" charset="0"/>
              </a:rPr>
              <a:t>   The object of this alliance is to enable the counsellor to gain in ethical competence, confidence, compassion and creativity in order to give best possible service to clients </a:t>
            </a:r>
            <a:endParaRPr lang="en-GB" alt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 dirty="0"/>
              <a:t> More simply … </a:t>
            </a:r>
            <a:r>
              <a:rPr lang="en-GB" altLang="en-US" dirty="0"/>
              <a:t>Supervision is …</a:t>
            </a:r>
            <a:endParaRPr lang="en-US" altLang="en-US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US" altLang="en-US" dirty="0"/>
              <a:t> 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US" altLang="en-US" sz="4000" dirty="0"/>
              <a:t>   An intervention provided by a more senior member of a profession to a more junior member or members of that same profession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US" altLang="en-US" dirty="0"/>
              <a:t>    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endParaRPr lang="en-US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NCPS/BACP DEFINITION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r>
              <a:rPr lang="en-GB" sz="4400" dirty="0"/>
              <a:t>Check out the NCPS/BACP latest definitions of supervision and their emphasis on career long supervision. 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SUPERVISION IS NOT…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sz="4400" dirty="0"/>
              <a:t>Line Management</a:t>
            </a:r>
          </a:p>
          <a:p>
            <a:endParaRPr lang="en-GB" sz="4400" dirty="0"/>
          </a:p>
          <a:p>
            <a:r>
              <a:rPr lang="en-GB" sz="4400" dirty="0"/>
              <a:t>Therapy</a:t>
            </a:r>
          </a:p>
        </p:txBody>
      </p:sp>
    </p:spTree>
    <p:extLst>
      <p:ext uri="{BB962C8B-B14F-4D97-AF65-F5344CB8AC3E}">
        <p14:creationId xmlns:p14="http://schemas.microsoft.com/office/powerpoint/2010/main" val="25827062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sz="4000" u="sng" dirty="0"/>
              <a:t>THE AIMS AND FUNCTIONS OF SUPERVISION INCLUDE:</a:t>
            </a:r>
            <a:endParaRPr lang="en-GB" altLang="en-US" sz="4000" dirty="0"/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endParaRPr lang="en-US" alt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  <a:defRPr/>
            </a:pPr>
            <a:r>
              <a:rPr lang="en-US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Support and restoration</a:t>
            </a:r>
          </a:p>
          <a:p>
            <a:pPr eaLnBrk="1" hangingPunct="1">
              <a:lnSpc>
                <a:spcPct val="150000"/>
              </a:lnSpc>
              <a:defRPr/>
            </a:pPr>
            <a:r>
              <a:rPr lang="en-US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Education</a:t>
            </a:r>
          </a:p>
          <a:p>
            <a:pPr eaLnBrk="1" hangingPunct="1">
              <a:lnSpc>
                <a:spcPct val="150000"/>
              </a:lnSpc>
              <a:defRPr/>
            </a:pPr>
            <a:r>
              <a:rPr lang="en-US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Quality Control and Management</a:t>
            </a:r>
          </a:p>
          <a:p>
            <a:pPr eaLnBrk="1" hangingPunct="1">
              <a:lnSpc>
                <a:spcPct val="150000"/>
              </a:lnSpc>
              <a:defRPr/>
            </a:pPr>
            <a:r>
              <a:rPr lang="en-US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Client/Counsellor safety</a:t>
            </a:r>
          </a:p>
          <a:p>
            <a:pPr eaLnBrk="1" hangingPunct="1">
              <a:defRPr/>
            </a:pPr>
            <a:endParaRPr lang="en-GB" alt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u="sng" dirty="0"/>
              <a:t>THE AIMS AND FUNCTIONS OF SUPERVISION</a:t>
            </a:r>
            <a:endParaRPr lang="en-GB" altLang="en-US" dirty="0"/>
          </a:p>
        </p:txBody>
      </p:sp>
      <p:sp>
        <p:nvSpPr>
          <p:cNvPr id="1843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buFont typeface="Wingdings" panose="05000000000000000000" pitchFamily="2" charset="2"/>
              <a:buNone/>
              <a:defRPr/>
            </a:pPr>
            <a:r>
              <a:rPr lang="en-GB" altLang="en-US" sz="3600" dirty="0">
                <a:effectLst/>
              </a:rPr>
              <a:t>WHY IS SUPERVISION NECESSARY?</a:t>
            </a:r>
          </a:p>
          <a:p>
            <a:pPr marL="0" indent="0" eaLnBrk="1" hangingPunct="1">
              <a:buFont typeface="Wingdings" panose="05000000000000000000" pitchFamily="2" charset="2"/>
              <a:buNone/>
              <a:defRPr/>
            </a:pPr>
            <a:endParaRPr lang="en-GB" altLang="en-US" sz="3600" dirty="0">
              <a:effectLst/>
              <a:cs typeface="Arial" panose="020B0604020202020204" pitchFamily="34" charset="0"/>
            </a:endParaRPr>
          </a:p>
          <a:p>
            <a:pPr eaLnBrk="1" hangingPunct="1">
              <a:defRPr/>
            </a:pPr>
            <a:r>
              <a:rPr lang="en-GB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Support</a:t>
            </a: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: Counselling can be a lonely and stressful activity, supervision can counteract feelings of isolation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br>
              <a:rPr lang="en-GB" altLang="en-US" dirty="0">
                <a:effectLst/>
              </a:rPr>
            </a:br>
            <a:r>
              <a:rPr lang="en-GB" altLang="en-US" dirty="0">
                <a:effectLst/>
              </a:rPr>
              <a:t>WHY IS SUPERVISION NECESSARY?</a:t>
            </a:r>
            <a:br>
              <a:rPr lang="en-GB" altLang="en-US" dirty="0">
                <a:effectLst/>
              </a:rPr>
            </a:br>
            <a:endParaRPr lang="en-GB" dirty="0"/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buFont typeface="Wingdings" panose="05000000000000000000" pitchFamily="2" charset="2"/>
              <a:buNone/>
              <a:defRPr/>
            </a:pPr>
            <a:endParaRPr lang="en-GB" altLang="en-US" sz="3600" dirty="0">
              <a:effectLst/>
              <a:cs typeface="Arial" panose="020B0604020202020204" pitchFamily="34" charset="0"/>
            </a:endParaRPr>
          </a:p>
          <a:p>
            <a:pPr eaLnBrk="1" hangingPunct="1">
              <a:defRPr/>
            </a:pPr>
            <a:r>
              <a:rPr lang="en-GB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Educative</a:t>
            </a: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:  Learning from a more senior/experienced colleague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107504" y="277813"/>
            <a:ext cx="8928992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u="sng" dirty="0"/>
              <a:t>WHAT ARE THE AIMS AND FUNCTIONS OF SUPERVISION (</a:t>
            </a:r>
            <a:r>
              <a:rPr lang="en-GB" altLang="en-US" u="sng" dirty="0" err="1"/>
              <a:t>Con’t</a:t>
            </a:r>
            <a:r>
              <a:rPr lang="en-GB" altLang="en-US" u="sng" dirty="0"/>
              <a:t>)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060848"/>
            <a:ext cx="8229600" cy="4070077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Quality Control and Management: </a:t>
            </a: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key function of supervision is ensuring that clients receive the most effective counselling, as part of a supervisor’s role is to monitor client services.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u="sng"/>
              <a:t>WHAT ARE THE AIMS AND FUNCTIONS OF SUPERVISION (Con’t)</a:t>
            </a:r>
          </a:p>
        </p:txBody>
      </p:sp>
      <p:sp>
        <p:nvSpPr>
          <p:cNvPr id="24579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GB" altLang="en-US" dirty="0"/>
          </a:p>
          <a:p>
            <a:pPr eaLnBrk="1" hangingPunct="1">
              <a:defRPr/>
            </a:pPr>
            <a:endParaRPr lang="en-GB" altLang="en-US" dirty="0"/>
          </a:p>
          <a:p>
            <a:pPr eaLnBrk="1" hangingPunct="1">
              <a:defRPr/>
            </a:pPr>
            <a:r>
              <a:rPr lang="en-GB" altLang="en-US" sz="4000" b="1" dirty="0"/>
              <a:t>Safety issues:</a:t>
            </a:r>
            <a:r>
              <a:rPr lang="en-GB" altLang="en-US" sz="4000" dirty="0"/>
              <a:t> Counsellor/Client safety – a safe environment for all involved</a:t>
            </a:r>
          </a:p>
          <a:p>
            <a:pPr eaLnBrk="1" hangingPunct="1">
              <a:defRPr/>
            </a:pPr>
            <a:endParaRPr lang="en-GB" altLang="en-US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u="sng"/>
              <a:t>WHY IS SUPERVISION NECESSARY</a:t>
            </a:r>
            <a:endParaRPr lang="en-GB" altLang="en-US" dirty="0"/>
          </a:p>
        </p:txBody>
      </p:sp>
      <p:sp>
        <p:nvSpPr>
          <p:cNvPr id="2150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 altLang="en-US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eaLnBrk="1" hangingPunct="1">
              <a:defRPr/>
            </a:pPr>
            <a:endParaRPr lang="en-US" altLang="en-US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eaLnBrk="1" hangingPunct="1">
              <a:defRPr/>
            </a:pPr>
            <a:r>
              <a:rPr lang="en-US" altLang="en-US" sz="4000">
                <a:latin typeface="Arial" panose="020B0604020202020204" pitchFamily="34" charset="0"/>
                <a:cs typeface="Times New Roman" panose="02020603050405020304" pitchFamily="18" charset="0"/>
              </a:rPr>
              <a:t>Good supervision encourages us to observe situations from new perspectives and broadens our horizons </a:t>
            </a:r>
            <a:endParaRPr lang="en-GB" altLang="en-US" sz="400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eaLnBrk="1" hangingPunct="1">
              <a:defRPr/>
            </a:pPr>
            <a:endParaRPr lang="en-GB" altLang="en-US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u="sng" dirty="0"/>
              <a:t>WHY IS SUPERVISION NECESSARY?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579296" cy="4530725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>
                <a:effectLst/>
              </a:rPr>
              <a:t>A trusting relationship, with sensitive challenge</a:t>
            </a:r>
          </a:p>
          <a:p>
            <a:pPr eaLnBrk="1" hangingPunct="1">
              <a:defRPr/>
            </a:pPr>
            <a:endParaRPr lang="en-GB" dirty="0">
              <a:effectLst/>
            </a:endParaRPr>
          </a:p>
          <a:p>
            <a:pPr eaLnBrk="1" hangingPunct="1">
              <a:defRPr/>
            </a:pPr>
            <a:r>
              <a:rPr lang="en-GB" dirty="0">
                <a:effectLst/>
              </a:rPr>
              <a:t>Place to offload</a:t>
            </a:r>
          </a:p>
          <a:p>
            <a:pPr eaLnBrk="1" hangingPunct="1">
              <a:defRPr/>
            </a:pPr>
            <a:endParaRPr lang="en-GB" dirty="0">
              <a:effectLst/>
            </a:endParaRPr>
          </a:p>
          <a:p>
            <a:pPr eaLnBrk="1" hangingPunct="1">
              <a:defRPr/>
            </a:pPr>
            <a:r>
              <a:rPr lang="en-GB" dirty="0">
                <a:effectLst/>
              </a:rPr>
              <a:t>Get help and advice</a:t>
            </a:r>
          </a:p>
          <a:p>
            <a:pPr eaLnBrk="1" hangingPunct="1">
              <a:defRPr/>
            </a:pPr>
            <a:endParaRPr lang="en-GB" dirty="0">
              <a:effectLst/>
            </a:endParaRPr>
          </a:p>
          <a:p>
            <a:pPr eaLnBrk="1" hangingPunct="1">
              <a:defRPr/>
            </a:pPr>
            <a:r>
              <a:rPr lang="en-GB" dirty="0">
                <a:effectLst/>
              </a:rPr>
              <a:t>Ensure working professionally, safely and ethically</a:t>
            </a:r>
          </a:p>
          <a:p>
            <a:pPr eaLnBrk="1" hangingPunct="1">
              <a:defRPr/>
            </a:pPr>
            <a:endParaRPr lang="en-GB" sz="2800" dirty="0">
              <a:effectLst/>
            </a:endParaRPr>
          </a:p>
          <a:p>
            <a:pPr eaLnBrk="1" hangingPunct="1"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u="sng" dirty="0"/>
              <a:t>MAIN TYPES OF SUPERVISION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r>
              <a:rPr lang="en-GB" sz="4400" dirty="0"/>
              <a:t>INDIVIDUAL, ONE-TO-ONE</a:t>
            </a:r>
          </a:p>
          <a:p>
            <a:pPr eaLnBrk="1" hangingPunct="1">
              <a:defRPr/>
            </a:pPr>
            <a:r>
              <a:rPr lang="en-GB" sz="4400" dirty="0"/>
              <a:t>GROUP</a:t>
            </a:r>
          </a:p>
          <a:p>
            <a:pPr eaLnBrk="1" hangingPunct="1">
              <a:defRPr/>
            </a:pPr>
            <a:r>
              <a:rPr lang="en-GB" sz="4400" dirty="0">
                <a:solidFill>
                  <a:srgbClr val="FFFF00"/>
                </a:solidFill>
              </a:rPr>
              <a:t>PEER?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u="sng" dirty="0"/>
              <a:t>GROUP OR INDIVIDUAL?  </a:t>
            </a:r>
          </a:p>
        </p:txBody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defRPr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Whilst group and individual supervision have particular strengths and weaknesses for individual supervisees, these change at different times during their professional life.  </a:t>
            </a:r>
          </a:p>
          <a:p>
            <a:pPr algn="just" eaLnBrk="1" hangingPunct="1">
              <a:defRPr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There is a tendency to dismiss the either/or question of individual/group supervision and tacit acceptance that a combination of both offers the best option, with each making up for shortfalls within the other.  </a:t>
            </a:r>
            <a:endParaRPr lang="en-GB" altLang="en-US" sz="2800" dirty="0">
              <a:cs typeface="Times New Roman" panose="02020603050405020304" pitchFamily="18" charset="0"/>
            </a:endParaRPr>
          </a:p>
          <a:p>
            <a:pPr eaLnBrk="1" hangingPunct="1">
              <a:defRPr/>
            </a:pPr>
            <a:endParaRPr lang="en-GB" altLang="en-US" sz="2800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wrap="square" anchor="b">
            <a:normAutofit fontScale="90000"/>
          </a:bodyPr>
          <a:lstStyle/>
          <a:p>
            <a:pPr eaLnBrk="1" hangingPunct="1">
              <a:lnSpc>
                <a:spcPct val="90000"/>
              </a:lnSpc>
              <a:defRPr/>
            </a:pPr>
            <a:br>
              <a:rPr lang="en-GB" altLang="en-US" sz="5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altLang="en-US" sz="5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Consider:</a:t>
            </a:r>
            <a:br>
              <a:rPr lang="en-GB" altLang="en-US" sz="5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GB" altLang="en-US" sz="5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altLang="en-US" sz="5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role of the supervisor  </a:t>
            </a:r>
            <a:r>
              <a:rPr lang="en-GB" altLang="en-US" sz="5100" dirty="0"/>
              <a:t> </a:t>
            </a:r>
          </a:p>
        </p:txBody>
      </p:sp>
      <p:sp>
        <p:nvSpPr>
          <p:cNvPr id="46083" name="Conten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 wrap="square" anchor="t">
            <a:normAutofit/>
          </a:bodyPr>
          <a:lstStyle/>
          <a:p>
            <a:pPr marL="1887538" indent="-457200" eaLnBrk="1" hangingPunct="1">
              <a:buFont typeface="Wingdings" panose="05000000000000000000" pitchFamily="2" charset="2"/>
              <a:buChar char="Ø"/>
              <a:defRPr/>
            </a:pPr>
            <a:r>
              <a:rPr lang="en-GB" altLang="en-US" dirty="0"/>
              <a:t>    </a:t>
            </a:r>
          </a:p>
          <a:p>
            <a:pPr marL="1079500" indent="0" eaLnBrk="1" hangingPunct="1">
              <a:buFont typeface="Wingdings" panose="05000000000000000000" pitchFamily="2" charset="2"/>
              <a:buNone/>
              <a:defRPr/>
            </a:pPr>
            <a:r>
              <a:rPr lang="en-GB" altLang="en-US" dirty="0"/>
              <a:t>   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2FE7E3-0EF8-C4BE-1DA1-F50EF54EDF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>
            <a:extLst>
              <a:ext uri="{FF2B5EF4-FFF2-40B4-BE49-F238E27FC236}">
                <a16:creationId xmlns:a16="http://schemas.microsoft.com/office/drawing/2014/main" id="{1BBEE779-7D25-A18E-C9EB-F7408748C4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wrap="square" anchor="b">
            <a:normAutofit fontScale="90000"/>
          </a:bodyPr>
          <a:lstStyle/>
          <a:p>
            <a:pPr eaLnBrk="1" hangingPunct="1">
              <a:lnSpc>
                <a:spcPct val="90000"/>
              </a:lnSpc>
              <a:defRPr/>
            </a:pPr>
            <a:br>
              <a:rPr lang="en-GB" altLang="en-US" sz="5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altLang="en-US" sz="5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Consider:</a:t>
            </a:r>
            <a:br>
              <a:rPr lang="en-GB" altLang="en-US" sz="5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GB" altLang="en-US" sz="5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altLang="en-US" sz="5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role of the supervisee  </a:t>
            </a:r>
            <a:r>
              <a:rPr lang="en-GB" altLang="en-US" sz="5100" dirty="0"/>
              <a:t> </a:t>
            </a:r>
          </a:p>
        </p:txBody>
      </p:sp>
      <p:sp>
        <p:nvSpPr>
          <p:cNvPr id="46083" name="Content Placeholder 2">
            <a:extLst>
              <a:ext uri="{FF2B5EF4-FFF2-40B4-BE49-F238E27FC236}">
                <a16:creationId xmlns:a16="http://schemas.microsoft.com/office/drawing/2014/main" id="{F06C068B-5357-8385-6FF4-32DB4F9915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 wrap="square" anchor="t">
            <a:normAutofit/>
          </a:bodyPr>
          <a:lstStyle/>
          <a:p>
            <a:pPr marL="1430338" eaLnBrk="1" hangingPunct="1">
              <a:defRPr/>
            </a:pPr>
            <a:r>
              <a:rPr lang="en-GB" altLang="en-US" dirty="0"/>
              <a:t>    </a:t>
            </a:r>
          </a:p>
          <a:p>
            <a:pPr marL="1079500" indent="0" eaLnBrk="1" hangingPunct="1">
              <a:buFont typeface="Wingdings" panose="05000000000000000000" pitchFamily="2" charset="2"/>
              <a:buNone/>
              <a:defRPr/>
            </a:pPr>
            <a:r>
              <a:rPr lang="en-GB" alt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104176585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8824632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A85354-25B5-4D4D-A78D-D03C426A60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2775" y="609597"/>
            <a:ext cx="7044316" cy="1330841"/>
          </a:xfrm>
        </p:spPr>
        <p:txBody>
          <a:bodyPr>
            <a:normAutofit/>
          </a:bodyPr>
          <a:lstStyle/>
          <a:p>
            <a:r>
              <a:rPr lang="en-GB"/>
              <a:t>REMEMBER … …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2A99ED-4D95-46D6-A95B-D0923F8309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2775" y="2198362"/>
            <a:ext cx="3719225" cy="3917773"/>
          </a:xfrm>
        </p:spPr>
        <p:txBody>
          <a:bodyPr>
            <a:normAutofit/>
          </a:bodyPr>
          <a:lstStyle/>
          <a:p>
            <a:endParaRPr lang="en-GB" sz="1700" dirty="0"/>
          </a:p>
          <a:p>
            <a:endParaRPr lang="en-GB" sz="1700" dirty="0"/>
          </a:p>
          <a:p>
            <a:r>
              <a:rPr lang="en-GB" sz="4800" dirty="0"/>
              <a:t>You are the service user here!!!</a:t>
            </a:r>
          </a:p>
          <a:p>
            <a:endParaRPr lang="en-GB" sz="1700" dirty="0"/>
          </a:p>
          <a:p>
            <a:endParaRPr lang="en-GB" sz="1700" dirty="0"/>
          </a:p>
        </p:txBody>
      </p:sp>
      <p:pic>
        <p:nvPicPr>
          <p:cNvPr id="5" name="Picture 4" descr="A picture containing object, clock, drawing&#10;&#10;Description automatically generated">
            <a:extLst>
              <a:ext uri="{FF2B5EF4-FFF2-40B4-BE49-F238E27FC236}">
                <a16:creationId xmlns:a16="http://schemas.microsoft.com/office/drawing/2014/main" id="{FBE6BEBA-ED06-4C2D-8DC0-331A47987AD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39525" y="2868737"/>
            <a:ext cx="3591379" cy="2388268"/>
          </a:xfrm>
          <a:prstGeom prst="rect">
            <a:avLst/>
          </a:pr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036218" y="6209414"/>
            <a:ext cx="5107781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759814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DE86AC66-57F9-4AE7-95E8-1C83692A214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SERVICE USERS AND SERVICE PROVIDERS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86443CE9-BAAB-4844-88F3-0BE12FA28EB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GB" alt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A “Vendor/Buyer” paradigm has been applied to counselling – clients are the buyer of helping services, counsellors are the vendors.  </a:t>
            </a: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Likewise, counsellors are the buyer of supervision services, supervisors are the vendors.   </a:t>
            </a:r>
            <a:endParaRPr lang="en-GB" altLang="en-US" dirty="0">
              <a:cs typeface="Times New Roman" panose="02020603050405020304" pitchFamily="18" charset="0"/>
            </a:endParaRPr>
          </a:p>
          <a:p>
            <a:pPr eaLnBrk="1" hangingPunct="1"/>
            <a:endParaRPr lang="en-GB" altLang="en-US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sz="3200" dirty="0"/>
              <a:t>RELATIONSHIP BETWEEN SUPERVISION AND THE COUNSELLING PROCESS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GB" alt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defRPr/>
            </a:pP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Supervision is often compared to the counselling process.  </a:t>
            </a:r>
          </a:p>
          <a:p>
            <a:pPr eaLnBrk="1" hangingPunct="1">
              <a:defRPr/>
            </a:pPr>
            <a:endParaRPr lang="en-GB" alt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defRPr/>
            </a:pP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However, unlike counselling, supervision is involuntary, mandatory and evaluative.    </a:t>
            </a:r>
            <a:endParaRPr lang="en-GB" altLang="en-US" dirty="0">
              <a:cs typeface="Times New Roman" panose="02020603050405020304" pitchFamily="18" charset="0"/>
            </a:endParaRPr>
          </a:p>
          <a:p>
            <a:pPr marL="0" indent="0" eaLnBrk="1" hangingPunct="1">
              <a:buNone/>
              <a:defRPr/>
            </a:pPr>
            <a:r>
              <a:rPr lang="en-GB" altLang="en-US" dirty="0"/>
              <a:t> 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48745F-7E72-8C22-DFAE-BC3C3D2CF1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7812"/>
            <a:ext cx="8229600" cy="1783035"/>
          </a:xfrm>
        </p:spPr>
        <p:txBody>
          <a:bodyPr/>
          <a:lstStyle/>
          <a:p>
            <a:br>
              <a:rPr lang="en-GB" sz="3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br>
              <a:rPr lang="en-GB" sz="3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3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There are many Psychotherapy-Based Supervision Approaches/Models, and those interested can research the following examples:    </a:t>
            </a:r>
            <a:br>
              <a:rPr lang="en-GB" sz="4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3F7366-90F0-98C2-6E1A-3023628FAE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Psychodynamic Approach to Supervision 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Feminist Approach of Supervision 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Cognitive-</a:t>
            </a:r>
            <a:r>
              <a:rPr lang="en-GB" sz="2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Behavioral</a:t>
            </a:r>
            <a:r>
              <a:rPr lang="en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Supervision 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Person-</a:t>
            </a:r>
            <a:r>
              <a:rPr lang="en-GB" sz="2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Centered</a:t>
            </a:r>
            <a:r>
              <a:rPr lang="en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Supervision 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Developmental Models of Supervision</a:t>
            </a:r>
          </a:p>
          <a:p>
            <a:r>
              <a:rPr lang="en-GB" sz="2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Integrated Models of </a:t>
            </a:r>
            <a:r>
              <a:rPr lang="en-GB" sz="2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Supervison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08107648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u="sng" dirty="0"/>
              <a:t>MODELS OF SUPERVISION: Two seminal models, as examples:  </a:t>
            </a:r>
          </a:p>
        </p:txBody>
      </p:sp>
      <p:sp>
        <p:nvSpPr>
          <p:cNvPr id="870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endParaRPr lang="en-GB" altLang="en-US" sz="2800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800" dirty="0"/>
              <a:t>The Seven Eyed Supervisor, Hawkins and </a:t>
            </a:r>
            <a:r>
              <a:rPr lang="en-GB" altLang="en-US" sz="2800" dirty="0" err="1"/>
              <a:t>Shohet</a:t>
            </a:r>
            <a:r>
              <a:rPr lang="en-GB" altLang="en-US" sz="2800" dirty="0"/>
              <a:t> (2012)  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2800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800" dirty="0"/>
              <a:t>The Cyclical Model, Page and </a:t>
            </a:r>
            <a:r>
              <a:rPr lang="en-GB" altLang="en-US" sz="2800" dirty="0" err="1"/>
              <a:t>Woskett</a:t>
            </a:r>
            <a:r>
              <a:rPr lang="en-GB" altLang="en-US" sz="2800" dirty="0"/>
              <a:t> (2015)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2800" dirty="0"/>
          </a:p>
          <a:p>
            <a:pPr marL="0" indent="0" algn="just"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altLang="en-US" sz="2800" dirty="0">
                <a:cs typeface="Arial" panose="020B0604020202020204" pitchFamily="34" charset="0"/>
              </a:rPr>
              <a:t>These models offer excellent frameworks for supervision and both are accepted as tried and tested and a good place to start, but there are many others   </a:t>
            </a:r>
          </a:p>
          <a:p>
            <a:pPr marL="0" indent="0" algn="just"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altLang="en-US" sz="2800" dirty="0">
                <a:cs typeface="Arial" panose="020B0604020202020204" pitchFamily="34" charset="0"/>
              </a:rPr>
              <a:t> </a:t>
            </a:r>
            <a:endParaRPr lang="en-GB" altLang="en-US" sz="2800" dirty="0">
              <a:solidFill>
                <a:schemeClr val="folHlink"/>
              </a:solidFill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45168E95-E364-4870-8954-9167528C46D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95532" y="1412775"/>
            <a:ext cx="4104458" cy="4968547"/>
          </a:xfrm>
        </p:spPr>
      </p:pic>
      <p:sp>
        <p:nvSpPr>
          <p:cNvPr id="3" name="Content Placeholder 5">
            <a:extLst>
              <a:ext uri="{FF2B5EF4-FFF2-40B4-BE49-F238E27FC236}">
                <a16:creationId xmlns:a16="http://schemas.microsoft.com/office/drawing/2014/main" id="{86150397-D649-43B3-BD53-9174FEB893BD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4648196" y="980730"/>
            <a:ext cx="4038603" cy="5544619"/>
          </a:xfrm>
        </p:spPr>
        <p:txBody>
          <a:bodyPr/>
          <a:lstStyle/>
          <a:p>
            <a:pPr lvl="0">
              <a:lnSpc>
                <a:spcPct val="80000"/>
              </a:lnSpc>
              <a:buNone/>
            </a:pPr>
            <a:endParaRPr lang="en-GB" sz="2200"/>
          </a:p>
          <a:p>
            <a:pPr lvl="0">
              <a:lnSpc>
                <a:spcPct val="80000"/>
              </a:lnSpc>
            </a:pPr>
            <a:r>
              <a:rPr lang="en-GB" sz="2200"/>
              <a:t>1. The client's life &amp; experiences.</a:t>
            </a:r>
            <a:br>
              <a:rPr lang="en-GB" sz="2200"/>
            </a:br>
            <a:r>
              <a:rPr lang="en-GB" sz="2200"/>
              <a:t>2. The interventions &amp; techniques of the therapist.</a:t>
            </a:r>
            <a:br>
              <a:rPr lang="en-GB" sz="2200"/>
            </a:br>
            <a:r>
              <a:rPr lang="en-GB" sz="2200"/>
              <a:t>3. The relationship between client &amp; therapist.</a:t>
            </a:r>
            <a:br>
              <a:rPr lang="en-GB" sz="2200"/>
            </a:br>
            <a:r>
              <a:rPr lang="en-GB" sz="2200"/>
              <a:t>4. The internal experience of the therapist.</a:t>
            </a:r>
            <a:br>
              <a:rPr lang="en-GB" sz="2200"/>
            </a:br>
            <a:r>
              <a:rPr lang="en-GB" sz="2200"/>
              <a:t>5. The relationship between supervisor &amp; therapist (and client).</a:t>
            </a:r>
            <a:br>
              <a:rPr lang="en-GB" sz="2200"/>
            </a:br>
            <a:r>
              <a:rPr lang="en-GB" sz="2200"/>
              <a:t>6. The internal experience of the supervisor.</a:t>
            </a:r>
            <a:br>
              <a:rPr lang="en-GB" sz="2200"/>
            </a:br>
            <a:r>
              <a:rPr lang="en-GB" sz="2200"/>
              <a:t>7. The external system of all involved.</a:t>
            </a:r>
          </a:p>
          <a:p>
            <a:pPr lvl="0">
              <a:lnSpc>
                <a:spcPct val="80000"/>
              </a:lnSpc>
            </a:pPr>
            <a:endParaRPr lang="en-GB" sz="2200"/>
          </a:p>
        </p:txBody>
      </p:sp>
      <p:sp>
        <p:nvSpPr>
          <p:cNvPr id="4" name="Title 2">
            <a:extLst>
              <a:ext uri="{FF2B5EF4-FFF2-40B4-BE49-F238E27FC236}">
                <a16:creationId xmlns:a16="http://schemas.microsoft.com/office/drawing/2014/main" id="{A1E6B0FE-8EF4-485F-87DC-E5EC4284AC1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700"/>
              <a:t>The Seven Eyed Supervisor Model of Supervision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A684C0C-1D41-4080-A3B0-21E1F9F29F74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115000"/>
              </a:lnSpc>
              <a:spcAft>
                <a:spcPts val="1000"/>
              </a:spcAft>
            </a:pPr>
            <a:endParaRPr lang="en-GB" sz="2800">
              <a:latin typeface="Calibri"/>
              <a:cs typeface="Times New Roman"/>
            </a:endParaRPr>
          </a:p>
          <a:p>
            <a:pPr lvl="0">
              <a:lnSpc>
                <a:spcPct val="115000"/>
              </a:lnSpc>
              <a:spcAft>
                <a:spcPts val="1000"/>
              </a:spcAft>
            </a:pPr>
            <a:endParaRPr lang="en-GB" sz="2800">
              <a:latin typeface="Calibri"/>
              <a:cs typeface="Times New Roman"/>
            </a:endParaRPr>
          </a:p>
          <a:p>
            <a:pPr lvl="0"/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F24D834-6D0A-4B98-8EB3-F6E40B42D0F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700"/>
              <a:t>The Cyclical Model of Supervision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05D76023-179B-47F4-97A9-F3FD0FFC4AB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85725" y="1196748"/>
            <a:ext cx="8972550" cy="5661251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Rectangle 2054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57" name="Oval 2056">
            <a:extLst>
              <a:ext uri="{FF2B5EF4-FFF2-40B4-BE49-F238E27FC236}">
                <a16:creationId xmlns:a16="http://schemas.microsoft.com/office/drawing/2014/main" id="{EAED1919-54A1-41C9-B30B-A3FF3F58E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19665" y="98104"/>
            <a:ext cx="3216070" cy="4288094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10 Brilliant Ways to be Creative | Marketing91">
            <a:extLst>
              <a:ext uri="{FF2B5EF4-FFF2-40B4-BE49-F238E27FC236}">
                <a16:creationId xmlns:a16="http://schemas.microsoft.com/office/drawing/2014/main" id="{8606BC6F-2ABD-C411-0E9B-0216ADF267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52103" y="692405"/>
            <a:ext cx="1951194" cy="2035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059" name="Group 2058">
            <a:extLst>
              <a:ext uri="{FF2B5EF4-FFF2-40B4-BE49-F238E27FC236}">
                <a16:creationId xmlns:a16="http://schemas.microsoft.com/office/drawing/2014/main" id="{C4751043-2EE3-4222-9979-8E61D93DA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6386" y="2813300"/>
            <a:ext cx="2818115" cy="3757487"/>
            <a:chOff x="1881974" y="1174396"/>
            <a:chExt cx="5290997" cy="5290997"/>
          </a:xfrm>
        </p:grpSpPr>
        <p:sp>
          <p:nvSpPr>
            <p:cNvPr id="2060" name="Oval 2059">
              <a:extLst>
                <a:ext uri="{FF2B5EF4-FFF2-40B4-BE49-F238E27FC236}">
                  <a16:creationId xmlns:a16="http://schemas.microsoft.com/office/drawing/2014/main" id="{03FD8213-DB67-4E29-9615-984DB59917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1974" y="1174396"/>
              <a:ext cx="5290997" cy="5290997"/>
            </a:xfrm>
            <a:prstGeom prst="ellipse">
              <a:avLst/>
            </a:prstGeom>
            <a:solidFill>
              <a:srgbClr val="FFFFFF"/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61" name="Oval 2060">
              <a:extLst>
                <a:ext uri="{FF2B5EF4-FFF2-40B4-BE49-F238E27FC236}">
                  <a16:creationId xmlns:a16="http://schemas.microsoft.com/office/drawing/2014/main" id="{84EDB257-28CF-422F-AE6A-B99E3FE811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1974" y="1174396"/>
              <a:ext cx="5290997" cy="5290997"/>
            </a:xfrm>
            <a:prstGeom prst="ellipse">
              <a:avLst/>
            </a:prstGeom>
            <a:solidFill>
              <a:schemeClr val="accent2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063" name="Oval 2062">
            <a:extLst>
              <a:ext uri="{FF2B5EF4-FFF2-40B4-BE49-F238E27FC236}">
                <a16:creationId xmlns:a16="http://schemas.microsoft.com/office/drawing/2014/main" id="{FFFEB18F-F81F-4CED-BE64-EB888A77C3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262" y="2762501"/>
            <a:ext cx="2808444" cy="3744592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05BB83-9DB6-F787-BED4-84B55C50E2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943" y="3404608"/>
            <a:ext cx="2640592" cy="266608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>
                <a:solidFill>
                  <a:schemeClr val="bg1"/>
                </a:solidFill>
              </a:rPr>
              <a:t>…And what about creative supervision?</a:t>
            </a:r>
          </a:p>
        </p:txBody>
      </p:sp>
      <p:grpSp>
        <p:nvGrpSpPr>
          <p:cNvPr id="2065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19836" y="1193254"/>
            <a:ext cx="968730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2066" name="Freeform: Shape 2065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7" name="Freeform: Shape 2066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2069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510689" y="4748271"/>
            <a:ext cx="997902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070" name="Freeform: Shape 2069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1" name="Freeform: Shape 2070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2" name="Freeform: Shape 2071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3" name="Freeform: Shape 2072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4" name="Freeform: Shape 2073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5" name="Freeform: Shape 2074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6" name="Freeform: Shape 2075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7" name="Freeform: Shape 2076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8" name="Freeform: Shape 2077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9" name="Freeform: Shape 2078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0" name="Freeform: Shape 2079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1" name="Freeform: Shape 2080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2" name="Freeform: Shape 2081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3" name="Freeform: Shape 2082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4" name="Freeform: Shape 2083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5" name="Freeform: Shape 2084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6" name="Freeform: Shape 2085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7" name="Freeform: Shape 2086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8" name="Freeform: Shape 2087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9" name="Freeform: Shape 2088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0" name="Freeform: Shape 2089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1" name="Freeform: Shape 2090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2" name="Freeform: Shape 2091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3" name="Freeform: Shape 2092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4" name="Freeform: Shape 2093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5" name="Freeform: Shape 2094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6" name="Freeform: Shape 2095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7" name="Freeform: Shape 2096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8" name="Freeform: Shape 2097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9" name="Freeform: Shape 2098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0" name="Freeform: Shape 2099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1" name="Freeform: Shape 2100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2" name="Freeform: Shape 2101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3" name="Freeform: Shape 2102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4" name="Freeform: Shape 2103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5" name="Freeform: Shape 2104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6" name="Freeform: Shape 2105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7" name="Freeform: Shape 2106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8" name="Freeform: Shape 2107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9" name="Freeform: Shape 2108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0" name="Freeform: Shape 2109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1" name="Freeform: Shape 2110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2" name="Freeform: Shape 2111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3" name="Freeform: Shape 2112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4" name="Freeform: Shape 2113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5" name="Freeform: Shape 2114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6" name="Freeform: Shape 2115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7" name="Freeform: Shape 2116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8" name="Freeform: Shape 2117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9" name="Freeform: Shape 2118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0" name="Freeform: Shape 2119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1" name="Freeform: Shape 2120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2" name="Freeform: Shape 2121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3" name="Freeform: Shape 2122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4" name="Freeform: Shape 2123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5" name="Freeform: Shape 2124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6" name="Freeform: Shape 2125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7" name="Freeform: Shape 2126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8" name="Freeform: Shape 2127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9" name="Freeform: Shape 2128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0" name="Freeform: Shape 2129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1" name="Freeform: Shape 2130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2" name="Freeform: Shape 2131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3" name="Freeform: Shape 2132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4" name="Freeform: Shape 2133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5" name="Freeform: Shape 2134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6" name="Freeform: Shape 2135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7" name="Freeform: Shape 2136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8" name="Freeform: Shape 2137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9" name="Freeform: Shape 2138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0" name="Freeform: Shape 2139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1" name="Freeform: Shape 2140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2" name="Freeform: Shape 2141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3" name="Freeform: Shape 2142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4" name="Freeform: Shape 2143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5" name="Freeform: Shape 2144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6" name="Freeform: Shape 2145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7" name="Freeform: Shape 2146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8" name="Freeform: Shape 2147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9" name="Freeform: Shape 2148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0" name="Freeform: Shape 2149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1" name="Freeform: Shape 2150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2" name="Freeform: Shape 2151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3" name="Freeform: Shape 2152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4" name="Freeform: Shape 2153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5" name="Freeform: Shape 2154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6" name="Freeform: Shape 2155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7" name="Freeform: Shape 2156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8" name="Freeform: Shape 2157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9" name="Freeform: Shape 2158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0" name="Freeform: Shape 2159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1" name="Freeform: Shape 2160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2" name="Freeform: Shape 2161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3" name="Freeform: Shape 2162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4" name="Freeform: Shape 2163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5" name="Freeform: Shape 2164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6" name="Freeform: Shape 2165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7" name="Freeform: Shape 2166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8" name="Freeform: Shape 2167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9" name="Freeform: Shape 2168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0" name="Freeform: Shape 2169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1" name="Freeform: Shape 2170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2" name="Freeform: Shape 2171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3" name="Freeform: Shape 2172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4" name="Freeform: Shape 2173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5" name="Freeform: Shape 2174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6" name="Freeform: Shape 2175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7" name="Freeform: Shape 2176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8" name="Freeform: Shape 2177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9" name="Freeform: Shape 2178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0" name="Freeform: Shape 2179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1" name="Freeform: Shape 2180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2" name="Freeform: Shape 2181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3" name="Freeform: Shape 2182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4" name="Freeform: Shape 2183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5" name="Freeform: Shape 2184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6" name="Freeform: Shape 2185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7" name="Freeform: Shape 2186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8" name="Freeform: Shape 2187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9" name="Freeform: Shape 2188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0" name="Freeform: Shape 2189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1" name="Freeform: Shape 2190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2" name="Freeform: Shape 2191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3" name="Freeform: Shape 2192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4" name="Freeform: Shape 2193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5" name="Freeform: Shape 2194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6" name="Freeform: Shape 2195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7" name="Freeform: Shape 2196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8" name="Freeform: Shape 2197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9" name="Freeform: Shape 2198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0" name="Freeform: Shape 2199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1" name="Freeform: Shape 2200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2" name="Freeform: Shape 2201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3" name="Freeform: Shape 2202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4" name="Freeform: Shape 2203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5" name="Freeform: Shape 2204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6" name="Freeform: Shape 2205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7" name="Freeform: Shape 2206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8" name="Freeform: Shape 2207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9" name="Freeform: Shape 2208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0" name="Freeform: Shape 2209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1" name="Freeform: Shape 2210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2" name="Freeform: Shape 2211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3" name="Freeform: Shape 2212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4" name="Freeform: Shape 2213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5" name="Freeform: Shape 2214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6" name="Freeform: Shape 2215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7" name="Freeform: Shape 2216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8" name="Freeform: Shape 2217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9" name="Freeform: Shape 2218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0" name="Freeform: Shape 2219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1" name="Freeform: Shape 2220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2" name="Freeform: Shape 2221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3" name="Freeform: Shape 2222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4" name="Freeform: Shape 2223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5" name="Freeform: Shape 2224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6" name="Freeform: Shape 2225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7" name="Freeform: Shape 2226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8" name="Freeform: Shape 2227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9" name="Freeform: Shape 2228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0" name="Freeform: Shape 2229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1" name="Freeform: Shape 2230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2" name="Freeform: Shape 2231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3" name="Freeform: Shape 2232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4" name="Freeform: Shape 2233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5" name="Freeform: Shape 2234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6" name="Freeform: Shape 2235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7" name="Freeform: Shape 2236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8" name="Freeform: Shape 2237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2240" name="Content Placeholder 2">
            <a:extLst>
              <a:ext uri="{FF2B5EF4-FFF2-40B4-BE49-F238E27FC236}">
                <a16:creationId xmlns:a16="http://schemas.microsoft.com/office/drawing/2014/main" id="{23ADF8F7-8CAB-F8C3-9EDC-0D5497B5D04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857952" y="1130846"/>
          <a:ext cx="3731078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3982377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arge skydiving group mid-air">
            <a:extLst>
              <a:ext uri="{FF2B5EF4-FFF2-40B4-BE49-F238E27FC236}">
                <a16:creationId xmlns:a16="http://schemas.microsoft.com/office/drawing/2014/main" id="{0C566C8A-4D43-FF17-4B43-3CD8ED46655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440" r="5270" b="-1"/>
          <a:stretch/>
        </p:blipFill>
        <p:spPr>
          <a:xfrm>
            <a:off x="20" y="-7619"/>
            <a:ext cx="9143979" cy="6887364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4D60F200-5EB0-B223-2439-C96C67F0F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539219" y="271092"/>
            <a:ext cx="4065561" cy="9144000"/>
          </a:xfrm>
          <a:prstGeom prst="rect">
            <a:avLst/>
          </a:prstGeom>
          <a:gradFill flip="none" rotWithShape="1">
            <a:gsLst>
              <a:gs pos="17000">
                <a:srgbClr val="000000">
                  <a:alpha val="59000"/>
                </a:srgbClr>
              </a:gs>
              <a:gs pos="100000">
                <a:srgbClr val="000000">
                  <a:alpha val="0"/>
                </a:srgb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92CB243-67C5-E304-31A0-4D7D607BA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714594" y="623125"/>
            <a:ext cx="3067943" cy="1806455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2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1A95761-C93E-94BF-087D-D2A823789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7794" y="4172881"/>
            <a:ext cx="5366057" cy="2702991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52000">
                <a:schemeClr val="accent2"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7FBD43-15BF-DEE8-46A0-623A040C51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4271" y="1936866"/>
            <a:ext cx="3636783" cy="283927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3100" dirty="0">
                <a:solidFill>
                  <a:srgbClr val="FFFFFF"/>
                </a:solidFill>
              </a:rPr>
              <a:t>Which type of supervision can you imagine yourself being comfortable with?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E63D1A5-FD49-4756-F62E-786C34E63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05052" y="-7619"/>
            <a:ext cx="746740" cy="6918113"/>
          </a:xfrm>
          <a:prstGeom prst="rect">
            <a:avLst/>
          </a:prstGeom>
          <a:gradFill flip="none" rotWithShape="1">
            <a:gsLst>
              <a:gs pos="0">
                <a:schemeClr val="accent5">
                  <a:alpha val="68000"/>
                </a:schemeClr>
              </a:gs>
              <a:gs pos="37000">
                <a:schemeClr val="accent5">
                  <a:alpha val="0"/>
                </a:schemeClr>
              </a:gs>
            </a:gsLst>
            <a:lin ang="10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528733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2F6FE103-A7C5-4574-B806-F8F49EF10B5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dirty="0"/>
              <a:t>Supervision is a: </a:t>
            </a:r>
            <a:br>
              <a:rPr lang="en-US" dirty="0"/>
            </a:br>
            <a:r>
              <a:rPr lang="en-US" dirty="0"/>
              <a:t>Working Alliance</a:t>
            </a:r>
          </a:p>
        </p:txBody>
      </p:sp>
      <p:grpSp>
        <p:nvGrpSpPr>
          <p:cNvPr id="3" name="Diagram 1">
            <a:extLst>
              <a:ext uri="{FF2B5EF4-FFF2-40B4-BE49-F238E27FC236}">
                <a16:creationId xmlns:a16="http://schemas.microsoft.com/office/drawing/2014/main" id="{FC1DBC25-59A8-4E9C-8398-AC7B591ACDF1}"/>
              </a:ext>
            </a:extLst>
          </p:cNvPr>
          <p:cNvGrpSpPr/>
          <p:nvPr/>
        </p:nvGrpSpPr>
        <p:grpSpPr>
          <a:xfrm>
            <a:off x="381560" y="2365516"/>
            <a:ext cx="8380878" cy="2965170"/>
            <a:chOff x="381560" y="2365516"/>
            <a:chExt cx="8380878" cy="2965170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EB5F2960-E1D8-4228-B295-2DF5CF0BE77D}"/>
                </a:ext>
              </a:extLst>
            </p:cNvPr>
            <p:cNvSpPr/>
            <p:nvPr/>
          </p:nvSpPr>
          <p:spPr>
            <a:xfrm>
              <a:off x="4572000" y="3590793"/>
              <a:ext cx="2965161" cy="51461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965163"/>
                <a:gd name="f4" fmla="val 514615"/>
                <a:gd name="f5" fmla="val 257307"/>
                <a:gd name="f6" fmla="*/ f0 1 2965163"/>
                <a:gd name="f7" fmla="*/ f1 1 514615"/>
                <a:gd name="f8" fmla="+- f4 0 f2"/>
                <a:gd name="f9" fmla="+- f3 0 f2"/>
                <a:gd name="f10" fmla="*/ f9 1 2965163"/>
                <a:gd name="f11" fmla="*/ f8 1 514615"/>
                <a:gd name="f12" fmla="*/ 0 1 f10"/>
                <a:gd name="f13" fmla="*/ 2965163 1 f10"/>
                <a:gd name="f14" fmla="*/ 0 1 f11"/>
                <a:gd name="f15" fmla="*/ 514615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965163" h="514615">
                  <a:moveTo>
                    <a:pt x="f2" y="f2"/>
                  </a:moveTo>
                  <a:lnTo>
                    <a:pt x="f2" y="f5"/>
                  </a:lnTo>
                  <a:lnTo>
                    <a:pt x="f3" y="f5"/>
                  </a:lnTo>
                  <a:lnTo>
                    <a:pt x="f3" y="f4"/>
                  </a:lnTo>
                </a:path>
              </a:pathLst>
            </a:custGeom>
            <a:noFill/>
            <a:ln w="55001" cap="flat">
              <a:solidFill>
                <a:srgbClr val="228098"/>
              </a:solidFill>
              <a:prstDash val="solid"/>
              <a:miter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CAB091BC-ABAB-4B99-8101-DFB489D781F9}"/>
                </a:ext>
              </a:extLst>
            </p:cNvPr>
            <p:cNvSpPr/>
            <p:nvPr/>
          </p:nvSpPr>
          <p:spPr>
            <a:xfrm>
              <a:off x="4526280" y="3590793"/>
              <a:ext cx="91440" cy="51461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91440"/>
                <a:gd name="f4" fmla="val 514615"/>
                <a:gd name="f5" fmla="val 45720"/>
                <a:gd name="f6" fmla="*/ f0 1 91440"/>
                <a:gd name="f7" fmla="*/ f1 1 514615"/>
                <a:gd name="f8" fmla="+- f4 0 f2"/>
                <a:gd name="f9" fmla="+- f3 0 f2"/>
                <a:gd name="f10" fmla="*/ f9 1 91440"/>
                <a:gd name="f11" fmla="*/ f8 1 514615"/>
                <a:gd name="f12" fmla="*/ 0 1 f10"/>
                <a:gd name="f13" fmla="*/ 91440 1 f10"/>
                <a:gd name="f14" fmla="*/ 0 1 f11"/>
                <a:gd name="f15" fmla="*/ 514615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91440" h="514615">
                  <a:moveTo>
                    <a:pt x="f5" y="f2"/>
                  </a:moveTo>
                  <a:lnTo>
                    <a:pt x="f5" y="f4"/>
                  </a:lnTo>
                </a:path>
              </a:pathLst>
            </a:custGeom>
            <a:noFill/>
            <a:ln w="55001" cap="flat">
              <a:solidFill>
                <a:srgbClr val="228098"/>
              </a:solidFill>
              <a:prstDash val="solid"/>
              <a:miter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B8DF5DC4-35C2-47B4-BB23-6E7BBDDD42C4}"/>
                </a:ext>
              </a:extLst>
            </p:cNvPr>
            <p:cNvSpPr/>
            <p:nvPr/>
          </p:nvSpPr>
          <p:spPr>
            <a:xfrm>
              <a:off x="1606838" y="3590793"/>
              <a:ext cx="2965161" cy="51461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965163"/>
                <a:gd name="f4" fmla="val 514615"/>
                <a:gd name="f5" fmla="val 257307"/>
                <a:gd name="f6" fmla="*/ f0 1 2965163"/>
                <a:gd name="f7" fmla="*/ f1 1 514615"/>
                <a:gd name="f8" fmla="+- f4 0 f2"/>
                <a:gd name="f9" fmla="+- f3 0 f2"/>
                <a:gd name="f10" fmla="*/ f9 1 2965163"/>
                <a:gd name="f11" fmla="*/ f8 1 514615"/>
                <a:gd name="f12" fmla="*/ 0 1 f10"/>
                <a:gd name="f13" fmla="*/ 2965163 1 f10"/>
                <a:gd name="f14" fmla="*/ 0 1 f11"/>
                <a:gd name="f15" fmla="*/ 514615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965163" h="514615">
                  <a:moveTo>
                    <a:pt x="f3" y="f2"/>
                  </a:moveTo>
                  <a:lnTo>
                    <a:pt x="f3" y="f5"/>
                  </a:lnTo>
                  <a:lnTo>
                    <a:pt x="f2" y="f5"/>
                  </a:lnTo>
                  <a:lnTo>
                    <a:pt x="f2" y="f4"/>
                  </a:lnTo>
                </a:path>
              </a:pathLst>
            </a:custGeom>
            <a:noFill/>
            <a:ln w="55001" cap="flat">
              <a:solidFill>
                <a:srgbClr val="228098"/>
              </a:solidFill>
              <a:prstDash val="solid"/>
              <a:miter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BD077CB4-200C-49AE-A3B9-0A596E8EBA2D}"/>
                </a:ext>
              </a:extLst>
            </p:cNvPr>
            <p:cNvSpPr/>
            <p:nvPr/>
          </p:nvSpPr>
          <p:spPr>
            <a:xfrm>
              <a:off x="3346722" y="2365516"/>
              <a:ext cx="2450546" cy="122527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450548"/>
                <a:gd name="f7" fmla="val 1225274"/>
                <a:gd name="f8" fmla="+- 0 0 -90"/>
                <a:gd name="f9" fmla="*/ f3 1 2450548"/>
                <a:gd name="f10" fmla="*/ f4 1 1225274"/>
                <a:gd name="f11" fmla="+- f7 0 f5"/>
                <a:gd name="f12" fmla="+- f6 0 f5"/>
                <a:gd name="f13" fmla="*/ f8 f0 1"/>
                <a:gd name="f14" fmla="*/ f12 1 2450548"/>
                <a:gd name="f15" fmla="*/ f11 1 1225274"/>
                <a:gd name="f16" fmla="*/ 0 f12 1"/>
                <a:gd name="f17" fmla="*/ 0 f11 1"/>
                <a:gd name="f18" fmla="*/ 2450548 f12 1"/>
                <a:gd name="f19" fmla="*/ 1225274 f11 1"/>
                <a:gd name="f20" fmla="*/ f13 1 f2"/>
                <a:gd name="f21" fmla="*/ f16 1 2450548"/>
                <a:gd name="f22" fmla="*/ f17 1 1225274"/>
                <a:gd name="f23" fmla="*/ f18 1 2450548"/>
                <a:gd name="f24" fmla="*/ f19 1 1225274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2450548" h="1225274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2DA2BF"/>
            </a:solidFill>
            <a:ln w="550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5873" tIns="15873" rIns="15873" bIns="15873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500" b="0" i="0" u="none" strike="noStrike" kern="1200" cap="none" spc="0" baseline="0">
                  <a:solidFill>
                    <a:srgbClr val="000000"/>
                  </a:solidFill>
                  <a:uFillTx/>
                  <a:latin typeface="Tahoma" pitchFamily="34"/>
                  <a:cs typeface="Arial" pitchFamily="34"/>
                </a:rPr>
                <a:t>Working Alliance</a:t>
              </a: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D8700CA5-B265-4A8F-899D-1FBA5C8A307A}"/>
                </a:ext>
              </a:extLst>
            </p:cNvPr>
            <p:cNvSpPr/>
            <p:nvPr/>
          </p:nvSpPr>
          <p:spPr>
            <a:xfrm>
              <a:off x="381560" y="4105409"/>
              <a:ext cx="2450546" cy="122527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450548"/>
                <a:gd name="f7" fmla="val 1225274"/>
                <a:gd name="f8" fmla="+- 0 0 -90"/>
                <a:gd name="f9" fmla="*/ f3 1 2450548"/>
                <a:gd name="f10" fmla="*/ f4 1 1225274"/>
                <a:gd name="f11" fmla="+- f7 0 f5"/>
                <a:gd name="f12" fmla="+- f6 0 f5"/>
                <a:gd name="f13" fmla="*/ f8 f0 1"/>
                <a:gd name="f14" fmla="*/ f12 1 2450548"/>
                <a:gd name="f15" fmla="*/ f11 1 1225274"/>
                <a:gd name="f16" fmla="*/ 0 f12 1"/>
                <a:gd name="f17" fmla="*/ 0 f11 1"/>
                <a:gd name="f18" fmla="*/ 2450548 f12 1"/>
                <a:gd name="f19" fmla="*/ 1225274 f11 1"/>
                <a:gd name="f20" fmla="*/ f13 1 f2"/>
                <a:gd name="f21" fmla="*/ f16 1 2450548"/>
                <a:gd name="f22" fmla="*/ f17 1 1225274"/>
                <a:gd name="f23" fmla="*/ f18 1 2450548"/>
                <a:gd name="f24" fmla="*/ f19 1 1225274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2450548" h="1225274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2DA2BF"/>
            </a:solidFill>
            <a:ln w="550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5873" tIns="15873" rIns="15873" bIns="15873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500" b="0" i="0" u="none" strike="noStrike" kern="1200" cap="none" spc="0" baseline="0">
                  <a:solidFill>
                    <a:srgbClr val="000000"/>
                  </a:solidFill>
                  <a:uFillTx/>
                  <a:latin typeface="Tahoma" pitchFamily="34"/>
                  <a:cs typeface="Arial" pitchFamily="34"/>
                </a:rPr>
                <a:t>Goals</a:t>
              </a:r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9110E6A7-4D73-40A4-90E4-CC1670BF1446}"/>
                </a:ext>
              </a:extLst>
            </p:cNvPr>
            <p:cNvSpPr/>
            <p:nvPr/>
          </p:nvSpPr>
          <p:spPr>
            <a:xfrm>
              <a:off x="3346722" y="4105409"/>
              <a:ext cx="2450546" cy="122527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450548"/>
                <a:gd name="f7" fmla="val 1225274"/>
                <a:gd name="f8" fmla="+- 0 0 -90"/>
                <a:gd name="f9" fmla="*/ f3 1 2450548"/>
                <a:gd name="f10" fmla="*/ f4 1 1225274"/>
                <a:gd name="f11" fmla="+- f7 0 f5"/>
                <a:gd name="f12" fmla="+- f6 0 f5"/>
                <a:gd name="f13" fmla="*/ f8 f0 1"/>
                <a:gd name="f14" fmla="*/ f12 1 2450548"/>
                <a:gd name="f15" fmla="*/ f11 1 1225274"/>
                <a:gd name="f16" fmla="*/ 0 f12 1"/>
                <a:gd name="f17" fmla="*/ 0 f11 1"/>
                <a:gd name="f18" fmla="*/ 2450548 f12 1"/>
                <a:gd name="f19" fmla="*/ 1225274 f11 1"/>
                <a:gd name="f20" fmla="*/ f13 1 f2"/>
                <a:gd name="f21" fmla="*/ f16 1 2450548"/>
                <a:gd name="f22" fmla="*/ f17 1 1225274"/>
                <a:gd name="f23" fmla="*/ f18 1 2450548"/>
                <a:gd name="f24" fmla="*/ f19 1 1225274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2450548" h="1225274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2DA2BF"/>
            </a:solidFill>
            <a:ln w="550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5873" tIns="15873" rIns="15873" bIns="15873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500" b="0" i="0" u="none" strike="noStrike" kern="1200" cap="none" spc="0" baseline="0">
                <a:solidFill>
                  <a:srgbClr val="000000"/>
                </a:solidFill>
                <a:uFillTx/>
                <a:latin typeface="Tahoma" pitchFamily="34"/>
                <a:cs typeface="Arial" pitchFamily="34"/>
              </a:endParaRPr>
            </a:p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500" b="0" i="0" u="none" strike="noStrike" kern="1200" cap="none" spc="0" baseline="0">
                  <a:solidFill>
                    <a:srgbClr val="000000"/>
                  </a:solidFill>
                  <a:uFillTx/>
                  <a:latin typeface="Tahoma" pitchFamily="34"/>
                  <a:cs typeface="Arial" pitchFamily="34"/>
                </a:rPr>
                <a:t>Tasks</a:t>
              </a:r>
            </a:p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500" b="0" i="0" u="none" strike="noStrike" kern="1200" cap="none" spc="0" baseline="0">
                <a:solidFill>
                  <a:srgbClr val="000000"/>
                </a:solidFill>
                <a:uFillTx/>
                <a:latin typeface="Tahoma" pitchFamily="34"/>
                <a:cs typeface="Arial" pitchFamily="34"/>
              </a:endParaRPr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E6B5F37F-3266-4C3D-91EE-99275168C1AA}"/>
                </a:ext>
              </a:extLst>
            </p:cNvPr>
            <p:cNvSpPr/>
            <p:nvPr/>
          </p:nvSpPr>
          <p:spPr>
            <a:xfrm>
              <a:off x="6311892" y="4105409"/>
              <a:ext cx="2450546" cy="122527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450548"/>
                <a:gd name="f7" fmla="val 1225274"/>
                <a:gd name="f8" fmla="+- 0 0 -90"/>
                <a:gd name="f9" fmla="*/ f3 1 2450548"/>
                <a:gd name="f10" fmla="*/ f4 1 1225274"/>
                <a:gd name="f11" fmla="+- f7 0 f5"/>
                <a:gd name="f12" fmla="+- f6 0 f5"/>
                <a:gd name="f13" fmla="*/ f8 f0 1"/>
                <a:gd name="f14" fmla="*/ f12 1 2450548"/>
                <a:gd name="f15" fmla="*/ f11 1 1225274"/>
                <a:gd name="f16" fmla="*/ 0 f12 1"/>
                <a:gd name="f17" fmla="*/ 0 f11 1"/>
                <a:gd name="f18" fmla="*/ 2450548 f12 1"/>
                <a:gd name="f19" fmla="*/ 1225274 f11 1"/>
                <a:gd name="f20" fmla="*/ f13 1 f2"/>
                <a:gd name="f21" fmla="*/ f16 1 2450548"/>
                <a:gd name="f22" fmla="*/ f17 1 1225274"/>
                <a:gd name="f23" fmla="*/ f18 1 2450548"/>
                <a:gd name="f24" fmla="*/ f19 1 1225274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2450548" h="1225274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2DA2BF"/>
            </a:solidFill>
            <a:ln w="550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5873" tIns="15873" rIns="15873" bIns="15873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500" b="0" i="0" u="none" strike="noStrike" kern="1200" cap="none" spc="0" baseline="0">
                  <a:solidFill>
                    <a:srgbClr val="000000"/>
                  </a:solidFill>
                  <a:uFillTx/>
                  <a:latin typeface="Tahoma" pitchFamily="34"/>
                  <a:cs typeface="Arial" pitchFamily="34"/>
                </a:rPr>
                <a:t>Bonds</a:t>
              </a:r>
            </a:p>
          </p:txBody>
        </p:sp>
      </p:grp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 sz="4000"/>
              <a:t>Major Legal and Ethical Issues in Supervision</a:t>
            </a:r>
          </a:p>
        </p:txBody>
      </p:sp>
      <p:sp>
        <p:nvSpPr>
          <p:cNvPr id="716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742950" indent="-742950" algn="ctr" eaLnBrk="1" hangingPunct="1">
              <a:lnSpc>
                <a:spcPct val="55000"/>
              </a:lnSpc>
              <a:buFont typeface="+mj-lt"/>
              <a:buAutoNum type="arabicPeriod"/>
              <a:defRPr/>
            </a:pPr>
            <a:r>
              <a:rPr lang="en-US" altLang="en-US" sz="3600" dirty="0"/>
              <a:t>Contracts and due process</a:t>
            </a:r>
          </a:p>
          <a:p>
            <a:pPr marL="742950" indent="-742950" algn="ctr" eaLnBrk="1" hangingPunct="1">
              <a:lnSpc>
                <a:spcPct val="55000"/>
              </a:lnSpc>
              <a:buFont typeface="+mj-lt"/>
              <a:buAutoNum type="arabicPeriod"/>
              <a:defRPr/>
            </a:pPr>
            <a:endParaRPr lang="en-US" altLang="en-US" sz="3600" dirty="0"/>
          </a:p>
          <a:p>
            <a:pPr marL="742950" indent="-742950" algn="ctr" eaLnBrk="1" hangingPunct="1">
              <a:lnSpc>
                <a:spcPct val="55000"/>
              </a:lnSpc>
              <a:buFont typeface="+mj-lt"/>
              <a:buAutoNum type="arabicPeriod"/>
              <a:defRPr/>
            </a:pPr>
            <a:r>
              <a:rPr lang="en-US" altLang="en-US" sz="3600" dirty="0"/>
              <a:t> Informed Consent</a:t>
            </a:r>
          </a:p>
          <a:p>
            <a:pPr marL="742950" indent="-742950" algn="ctr" eaLnBrk="1" hangingPunct="1">
              <a:lnSpc>
                <a:spcPct val="55000"/>
              </a:lnSpc>
              <a:buFont typeface="+mj-lt"/>
              <a:buAutoNum type="arabicPeriod"/>
              <a:defRPr/>
            </a:pPr>
            <a:endParaRPr lang="en-US" altLang="en-US" sz="3600" dirty="0"/>
          </a:p>
          <a:p>
            <a:pPr marL="742950" indent="-742950" algn="ctr" eaLnBrk="1" hangingPunct="1">
              <a:lnSpc>
                <a:spcPct val="55000"/>
              </a:lnSpc>
              <a:buFont typeface="+mj-lt"/>
              <a:buAutoNum type="arabicPeriod"/>
              <a:defRPr/>
            </a:pPr>
            <a:r>
              <a:rPr lang="en-US" altLang="en-US" sz="3600" dirty="0"/>
              <a:t>Dual Relationships</a:t>
            </a:r>
          </a:p>
          <a:p>
            <a:pPr marL="742950" indent="-742950" eaLnBrk="1" hangingPunct="1">
              <a:lnSpc>
                <a:spcPct val="55000"/>
              </a:lnSpc>
              <a:buFont typeface="+mj-lt"/>
              <a:buAutoNum type="arabicPeriod"/>
              <a:defRPr/>
            </a:pPr>
            <a:endParaRPr lang="en-US" altLang="en-US" sz="3600" dirty="0"/>
          </a:p>
          <a:p>
            <a:pPr marL="742950" indent="-742950" algn="ctr" eaLnBrk="1" hangingPunct="1">
              <a:lnSpc>
                <a:spcPct val="55000"/>
              </a:lnSpc>
              <a:buFont typeface="+mj-lt"/>
              <a:buAutoNum type="arabicPeriod"/>
              <a:defRPr/>
            </a:pPr>
            <a:r>
              <a:rPr lang="en-US" altLang="en-US" sz="3600" dirty="0"/>
              <a:t>Competencies</a:t>
            </a:r>
          </a:p>
          <a:p>
            <a:pPr marL="742950" indent="-742950" algn="ctr" eaLnBrk="1" hangingPunct="1">
              <a:lnSpc>
                <a:spcPct val="55000"/>
              </a:lnSpc>
              <a:buFont typeface="+mj-lt"/>
              <a:buAutoNum type="arabicPeriod"/>
              <a:defRPr/>
            </a:pPr>
            <a:endParaRPr lang="en-US" altLang="en-US" sz="3600" dirty="0"/>
          </a:p>
          <a:p>
            <a:pPr marL="742950" indent="-742950" algn="ctr" eaLnBrk="1" hangingPunct="1">
              <a:lnSpc>
                <a:spcPct val="55000"/>
              </a:lnSpc>
              <a:buFont typeface="+mj-lt"/>
              <a:buAutoNum type="arabicPeriod"/>
              <a:defRPr/>
            </a:pPr>
            <a:r>
              <a:rPr lang="en-US" altLang="en-US" sz="3600" dirty="0"/>
              <a:t>Boundaries</a:t>
            </a:r>
          </a:p>
          <a:p>
            <a:pPr marL="742950" indent="-742950" algn="ctr" eaLnBrk="1" hangingPunct="1">
              <a:lnSpc>
                <a:spcPct val="55000"/>
              </a:lnSpc>
              <a:buFont typeface="+mj-lt"/>
              <a:buAutoNum type="arabicPeriod"/>
              <a:defRPr/>
            </a:pPr>
            <a:endParaRPr lang="en-US" altLang="en-US" sz="3600" dirty="0"/>
          </a:p>
          <a:p>
            <a:pPr marL="742950" indent="-742950" algn="ctr" eaLnBrk="1" hangingPunct="1">
              <a:lnSpc>
                <a:spcPct val="55000"/>
              </a:lnSpc>
              <a:buFont typeface="+mj-lt"/>
              <a:buAutoNum type="arabicPeriod"/>
              <a:defRPr/>
            </a:pPr>
            <a:r>
              <a:rPr lang="en-US" altLang="en-US" sz="3600" dirty="0"/>
              <a:t> Confidentiality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ople shaking hands">
            <a:extLst>
              <a:ext uri="{FF2B5EF4-FFF2-40B4-BE49-F238E27FC236}">
                <a16:creationId xmlns:a16="http://schemas.microsoft.com/office/drawing/2014/main" id="{8A2251D9-0E3D-8950-A76E-726AF5996F8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8892"/>
          <a:stretch/>
        </p:blipFill>
        <p:spPr>
          <a:xfrm>
            <a:off x="2614197" y="15020"/>
            <a:ext cx="650214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7317451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5000">
                <a:schemeClr val="tx1">
                  <a:alpha val="78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3994" y="97028"/>
            <a:ext cx="6953458" cy="1124712"/>
          </a:xfrm>
        </p:spPr>
        <p:txBody>
          <a:bodyPr anchor="b">
            <a:normAutofit/>
          </a:bodyPr>
          <a:lstStyle/>
          <a:p>
            <a:pPr algn="l" eaLnBrk="1" hangingPunct="1">
              <a:defRPr/>
            </a:pPr>
            <a:r>
              <a:rPr lang="en-GB" dirty="0">
                <a:solidFill>
                  <a:schemeClr val="bg2"/>
                </a:solidFill>
              </a:rPr>
              <a:t>TWO MAIN ISSUES…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87775" y="674370"/>
            <a:ext cx="73152" cy="4114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183" y="2443480"/>
            <a:ext cx="2475738" cy="9144"/>
          </a:xfrm>
          <a:prstGeom prst="rect">
            <a:avLst/>
          </a:prstGeom>
          <a:solidFill>
            <a:schemeClr val="tx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8320" y="2718054"/>
            <a:ext cx="3861632" cy="3207258"/>
          </a:xfrm>
        </p:spPr>
        <p:txBody>
          <a:bodyPr anchor="t">
            <a:normAutofit fontScale="92500"/>
          </a:bodyPr>
          <a:lstStyle/>
          <a:p>
            <a:pPr eaLnBrk="1" hangingPunct="1">
              <a:defRPr/>
            </a:pPr>
            <a:endParaRPr lang="en-GB" sz="1500" dirty="0">
              <a:solidFill>
                <a:schemeClr val="bg1"/>
              </a:solidFill>
            </a:endParaRPr>
          </a:p>
          <a:p>
            <a:pPr eaLnBrk="1" hangingPunct="1">
              <a:defRPr/>
            </a:pPr>
            <a:endParaRPr lang="en-GB" sz="1500" dirty="0">
              <a:solidFill>
                <a:schemeClr val="bg1"/>
              </a:solidFill>
            </a:endParaRPr>
          </a:p>
          <a:p>
            <a:pPr eaLnBrk="1" hangingPunct="1">
              <a:defRPr/>
            </a:pPr>
            <a:r>
              <a:rPr lang="en-GB" sz="4400" dirty="0">
                <a:solidFill>
                  <a:schemeClr val="bg1"/>
                </a:solidFill>
              </a:rPr>
              <a:t>Boundaries</a:t>
            </a:r>
          </a:p>
          <a:p>
            <a:pPr eaLnBrk="1" hangingPunct="1">
              <a:defRPr/>
            </a:pPr>
            <a:endParaRPr lang="en-GB" sz="4400" dirty="0">
              <a:solidFill>
                <a:schemeClr val="bg1"/>
              </a:solidFill>
            </a:endParaRPr>
          </a:p>
          <a:p>
            <a:pPr eaLnBrk="1" hangingPunct="1">
              <a:defRPr/>
            </a:pPr>
            <a:r>
              <a:rPr lang="en-GB" sz="4400" dirty="0">
                <a:solidFill>
                  <a:schemeClr val="bg1"/>
                </a:solidFill>
              </a:rPr>
              <a:t>Confidentiality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br>
              <a:rPr lang="en-US" altLang="en-US" dirty="0"/>
            </a:br>
            <a:r>
              <a:rPr lang="en-US" altLang="en-US" dirty="0"/>
              <a:t>Boundary Issues: </a:t>
            </a:r>
            <a:r>
              <a:rPr lang="en-GB" altLang="en-US"/>
              <a:t>Boundaries or barriers?</a:t>
            </a:r>
            <a:br>
              <a:rPr lang="en-GB" altLang="en-US">
                <a:solidFill>
                  <a:schemeClr val="folHlink"/>
                </a:solidFill>
              </a:rPr>
            </a:br>
            <a:endParaRPr lang="en-US" altLang="en-US"/>
          </a:p>
        </p:txBody>
      </p:sp>
      <p:sp>
        <p:nvSpPr>
          <p:cNvPr id="993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en-US" altLang="en-US" dirty="0"/>
              <a:t>Dimensions of boundaries are similar to counselling:</a:t>
            </a:r>
          </a:p>
          <a:p>
            <a:pPr algn="ctr" eaLnBrk="1" hangingPunct="1">
              <a:defRPr/>
            </a:pPr>
            <a:r>
              <a:rPr lang="en-US" altLang="en-US" dirty="0"/>
              <a:t>It is the </a:t>
            </a:r>
            <a:r>
              <a:rPr lang="en-US" altLang="en-US" b="1" i="1" u="sng" dirty="0">
                <a:solidFill>
                  <a:srgbClr val="CCFF33"/>
                </a:solidFill>
              </a:rPr>
              <a:t>supervisor’s responsibility</a:t>
            </a:r>
            <a:r>
              <a:rPr lang="en-US" altLang="en-US" dirty="0"/>
              <a:t> to be the responsible person and assist supervisees  to manage intense feelings.</a:t>
            </a:r>
          </a:p>
          <a:p>
            <a:pPr algn="ctr" eaLnBrk="1" hangingPunct="1">
              <a:defRPr/>
            </a:pPr>
            <a:r>
              <a:rPr lang="en-US" altLang="en-US" dirty="0"/>
              <a:t>It is  </a:t>
            </a:r>
            <a:r>
              <a:rPr lang="en-US" altLang="en-US" b="1" i="1" u="sng" dirty="0">
                <a:solidFill>
                  <a:srgbClr val="CCFF33"/>
                </a:solidFill>
              </a:rPr>
              <a:t>supervisee’s responsibility </a:t>
            </a:r>
            <a:r>
              <a:rPr lang="en-US" altLang="en-US" dirty="0"/>
              <a:t>to allow them to fulfill this role by preparing, presenting and being open and transparent</a:t>
            </a:r>
          </a:p>
          <a:p>
            <a:pPr algn="ctr" eaLnBrk="1" hangingPunct="1">
              <a:defRPr/>
            </a:pPr>
            <a:endParaRPr lang="en-US" altLang="en-US" dirty="0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/>
              <a:t>Confidentiality in Supervision</a:t>
            </a:r>
          </a:p>
        </p:txBody>
      </p:sp>
      <p:sp>
        <p:nvSpPr>
          <p:cNvPr id="1177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 eaLnBrk="1" hangingPunct="1">
              <a:buFont typeface="Wingdings" panose="05000000000000000000" pitchFamily="2" charset="2"/>
              <a:buNone/>
              <a:defRPr/>
            </a:pPr>
            <a:r>
              <a:rPr lang="en-US" altLang="en-US" dirty="0"/>
              <a:t>	Dimensions of confidentiality :</a:t>
            </a:r>
          </a:p>
          <a:p>
            <a:pPr algn="ctr" eaLnBrk="1" hangingPunct="1">
              <a:buFont typeface="Wingdings" panose="05000000000000000000" pitchFamily="2" charset="2"/>
              <a:buNone/>
              <a:defRPr/>
            </a:pPr>
            <a:endParaRPr lang="en-US" altLang="en-US" dirty="0"/>
          </a:p>
          <a:p>
            <a:pPr lvl="1" eaLnBrk="1" hangingPunct="1">
              <a:defRPr/>
            </a:pPr>
            <a:r>
              <a:rPr lang="en-US" altLang="en-US" dirty="0"/>
              <a:t>The </a:t>
            </a:r>
            <a:r>
              <a:rPr lang="en-US" altLang="en-US" dirty="0">
                <a:solidFill>
                  <a:schemeClr val="tx2"/>
                </a:solidFill>
              </a:rPr>
              <a:t>supervisee</a:t>
            </a:r>
            <a:r>
              <a:rPr lang="en-US" altLang="en-US" dirty="0"/>
              <a:t> must keep confidential all client information except for the purposes of supervision.</a:t>
            </a:r>
          </a:p>
          <a:p>
            <a:pPr lvl="1" eaLnBrk="1" hangingPunct="1">
              <a:defRPr/>
            </a:pPr>
            <a:r>
              <a:rPr lang="en-US" altLang="en-US" dirty="0"/>
              <a:t>The </a:t>
            </a:r>
            <a:r>
              <a:rPr lang="en-US" altLang="en-US" dirty="0">
                <a:solidFill>
                  <a:schemeClr val="tx2"/>
                </a:solidFill>
              </a:rPr>
              <a:t>supervisee</a:t>
            </a:r>
            <a:r>
              <a:rPr lang="en-US" altLang="en-US" dirty="0"/>
              <a:t> must also be informed that any discussions that take place </a:t>
            </a:r>
            <a:r>
              <a:rPr lang="en-US" altLang="en-US" sz="3200" b="1" i="1" u="sng" dirty="0">
                <a:solidFill>
                  <a:srgbClr val="FFFF00"/>
                </a:solidFill>
              </a:rPr>
              <a:t>IN</a:t>
            </a:r>
            <a:r>
              <a:rPr lang="en-US" altLang="en-US" sz="3200" dirty="0">
                <a:solidFill>
                  <a:srgbClr val="009900"/>
                </a:solidFill>
              </a:rPr>
              <a:t> </a:t>
            </a:r>
            <a:r>
              <a:rPr lang="en-US" altLang="en-US" dirty="0"/>
              <a:t>supervision are also confidential [with some exceptions…..????].</a:t>
            </a:r>
          </a:p>
          <a:p>
            <a:pPr lvl="1" eaLnBrk="1" hangingPunct="1">
              <a:defRPr/>
            </a:pPr>
            <a:r>
              <a:rPr lang="en-US" altLang="en-US" dirty="0"/>
              <a:t>The </a:t>
            </a:r>
            <a:r>
              <a:rPr lang="en-US" altLang="en-US" dirty="0">
                <a:solidFill>
                  <a:schemeClr val="tx2"/>
                </a:solidFill>
              </a:rPr>
              <a:t>supervisor </a:t>
            </a:r>
            <a:r>
              <a:rPr lang="en-US" altLang="en-US" dirty="0"/>
              <a:t>holds the onus of responsibility</a:t>
            </a: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277813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br>
              <a:rPr lang="en-GB"/>
            </a:b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 </a:t>
            </a:r>
            <a:br>
              <a:rPr lang="en-GB"/>
            </a:b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CONSIDER SOME HELPFUL SKILLS FOR SUPERVISION -</a:t>
            </a:r>
            <a:endParaRPr lang="en-GB" dirty="0"/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4">
            <a:extLst>
              <a:ext uri="{FF2B5EF4-FFF2-40B4-BE49-F238E27FC236}">
                <a16:creationId xmlns:a16="http://schemas.microsoft.com/office/drawing/2014/main" id="{246FBEE5-D63A-4FE0-9668-B3365F7C06C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07504" y="2276871"/>
            <a:ext cx="9036495" cy="2865495"/>
          </a:xfrm>
          <a:solidFill>
            <a:srgbClr val="C0504D"/>
          </a:solidFill>
        </p:spPr>
        <p:txBody>
          <a:bodyPr/>
          <a:lstStyle/>
          <a:p>
            <a:pPr lvl="0"/>
            <a:r>
              <a:rPr lang="en-GB" b="1" dirty="0">
                <a:solidFill>
                  <a:srgbClr val="FFFFFF"/>
                </a:solidFill>
              </a:rPr>
              <a:t>Interpersonal Process Recall (IPR) is a supervision strategy developed by Norman </a:t>
            </a:r>
            <a:r>
              <a:rPr lang="en-GB" b="1" dirty="0" err="1">
                <a:solidFill>
                  <a:srgbClr val="FFFFFF"/>
                </a:solidFill>
              </a:rPr>
              <a:t>Kagan</a:t>
            </a:r>
            <a:r>
              <a:rPr lang="en-GB" b="1" dirty="0">
                <a:solidFill>
                  <a:srgbClr val="FFFFFF"/>
                </a:solidFill>
              </a:rPr>
              <a:t> and colleagues that empowers counsellors to understand and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b="1" dirty="0">
                <a:solidFill>
                  <a:srgbClr val="FFFFFF"/>
                </a:solidFill>
              </a:rPr>
              <a:t>act upon perceptions to which they may otherwise not attend</a:t>
            </a:r>
            <a:endParaRPr lang="en-GB" dirty="0">
              <a:solidFill>
                <a:srgbClr val="FFFFFF"/>
              </a:solidFill>
            </a:endParaRPr>
          </a:p>
          <a:p>
            <a:pPr marL="109728" lvl="0" indent="0">
              <a:buNone/>
            </a:pPr>
            <a:r>
              <a:rPr lang="en-GB" b="1" dirty="0">
                <a:solidFill>
                  <a:srgbClr val="FFFFFF"/>
                </a:solidFill>
              </a:rPr>
              <a:t> </a:t>
            </a:r>
            <a:endParaRPr lang="en-GB" dirty="0">
              <a:solidFill>
                <a:srgbClr val="FFFFFF"/>
              </a:solidFill>
            </a:endParaRPr>
          </a:p>
          <a:p>
            <a:pPr lvl="0"/>
            <a:r>
              <a:rPr lang="en-GB" sz="1800" dirty="0"/>
              <a:t>Kagan, N. (1980). Influencing human interaction - Eighteen years with IPR. In A.K. Hess (Ed.), </a:t>
            </a:r>
            <a:r>
              <a:rPr lang="en-GB" sz="1800" dirty="0" err="1"/>
              <a:t>Psychotherapysupervision</a:t>
            </a:r>
            <a:r>
              <a:rPr lang="en-GB" sz="1800" dirty="0"/>
              <a:t>: Theory, research, and practice(pp. 262-283). New York: Wiley.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B51E48A-F665-460F-BCD0-7F019F024B0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20577" y="301623"/>
            <a:ext cx="8229600" cy="1143000"/>
          </a:xfrm>
        </p:spPr>
        <p:txBody>
          <a:bodyPr/>
          <a:lstStyle/>
          <a:p>
            <a:pPr lvl="0"/>
            <a:r>
              <a:rPr lang="en-GB" dirty="0">
                <a:solidFill>
                  <a:srgbClr val="FFFFFF"/>
                </a:solidFill>
              </a:rPr>
              <a:t>INTERPERSONAL PROCESS RECALL </a:t>
            </a:r>
          </a:p>
        </p:txBody>
      </p:sp>
      <p:sp>
        <p:nvSpPr>
          <p:cNvPr id="4" name="Content Placeholder 6">
            <a:extLst>
              <a:ext uri="{FF2B5EF4-FFF2-40B4-BE49-F238E27FC236}">
                <a16:creationId xmlns:a16="http://schemas.microsoft.com/office/drawing/2014/main" id="{D2DD47A1-54BC-4F97-BE17-9630B4701F1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5102223" y="1444623"/>
            <a:ext cx="4041776" cy="3941758"/>
          </a:xfrm>
        </p:spPr>
        <p:txBody>
          <a:bodyPr/>
          <a:lstStyle/>
          <a:p>
            <a:pPr lvl="0"/>
            <a:endParaRPr lang="en-GB" dirty="0"/>
          </a:p>
          <a:p>
            <a:pPr lv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43967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3E2CE6-807C-9DD3-A63E-E5A06DCDD7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They suggest the following questions could be helpful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659597-FD4C-6D89-BCF5-B31128CB59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What do you wish you had said to him/her?</a:t>
            </a:r>
          </a:p>
          <a:p>
            <a:r>
              <a:rPr lang="en-GB" sz="2000" dirty="0"/>
              <a:t>How do you think he/she would have reacted if you had said that? </a:t>
            </a:r>
          </a:p>
          <a:p>
            <a:r>
              <a:rPr lang="en-GB" sz="2000" dirty="0"/>
              <a:t>What would have been the risk in saying what you wanted to say?</a:t>
            </a:r>
          </a:p>
          <a:p>
            <a:r>
              <a:rPr lang="en-GB" sz="2000" dirty="0"/>
              <a:t>If you had the chance now, how might you tell him/her what you are  thinking and feeling?</a:t>
            </a:r>
          </a:p>
          <a:p>
            <a:r>
              <a:rPr lang="en-GB" sz="2000" dirty="0"/>
              <a:t>Were there any other thoughts going through your mind?</a:t>
            </a:r>
          </a:p>
          <a:p>
            <a:r>
              <a:rPr lang="en-GB" sz="2000" dirty="0"/>
              <a:t>How did you want the other person to perceive you?</a:t>
            </a:r>
          </a:p>
          <a:p>
            <a:r>
              <a:rPr lang="en-GB" sz="2000" dirty="0"/>
              <a:t>Were those feelings located physically in some part of your body? </a:t>
            </a:r>
          </a:p>
          <a:p>
            <a:r>
              <a:rPr lang="en-GB" sz="2000" dirty="0"/>
              <a:t>Were you aware of any feelings? Does that feeling have any special meaning for you? </a:t>
            </a:r>
          </a:p>
          <a:p>
            <a:r>
              <a:rPr lang="en-GB" sz="2000" dirty="0"/>
              <a:t>What did you want him/her to tell you? </a:t>
            </a:r>
          </a:p>
          <a:p>
            <a:r>
              <a:rPr lang="en-GB" sz="2000" dirty="0"/>
              <a:t>What do you think he/she wanted from you? </a:t>
            </a:r>
          </a:p>
          <a:p>
            <a:r>
              <a:rPr lang="en-GB" sz="2000" dirty="0"/>
              <a:t>Did he/she remind you of anyone in your life?</a:t>
            </a:r>
          </a:p>
        </p:txBody>
      </p:sp>
    </p:spTree>
    <p:extLst>
      <p:ext uri="{BB962C8B-B14F-4D97-AF65-F5344CB8AC3E}">
        <p14:creationId xmlns:p14="http://schemas.microsoft.com/office/powerpoint/2010/main" val="104903474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ED2E1D-C000-6B3E-3007-D420E95F2C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0525" y="1783756"/>
            <a:ext cx="4168299" cy="111488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/>
              <a:t>How to present a client in Supervision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2D9D57-7AB9-36C2-69E5-E5A23795D4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7354" y="2932833"/>
            <a:ext cx="4496653" cy="2865688"/>
          </a:xfrm>
        </p:spPr>
        <p:txBody>
          <a:bodyPr anchor="t">
            <a:normAutofit fontScale="77500" lnSpcReduction="20000"/>
          </a:bodyPr>
          <a:lstStyle/>
          <a:p>
            <a:endParaRPr lang="en-GB" sz="1350" dirty="0"/>
          </a:p>
          <a:p>
            <a:endParaRPr lang="en-GB" sz="1350" dirty="0"/>
          </a:p>
          <a:p>
            <a:r>
              <a:rPr lang="en-GB" sz="4000" dirty="0">
                <a:latin typeface="Arial Black" panose="020B0A04020102020204" pitchFamily="34" charset="0"/>
              </a:rPr>
              <a:t>In our workshop, we will consider tips on how to present a client in supervision …   … …</a:t>
            </a:r>
          </a:p>
        </p:txBody>
      </p:sp>
      <p:sp>
        <p:nvSpPr>
          <p:cNvPr id="17" name="Freeform 49">
            <a:extLst>
              <a:ext uri="{FF2B5EF4-FFF2-40B4-BE49-F238E27FC236}">
                <a16:creationId xmlns:a16="http://schemas.microsoft.com/office/drawing/2014/main" id="{EF9B8DF2-C3F5-49A2-94D2-F7B65A0F1F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85178" y="1634459"/>
            <a:ext cx="4558822" cy="5223541"/>
          </a:xfrm>
          <a:custGeom>
            <a:avLst/>
            <a:gdLst>
              <a:gd name="connsiteX0" fmla="*/ 2178155 w 5478085"/>
              <a:gd name="connsiteY0" fmla="*/ 0 h 6276841"/>
              <a:gd name="connsiteX1" fmla="*/ 5478085 w 5478085"/>
              <a:gd name="connsiteY1" fmla="*/ 3299930 h 6276841"/>
              <a:gd name="connsiteX2" fmla="*/ 3751098 w 5478085"/>
              <a:gd name="connsiteY2" fmla="*/ 6201577 h 6276841"/>
              <a:gd name="connsiteX3" fmla="*/ 3594858 w 5478085"/>
              <a:gd name="connsiteY3" fmla="*/ 6276841 h 6276841"/>
              <a:gd name="connsiteX4" fmla="*/ 761453 w 5478085"/>
              <a:gd name="connsiteY4" fmla="*/ 6276841 h 6276841"/>
              <a:gd name="connsiteX5" fmla="*/ 605213 w 5478085"/>
              <a:gd name="connsiteY5" fmla="*/ 6201577 h 6276841"/>
              <a:gd name="connsiteX6" fmla="*/ 79093 w 5478085"/>
              <a:gd name="connsiteY6" fmla="*/ 5846317 h 6276841"/>
              <a:gd name="connsiteX7" fmla="*/ 0 w 5478085"/>
              <a:gd name="connsiteY7" fmla="*/ 5774432 h 6276841"/>
              <a:gd name="connsiteX8" fmla="*/ 0 w 5478085"/>
              <a:gd name="connsiteY8" fmla="*/ 825429 h 6276841"/>
              <a:gd name="connsiteX9" fmla="*/ 79093 w 5478085"/>
              <a:gd name="connsiteY9" fmla="*/ 753544 h 6276841"/>
              <a:gd name="connsiteX10" fmla="*/ 2178155 w 5478085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78085" h="6276841">
                <a:moveTo>
                  <a:pt x="2178155" y="0"/>
                </a:moveTo>
                <a:cubicBezTo>
                  <a:pt x="4000656" y="0"/>
                  <a:pt x="5478085" y="1477429"/>
                  <a:pt x="5478085" y="3299930"/>
                </a:cubicBezTo>
                <a:cubicBezTo>
                  <a:pt x="5478085" y="4552900"/>
                  <a:pt x="4779769" y="5642769"/>
                  <a:pt x="3751098" y="6201577"/>
                </a:cubicBezTo>
                <a:lnTo>
                  <a:pt x="3594858" y="6276841"/>
                </a:lnTo>
                <a:lnTo>
                  <a:pt x="761453" y="6276841"/>
                </a:lnTo>
                <a:lnTo>
                  <a:pt x="605213" y="6201577"/>
                </a:lnTo>
                <a:cubicBezTo>
                  <a:pt x="418182" y="6099975"/>
                  <a:pt x="242071" y="5980818"/>
                  <a:pt x="79093" y="5846317"/>
                </a:cubicBezTo>
                <a:lnTo>
                  <a:pt x="0" y="5774432"/>
                </a:lnTo>
                <a:lnTo>
                  <a:pt x="0" y="825429"/>
                </a:lnTo>
                <a:lnTo>
                  <a:pt x="79093" y="753544"/>
                </a:lnTo>
                <a:cubicBezTo>
                  <a:pt x="649516" y="282789"/>
                  <a:pt x="1380811" y="0"/>
                  <a:pt x="2178155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 w="317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defTabSz="685800">
              <a:defRPr/>
            </a:pPr>
            <a:endParaRPr lang="en-US" sz="135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330B6AC-E6AB-45E4-A303-C8DE90EB2A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34477" y="1783756"/>
            <a:ext cx="4409524" cy="5074243"/>
          </a:xfrm>
          <a:custGeom>
            <a:avLst/>
            <a:gdLst>
              <a:gd name="connsiteX0" fmla="*/ 3120528 w 5298683"/>
              <a:gd name="connsiteY0" fmla="*/ 0 h 6097438"/>
              <a:gd name="connsiteX1" fmla="*/ 5105473 w 5298683"/>
              <a:gd name="connsiteY1" fmla="*/ 712577 h 6097438"/>
              <a:gd name="connsiteX2" fmla="*/ 5298683 w 5298683"/>
              <a:gd name="connsiteY2" fmla="*/ 888178 h 6097438"/>
              <a:gd name="connsiteX3" fmla="*/ 5298683 w 5298683"/>
              <a:gd name="connsiteY3" fmla="*/ 5352876 h 6097438"/>
              <a:gd name="connsiteX4" fmla="*/ 5105473 w 5298683"/>
              <a:gd name="connsiteY4" fmla="*/ 5528477 h 6097438"/>
              <a:gd name="connsiteX5" fmla="*/ 4335177 w 5298683"/>
              <a:gd name="connsiteY5" fmla="*/ 5995828 h 6097438"/>
              <a:gd name="connsiteX6" fmla="*/ 4057556 w 5298683"/>
              <a:gd name="connsiteY6" fmla="*/ 6097438 h 6097438"/>
              <a:gd name="connsiteX7" fmla="*/ 2183499 w 5298683"/>
              <a:gd name="connsiteY7" fmla="*/ 6097438 h 6097438"/>
              <a:gd name="connsiteX8" fmla="*/ 1905878 w 5298683"/>
              <a:gd name="connsiteY8" fmla="*/ 5995828 h 6097438"/>
              <a:gd name="connsiteX9" fmla="*/ 0 w 5298683"/>
              <a:gd name="connsiteY9" fmla="*/ 3120527 h 6097438"/>
              <a:gd name="connsiteX10" fmla="*/ 3120528 w 5298683"/>
              <a:gd name="connsiteY10" fmla="*/ 0 h 6097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298683" h="6097438">
                <a:moveTo>
                  <a:pt x="3120528" y="0"/>
                </a:moveTo>
                <a:cubicBezTo>
                  <a:pt x="3874524" y="0"/>
                  <a:pt x="4566062" y="267415"/>
                  <a:pt x="5105473" y="712577"/>
                </a:cubicBezTo>
                <a:lnTo>
                  <a:pt x="5298683" y="888178"/>
                </a:lnTo>
                <a:lnTo>
                  <a:pt x="5298683" y="5352876"/>
                </a:lnTo>
                <a:lnTo>
                  <a:pt x="5105473" y="5528477"/>
                </a:lnTo>
                <a:cubicBezTo>
                  <a:pt x="4874296" y="5719261"/>
                  <a:pt x="4615179" y="5877397"/>
                  <a:pt x="4335177" y="5995828"/>
                </a:cubicBezTo>
                <a:lnTo>
                  <a:pt x="4057556" y="6097438"/>
                </a:lnTo>
                <a:lnTo>
                  <a:pt x="2183499" y="6097438"/>
                </a:lnTo>
                <a:lnTo>
                  <a:pt x="1905878" y="5995828"/>
                </a:lnTo>
                <a:cubicBezTo>
                  <a:pt x="785873" y="5522106"/>
                  <a:pt x="0" y="4413092"/>
                  <a:pt x="0" y="3120527"/>
                </a:cubicBezTo>
                <a:cubicBezTo>
                  <a:pt x="0" y="1397108"/>
                  <a:pt x="1397108" y="0"/>
                  <a:pt x="3120528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defRPr/>
            </a:pPr>
            <a:endParaRPr lang="en-US" sz="1350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7" name="Graphic 6" descr="Board Room">
            <a:extLst>
              <a:ext uri="{FF2B5EF4-FFF2-40B4-BE49-F238E27FC236}">
                <a16:creationId xmlns:a16="http://schemas.microsoft.com/office/drawing/2014/main" id="{C5089453-1B64-B3D4-EDA0-3413D98969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572125" y="2690866"/>
            <a:ext cx="3349623" cy="3349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44253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AN AWARENESS WHEEL OF SUPERVISION:</a:t>
            </a:r>
          </a:p>
        </p:txBody>
      </p:sp>
      <p:pic>
        <p:nvPicPr>
          <p:cNvPr id="63491" name="Content Placeholder 5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1600200"/>
            <a:ext cx="9144000" cy="5410200"/>
          </a:xfrm>
        </p:spPr>
      </p:pic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4FCAA339-E4A8-4DF3-880F-F20A1A012FE7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90000"/>
              </a:lnSpc>
            </a:pPr>
            <a:endParaRPr lang="en-GB" dirty="0">
              <a:latin typeface="Arial"/>
              <a:cs typeface="Arial"/>
            </a:endParaRPr>
          </a:p>
          <a:p>
            <a:pPr lvl="0">
              <a:lnSpc>
                <a:spcPct val="90000"/>
              </a:lnSpc>
              <a:buNone/>
            </a:pPr>
            <a:endParaRPr lang="en-GB" dirty="0"/>
          </a:p>
          <a:p>
            <a:pPr lvl="0">
              <a:lnSpc>
                <a:spcPct val="90000"/>
              </a:lnSpc>
            </a:pPr>
            <a:endParaRPr lang="en-GB" b="1" dirty="0"/>
          </a:p>
          <a:p>
            <a:pPr lvl="0">
              <a:lnSpc>
                <a:spcPct val="90000"/>
              </a:lnSpc>
            </a:pPr>
            <a:r>
              <a:rPr lang="en-GB" sz="3200" b="1" dirty="0">
                <a:solidFill>
                  <a:srgbClr val="FFFFFF"/>
                </a:solidFill>
              </a:rPr>
              <a:t>ASK FOR WHAT YOU WANT AND/OR NEED!</a:t>
            </a:r>
          </a:p>
          <a:p>
            <a:pPr lvl="0"/>
            <a:endParaRPr lang="en-GB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934D1B86-B749-4DCF-BB55-E69115F73A3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700" u="sng">
                <a:solidFill>
                  <a:srgbClr val="FFFFFF"/>
                </a:solidFill>
              </a:rPr>
              <a:t>How to get the best out of Supervision [Cont’d]</a:t>
            </a:r>
            <a:endParaRPr lang="en-GB" sz="37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3686B01-1E7C-4520-99C1-491F9DD4BB7F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endParaRPr lang="en-GB"/>
          </a:p>
          <a:p>
            <a:pPr lvl="0"/>
            <a:endParaRPr lang="en-GB"/>
          </a:p>
          <a:p>
            <a:pPr marL="109728" lvl="0" indent="0">
              <a:buNone/>
            </a:pPr>
            <a:r>
              <a:rPr lang="en-GB">
                <a:solidFill>
                  <a:srgbClr val="FFFFFF"/>
                </a:solidFill>
              </a:rPr>
              <a:t>Remember:</a:t>
            </a:r>
          </a:p>
          <a:p>
            <a:pPr lvl="0"/>
            <a:endParaRPr lang="en-GB">
              <a:solidFill>
                <a:srgbClr val="FFFFFF"/>
              </a:solidFill>
            </a:endParaRPr>
          </a:p>
          <a:p>
            <a:pPr lvl="0"/>
            <a:r>
              <a:rPr lang="en-GB">
                <a:solidFill>
                  <a:srgbClr val="FFFFFF"/>
                </a:solidFill>
              </a:rPr>
              <a:t>Supervision is the glue that holds your placement, course and practice together 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FC0747C-B7A2-4FC8-996D-D91D86F459E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400" u="sng">
                <a:solidFill>
                  <a:srgbClr val="FFFFFF"/>
                </a:solidFill>
              </a:rPr>
              <a:t>How to get the best out of Supervision [Cont’d]</a:t>
            </a:r>
            <a:endParaRPr lang="en-GB">
              <a:solidFill>
                <a:srgbClr val="FFFFFF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DC4F031-FF36-4BB7-A0E8-638F1EDCBD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08644" y="1026816"/>
            <a:ext cx="2409828" cy="1707331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E2ED6F9-63C3-4A8D-9BB4-1EA62533B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D72081E-AD41-4FBB-B02B-698A68DBCA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5812" y="4218905"/>
            <a:ext cx="8375585" cy="2089317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0DA648E-F816-4C34-9E50-39C1EF79F86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88670" y="4495466"/>
            <a:ext cx="2708910" cy="153619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dirty="0"/>
              <a:t>Consider these papers posted below on nondisclosures in supervision</a:t>
            </a:r>
            <a:br>
              <a:rPr lang="en-GB" sz="2000" dirty="0"/>
            </a:br>
            <a:r>
              <a:rPr lang="en-GB" sz="2000" dirty="0"/>
              <a:t>  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8D38E86C-546D-428C-9BA4-416E36ADD77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314" b="36440"/>
          <a:stretch/>
        </p:blipFill>
        <p:spPr>
          <a:xfrm>
            <a:off x="20" y="10"/>
            <a:ext cx="9143980" cy="3994473"/>
          </a:xfrm>
          <a:prstGeom prst="rect">
            <a:avLst/>
          </a:prstGeom>
          <a:noFill/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16248AD-805F-41BF-9B57-FC53E5B32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7806" y="4911519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F82758F-B2B3-4F0A-BB90-4BFFEDD16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999776" y="5256704"/>
            <a:ext cx="1463040" cy="13716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24B1789-2780-4242-9678-D467C608928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971869" y="4293096"/>
            <a:ext cx="4545767" cy="2015126"/>
          </a:xfrm>
        </p:spPr>
        <p:txBody>
          <a:bodyPr anchor="ctr">
            <a:normAutofit fontScale="47500" lnSpcReduction="20000"/>
          </a:bodyPr>
          <a:lstStyle/>
          <a:p>
            <a:pPr lvl="0"/>
            <a:endParaRPr lang="en-GB" sz="1600" dirty="0"/>
          </a:p>
          <a:p>
            <a:pPr lvl="0"/>
            <a:r>
              <a:rPr lang="en-GB" sz="4400" dirty="0"/>
              <a:t>Factors influencing trainee willingness to disclose in Supervision</a:t>
            </a:r>
          </a:p>
          <a:p>
            <a:pPr lvl="0"/>
            <a:r>
              <a:rPr lang="en-GB" sz="4400" dirty="0"/>
              <a:t>Trainee nondisclosure in supervision: What are they not telling you?</a:t>
            </a: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A37C390-8348-4B6B-85BC-7E76E4B31CAA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endParaRPr lang="en-GB" dirty="0"/>
          </a:p>
          <a:p>
            <a:pPr marL="109728" lvl="0" indent="0">
              <a:buNone/>
            </a:pPr>
            <a:r>
              <a:rPr lang="en-GB" dirty="0">
                <a:solidFill>
                  <a:srgbClr val="FFFFFF"/>
                </a:solidFill>
              </a:rPr>
              <a:t>Remember: </a:t>
            </a:r>
          </a:p>
          <a:p>
            <a:pPr lvl="0"/>
            <a:r>
              <a:rPr lang="en-GB" dirty="0">
                <a:solidFill>
                  <a:srgbClr val="FFFFFF"/>
                </a:solidFill>
              </a:rPr>
              <a:t>The questions we may consider asking ourselves before supervision</a:t>
            </a:r>
            <a:r>
              <a:rPr lang="en-GB" dirty="0"/>
              <a:t>………what part do client notes play in this?</a:t>
            </a:r>
          </a:p>
          <a:p>
            <a:pPr lvl="0"/>
            <a:r>
              <a:rPr lang="en-GB" dirty="0"/>
              <a:t>What has gone well is as important as things you feel could have gone better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1E08ECA-C771-478C-BDF5-4E9CB070236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solidFill>
                  <a:srgbClr val="FFFFFF"/>
                </a:solidFill>
              </a:rPr>
              <a:t>PREPARING FOR SUPERVISION: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7C118D2-9088-4746-8774-776D1D4AEB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5616" y="5733255"/>
            <a:ext cx="6989271" cy="846931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4">
            <a:extLst>
              <a:ext uri="{FF2B5EF4-FFF2-40B4-BE49-F238E27FC236}">
                <a16:creationId xmlns:a16="http://schemas.microsoft.com/office/drawing/2014/main" id="{729B15F1-CE6D-40A1-A73D-652B73461C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12155" y="1910565"/>
            <a:ext cx="5507102" cy="4098340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5D0C6A8C-3139-423D-BA4D-4EBB8F35B3B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dirty="0"/>
              <a:t>Consider: How can supervision help with first client concerns?</a:t>
            </a:r>
          </a:p>
        </p:txBody>
      </p:sp>
    </p:spTree>
    <p:extLst>
      <p:ext uri="{BB962C8B-B14F-4D97-AF65-F5344CB8AC3E}">
        <p14:creationId xmlns:p14="http://schemas.microsoft.com/office/powerpoint/2010/main" val="328890890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u="sng"/>
              <a:t>TO SUM UP</a:t>
            </a:r>
            <a:r>
              <a:rPr lang="en-GB" altLang="en-US"/>
              <a:t>:</a:t>
            </a:r>
          </a:p>
        </p:txBody>
      </p:sp>
      <p:sp>
        <p:nvSpPr>
          <p:cNvPr id="1105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dirty="0">
                <a:cs typeface="Arial" panose="020B0604020202020204" pitchFamily="34" charset="0"/>
              </a:rPr>
              <a:t>Above all, supervision needs to be safe, ethical and competent </a:t>
            </a:r>
          </a:p>
          <a:p>
            <a:pPr eaLnBrk="1" hangingPunct="1">
              <a:defRPr/>
            </a:pPr>
            <a:r>
              <a:rPr lang="en-US" altLang="en-US" dirty="0">
                <a:cs typeface="Times New Roman" panose="02020603050405020304" pitchFamily="18" charset="0"/>
              </a:rPr>
              <a:t>Supervision is ethically and professionally imperative, particularly with recent developments …e.g.,</a:t>
            </a:r>
            <a:r>
              <a:rPr lang="en-GB" altLang="en-US" dirty="0">
                <a:solidFill>
                  <a:srgbClr val="92D050"/>
                </a:solidFill>
                <a:cs typeface="Times New Roman" panose="02020603050405020304" pitchFamily="18" charset="0"/>
              </a:rPr>
              <a:t> </a:t>
            </a:r>
            <a:r>
              <a:rPr lang="en-GB" altLang="en-US" dirty="0" err="1">
                <a:cs typeface="Times New Roman" panose="02020603050405020304" pitchFamily="18" charset="0"/>
              </a:rPr>
              <a:t>SCoPEd</a:t>
            </a:r>
            <a:r>
              <a:rPr lang="en-GB" altLang="en-US" dirty="0">
                <a:cs typeface="Times New Roman" panose="02020603050405020304" pitchFamily="18" charset="0"/>
              </a:rPr>
              <a:t> (Scope of Practice and Education) framework </a:t>
            </a:r>
            <a:endParaRPr lang="en-GB" altLang="en-US" dirty="0">
              <a:cs typeface="Arial" panose="020B0604020202020204" pitchFamily="34" charset="0"/>
            </a:endParaRPr>
          </a:p>
          <a:p>
            <a:pPr eaLnBrk="1" hangingPunct="1">
              <a:defRPr/>
            </a:pPr>
            <a:r>
              <a:rPr lang="en-GB" altLang="en-US" dirty="0">
                <a:cs typeface="Arial" panose="020B0604020202020204" pitchFamily="34" charset="0"/>
              </a:rPr>
              <a:t>Service User and Service Provider</a:t>
            </a:r>
          </a:p>
          <a:p>
            <a:pPr eaLnBrk="1" hangingPunct="1">
              <a:defRPr/>
            </a:pPr>
            <a:r>
              <a:rPr lang="en-GB" dirty="0">
                <a:effectLst/>
              </a:rPr>
              <a:t>Supervision  is  a process, rather than an event</a:t>
            </a:r>
          </a:p>
          <a:p>
            <a:pPr eaLnBrk="1" hangingPunct="1">
              <a:defRPr/>
            </a:pPr>
            <a:endParaRPr lang="en-GB" altLang="en-US" dirty="0">
              <a:latin typeface="+mj-lt"/>
              <a:cs typeface="Arial" panose="020B0604020202020204" pitchFamily="34" charset="0"/>
            </a:endParaRPr>
          </a:p>
          <a:p>
            <a:pPr eaLnBrk="1" hangingPunct="1">
              <a:defRPr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ANY QUESTIONS…… Bring these with you to our workshop!</a:t>
            </a:r>
          </a:p>
        </p:txBody>
      </p:sp>
      <p:sp>
        <p:nvSpPr>
          <p:cNvPr id="68611" name="SmartArt Placeholder 2"/>
          <p:cNvSpPr>
            <a:spLocks noGrp="1" noTextEdit="1"/>
          </p:cNvSpPr>
          <p:nvPr>
            <p:ph type="dgm" idx="1"/>
          </p:nvPr>
        </p:nvSpPr>
        <p:spPr>
          <a:xfrm>
            <a:off x="-533400" y="1420813"/>
            <a:ext cx="8229600" cy="4530725"/>
          </a:xfrm>
        </p:spPr>
        <p:txBody>
          <a:bodyPr/>
          <a:lstStyle/>
          <a:p>
            <a:endParaRPr lang="en-GB"/>
          </a:p>
        </p:txBody>
      </p:sp>
      <p:pic>
        <p:nvPicPr>
          <p:cNvPr id="68612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20813"/>
            <a:ext cx="9144000" cy="5437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AIMS OF LESSON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 typeface="Wingdings" panose="05000000000000000000" pitchFamily="2" charset="2"/>
              <a:buNone/>
              <a:defRPr/>
            </a:pPr>
            <a:r>
              <a:rPr lang="en-GB" dirty="0"/>
              <a:t>After exploring the points made on this PowerPoint, your research/reading and our workshop, you will have  achieved the established aims for this lesson</a:t>
            </a:r>
          </a:p>
          <a:p>
            <a:pPr marL="0" indent="0" eaLnBrk="1" hangingPunct="1">
              <a:buFont typeface="Wingdings" panose="05000000000000000000" pitchFamily="2" charset="2"/>
              <a:buNone/>
              <a:defRPr/>
            </a:pPr>
            <a:endParaRPr lang="en-GB" dirty="0"/>
          </a:p>
          <a:p>
            <a:pPr marL="447675" indent="-447675" eaLnBrk="1" hangingPunct="1">
              <a:defRPr/>
            </a:pPr>
            <a:r>
              <a:rPr lang="en-GB" dirty="0"/>
              <a:t>What supervision is and its role, function and   importance in counselling</a:t>
            </a:r>
          </a:p>
          <a:p>
            <a:pPr eaLnBrk="1" hangingPunct="1">
              <a:defRPr/>
            </a:pPr>
            <a:r>
              <a:rPr lang="en-GB" dirty="0"/>
              <a:t> The role of the supervisor</a:t>
            </a:r>
          </a:p>
          <a:p>
            <a:pPr eaLnBrk="1" hangingPunct="1">
              <a:defRPr/>
            </a:pPr>
            <a:r>
              <a:rPr lang="en-GB" dirty="0"/>
              <a:t> The role of the supervisee</a:t>
            </a:r>
          </a:p>
        </p:txBody>
      </p:sp>
    </p:spTree>
    <p:extLst>
      <p:ext uri="{BB962C8B-B14F-4D97-AF65-F5344CB8AC3E}">
        <p14:creationId xmlns:p14="http://schemas.microsoft.com/office/powerpoint/2010/main" val="2156854540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0" u="sng" dirty="0">
                <a:effectLst/>
              </a:rPr>
              <a:t>Misc. 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20814"/>
            <a:ext cx="8229600" cy="4710112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BACP, 2021. ‘Supervision’ [online] available at </a:t>
            </a:r>
            <a:r>
              <a:rPr lang="en-GB" dirty="0">
                <a:effectLst/>
                <a:hlinkClick r:id="rId2"/>
              </a:rPr>
              <a:t>http://www.bacp.co.uk</a:t>
            </a:r>
            <a:r>
              <a:rPr lang="en-GB" dirty="0">
                <a:effectLst/>
              </a:rPr>
              <a:t>.</a:t>
            </a:r>
          </a:p>
          <a:p>
            <a:pPr eaLnBrk="1" hangingPunct="1">
              <a:defRPr/>
            </a:pPr>
            <a:r>
              <a:rPr lang="en-GB" dirty="0">
                <a:effectLst/>
              </a:rPr>
              <a:t>Brown, P. 2020. Supervision in the Helping Professions. Atlas: London.</a:t>
            </a:r>
          </a:p>
          <a:p>
            <a:pPr eaLnBrk="1" hangingPunct="1">
              <a:defRPr/>
            </a:pPr>
            <a:r>
              <a:rPr lang="en-GB" dirty="0"/>
              <a:t>Bernard, J. M. and Goodyear, R. K. 2009.</a:t>
            </a:r>
          </a:p>
          <a:p>
            <a:pPr marL="360363" indent="0" eaLnBrk="1" hangingPunct="1">
              <a:buFont typeface="Wingdings" panose="05000000000000000000" pitchFamily="2" charset="2"/>
              <a:buNone/>
              <a:defRPr/>
            </a:pPr>
            <a:r>
              <a:rPr lang="en-GB" i="1" dirty="0"/>
              <a:t>Fundamentals of clinical supervision </a:t>
            </a:r>
            <a:r>
              <a:rPr lang="en-GB" dirty="0"/>
              <a:t>(4th</a:t>
            </a:r>
          </a:p>
          <a:p>
            <a:pPr marL="360363" indent="0" eaLnBrk="1" hangingPunct="1">
              <a:buFont typeface="Wingdings" panose="05000000000000000000" pitchFamily="2" charset="2"/>
              <a:buNone/>
              <a:defRPr/>
            </a:pPr>
            <a:r>
              <a:rPr lang="en-GB" dirty="0"/>
              <a:t>edition). Ohio: Merrill.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Hawkins, P and </a:t>
            </a:r>
            <a:r>
              <a:rPr lang="en-GB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Shohet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R. 2012.  Supervision in the Helping Professions.  Berkshire: Open University Press. </a:t>
            </a:r>
          </a:p>
          <a:p>
            <a:pPr eaLnBrk="1" hangingPunct="1">
              <a:defRPr/>
            </a:pPr>
            <a:endParaRPr lang="en-GB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>
              <a:defRPr/>
            </a:pP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b="0" u="sng" dirty="0">
                <a:effectLst/>
              </a:rPr>
              <a:t>Misc. </a:t>
            </a:r>
            <a:r>
              <a:rPr lang="en-GB" b="0" u="sng" dirty="0">
                <a:effectLst/>
              </a:rPr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err="1"/>
              <a:t>Inskipp</a:t>
            </a:r>
            <a:r>
              <a:rPr lang="en-GB" dirty="0"/>
              <a:t>, F. and Proctor, B. 1995</a:t>
            </a:r>
            <a:r>
              <a:rPr lang="en-GB" i="1" dirty="0"/>
              <a:t>. Art, craft and tasks of counselling supervision. </a:t>
            </a:r>
            <a:r>
              <a:rPr lang="en-GB" dirty="0"/>
              <a:t>Twickenham: Cascade Publications.</a:t>
            </a:r>
          </a:p>
          <a:p>
            <a:pPr eaLnBrk="1" hangingPunct="1"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NCPS Code of Ethics [online, available at </a:t>
            </a:r>
            <a:r>
              <a:rPr lang="en-GB" dirty="0">
                <a:hlinkClick r:id="rId2"/>
              </a:rPr>
              <a:t>NCPS | Code of Ethics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>
              <a:defRPr/>
            </a:pPr>
            <a:r>
              <a:rPr lang="en-GB" dirty="0"/>
              <a:t>Page, S. and </a:t>
            </a:r>
            <a:r>
              <a:rPr lang="en-GB" dirty="0" err="1"/>
              <a:t>Woskett</a:t>
            </a:r>
            <a:r>
              <a:rPr lang="en-GB" dirty="0"/>
              <a:t>, V. 2015.  </a:t>
            </a:r>
            <a:r>
              <a:rPr lang="en-GB" i="1" dirty="0"/>
              <a:t>Supervising the Counsellor and Psychotherapist.  </a:t>
            </a:r>
            <a:r>
              <a:rPr lang="en-GB" dirty="0"/>
              <a:t>Hove: Routledge</a:t>
            </a:r>
          </a:p>
          <a:p>
            <a:pPr eaLnBrk="1" hangingPunct="1"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Portner, M. 2007/2020. </a:t>
            </a:r>
            <a:r>
              <a:rPr lang="en-GB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Trust and Understanding,  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Ross on Wye: PCCS Books</a:t>
            </a:r>
          </a:p>
          <a:p>
            <a:pPr eaLnBrk="1" hangingPunct="1"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tack of magazines on table">
            <a:extLst>
              <a:ext uri="{FF2B5EF4-FFF2-40B4-BE49-F238E27FC236}">
                <a16:creationId xmlns:a16="http://schemas.microsoft.com/office/drawing/2014/main" id="{C1C1C25C-AF3D-CA90-295B-15BFF2181FC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589" r="13917" b="-2"/>
          <a:stretch/>
        </p:blipFill>
        <p:spPr>
          <a:xfrm>
            <a:off x="20" y="-2"/>
            <a:ext cx="4057627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7647" y="-1"/>
            <a:ext cx="508635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86487" y="405685"/>
            <a:ext cx="4098726" cy="1559301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3500" u="sng"/>
              <a:t>SUGGESTED 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86487" y="2060848"/>
            <a:ext cx="3935505" cy="4179230"/>
          </a:xfrm>
        </p:spPr>
        <p:txBody>
          <a:bodyPr anchor="ctr">
            <a:noAutofit/>
          </a:bodyPr>
          <a:lstStyle/>
          <a:p>
            <a:pPr>
              <a:defRPr/>
            </a:pPr>
            <a:r>
              <a:rPr lang="en-GB" sz="2000" dirty="0"/>
              <a:t>Dunnett, A., Jesper, C. O’Donnell, M and </a:t>
            </a:r>
            <a:r>
              <a:rPr lang="en-GB" sz="2000" dirty="0" err="1"/>
              <a:t>Vallence</a:t>
            </a:r>
            <a:r>
              <a:rPr lang="en-GB" sz="2000" dirty="0"/>
              <a:t> K. 2013.  Getting the most of supervision: A Guide for Counsellors and Psychotherapists. </a:t>
            </a:r>
            <a:r>
              <a:rPr lang="en-GB" sz="2000" dirty="0" err="1"/>
              <a:t>Hamphsire</a:t>
            </a:r>
            <a:r>
              <a:rPr lang="en-GB" sz="2000" dirty="0"/>
              <a:t>: </a:t>
            </a:r>
            <a:r>
              <a:rPr lang="en-GB" sz="2000" dirty="0" err="1"/>
              <a:t>Pallgrave</a:t>
            </a:r>
            <a:r>
              <a:rPr lang="en-GB" sz="2000" dirty="0"/>
              <a:t> Macmillan.</a:t>
            </a:r>
          </a:p>
          <a:p>
            <a:pPr>
              <a:defRPr/>
            </a:pPr>
            <a:endParaRPr lang="en-GB" sz="2000" dirty="0"/>
          </a:p>
          <a:p>
            <a:pPr>
              <a:defRPr/>
            </a:pPr>
            <a:r>
              <a:rPr lang="en-GB" sz="2000" dirty="0"/>
              <a:t>Fisher, T. 2020. Surprise me! A counsellors’ guide to supervision. Kindle.</a:t>
            </a:r>
          </a:p>
          <a:p>
            <a:pPr>
              <a:defRPr/>
            </a:pPr>
            <a:endParaRPr lang="en-GB" sz="2000" dirty="0"/>
          </a:p>
          <a:p>
            <a:pPr eaLnBrk="1" hangingPunct="1">
              <a:defRPr/>
            </a:pPr>
            <a:r>
              <a:rPr lang="en-GB" sz="2000" dirty="0"/>
              <a:t>See papers on Moodle </a:t>
            </a:r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B96AB92F-125A-BDD1-C5F0-14872CFADA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077218"/>
            <a:ext cx="434414" cy="2154436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rgbClr val="007185"/>
                </a:solidFill>
                <a:effectLst/>
                <a:latin typeface="Amazon Ember"/>
                <a:hlinkClick r:id="rId3"/>
              </a:rPr>
            </a:b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rgbClr val="007185"/>
                </a:solidFill>
                <a:effectLst/>
                <a:latin typeface="Amazon Ember"/>
                <a:hlinkClick r:id="rId3"/>
              </a:rPr>
              <a:t>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rgbClr val="007185"/>
                </a:solidFill>
                <a:effectLst/>
                <a:latin typeface="Amazon Ember"/>
              </a:rPr>
              <a:t> </a:t>
            </a:r>
            <a:r>
              <a:rPr kumimoji="0" lang="en-US" altLang="en-US" sz="13000" b="0" i="0" u="none" strike="noStrike" cap="none" normalizeH="0" baseline="0" dirty="0">
                <a:ln>
                  <a:noFill/>
                </a:ln>
                <a:solidFill>
                  <a:srgbClr val="007185"/>
                </a:solidFill>
                <a:effectLst/>
                <a:latin typeface="Amazon Ember"/>
              </a:rPr>
              <a:t> 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u="sng" dirty="0"/>
              <a:t>SUGGESTED READING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r>
              <a:rPr lang="en-GB" dirty="0"/>
              <a:t>Any of the publications mentioned in the reference list, plus the additional reading on moodle</a:t>
            </a:r>
          </a:p>
        </p:txBody>
      </p:sp>
    </p:spTree>
    <p:extLst>
      <p:ext uri="{BB962C8B-B14F-4D97-AF65-F5344CB8AC3E}">
        <p14:creationId xmlns:p14="http://schemas.microsoft.com/office/powerpoint/2010/main" val="1328482409"/>
      </p:ext>
    </p:extLst>
  </p:cSld>
  <p:clrMapOvr>
    <a:masterClrMapping/>
  </p:clrMapOvr>
</p:sld>
</file>

<file path=ppt/theme/theme1.xml><?xml version="1.0" encoding="utf-8"?>
<a:theme xmlns:a="http://schemas.openxmlformats.org/drawingml/2006/main" name="Maple">
  <a:themeElements>
    <a:clrScheme name="Maple 1">
      <a:dk1>
        <a:srgbClr val="BB5F03"/>
      </a:dk1>
      <a:lt1>
        <a:srgbClr val="FFFFFF"/>
      </a:lt1>
      <a:dk2>
        <a:srgbClr val="993300"/>
      </a:dk2>
      <a:lt2>
        <a:srgbClr val="FEEC94"/>
      </a:lt2>
      <a:accent1>
        <a:srgbClr val="720000"/>
      </a:accent1>
      <a:accent2>
        <a:srgbClr val="B76A03"/>
      </a:accent2>
      <a:accent3>
        <a:srgbClr val="CAADAA"/>
      </a:accent3>
      <a:accent4>
        <a:srgbClr val="DADADA"/>
      </a:accent4>
      <a:accent5>
        <a:srgbClr val="BCAAAA"/>
      </a:accent5>
      <a:accent6>
        <a:srgbClr val="A65F02"/>
      </a:accent6>
      <a:hlink>
        <a:srgbClr val="FFFF00"/>
      </a:hlink>
      <a:folHlink>
        <a:srgbClr val="FFFF99"/>
      </a:folHlink>
    </a:clrScheme>
    <a:fontScheme name="Maple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 panose="02020603050405020304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 panose="02020603050405020304" pitchFamily="18" charset="0"/>
          </a:defRPr>
        </a:defPPr>
      </a:lstStyle>
    </a:lnDef>
  </a:objectDefaults>
  <a:extraClrSchemeLst>
    <a:extraClrScheme>
      <a:clrScheme name="Maple 1">
        <a:dk1>
          <a:srgbClr val="BB5F03"/>
        </a:dk1>
        <a:lt1>
          <a:srgbClr val="FFFFFF"/>
        </a:lt1>
        <a:dk2>
          <a:srgbClr val="993300"/>
        </a:dk2>
        <a:lt2>
          <a:srgbClr val="FEEC94"/>
        </a:lt2>
        <a:accent1>
          <a:srgbClr val="720000"/>
        </a:accent1>
        <a:accent2>
          <a:srgbClr val="B76A03"/>
        </a:accent2>
        <a:accent3>
          <a:srgbClr val="CAADAA"/>
        </a:accent3>
        <a:accent4>
          <a:srgbClr val="DADADA"/>
        </a:accent4>
        <a:accent5>
          <a:srgbClr val="BCAAAA"/>
        </a:accent5>
        <a:accent6>
          <a:srgbClr val="A65F02"/>
        </a:accent6>
        <a:hlink>
          <a:srgbClr val="FFFF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aple 2">
        <a:dk1>
          <a:srgbClr val="EA9306"/>
        </a:dk1>
        <a:lt1>
          <a:srgbClr val="FFFFFF"/>
        </a:lt1>
        <a:dk2>
          <a:srgbClr val="FAC120"/>
        </a:dk2>
        <a:lt2>
          <a:srgbClr val="FFFDD1"/>
        </a:lt2>
        <a:accent1>
          <a:srgbClr val="CC6600"/>
        </a:accent1>
        <a:accent2>
          <a:srgbClr val="FF9933"/>
        </a:accent2>
        <a:accent3>
          <a:srgbClr val="FCDDAB"/>
        </a:accent3>
        <a:accent4>
          <a:srgbClr val="DADADA"/>
        </a:accent4>
        <a:accent5>
          <a:srgbClr val="E2B8AA"/>
        </a:accent5>
        <a:accent6>
          <a:srgbClr val="E78A2D"/>
        </a:accent6>
        <a:hlink>
          <a:srgbClr val="A50021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aple 3">
        <a:dk1>
          <a:srgbClr val="000000"/>
        </a:dk1>
        <a:lt1>
          <a:srgbClr val="FFFFCC"/>
        </a:lt1>
        <a:dk2>
          <a:srgbClr val="A26D18"/>
        </a:dk2>
        <a:lt2>
          <a:srgbClr val="F9D793"/>
        </a:lt2>
        <a:accent1>
          <a:srgbClr val="FFD05B"/>
        </a:accent1>
        <a:accent2>
          <a:srgbClr val="FEE1A8"/>
        </a:accent2>
        <a:accent3>
          <a:srgbClr val="FFFFE2"/>
        </a:accent3>
        <a:accent4>
          <a:srgbClr val="000000"/>
        </a:accent4>
        <a:accent5>
          <a:srgbClr val="FFE4B5"/>
        </a:accent5>
        <a:accent6>
          <a:srgbClr val="E6CC98"/>
        </a:accent6>
        <a:hlink>
          <a:srgbClr val="FF0000"/>
        </a:hlink>
        <a:folHlink>
          <a:srgbClr val="CC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aple 4">
        <a:dk1>
          <a:srgbClr val="008000"/>
        </a:dk1>
        <a:lt1>
          <a:srgbClr val="FFFFFF"/>
        </a:lt1>
        <a:dk2>
          <a:srgbClr val="005800"/>
        </a:dk2>
        <a:lt2>
          <a:srgbClr val="FFFFCC"/>
        </a:lt2>
        <a:accent1>
          <a:srgbClr val="003300"/>
        </a:accent1>
        <a:accent2>
          <a:srgbClr val="007825"/>
        </a:accent2>
        <a:accent3>
          <a:srgbClr val="AAB4AA"/>
        </a:accent3>
        <a:accent4>
          <a:srgbClr val="DADADA"/>
        </a:accent4>
        <a:accent5>
          <a:srgbClr val="AAADAA"/>
        </a:accent5>
        <a:accent6>
          <a:srgbClr val="006C20"/>
        </a:accent6>
        <a:hlink>
          <a:srgbClr val="9966FF"/>
        </a:hlink>
        <a:folHlink>
          <a:srgbClr val="99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aple 5">
        <a:dk1>
          <a:srgbClr val="56925A"/>
        </a:dk1>
        <a:lt1>
          <a:srgbClr val="FFFFFF"/>
        </a:lt1>
        <a:dk2>
          <a:srgbClr val="6FB56D"/>
        </a:dk2>
        <a:lt2>
          <a:srgbClr val="FFFFCC"/>
        </a:lt2>
        <a:accent1>
          <a:srgbClr val="2B877C"/>
        </a:accent1>
        <a:accent2>
          <a:srgbClr val="5A9A5F"/>
        </a:accent2>
        <a:accent3>
          <a:srgbClr val="BBD7BA"/>
        </a:accent3>
        <a:accent4>
          <a:srgbClr val="DADADA"/>
        </a:accent4>
        <a:accent5>
          <a:srgbClr val="ACC3BF"/>
        </a:accent5>
        <a:accent6>
          <a:srgbClr val="518B55"/>
        </a:accent6>
        <a:hlink>
          <a:srgbClr val="99FF33"/>
        </a:hlink>
        <a:folHlink>
          <a:srgbClr val="CC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aple 6">
        <a:dk1>
          <a:srgbClr val="006699"/>
        </a:dk1>
        <a:lt1>
          <a:srgbClr val="FFFFFF"/>
        </a:lt1>
        <a:dk2>
          <a:srgbClr val="006666"/>
        </a:dk2>
        <a:lt2>
          <a:srgbClr val="CCECFF"/>
        </a:lt2>
        <a:accent1>
          <a:srgbClr val="2A3B54"/>
        </a:accent1>
        <a:accent2>
          <a:srgbClr val="017A83"/>
        </a:accent2>
        <a:accent3>
          <a:srgbClr val="AAB8B8"/>
        </a:accent3>
        <a:accent4>
          <a:srgbClr val="DADADA"/>
        </a:accent4>
        <a:accent5>
          <a:srgbClr val="ACAFB3"/>
        </a:accent5>
        <a:accent6>
          <a:srgbClr val="016E76"/>
        </a:accent6>
        <a:hlink>
          <a:srgbClr val="00CCFF"/>
        </a:hlink>
        <a:folHlink>
          <a:srgbClr val="99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aple 7">
        <a:dk1>
          <a:srgbClr val="80ACC4"/>
        </a:dk1>
        <a:lt1>
          <a:srgbClr val="FFFFFF"/>
        </a:lt1>
        <a:dk2>
          <a:srgbClr val="B3D1DF"/>
        </a:dk2>
        <a:lt2>
          <a:srgbClr val="FFFFFF"/>
        </a:lt2>
        <a:accent1>
          <a:srgbClr val="5089A8"/>
        </a:accent1>
        <a:accent2>
          <a:srgbClr val="BBC6DB"/>
        </a:accent2>
        <a:accent3>
          <a:srgbClr val="D6E5EC"/>
        </a:accent3>
        <a:accent4>
          <a:srgbClr val="DADADA"/>
        </a:accent4>
        <a:accent5>
          <a:srgbClr val="B3C4D1"/>
        </a:accent5>
        <a:accent6>
          <a:srgbClr val="A9B3C6"/>
        </a:accent6>
        <a:hlink>
          <a:srgbClr val="0000FF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aple 8">
        <a:dk1>
          <a:srgbClr val="5700AE"/>
        </a:dk1>
        <a:lt1>
          <a:srgbClr val="FFFFFF"/>
        </a:lt1>
        <a:dk2>
          <a:srgbClr val="7301CB"/>
        </a:dk2>
        <a:lt2>
          <a:srgbClr val="C5C5FF"/>
        </a:lt2>
        <a:accent1>
          <a:srgbClr val="222268"/>
        </a:accent1>
        <a:accent2>
          <a:srgbClr val="7000E0"/>
        </a:accent2>
        <a:accent3>
          <a:srgbClr val="BCAAE2"/>
        </a:accent3>
        <a:accent4>
          <a:srgbClr val="DADADA"/>
        </a:accent4>
        <a:accent5>
          <a:srgbClr val="ABABB9"/>
        </a:accent5>
        <a:accent6>
          <a:srgbClr val="6500CB"/>
        </a:accent6>
        <a:hlink>
          <a:srgbClr val="99F3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aple 9">
        <a:dk1>
          <a:srgbClr val="003366"/>
        </a:dk1>
        <a:lt1>
          <a:srgbClr val="FFFFFF"/>
        </a:lt1>
        <a:dk2>
          <a:srgbClr val="003366"/>
        </a:dk2>
        <a:lt2>
          <a:srgbClr val="CBD5DF"/>
        </a:lt2>
        <a:accent1>
          <a:srgbClr val="A9BEE9"/>
        </a:accent1>
        <a:accent2>
          <a:srgbClr val="D6E4F2"/>
        </a:accent2>
        <a:accent3>
          <a:srgbClr val="FFFFFF"/>
        </a:accent3>
        <a:accent4>
          <a:srgbClr val="002A56"/>
        </a:accent4>
        <a:accent5>
          <a:srgbClr val="D1DBF2"/>
        </a:accent5>
        <a:accent6>
          <a:srgbClr val="C2CFDB"/>
        </a:accent6>
        <a:hlink>
          <a:srgbClr val="0000CC"/>
        </a:hlink>
        <a:folHlink>
          <a:srgbClr val="8668E8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1854</Words>
  <Application>Microsoft Office PowerPoint</Application>
  <PresentationFormat>On-screen Show (4:3)</PresentationFormat>
  <Paragraphs>281</Paragraphs>
  <Slides>55</Slides>
  <Notes>26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55</vt:i4>
      </vt:variant>
    </vt:vector>
  </HeadingPairs>
  <TitlesOfParts>
    <vt:vector size="66" baseType="lpstr">
      <vt:lpstr>Amazon Ember</vt:lpstr>
      <vt:lpstr>Aptos</vt:lpstr>
      <vt:lpstr>Arial</vt:lpstr>
      <vt:lpstr>Arial Black</vt:lpstr>
      <vt:lpstr>Calibri</vt:lpstr>
      <vt:lpstr>Rockwell</vt:lpstr>
      <vt:lpstr>Tahoma</vt:lpstr>
      <vt:lpstr>Times</vt:lpstr>
      <vt:lpstr>Times New Roman</vt:lpstr>
      <vt:lpstr>Wingdings</vt:lpstr>
      <vt:lpstr>Maple</vt:lpstr>
      <vt:lpstr>  SUPERVISION  </vt:lpstr>
      <vt:lpstr> MA in Psychotherapeutic Practice: Consider …</vt:lpstr>
      <vt:lpstr>Consider … ...</vt:lpstr>
      <vt:lpstr>AIMS OF LESSON</vt:lpstr>
      <vt:lpstr>WHY IS IT NECESSARY TO HAVE SUPERVISION?</vt:lpstr>
      <vt:lpstr>The Concept of Counselling Supervision</vt:lpstr>
      <vt:lpstr>The Concept of Counselling Supervision</vt:lpstr>
      <vt:lpstr>The Concept of Counselling Supervision</vt:lpstr>
      <vt:lpstr>The Concept of Counselling Supervision</vt:lpstr>
      <vt:lpstr> Supervision is …</vt:lpstr>
      <vt:lpstr> More simply … Supervision is …</vt:lpstr>
      <vt:lpstr>NCPS/BACP DEFINITION</vt:lpstr>
      <vt:lpstr>SUPERVISION IS NOT…</vt:lpstr>
      <vt:lpstr>THE AIMS AND FUNCTIONS OF SUPERVISION INCLUDE:</vt:lpstr>
      <vt:lpstr>THE AIMS AND FUNCTIONS OF SUPERVISION</vt:lpstr>
      <vt:lpstr> WHY IS SUPERVISION NECESSARY? </vt:lpstr>
      <vt:lpstr>WHAT ARE THE AIMS AND FUNCTIONS OF SUPERVISION (Con’t)</vt:lpstr>
      <vt:lpstr>WHAT ARE THE AIMS AND FUNCTIONS OF SUPERVISION (Con’t)</vt:lpstr>
      <vt:lpstr>WHY IS SUPERVISION NECESSARY</vt:lpstr>
      <vt:lpstr>WHY IS SUPERVISION NECESSARY?</vt:lpstr>
      <vt:lpstr>MAIN TYPES OF SUPERVISION</vt:lpstr>
      <vt:lpstr>GROUP OR INDIVIDUAL?  </vt:lpstr>
      <vt:lpstr> Consider:  The role of the supervisor   </vt:lpstr>
      <vt:lpstr> Consider:  The role of the supervisee   </vt:lpstr>
      <vt:lpstr>REMEMBER … … …</vt:lpstr>
      <vt:lpstr>SERVICE USERS AND SERVICE PROVIDERS</vt:lpstr>
      <vt:lpstr>RELATIONSHIP BETWEEN SUPERVISION AND THE COUNSELLING PROCESS</vt:lpstr>
      <vt:lpstr>  There are many Psychotherapy-Based Supervision Approaches/Models, and those interested can research the following examples:     </vt:lpstr>
      <vt:lpstr>MODELS OF SUPERVISION: Two seminal models, as examples:  </vt:lpstr>
      <vt:lpstr>The Seven Eyed Supervisor Model of Supervision</vt:lpstr>
      <vt:lpstr>The Cyclical Model of Supervision</vt:lpstr>
      <vt:lpstr>…And what about creative supervision?</vt:lpstr>
      <vt:lpstr>Which type of supervision can you imagine yourself being comfortable with?</vt:lpstr>
      <vt:lpstr>Supervision is a:  Working Alliance</vt:lpstr>
      <vt:lpstr>Major Legal and Ethical Issues in Supervision</vt:lpstr>
      <vt:lpstr>TWO MAIN ISSUES…</vt:lpstr>
      <vt:lpstr> Boundary Issues: Boundaries or barriers? </vt:lpstr>
      <vt:lpstr>Confidentiality in Supervision</vt:lpstr>
      <vt:lpstr>         CONSIDER SOME HELPFUL SKILLS FOR SUPERVISION -</vt:lpstr>
      <vt:lpstr>INTERPERSONAL PROCESS RECALL </vt:lpstr>
      <vt:lpstr>They suggest the following questions could be helpful …</vt:lpstr>
      <vt:lpstr>How to present a client in Supervision</vt:lpstr>
      <vt:lpstr>AN AWARENESS WHEEL OF SUPERVISION:</vt:lpstr>
      <vt:lpstr>How to get the best out of Supervision [Cont’d]</vt:lpstr>
      <vt:lpstr>How to get the best out of Supervision [Cont’d]</vt:lpstr>
      <vt:lpstr>Consider these papers posted below on nondisclosures in supervision   </vt:lpstr>
      <vt:lpstr>PREPARING FOR SUPERVISION:</vt:lpstr>
      <vt:lpstr>Consider: How can supervision help with first client concerns?</vt:lpstr>
      <vt:lpstr>TO SUM UP:</vt:lpstr>
      <vt:lpstr>ANY QUESTIONS…… Bring these with you to our workshop!</vt:lpstr>
      <vt:lpstr>AIMS OF LESSON</vt:lpstr>
      <vt:lpstr>Misc. References</vt:lpstr>
      <vt:lpstr>Misc. References</vt:lpstr>
      <vt:lpstr>SUGGESTED READING</vt:lpstr>
      <vt:lpstr>SUGGESTED 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PRACTICUM LEVEL 5</dc:title>
  <dc:creator>Beverly Cole</dc:creator>
  <cp:lastModifiedBy>Beverly Cole</cp:lastModifiedBy>
  <cp:revision>28</cp:revision>
  <dcterms:created xsi:type="dcterms:W3CDTF">2019-11-01T09:39:43Z</dcterms:created>
  <dcterms:modified xsi:type="dcterms:W3CDTF">2025-04-09T07:13:29Z</dcterms:modified>
</cp:coreProperties>
</file>