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26" d="100"/>
          <a:sy n="126" d="100"/>
        </p:scale>
        <p:origin x="202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248328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F2A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93192" y="1234440"/>
            <a:ext cx="201168" cy="201168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713232" y="1335024"/>
            <a:ext cx="1280160" cy="36576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5" name="Text 3"/>
          <p:cNvSpPr/>
          <p:nvPr/>
        </p:nvSpPr>
        <p:spPr>
          <a:xfrm>
            <a:off x="457200" y="150876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Predictive Modelling of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457200" y="1965960"/>
            <a:ext cx="82296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Patient Deterioration</a:t>
            </a:r>
            <a:endParaRPr lang="en-US" sz="4000" dirty="0"/>
          </a:p>
        </p:txBody>
      </p:sp>
      <p:sp>
        <p:nvSpPr>
          <p:cNvPr id="7" name="Text 5"/>
          <p:cNvSpPr/>
          <p:nvPr/>
        </p:nvSpPr>
        <p:spPr>
          <a:xfrm>
            <a:off x="457200" y="26060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i="1" dirty="0">
                <a:solidFill>
                  <a:srgbClr val="F9E79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within 24 Hours</a:t>
            </a:r>
            <a:endParaRPr lang="en-US" sz="2400" dirty="0"/>
          </a:p>
        </p:txBody>
      </p:sp>
      <p:sp>
        <p:nvSpPr>
          <p:cNvPr id="8" name="Text 6"/>
          <p:cNvSpPr/>
          <p:nvPr/>
        </p:nvSpPr>
        <p:spPr>
          <a:xfrm>
            <a:off x="457200" y="3246120"/>
            <a:ext cx="81381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BCC2D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comparative study of five machine learning algorithms on multimodal hospital data streams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57200" y="3840480"/>
            <a:ext cx="8229600" cy="27432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0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4023360"/>
            <a:ext cx="274320" cy="274320"/>
          </a:xfrm>
          <a:prstGeom prst="rect">
            <a:avLst/>
          </a:prstGeom>
        </p:spPr>
      </p:pic>
      <p:sp>
        <p:nvSpPr>
          <p:cNvPr id="11" name="Text 8"/>
          <p:cNvSpPr/>
          <p:nvPr/>
        </p:nvSpPr>
        <p:spPr>
          <a:xfrm>
            <a:off x="841248" y="4005072"/>
            <a:ext cx="3200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Podili Deepthi</a:t>
            </a:r>
          </a:p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2432738</a:t>
            </a:r>
            <a:endParaRPr lang="en-US" sz="1400" dirty="0"/>
          </a:p>
        </p:txBody>
      </p:sp>
      <p:sp>
        <p:nvSpPr>
          <p:cNvPr id="14" name="Text 10"/>
          <p:cNvSpPr/>
          <p:nvPr/>
        </p:nvSpPr>
        <p:spPr>
          <a:xfrm>
            <a:off x="4956048" y="4005072"/>
            <a:ext cx="38404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00" dirty="0"/>
          </a:p>
        </p:txBody>
      </p:sp>
      <p:sp>
        <p:nvSpPr>
          <p:cNvPr id="15" name="Text 11"/>
          <p:cNvSpPr/>
          <p:nvPr/>
        </p:nvSpPr>
        <p:spPr>
          <a:xfrm>
            <a:off x="4956048" y="4251960"/>
            <a:ext cx="3840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  <p:sp>
        <p:nvSpPr>
          <p:cNvPr id="16" name="Text 12"/>
          <p:cNvSpPr/>
          <p:nvPr/>
        </p:nvSpPr>
        <p:spPr>
          <a:xfrm>
            <a:off x="2282972" y="4663440"/>
            <a:ext cx="6403828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&amp; Background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early prediction of deterioration matters in acute care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2651760" cy="10058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91440" cy="100584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640080" y="1572768"/>
            <a:ext cx="1005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24h</a:t>
            </a:r>
            <a:endParaRPr lang="en-US" sz="3200" dirty="0"/>
          </a:p>
        </p:txBody>
      </p:sp>
      <p:sp>
        <p:nvSpPr>
          <p:cNvPr id="9" name="Text 7"/>
          <p:cNvSpPr/>
          <p:nvPr/>
        </p:nvSpPr>
        <p:spPr>
          <a:xfrm>
            <a:off x="1664208" y="1627632"/>
            <a:ext cx="13716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prediction window aligned with shifts &amp; ward rounds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3291840" y="1508760"/>
            <a:ext cx="2651760" cy="10058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3291840" y="1508760"/>
            <a:ext cx="91440" cy="100584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3474720" y="1572768"/>
            <a:ext cx="1005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3200" dirty="0"/>
          </a:p>
        </p:txBody>
      </p:sp>
      <p:sp>
        <p:nvSpPr>
          <p:cNvPr id="13" name="Text 11"/>
          <p:cNvSpPr/>
          <p:nvPr/>
        </p:nvSpPr>
        <p:spPr>
          <a:xfrm>
            <a:off x="4498848" y="1627632"/>
            <a:ext cx="13716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 algorithms compared under one pipeline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6126480" y="1508760"/>
            <a:ext cx="2651760" cy="10058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3"/>
          <p:cNvSpPr/>
          <p:nvPr/>
        </p:nvSpPr>
        <p:spPr>
          <a:xfrm>
            <a:off x="6126480" y="1508760"/>
            <a:ext cx="91440" cy="100584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Text 14"/>
          <p:cNvSpPr/>
          <p:nvPr/>
        </p:nvSpPr>
        <p:spPr>
          <a:xfrm>
            <a:off x="6309360" y="1572768"/>
            <a:ext cx="10058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1M</a:t>
            </a:r>
            <a:endParaRPr lang="en-US" sz="3200" dirty="0"/>
          </a:p>
        </p:txBody>
      </p:sp>
      <p:sp>
        <p:nvSpPr>
          <p:cNvPr id="17" name="Text 15"/>
          <p:cNvSpPr/>
          <p:nvPr/>
        </p:nvSpPr>
        <p:spPr>
          <a:xfrm>
            <a:off x="7333488" y="1627632"/>
            <a:ext cx="13716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multimodal hospital observations modelled</a:t>
            </a:r>
            <a:endParaRPr lang="en-US" sz="1000" dirty="0"/>
          </a:p>
        </p:txBody>
      </p:sp>
      <p:pic>
        <p:nvPicPr>
          <p:cNvPr id="1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2697480"/>
            <a:ext cx="274320" cy="274320"/>
          </a:xfrm>
          <a:prstGeom prst="rect">
            <a:avLst/>
          </a:prstGeom>
        </p:spPr>
      </p:pic>
      <p:sp>
        <p:nvSpPr>
          <p:cNvPr id="19" name="Text 16"/>
          <p:cNvSpPr/>
          <p:nvPr/>
        </p:nvSpPr>
        <p:spPr>
          <a:xfrm>
            <a:off x="822960" y="2679192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Routine ward streams</a:t>
            </a:r>
            <a:endParaRPr lang="en-US" sz="1300" dirty="0"/>
          </a:p>
        </p:txBody>
      </p:sp>
      <p:sp>
        <p:nvSpPr>
          <p:cNvPr id="20" name="Text 17"/>
          <p:cNvSpPr/>
          <p:nvPr/>
        </p:nvSpPr>
        <p:spPr>
          <a:xfrm>
            <a:off x="457200" y="3017520"/>
            <a:ext cx="402336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Hospitals continuously generate vital signs, laboratory results, demographics and intervention markers — early-warning scores translate these into a single risk number with fixed thresholds [1], [8], [14].</a:t>
            </a:r>
            <a:endParaRPr lang="en-US" sz="1100" dirty="0"/>
          </a:p>
        </p:txBody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440" y="2697480"/>
            <a:ext cx="274320" cy="274320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5029200" y="2679192"/>
            <a:ext cx="3657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machine learning fits in</a:t>
            </a:r>
            <a:endParaRPr lang="en-US" sz="1300" dirty="0"/>
          </a:p>
        </p:txBody>
      </p:sp>
      <p:sp>
        <p:nvSpPr>
          <p:cNvPr id="23" name="Text 19"/>
          <p:cNvSpPr/>
          <p:nvPr/>
        </p:nvSpPr>
        <p:spPr>
          <a:xfrm>
            <a:off x="4663440" y="3017520"/>
            <a:ext cx="4023360" cy="1691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 can capture nonlinear interactions across multimodal indicators that fixed-threshold scores miss [1], [2], [3], moving beyond retrospective analysis toward operational decision support [3], [17].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Problem Statement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accuracy–utility gap in deterioration prediction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8229600" cy="868680"/>
          </a:xfrm>
          <a:prstGeom prst="rect">
            <a:avLst/>
          </a:prstGeom>
          <a:solidFill>
            <a:srgbClr val="FCD9DB"/>
          </a:solidFill>
          <a:ln w="1270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673352"/>
            <a:ext cx="457200" cy="457200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325880" y="1627632"/>
            <a:ext cx="72237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50" b="1" i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Strong AUC alone does not make a clinically useful early-warning system — recall, threshold choice and class imbalance all govern real-world utility [2], [7], [14].</a:t>
            </a:r>
            <a:endParaRPr lang="en-US" sz="1350" dirty="0"/>
          </a:p>
        </p:txBody>
      </p:sp>
      <p:sp>
        <p:nvSpPr>
          <p:cNvPr id="9" name="Shape 6"/>
          <p:cNvSpPr/>
          <p:nvPr/>
        </p:nvSpPr>
        <p:spPr>
          <a:xfrm>
            <a:off x="457200" y="2606040"/>
            <a:ext cx="2651760" cy="210312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Shape 7"/>
          <p:cNvSpPr/>
          <p:nvPr/>
        </p:nvSpPr>
        <p:spPr>
          <a:xfrm>
            <a:off x="457200" y="2606040"/>
            <a:ext cx="73152" cy="210312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5800" y="2761488"/>
            <a:ext cx="310896" cy="310896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5800" y="3127248"/>
            <a:ext cx="2331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Threshold blindness</a:t>
            </a:r>
            <a:endParaRPr lang="en-US" sz="1300" dirty="0"/>
          </a:p>
        </p:txBody>
      </p:sp>
      <p:sp>
        <p:nvSpPr>
          <p:cNvPr id="13" name="Text 9"/>
          <p:cNvSpPr/>
          <p:nvPr/>
        </p:nvSpPr>
        <p:spPr>
          <a:xfrm>
            <a:off x="685800" y="3456432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Default classifier cut-offs hide real recall behaviour, especially when the deterioration class is rare (~10%) — "good" AUC can mask near-zero sensitivity.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3291840" y="2606040"/>
            <a:ext cx="2651760" cy="210312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1"/>
          <p:cNvSpPr/>
          <p:nvPr/>
        </p:nvSpPr>
        <p:spPr>
          <a:xfrm>
            <a:off x="3291840" y="2606040"/>
            <a:ext cx="73152" cy="210312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440" y="2761488"/>
            <a:ext cx="310896" cy="310896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3520440" y="3127248"/>
            <a:ext cx="2331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Reproducibility gap</a:t>
            </a:r>
            <a:endParaRPr lang="en-US" sz="1300" dirty="0"/>
          </a:p>
        </p:txBody>
      </p:sp>
      <p:sp>
        <p:nvSpPr>
          <p:cNvPr id="18" name="Text 13"/>
          <p:cNvSpPr/>
          <p:nvPr/>
        </p:nvSpPr>
        <p:spPr>
          <a:xfrm>
            <a:off x="3520440" y="3456432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studies depend on proprietary EHR sources, making external comparison difficult and limiting what student / MSc projects can build upon [23], [24].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6126480" y="2606040"/>
            <a:ext cx="2651760" cy="210312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Shape 15"/>
          <p:cNvSpPr/>
          <p:nvPr/>
        </p:nvSpPr>
        <p:spPr>
          <a:xfrm>
            <a:off x="6126480" y="2606040"/>
            <a:ext cx="73152" cy="210312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55080" y="2761488"/>
            <a:ext cx="310896" cy="310896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6355080" y="3127248"/>
            <a:ext cx="2331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Modality complexity</a:t>
            </a:r>
            <a:endParaRPr lang="en-US" sz="1300" dirty="0"/>
          </a:p>
        </p:txBody>
      </p:sp>
      <p:sp>
        <p:nvSpPr>
          <p:cNvPr id="23" name="Text 17"/>
          <p:cNvSpPr/>
          <p:nvPr/>
        </p:nvSpPr>
        <p:spPr>
          <a:xfrm>
            <a:off x="6355080" y="3456432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 multimodal evidence exists, but waveform / imaging systems add engineering overhead that is hard to deploy at ward scale [5], [6], [17].</a:t>
            </a:r>
            <a:endParaRPr lang="en-US" sz="1050" dirty="0"/>
          </a:p>
        </p:txBody>
      </p:sp>
      <p:sp>
        <p:nvSpPr>
          <p:cNvPr id="24" name="Text 18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Aim &amp; Objectives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reproducible end-to-end pipeline for 24-hour deterioration prediction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8229600" cy="86868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822960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232" y="1755648"/>
            <a:ext cx="457200" cy="457200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298448" y="1673352"/>
            <a:ext cx="1371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kern="0" spc="500" dirty="0">
                <a:solidFill>
                  <a:srgbClr val="F9E7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1298448" y="1920240"/>
            <a:ext cx="7269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 and evaluate machine-learning models that predict whether a hospital patient will deteriorate within 24 hours using multimodal structured observation data — with an emphasis on early-detection performance.</a:t>
            </a:r>
            <a:endParaRPr lang="en-US" sz="1150" dirty="0"/>
          </a:p>
        </p:txBody>
      </p:sp>
      <p:sp>
        <p:nvSpPr>
          <p:cNvPr id="11" name="Shape 8"/>
          <p:cNvSpPr/>
          <p:nvPr/>
        </p:nvSpPr>
        <p:spPr>
          <a:xfrm>
            <a:off x="457200" y="2560320"/>
            <a:ext cx="2651760" cy="214884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9"/>
          <p:cNvSpPr/>
          <p:nvPr/>
        </p:nvSpPr>
        <p:spPr>
          <a:xfrm>
            <a:off x="457200" y="2560320"/>
            <a:ext cx="2651760" cy="36576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0"/>
          <p:cNvSpPr/>
          <p:nvPr/>
        </p:nvSpPr>
        <p:spPr>
          <a:xfrm>
            <a:off x="640080" y="2560320"/>
            <a:ext cx="914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1400" dirty="0"/>
          </a:p>
        </p:txBody>
      </p:sp>
      <p:pic>
        <p:nvPicPr>
          <p:cNvPr id="14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0" y="2606040"/>
            <a:ext cx="274320" cy="274320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640080" y="306324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Reproducible preprocessing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640080" y="3429000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Handle missingness, encode categoricals and engineer features from multimodal observations under one pipeline.</a:t>
            </a:r>
            <a:endParaRPr lang="en-US" sz="1050" dirty="0"/>
          </a:p>
        </p:txBody>
      </p:sp>
      <p:sp>
        <p:nvSpPr>
          <p:cNvPr id="17" name="Shape 13"/>
          <p:cNvSpPr/>
          <p:nvPr/>
        </p:nvSpPr>
        <p:spPr>
          <a:xfrm>
            <a:off x="3291840" y="2560320"/>
            <a:ext cx="2651760" cy="214884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8" name="Shape 14"/>
          <p:cNvSpPr/>
          <p:nvPr/>
        </p:nvSpPr>
        <p:spPr>
          <a:xfrm>
            <a:off x="3291840" y="2560320"/>
            <a:ext cx="2651760" cy="36576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Text 15"/>
          <p:cNvSpPr/>
          <p:nvPr/>
        </p:nvSpPr>
        <p:spPr>
          <a:xfrm>
            <a:off x="3474720" y="2560320"/>
            <a:ext cx="914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1400" dirty="0"/>
          </a:p>
        </p:txBody>
      </p:sp>
      <p:pic>
        <p:nvPicPr>
          <p:cNvPr id="20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80560" y="2606040"/>
            <a:ext cx="274320" cy="274320"/>
          </a:xfrm>
          <a:prstGeom prst="rect">
            <a:avLst/>
          </a:prstGeom>
        </p:spPr>
      </p:pic>
      <p:sp>
        <p:nvSpPr>
          <p:cNvPr id="21" name="Text 16"/>
          <p:cNvSpPr/>
          <p:nvPr/>
        </p:nvSpPr>
        <p:spPr>
          <a:xfrm>
            <a:off x="3474720" y="306324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Comparative modelling</a:t>
            </a:r>
            <a:endParaRPr lang="en-US" sz="1300" dirty="0"/>
          </a:p>
        </p:txBody>
      </p:sp>
      <p:sp>
        <p:nvSpPr>
          <p:cNvPr id="22" name="Text 17"/>
          <p:cNvSpPr/>
          <p:nvPr/>
        </p:nvSpPr>
        <p:spPr>
          <a:xfrm>
            <a:off x="3474720" y="3429000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Logistic Regression, Random Forest, Gradient Boosting, SVM and MLP and compare under identical conditions.</a:t>
            </a:r>
            <a:endParaRPr lang="en-US" sz="1050" dirty="0"/>
          </a:p>
        </p:txBody>
      </p:sp>
      <p:sp>
        <p:nvSpPr>
          <p:cNvPr id="23" name="Shape 18"/>
          <p:cNvSpPr/>
          <p:nvPr/>
        </p:nvSpPr>
        <p:spPr>
          <a:xfrm>
            <a:off x="6126480" y="2560320"/>
            <a:ext cx="2651760" cy="214884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4" name="Shape 19"/>
          <p:cNvSpPr/>
          <p:nvPr/>
        </p:nvSpPr>
        <p:spPr>
          <a:xfrm>
            <a:off x="6126480" y="2560320"/>
            <a:ext cx="2651760" cy="36576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5" name="Text 20"/>
          <p:cNvSpPr/>
          <p:nvPr/>
        </p:nvSpPr>
        <p:spPr>
          <a:xfrm>
            <a:off x="6309360" y="2560320"/>
            <a:ext cx="914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1400" dirty="0"/>
          </a:p>
        </p:txBody>
      </p:sp>
      <p:pic>
        <p:nvPicPr>
          <p:cNvPr id="26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15200" y="2606040"/>
            <a:ext cx="274320" cy="274320"/>
          </a:xfrm>
          <a:prstGeom prst="rect">
            <a:avLst/>
          </a:prstGeom>
        </p:spPr>
      </p:pic>
      <p:sp>
        <p:nvSpPr>
          <p:cNvPr id="27" name="Text 21"/>
          <p:cNvSpPr/>
          <p:nvPr/>
        </p:nvSpPr>
        <p:spPr>
          <a:xfrm>
            <a:off x="6309360" y="3063240"/>
            <a:ext cx="2331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Threshold-aware evaluation</a:t>
            </a:r>
            <a:endParaRPr lang="en-US" sz="1300" dirty="0"/>
          </a:p>
        </p:txBody>
      </p:sp>
      <p:sp>
        <p:nvSpPr>
          <p:cNvPr id="28" name="Text 22"/>
          <p:cNvSpPr/>
          <p:nvPr/>
        </p:nvSpPr>
        <p:spPr>
          <a:xfrm>
            <a:off x="6309360" y="3429000"/>
            <a:ext cx="233172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AUC, F1, recall, PR-AUC and confusion matrices; analyse operating thresholds for early-warning use.</a:t>
            </a:r>
            <a:endParaRPr lang="en-US" sz="1050" dirty="0"/>
          </a:p>
        </p:txBody>
      </p:sp>
      <p:sp>
        <p:nvSpPr>
          <p:cNvPr id="29" name="Text 23"/>
          <p:cNvSpPr/>
          <p:nvPr/>
        </p:nvSpPr>
        <p:spPr>
          <a:xfrm>
            <a:off x="457200" y="4846320"/>
            <a:ext cx="64008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31" name="Text 25"/>
          <p:cNvSpPr/>
          <p:nvPr/>
        </p:nvSpPr>
        <p:spPr>
          <a:xfrm>
            <a:off x="7955280" y="4846320"/>
            <a:ext cx="7315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Questions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questions guiding the experimental design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627632"/>
            <a:ext cx="1005840" cy="896112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2450592"/>
            <a:ext cx="1005840" cy="73152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457200" y="1627632"/>
            <a:ext cx="1005840" cy="8961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RQ1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1508760" y="1627632"/>
            <a:ext cx="7178040" cy="896112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Text 8"/>
          <p:cNvSpPr/>
          <p:nvPr/>
        </p:nvSpPr>
        <p:spPr>
          <a:xfrm>
            <a:off x="1691640" y="1719072"/>
            <a:ext cx="68580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accurately can multimodal structured hospital observation data predict deterioration within the next 24 hours?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457200" y="2688336"/>
            <a:ext cx="1005840" cy="896112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10"/>
          <p:cNvSpPr/>
          <p:nvPr/>
        </p:nvSpPr>
        <p:spPr>
          <a:xfrm>
            <a:off x="457200" y="3511296"/>
            <a:ext cx="1005840" cy="73152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1"/>
          <p:cNvSpPr/>
          <p:nvPr/>
        </p:nvSpPr>
        <p:spPr>
          <a:xfrm>
            <a:off x="457200" y="2688336"/>
            <a:ext cx="1005840" cy="8961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RQ2</a:t>
            </a:r>
            <a:endParaRPr lang="en-US" sz="1800" dirty="0"/>
          </a:p>
        </p:txBody>
      </p:sp>
      <p:sp>
        <p:nvSpPr>
          <p:cNvPr id="14" name="Shape 12"/>
          <p:cNvSpPr/>
          <p:nvPr/>
        </p:nvSpPr>
        <p:spPr>
          <a:xfrm>
            <a:off x="1508760" y="2688336"/>
            <a:ext cx="7178040" cy="896112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Text 13"/>
          <p:cNvSpPr/>
          <p:nvPr/>
        </p:nvSpPr>
        <p:spPr>
          <a:xfrm>
            <a:off x="1691640" y="2779776"/>
            <a:ext cx="68580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Which of the five selected algorithms provides the best early-detection performance under AUC, F1-score, precision and recall?</a:t>
            </a:r>
            <a:endParaRPr lang="en-US" sz="1250" dirty="0"/>
          </a:p>
        </p:txBody>
      </p:sp>
      <p:sp>
        <p:nvSpPr>
          <p:cNvPr id="16" name="Shape 14"/>
          <p:cNvSpPr/>
          <p:nvPr/>
        </p:nvSpPr>
        <p:spPr>
          <a:xfrm>
            <a:off x="457200" y="3749040"/>
            <a:ext cx="1005840" cy="896112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7" name="Shape 15"/>
          <p:cNvSpPr/>
          <p:nvPr/>
        </p:nvSpPr>
        <p:spPr>
          <a:xfrm>
            <a:off x="457200" y="4572000"/>
            <a:ext cx="1005840" cy="73152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8" name="Text 16"/>
          <p:cNvSpPr/>
          <p:nvPr/>
        </p:nvSpPr>
        <p:spPr>
          <a:xfrm>
            <a:off x="457200" y="3749040"/>
            <a:ext cx="1005840" cy="8961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RQ3</a:t>
            </a:r>
            <a:endParaRPr lang="en-US" sz="1800" dirty="0"/>
          </a:p>
        </p:txBody>
      </p:sp>
      <p:sp>
        <p:nvSpPr>
          <p:cNvPr id="19" name="Shape 17"/>
          <p:cNvSpPr/>
          <p:nvPr/>
        </p:nvSpPr>
        <p:spPr>
          <a:xfrm>
            <a:off x="1508760" y="3749040"/>
            <a:ext cx="7178040" cy="896112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Text 18"/>
          <p:cNvSpPr/>
          <p:nvPr/>
        </p:nvSpPr>
        <p:spPr>
          <a:xfrm>
            <a:off x="1691640" y="3840480"/>
            <a:ext cx="68580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threshold selection and class-imbalance handling affect practical model usefulness for identifying high-risk patients?</a:t>
            </a:r>
            <a:endParaRPr lang="en-US" sz="12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 &amp; Limitations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study covers — and what it deliberately does not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023360" cy="320040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4023360" cy="41148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591056"/>
            <a:ext cx="256032" cy="256032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886968" y="1554480"/>
            <a:ext cx="32004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 scope</a:t>
            </a:r>
            <a:endParaRPr lang="en-US" sz="1400" dirty="0"/>
          </a:p>
        </p:txBody>
      </p:sp>
      <p:sp>
        <p:nvSpPr>
          <p:cNvPr id="10" name="Text 7"/>
          <p:cNvSpPr/>
          <p:nvPr/>
        </p:nvSpPr>
        <p:spPr>
          <a:xfrm>
            <a:off x="685800" y="2057400"/>
            <a:ext cx="361188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Kaggle 1M-row synthetic deterioration dataset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Binary outcome: deterioration within 24 hours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algorithms under identical preprocessing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AUC, F1, recall, PR-AUC + threshold analysis</a:t>
            </a:r>
            <a:endParaRPr lang="en-US" sz="1100" dirty="0"/>
          </a:p>
          <a:p>
            <a:pPr marL="342900" indent="-342900"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Reproducible Python / Google Colab pipeline</a:t>
            </a:r>
            <a:endParaRPr lang="en-US" sz="1100" dirty="0"/>
          </a:p>
        </p:txBody>
      </p:sp>
      <p:sp>
        <p:nvSpPr>
          <p:cNvPr id="11" name="Shape 8"/>
          <p:cNvSpPr/>
          <p:nvPr/>
        </p:nvSpPr>
        <p:spPr>
          <a:xfrm>
            <a:off x="4663440" y="1508760"/>
            <a:ext cx="4023360" cy="320040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9"/>
          <p:cNvSpPr/>
          <p:nvPr/>
        </p:nvSpPr>
        <p:spPr>
          <a:xfrm>
            <a:off x="4663440" y="1508760"/>
            <a:ext cx="4023360" cy="41148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0"/>
          <p:cNvSpPr/>
          <p:nvPr/>
        </p:nvSpPr>
        <p:spPr>
          <a:xfrm>
            <a:off x="4846320" y="1554480"/>
            <a:ext cx="3657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Out of scope</a:t>
            </a:r>
            <a:endParaRPr lang="en-US" sz="1400" dirty="0"/>
          </a:p>
        </p:txBody>
      </p:sp>
      <p:sp>
        <p:nvSpPr>
          <p:cNvPr id="14" name="Text 11"/>
          <p:cNvSpPr/>
          <p:nvPr/>
        </p:nvSpPr>
        <p:spPr>
          <a:xfrm>
            <a:off x="4892040" y="2057400"/>
            <a:ext cx="361188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Imaging or physiological-waveform modalities [5], [6]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Cardiac-arrest-only / paediatric / psychiatric scoring [9], [12], [16]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Time-to-event / survival framing [22]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deployment, EHR integration or alert routing</a:t>
            </a:r>
            <a:endParaRPr lang="en-US" sz="1100" dirty="0"/>
          </a:p>
          <a:p>
            <a:pPr marL="342900" indent="-342900"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Hyperparameter optimisation or model calibration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Review: Early Warning Scores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Strengths, limits, and the move toward data-driven prediction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600200"/>
            <a:ext cx="4937760" cy="91440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764792"/>
            <a:ext cx="329184" cy="329184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097280" y="1691640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Standardised escalation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1097280" y="1965960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EWS / NEWS2 are simple, auditable and embedded in NHS escalation policy and clinical training [14], [21].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457200" y="2633472"/>
            <a:ext cx="4937760" cy="91440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080" y="2798064"/>
            <a:ext cx="329184" cy="329184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097280" y="2724912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Fixed thresholds</a:t>
            </a:r>
            <a:endParaRPr lang="en-US" sz="1250" dirty="0"/>
          </a:p>
        </p:txBody>
      </p:sp>
      <p:sp>
        <p:nvSpPr>
          <p:cNvPr id="13" name="Text 9"/>
          <p:cNvSpPr/>
          <p:nvPr/>
        </p:nvSpPr>
        <p:spPr>
          <a:xfrm>
            <a:off x="1097280" y="2999232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Treat each variable separately — multiple borderline measures may signal risk even when none crosses the threshold [1].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457200" y="3666744"/>
            <a:ext cx="4937760" cy="91440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0080" y="3831336"/>
            <a:ext cx="329184" cy="329184"/>
          </a:xfrm>
          <a:prstGeom prst="rect">
            <a:avLst/>
          </a:prstGeom>
        </p:spPr>
      </p:pic>
      <p:sp>
        <p:nvSpPr>
          <p:cNvPr id="16" name="Text 11"/>
          <p:cNvSpPr/>
          <p:nvPr/>
        </p:nvSpPr>
        <p:spPr>
          <a:xfrm>
            <a:off x="1097280" y="3758184"/>
            <a:ext cx="4160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5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Population sensitivity</a:t>
            </a:r>
            <a:endParaRPr lang="en-US" sz="1250" dirty="0"/>
          </a:p>
        </p:txBody>
      </p:sp>
      <p:sp>
        <p:nvSpPr>
          <p:cNvPr id="17" name="Text 12"/>
          <p:cNvSpPr/>
          <p:nvPr/>
        </p:nvSpPr>
        <p:spPr>
          <a:xfrm>
            <a:off x="1097280" y="4032504"/>
            <a:ext cx="4160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Generic scores transfer poorly to psychiatric, paediatric and ICU sub-populations — one score does not fit all [12], [13], [16].</a:t>
            </a:r>
            <a:endParaRPr lang="en-US" sz="1050" dirty="0"/>
          </a:p>
        </p:txBody>
      </p:sp>
      <p:sp>
        <p:nvSpPr>
          <p:cNvPr id="18" name="Shape 13"/>
          <p:cNvSpPr/>
          <p:nvPr/>
        </p:nvSpPr>
        <p:spPr>
          <a:xfrm>
            <a:off x="5577840" y="1600200"/>
            <a:ext cx="3108960" cy="310896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Shape 14"/>
          <p:cNvSpPr/>
          <p:nvPr/>
        </p:nvSpPr>
        <p:spPr>
          <a:xfrm>
            <a:off x="5577840" y="1600200"/>
            <a:ext cx="310896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Text 15"/>
          <p:cNvSpPr/>
          <p:nvPr/>
        </p:nvSpPr>
        <p:spPr>
          <a:xfrm>
            <a:off x="5760720" y="178308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</a:t>
            </a:r>
            <a:endParaRPr lang="en-US" sz="1000" dirty="0"/>
          </a:p>
        </p:txBody>
      </p:sp>
      <p:sp>
        <p:nvSpPr>
          <p:cNvPr id="21" name="Text 16"/>
          <p:cNvSpPr/>
          <p:nvPr/>
        </p:nvSpPr>
        <p:spPr>
          <a:xfrm>
            <a:off x="5760720" y="2103120"/>
            <a:ext cx="2743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9E79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ML augments,</a:t>
            </a:r>
            <a:endParaRPr lang="en-US" sz="2600" dirty="0"/>
          </a:p>
        </p:txBody>
      </p:sp>
      <p:sp>
        <p:nvSpPr>
          <p:cNvPr id="22" name="Text 17"/>
          <p:cNvSpPr/>
          <p:nvPr/>
        </p:nvSpPr>
        <p:spPr>
          <a:xfrm>
            <a:off x="5760720" y="2606040"/>
            <a:ext cx="27432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i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not replaces</a:t>
            </a:r>
            <a:endParaRPr lang="en-US" sz="2600" dirty="0"/>
          </a:p>
        </p:txBody>
      </p:sp>
      <p:sp>
        <p:nvSpPr>
          <p:cNvPr id="23" name="Text 18"/>
          <p:cNvSpPr/>
          <p:nvPr/>
        </p:nvSpPr>
        <p:spPr>
          <a:xfrm>
            <a:off x="5760720" y="3246120"/>
            <a:ext cx="27889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i="1" dirty="0">
                <a:solidFill>
                  <a:srgbClr val="BCC2D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EWS remain the institutional baseline. The literature debate is whether ML should replace, augment or feed into existing scores [14], [21] — this study takes a comparative, augmentation-oriented stance.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Review: ML vs EWS &amp; Multimodality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Comparative studies and the case for combining data sources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023360" cy="146304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73152" cy="146304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8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800" y="1691640"/>
            <a:ext cx="329184" cy="329184"/>
          </a:xfrm>
          <a:prstGeom prst="rect">
            <a:avLst/>
          </a:prstGeom>
        </p:spPr>
      </p:pic>
      <p:sp>
        <p:nvSpPr>
          <p:cNvPr id="9" name="Text 6"/>
          <p:cNvSpPr/>
          <p:nvPr/>
        </p:nvSpPr>
        <p:spPr>
          <a:xfrm>
            <a:off x="1143000" y="1673352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ML beats / matches NEWS2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685800" y="2075688"/>
            <a:ext cx="37033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 cohort comparisons show ML outperforms NEWS in some settings but depends on outcome, cohort and threshold [1], [2].</a:t>
            </a:r>
            <a:endParaRPr lang="en-US" sz="1050" dirty="0"/>
          </a:p>
        </p:txBody>
      </p:sp>
      <p:sp>
        <p:nvSpPr>
          <p:cNvPr id="11" name="Shape 8"/>
          <p:cNvSpPr/>
          <p:nvPr/>
        </p:nvSpPr>
        <p:spPr>
          <a:xfrm>
            <a:off x="4663440" y="1508760"/>
            <a:ext cx="4023360" cy="146304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9"/>
          <p:cNvSpPr/>
          <p:nvPr/>
        </p:nvSpPr>
        <p:spPr>
          <a:xfrm>
            <a:off x="4663440" y="1508760"/>
            <a:ext cx="73152" cy="146304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2040" y="1691640"/>
            <a:ext cx="329184" cy="329184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5349240" y="1673352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Real-time ED prediction</a:t>
            </a:r>
            <a:endParaRPr lang="en-US" sz="1300" dirty="0"/>
          </a:p>
        </p:txBody>
      </p:sp>
      <p:sp>
        <p:nvSpPr>
          <p:cNvPr id="15" name="Text 11"/>
          <p:cNvSpPr/>
          <p:nvPr/>
        </p:nvSpPr>
        <p:spPr>
          <a:xfrm>
            <a:off x="4892040" y="2075688"/>
            <a:ext cx="37033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Deep learning and transformer scoring move beyond retrospective benchmarks toward operational decision support [3], [19].</a:t>
            </a:r>
            <a:endParaRPr lang="en-US" sz="1050" dirty="0"/>
          </a:p>
        </p:txBody>
      </p:sp>
      <p:sp>
        <p:nvSpPr>
          <p:cNvPr id="16" name="Shape 12"/>
          <p:cNvSpPr/>
          <p:nvPr/>
        </p:nvSpPr>
        <p:spPr>
          <a:xfrm>
            <a:off x="457200" y="3136392"/>
            <a:ext cx="4023360" cy="146304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7" name="Shape 13"/>
          <p:cNvSpPr/>
          <p:nvPr/>
        </p:nvSpPr>
        <p:spPr>
          <a:xfrm>
            <a:off x="457200" y="3136392"/>
            <a:ext cx="73152" cy="146304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800" y="3319272"/>
            <a:ext cx="329184" cy="329184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1143000" y="3300984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Multimodal fusion gains</a:t>
            </a:r>
            <a:endParaRPr lang="en-US" sz="1300" dirty="0"/>
          </a:p>
        </p:txBody>
      </p:sp>
      <p:sp>
        <p:nvSpPr>
          <p:cNvPr id="20" name="Text 15"/>
          <p:cNvSpPr/>
          <p:nvPr/>
        </p:nvSpPr>
        <p:spPr>
          <a:xfrm>
            <a:off x="685800" y="3703320"/>
            <a:ext cx="37033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vitals + labs + interventions improves discrimination over any single modality [17]; waveforms / imaging extend reach further [5], [6].</a:t>
            </a:r>
            <a:endParaRPr lang="en-US" sz="1050" dirty="0"/>
          </a:p>
        </p:txBody>
      </p:sp>
      <p:sp>
        <p:nvSpPr>
          <p:cNvPr id="21" name="Shape 16"/>
          <p:cNvSpPr/>
          <p:nvPr/>
        </p:nvSpPr>
        <p:spPr>
          <a:xfrm>
            <a:off x="4663440" y="3136392"/>
            <a:ext cx="4023360" cy="146304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2" name="Shape 17"/>
          <p:cNvSpPr/>
          <p:nvPr/>
        </p:nvSpPr>
        <p:spPr>
          <a:xfrm>
            <a:off x="4663440" y="3136392"/>
            <a:ext cx="73152" cy="146304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2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2040" y="3319272"/>
            <a:ext cx="329184" cy="329184"/>
          </a:xfrm>
          <a:prstGeom prst="rect">
            <a:avLst/>
          </a:prstGeom>
        </p:spPr>
      </p:pic>
      <p:sp>
        <p:nvSpPr>
          <p:cNvPr id="24" name="Text 18"/>
          <p:cNvSpPr/>
          <p:nvPr/>
        </p:nvSpPr>
        <p:spPr>
          <a:xfrm>
            <a:off x="5349240" y="3300984"/>
            <a:ext cx="3246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Explainability for trust</a:t>
            </a:r>
            <a:endParaRPr lang="en-US" sz="1300" dirty="0"/>
          </a:p>
        </p:txBody>
      </p:sp>
      <p:sp>
        <p:nvSpPr>
          <p:cNvPr id="25" name="Text 19"/>
          <p:cNvSpPr/>
          <p:nvPr/>
        </p:nvSpPr>
        <p:spPr>
          <a:xfrm>
            <a:off x="4892040" y="3703320"/>
            <a:ext cx="37033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Geriatric and ICU studies show that interpretable outputs are essential for clinician adoption and governance review [4].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Theoretical Framework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Three complementary lenses guiding this study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54480"/>
            <a:ext cx="1188720" cy="91440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2395728"/>
            <a:ext cx="1188720" cy="73152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457200" y="1554480"/>
            <a:ext cx="1188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9E79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L1</a:t>
            </a:r>
            <a:endParaRPr lang="en-US" sz="2600" dirty="0"/>
          </a:p>
        </p:txBody>
      </p:sp>
      <p:sp>
        <p:nvSpPr>
          <p:cNvPr id="9" name="Shape 7"/>
          <p:cNvSpPr/>
          <p:nvPr/>
        </p:nvSpPr>
        <p:spPr>
          <a:xfrm>
            <a:off x="1691640" y="1554480"/>
            <a:ext cx="6995160" cy="91440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Text 8"/>
          <p:cNvSpPr/>
          <p:nvPr/>
        </p:nvSpPr>
        <p:spPr>
          <a:xfrm>
            <a:off x="1920240" y="1645920"/>
            <a:ext cx="6583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Early-warning paradigm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1920240" y="1965960"/>
            <a:ext cx="6583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is a measurable signal that should trigger escalation; aligns with NEWS / EWS clinical-governance practice [14], [21].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57200" y="2633472"/>
            <a:ext cx="1188720" cy="91440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Shape 11"/>
          <p:cNvSpPr/>
          <p:nvPr/>
        </p:nvSpPr>
        <p:spPr>
          <a:xfrm>
            <a:off x="457200" y="3474720"/>
            <a:ext cx="1188720" cy="73152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4" name="Text 12"/>
          <p:cNvSpPr/>
          <p:nvPr/>
        </p:nvSpPr>
        <p:spPr>
          <a:xfrm>
            <a:off x="457200" y="2633472"/>
            <a:ext cx="1188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9E79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L2</a:t>
            </a:r>
            <a:endParaRPr lang="en-US" sz="2600" dirty="0"/>
          </a:p>
        </p:txBody>
      </p:sp>
      <p:sp>
        <p:nvSpPr>
          <p:cNvPr id="15" name="Shape 13"/>
          <p:cNvSpPr/>
          <p:nvPr/>
        </p:nvSpPr>
        <p:spPr>
          <a:xfrm>
            <a:off x="1691640" y="2633472"/>
            <a:ext cx="6995160" cy="91440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Text 14"/>
          <p:cNvSpPr/>
          <p:nvPr/>
        </p:nvSpPr>
        <p:spPr>
          <a:xfrm>
            <a:off x="1920240" y="2724912"/>
            <a:ext cx="6583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Socio-technical systems view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1920240" y="3044952"/>
            <a:ext cx="6583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Performance is one component of success — workflow integration, trust and drift monitoring matter for implemented systems [23], [24].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57200" y="3712464"/>
            <a:ext cx="1188720" cy="91440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Shape 17"/>
          <p:cNvSpPr/>
          <p:nvPr/>
        </p:nvSpPr>
        <p:spPr>
          <a:xfrm>
            <a:off x="457200" y="4553712"/>
            <a:ext cx="1188720" cy="73152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Text 18"/>
          <p:cNvSpPr/>
          <p:nvPr/>
        </p:nvSpPr>
        <p:spPr>
          <a:xfrm>
            <a:off x="457200" y="3712464"/>
            <a:ext cx="11887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600" b="1" dirty="0">
                <a:solidFill>
                  <a:srgbClr val="F9E795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L3</a:t>
            </a:r>
            <a:endParaRPr lang="en-US" sz="2600" dirty="0"/>
          </a:p>
        </p:txBody>
      </p:sp>
      <p:sp>
        <p:nvSpPr>
          <p:cNvPr id="21" name="Shape 19"/>
          <p:cNvSpPr/>
          <p:nvPr/>
        </p:nvSpPr>
        <p:spPr>
          <a:xfrm>
            <a:off x="1691640" y="3712464"/>
            <a:ext cx="6995160" cy="91440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2" name="Text 20"/>
          <p:cNvSpPr/>
          <p:nvPr/>
        </p:nvSpPr>
        <p:spPr>
          <a:xfrm>
            <a:off x="1920240" y="3803904"/>
            <a:ext cx="65836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Predictive-analytics lifecycle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920240" y="4123944"/>
            <a:ext cx="6583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Pipeline-based architecture: ingestion → preprocessing → modelling → evaluation → reporting → iteration, mirroring CDS modules at Epic / Oracle Cerner.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Conceptual Framework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Multimodal data → Preprocessing → Model → Risk prediction → Evaluation</a:t>
            </a:r>
            <a:endParaRPr lang="en-US" sz="1200" dirty="0"/>
          </a:p>
        </p:txBody>
      </p:sp>
      <p:pic>
        <p:nvPicPr>
          <p:cNvPr id="6" name="Image 0" descr="/home/claude/extracted_images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760" y="1508760"/>
            <a:ext cx="4526280" cy="3017520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7" name="Text 4"/>
          <p:cNvSpPr/>
          <p:nvPr/>
        </p:nvSpPr>
        <p:spPr>
          <a:xfrm>
            <a:off x="365760" y="4544568"/>
            <a:ext cx="45262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1 — End-to-end pipeline from multimodal data sources to evaluation.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5074920" y="1508760"/>
            <a:ext cx="3611880" cy="301752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9" name="Shape 6"/>
          <p:cNvSpPr/>
          <p:nvPr/>
        </p:nvSpPr>
        <p:spPr>
          <a:xfrm>
            <a:off x="5074920" y="1508760"/>
            <a:ext cx="361188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0" name="Text 7"/>
          <p:cNvSpPr/>
          <p:nvPr/>
        </p:nvSpPr>
        <p:spPr>
          <a:xfrm>
            <a:off x="5166360" y="1627632"/>
            <a:ext cx="3429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FRAMEWORK</a:t>
            </a:r>
            <a:endParaRPr lang="en-US" sz="900" dirty="0"/>
          </a:p>
        </p:txBody>
      </p:sp>
      <p:sp>
        <p:nvSpPr>
          <p:cNvPr id="11" name="Shape 8"/>
          <p:cNvSpPr/>
          <p:nvPr/>
        </p:nvSpPr>
        <p:spPr>
          <a:xfrm>
            <a:off x="5166360" y="2029968"/>
            <a:ext cx="201168" cy="201168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9"/>
          <p:cNvSpPr/>
          <p:nvPr/>
        </p:nvSpPr>
        <p:spPr>
          <a:xfrm>
            <a:off x="5166360" y="2029968"/>
            <a:ext cx="20116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900" dirty="0"/>
          </a:p>
        </p:txBody>
      </p:sp>
      <p:sp>
        <p:nvSpPr>
          <p:cNvPr id="13" name="Text 10"/>
          <p:cNvSpPr/>
          <p:nvPr/>
        </p:nvSpPr>
        <p:spPr>
          <a:xfrm>
            <a:off x="5413248" y="1965960"/>
            <a:ext cx="3182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Multimodal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</a:t>
            </a:r>
            <a:endParaRPr lang="en-US" sz="1000" dirty="0"/>
          </a:p>
        </p:txBody>
      </p:sp>
      <p:sp>
        <p:nvSpPr>
          <p:cNvPr id="14" name="Shape 11"/>
          <p:cNvSpPr/>
          <p:nvPr/>
        </p:nvSpPr>
        <p:spPr>
          <a:xfrm>
            <a:off x="5166360" y="2633472"/>
            <a:ext cx="201168" cy="201168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Text 12"/>
          <p:cNvSpPr/>
          <p:nvPr/>
        </p:nvSpPr>
        <p:spPr>
          <a:xfrm>
            <a:off x="5166360" y="2633472"/>
            <a:ext cx="20116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sp>
        <p:nvSpPr>
          <p:cNvPr id="16" name="Text 13"/>
          <p:cNvSpPr/>
          <p:nvPr/>
        </p:nvSpPr>
        <p:spPr>
          <a:xfrm>
            <a:off x="5413248" y="2569464"/>
            <a:ext cx="3182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Single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preprocessor</a:t>
            </a:r>
            <a:endParaRPr lang="en-US" sz="1000" dirty="0"/>
          </a:p>
        </p:txBody>
      </p:sp>
      <p:sp>
        <p:nvSpPr>
          <p:cNvPr id="17" name="Shape 14"/>
          <p:cNvSpPr/>
          <p:nvPr/>
        </p:nvSpPr>
        <p:spPr>
          <a:xfrm>
            <a:off x="5166360" y="3236976"/>
            <a:ext cx="201168" cy="201168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8" name="Text 15"/>
          <p:cNvSpPr/>
          <p:nvPr/>
        </p:nvSpPr>
        <p:spPr>
          <a:xfrm>
            <a:off x="5166360" y="3236976"/>
            <a:ext cx="20116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5413248" y="3172968"/>
            <a:ext cx="3182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model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families</a:t>
            </a:r>
            <a:endParaRPr lang="en-US" sz="1000" dirty="0"/>
          </a:p>
        </p:txBody>
      </p:sp>
      <p:sp>
        <p:nvSpPr>
          <p:cNvPr id="20" name="Shape 17"/>
          <p:cNvSpPr/>
          <p:nvPr/>
        </p:nvSpPr>
        <p:spPr>
          <a:xfrm>
            <a:off x="5166360" y="3840480"/>
            <a:ext cx="201168" cy="201168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1" name="Text 18"/>
          <p:cNvSpPr/>
          <p:nvPr/>
        </p:nvSpPr>
        <p:spPr>
          <a:xfrm>
            <a:off x="5166360" y="3840480"/>
            <a:ext cx="201168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sp>
        <p:nvSpPr>
          <p:cNvPr id="22" name="Text 19"/>
          <p:cNvSpPr/>
          <p:nvPr/>
        </p:nvSpPr>
        <p:spPr>
          <a:xfrm>
            <a:off x="5413248" y="3776472"/>
            <a:ext cx="3182112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Threshold-</a:t>
            </a:r>
            <a:endParaRPr lang="en-US" sz="1000" dirty="0"/>
          </a:p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aware metrics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Gap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the literature falls short — and how this study responds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023360" cy="128016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73152" cy="128016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640080" y="160020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01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640080" y="1828800"/>
            <a:ext cx="3749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Reproducibility ceiling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40080" y="2221992"/>
            <a:ext cx="3749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Many strong studies use proprietary EHR data, blocking external comparison and downstream extension by smaller teams [23], [24].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63440" y="1508760"/>
            <a:ext cx="4023360" cy="128016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Shape 10"/>
          <p:cNvSpPr/>
          <p:nvPr/>
        </p:nvSpPr>
        <p:spPr>
          <a:xfrm>
            <a:off x="4663440" y="1508760"/>
            <a:ext cx="73152" cy="128016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Text 11"/>
          <p:cNvSpPr/>
          <p:nvPr/>
        </p:nvSpPr>
        <p:spPr>
          <a:xfrm>
            <a:off x="4846320" y="160020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02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4846320" y="1828800"/>
            <a:ext cx="3749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Evaluation clarity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4846320" y="2221992"/>
            <a:ext cx="3749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Headline AUC dominates reporting; recall, PR-AUC and threshold behaviour are often under-explored — yet they govern alert burden [7], [14].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57200" y="2926080"/>
            <a:ext cx="4023360" cy="128016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7" name="Shape 15"/>
          <p:cNvSpPr/>
          <p:nvPr/>
        </p:nvSpPr>
        <p:spPr>
          <a:xfrm>
            <a:off x="457200" y="2926080"/>
            <a:ext cx="73152" cy="128016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8" name="Text 16"/>
          <p:cNvSpPr/>
          <p:nvPr/>
        </p:nvSpPr>
        <p:spPr>
          <a:xfrm>
            <a:off x="640080" y="301752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03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640080" y="3246120"/>
            <a:ext cx="3749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Modality complexity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640080" y="3639312"/>
            <a:ext cx="3749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Multimodal evidence is strong, but waveform / imaging / NLP systems are engineering-heavy and hard to deploy at routine ward scale [5], [6], [17].</a:t>
            </a:r>
            <a:endParaRPr lang="en-US" sz="1050" dirty="0"/>
          </a:p>
        </p:txBody>
      </p:sp>
      <p:sp>
        <p:nvSpPr>
          <p:cNvPr id="21" name="Shape 19"/>
          <p:cNvSpPr/>
          <p:nvPr/>
        </p:nvSpPr>
        <p:spPr>
          <a:xfrm>
            <a:off x="4663440" y="2926080"/>
            <a:ext cx="4023360" cy="128016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2" name="Shape 20"/>
          <p:cNvSpPr/>
          <p:nvPr/>
        </p:nvSpPr>
        <p:spPr>
          <a:xfrm>
            <a:off x="4663440" y="2926080"/>
            <a:ext cx="73152" cy="128016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3" name="Text 21"/>
          <p:cNvSpPr/>
          <p:nvPr/>
        </p:nvSpPr>
        <p:spPr>
          <a:xfrm>
            <a:off x="4846320" y="3017520"/>
            <a:ext cx="1371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GAP 04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4846320" y="3246120"/>
            <a:ext cx="3749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Default-threshold blindness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4846320" y="3639312"/>
            <a:ext cx="37490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Models with strong AUC can have near-zero recall at default thresholds — clinically catastrophic if not surfaced explicitly [27].</a:t>
            </a:r>
            <a:endParaRPr lang="en-US" sz="1050" dirty="0"/>
          </a:p>
        </p:txBody>
      </p:sp>
      <p:sp>
        <p:nvSpPr>
          <p:cNvPr id="26" name="Shape 24"/>
          <p:cNvSpPr/>
          <p:nvPr/>
        </p:nvSpPr>
        <p:spPr>
          <a:xfrm>
            <a:off x="457200" y="4434840"/>
            <a:ext cx="8229600" cy="36576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7" name="Text 25"/>
          <p:cNvSpPr/>
          <p:nvPr/>
        </p:nvSpPr>
        <p:spPr>
          <a:xfrm>
            <a:off x="640080" y="4434840"/>
            <a:ext cx="79552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RESPONSE  </a:t>
            </a: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Kaggle data + 5-algorithm comparison + recall- and threshold-aware evaluation.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Methodology: Philosophy &amp; Approach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positivist, deductive lens for measurable model evaluation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2651760" cy="315468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08760"/>
            <a:ext cx="2651760" cy="10058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Shape 6"/>
          <p:cNvSpPr/>
          <p:nvPr/>
        </p:nvSpPr>
        <p:spPr>
          <a:xfrm>
            <a:off x="457200" y="2459736"/>
            <a:ext cx="265176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1620" y="1755648"/>
            <a:ext cx="502920" cy="50292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548640" y="2606040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548640" y="2834640"/>
            <a:ext cx="2468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Positivism</a:t>
            </a:r>
            <a:endParaRPr lang="en-US" sz="1800" dirty="0"/>
          </a:p>
        </p:txBody>
      </p:sp>
      <p:sp>
        <p:nvSpPr>
          <p:cNvPr id="12" name="Text 9"/>
          <p:cNvSpPr/>
          <p:nvPr/>
        </p:nvSpPr>
        <p:spPr>
          <a:xfrm>
            <a:off x="640080" y="3291840"/>
            <a:ext cx="22860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Reality is measurable; knowledge derives from observable evidence and empirical testing — appropriate for hospital analytics where decisions are quantitative [28]–[31].</a:t>
            </a:r>
            <a:endParaRPr lang="en-US" sz="1050" dirty="0"/>
          </a:p>
        </p:txBody>
      </p:sp>
      <p:sp>
        <p:nvSpPr>
          <p:cNvPr id="13" name="Shape 10"/>
          <p:cNvSpPr/>
          <p:nvPr/>
        </p:nvSpPr>
        <p:spPr>
          <a:xfrm>
            <a:off x="3291840" y="1508760"/>
            <a:ext cx="2651760" cy="315468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4" name="Shape 11"/>
          <p:cNvSpPr/>
          <p:nvPr/>
        </p:nvSpPr>
        <p:spPr>
          <a:xfrm>
            <a:off x="3291840" y="1508760"/>
            <a:ext cx="2651760" cy="10058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2"/>
          <p:cNvSpPr/>
          <p:nvPr/>
        </p:nvSpPr>
        <p:spPr>
          <a:xfrm>
            <a:off x="3291840" y="2459736"/>
            <a:ext cx="265176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6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6260" y="1755648"/>
            <a:ext cx="502920" cy="502920"/>
          </a:xfrm>
          <a:prstGeom prst="rect">
            <a:avLst/>
          </a:prstGeom>
        </p:spPr>
      </p:pic>
      <p:sp>
        <p:nvSpPr>
          <p:cNvPr id="17" name="Text 13"/>
          <p:cNvSpPr/>
          <p:nvPr/>
        </p:nvSpPr>
        <p:spPr>
          <a:xfrm>
            <a:off x="3383280" y="2606040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APPROACH</a:t>
            </a:r>
            <a:endParaRPr lang="en-US" sz="900" dirty="0"/>
          </a:p>
        </p:txBody>
      </p:sp>
      <p:sp>
        <p:nvSpPr>
          <p:cNvPr id="18" name="Text 14"/>
          <p:cNvSpPr/>
          <p:nvPr/>
        </p:nvSpPr>
        <p:spPr>
          <a:xfrm>
            <a:off x="3383280" y="2834640"/>
            <a:ext cx="2468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Deductive</a:t>
            </a:r>
            <a:endParaRPr lang="en-US" sz="1800" dirty="0"/>
          </a:p>
        </p:txBody>
      </p:sp>
      <p:sp>
        <p:nvSpPr>
          <p:cNvPr id="19" name="Text 15"/>
          <p:cNvSpPr/>
          <p:nvPr/>
        </p:nvSpPr>
        <p:spPr>
          <a:xfrm>
            <a:off x="3474720" y="3291840"/>
            <a:ext cx="22860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Existing EWS / ML literature provides the theory; this study tests structured pipelines on a known dataset against pre-specified metrics [32]–[34].</a:t>
            </a:r>
            <a:endParaRPr lang="en-US" sz="1050" dirty="0"/>
          </a:p>
        </p:txBody>
      </p:sp>
      <p:sp>
        <p:nvSpPr>
          <p:cNvPr id="20" name="Shape 16"/>
          <p:cNvSpPr/>
          <p:nvPr/>
        </p:nvSpPr>
        <p:spPr>
          <a:xfrm>
            <a:off x="6126480" y="1508760"/>
            <a:ext cx="2651760" cy="315468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1" name="Shape 17"/>
          <p:cNvSpPr/>
          <p:nvPr/>
        </p:nvSpPr>
        <p:spPr>
          <a:xfrm>
            <a:off x="6126480" y="1508760"/>
            <a:ext cx="2651760" cy="10058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2" name="Shape 18"/>
          <p:cNvSpPr/>
          <p:nvPr/>
        </p:nvSpPr>
        <p:spPr>
          <a:xfrm>
            <a:off x="6126480" y="2459736"/>
            <a:ext cx="265176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23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0900" y="1755648"/>
            <a:ext cx="502920" cy="502920"/>
          </a:xfrm>
          <a:prstGeom prst="rect">
            <a:avLst/>
          </a:prstGeom>
        </p:spPr>
      </p:pic>
      <p:sp>
        <p:nvSpPr>
          <p:cNvPr id="24" name="Text 19"/>
          <p:cNvSpPr/>
          <p:nvPr/>
        </p:nvSpPr>
        <p:spPr>
          <a:xfrm>
            <a:off x="6217920" y="2606040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kern="0" spc="400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STRATEGY</a:t>
            </a:r>
            <a:endParaRPr lang="en-US" sz="900" dirty="0"/>
          </a:p>
        </p:txBody>
      </p:sp>
      <p:sp>
        <p:nvSpPr>
          <p:cNvPr id="25" name="Text 20"/>
          <p:cNvSpPr/>
          <p:nvPr/>
        </p:nvSpPr>
        <p:spPr>
          <a:xfrm>
            <a:off x="6217920" y="2834640"/>
            <a:ext cx="2468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System development</a:t>
            </a:r>
            <a:endParaRPr lang="en-US" sz="1800" dirty="0"/>
          </a:p>
        </p:txBody>
      </p:sp>
      <p:sp>
        <p:nvSpPr>
          <p:cNvPr id="26" name="Text 21"/>
          <p:cNvSpPr/>
          <p:nvPr/>
        </p:nvSpPr>
        <p:spPr>
          <a:xfrm>
            <a:off x="6309360" y="3291840"/>
            <a:ext cx="2286000" cy="1325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Quantitative, explanatory, retrospective design that yields a reproducible Python prototype rather than novel social theory [35]–[39].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Methodology: Design, Analysis &amp; Ethics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explanatory design on responsible secondary data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08760"/>
            <a:ext cx="4023360" cy="315468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1691640"/>
            <a:ext cx="310896" cy="310896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1033272" y="1673352"/>
            <a:ext cx="3291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 &amp; analysis</a:t>
            </a:r>
            <a:endParaRPr lang="en-US" sz="1400" dirty="0"/>
          </a:p>
        </p:txBody>
      </p:sp>
      <p:sp>
        <p:nvSpPr>
          <p:cNvPr id="9" name="Text 6"/>
          <p:cNvSpPr/>
          <p:nvPr/>
        </p:nvSpPr>
        <p:spPr>
          <a:xfrm>
            <a:off x="640080" y="2103120"/>
            <a:ext cx="370332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Quantitative, explanatory, retrospective using secondary structured data [35]–[39].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Stratified hold-out: 80% train / 20% test (≈10.5% positive rate).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Pipeline-based preprocessing: median impute + scale numerics; mode + one-hot for categoricals.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Identifiers and raw timestamps removed to prevent leakage; temporal features derived.</a:t>
            </a:r>
            <a:endParaRPr lang="en-US" sz="1100" dirty="0"/>
          </a:p>
          <a:p>
            <a:pPr marL="342900" indent="-342900">
              <a:buSzPct val="100000"/>
              <a:buChar char="●"/>
            </a:pPr>
            <a:r>
              <a:rPr lang="en-US" sz="110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Metrics: accuracy, precision, recall, F1, ROC-AUC, PR-AUC, confusion matrices [41]–[43].</a:t>
            </a:r>
            <a:endParaRPr lang="en-US" sz="1100" dirty="0"/>
          </a:p>
        </p:txBody>
      </p:sp>
      <p:sp>
        <p:nvSpPr>
          <p:cNvPr id="10" name="Shape 7"/>
          <p:cNvSpPr/>
          <p:nvPr/>
        </p:nvSpPr>
        <p:spPr>
          <a:xfrm>
            <a:off x="4663440" y="1508760"/>
            <a:ext cx="4023360" cy="315468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8"/>
          <p:cNvSpPr/>
          <p:nvPr/>
        </p:nvSpPr>
        <p:spPr>
          <a:xfrm>
            <a:off x="4663440" y="1508760"/>
            <a:ext cx="402336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6320" y="1755648"/>
            <a:ext cx="310896" cy="310896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5239512" y="1737360"/>
            <a:ext cx="329184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Ethical considerations</a:t>
            </a:r>
            <a:endParaRPr lang="en-US" sz="1400" dirty="0"/>
          </a:p>
        </p:txBody>
      </p:sp>
      <p:sp>
        <p:nvSpPr>
          <p:cNvPr id="14" name="Text 10"/>
          <p:cNvSpPr/>
          <p:nvPr/>
        </p:nvSpPr>
        <p:spPr>
          <a:xfrm>
            <a:off x="4846320" y="2103120"/>
            <a:ext cx="370332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Synthetic, public Kaggle dataset — no patient confidentiality risk [44].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strictly for academic analysis; no individual re-identification attempted.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Transparent documentation of source, preprocessing and modelling choices [28], [29], [41].</a:t>
            </a:r>
            <a:endParaRPr lang="en-US" sz="1100" dirty="0"/>
          </a:p>
          <a:p>
            <a:pPr marL="342900" indent="-342900">
              <a:spcAft>
                <a:spcPts val="600"/>
              </a:spcAft>
              <a:buSzPct val="100000"/>
              <a:buChar char="●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framed cautiously — synthetic data does not claim direct clinical deployability.</a:t>
            </a:r>
            <a:endParaRPr lang="en-US" sz="1100" dirty="0"/>
          </a:p>
          <a:p>
            <a:pPr marL="342900" indent="-342900">
              <a:buSzPct val="100000"/>
              <a:buChar char="●"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Bias, imbalance and threshold effects flagged explicitly to avoid overclaiming [38], [41].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Data Collection &amp; Dataset Profile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Kaggle Patient Deterioration dataset — synthetic, multimodal, large-scale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54480"/>
            <a:ext cx="3017520" cy="91440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54480"/>
            <a:ext cx="91440" cy="91440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640080" y="1600200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1M</a:t>
            </a:r>
            <a:endParaRPr lang="en-US" sz="3000" dirty="0"/>
          </a:p>
        </p:txBody>
      </p:sp>
      <p:sp>
        <p:nvSpPr>
          <p:cNvPr id="9" name="Text 7"/>
          <p:cNvSpPr/>
          <p:nvPr/>
        </p:nvSpPr>
        <p:spPr>
          <a:xfrm>
            <a:off x="1965960" y="1645920"/>
            <a:ext cx="1463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synthetic patient observations [44]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57200" y="2633472"/>
            <a:ext cx="3017520" cy="91440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457200" y="2633472"/>
            <a:ext cx="91440" cy="91440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640080" y="2679192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31</a:t>
            </a:r>
            <a:endParaRPr lang="en-US" sz="3000" dirty="0"/>
          </a:p>
        </p:txBody>
      </p:sp>
      <p:sp>
        <p:nvSpPr>
          <p:cNvPr id="13" name="Text 11"/>
          <p:cNvSpPr/>
          <p:nvPr/>
        </p:nvSpPr>
        <p:spPr>
          <a:xfrm>
            <a:off x="1965960" y="2724912"/>
            <a:ext cx="1463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modelled features after pipeline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457200" y="3712464"/>
            <a:ext cx="3017520" cy="91440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3"/>
          <p:cNvSpPr/>
          <p:nvPr/>
        </p:nvSpPr>
        <p:spPr>
          <a:xfrm>
            <a:off x="457200" y="3712464"/>
            <a:ext cx="91440" cy="914400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Text 14"/>
          <p:cNvSpPr/>
          <p:nvPr/>
        </p:nvSpPr>
        <p:spPr>
          <a:xfrm>
            <a:off x="640080" y="3758184"/>
            <a:ext cx="12801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~10.5%</a:t>
            </a:r>
            <a:endParaRPr lang="en-US" sz="3000" dirty="0"/>
          </a:p>
        </p:txBody>
      </p:sp>
      <p:sp>
        <p:nvSpPr>
          <p:cNvPr id="17" name="Text 15"/>
          <p:cNvSpPr/>
          <p:nvPr/>
        </p:nvSpPr>
        <p:spPr>
          <a:xfrm>
            <a:off x="1965960" y="3803904"/>
            <a:ext cx="14630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 deterioration rate (imbalanced)</a:t>
            </a:r>
            <a:endParaRPr lang="en-US" sz="1000" dirty="0"/>
          </a:p>
        </p:txBody>
      </p:sp>
      <p:sp>
        <p:nvSpPr>
          <p:cNvPr id="18" name="Shape 16"/>
          <p:cNvSpPr/>
          <p:nvPr/>
        </p:nvSpPr>
        <p:spPr>
          <a:xfrm>
            <a:off x="3749040" y="1554480"/>
            <a:ext cx="4937760" cy="310896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Text 17"/>
          <p:cNvSpPr/>
          <p:nvPr/>
        </p:nvSpPr>
        <p:spPr>
          <a:xfrm>
            <a:off x="3931920" y="1691640"/>
            <a:ext cx="45720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Feature categories</a:t>
            </a:r>
            <a:endParaRPr lang="en-US" sz="1400" dirty="0"/>
          </a:p>
        </p:txBody>
      </p:sp>
      <p:graphicFrame>
        <p:nvGraphicFramePr>
          <p:cNvPr id="2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3931920" y="2057400"/>
          <a:ext cx="4617720" cy="2316480"/>
        </p:xfrm>
        <a:graphic>
          <a:graphicData uri="http://schemas.openxmlformats.org/drawingml/2006/table">
            <a:tbl>
              <a:tblPr/>
              <a:tblGrid>
                <a:gridCol w="1417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00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Category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3C7E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Examples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F3C7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E1E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Demographics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1E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age, sex, ethnicity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E1E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Vital signs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1E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heart_rate, resp_rate, BP, SpO2, temp, GCS, shock_index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E1E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Laboratory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1E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wbc, hgb, platelets, creatinine, BUN, sodium, potassium, lactate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1E1E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Interventions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B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dirty="0">
                          <a:solidFill>
                            <a:srgbClr val="1E1E2E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oxygen_support, vasopressors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6F7F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404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9616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Target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000" b="1" dirty="0">
                          <a:solidFill>
                            <a:srgbClr val="F96167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deterioration_within_24h (binary)</a:t>
                      </a:r>
                      <a:endParaRPr lang="en-US" sz="1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DEE2E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Implementation: Five Algorithms, One Pipeline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+ Google Colab; pandas, scikit-learn, matplotlib, joblib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554480"/>
            <a:ext cx="1591056" cy="233172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554480"/>
            <a:ext cx="1591056" cy="7772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Shape 6"/>
          <p:cNvSpPr/>
          <p:nvPr/>
        </p:nvSpPr>
        <p:spPr>
          <a:xfrm>
            <a:off x="457200" y="2276856"/>
            <a:ext cx="1591056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9" name="Text 7"/>
          <p:cNvSpPr/>
          <p:nvPr/>
        </p:nvSpPr>
        <p:spPr>
          <a:xfrm>
            <a:off x="502920" y="1600200"/>
            <a:ext cx="149961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Logistic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Regression</a:t>
            </a:r>
            <a:endParaRPr lang="en-US" sz="1150" dirty="0"/>
          </a:p>
        </p:txBody>
      </p:sp>
      <p:sp>
        <p:nvSpPr>
          <p:cNvPr id="10" name="Text 8"/>
          <p:cNvSpPr/>
          <p:nvPr/>
        </p:nvSpPr>
        <p:spPr>
          <a:xfrm>
            <a:off x="502920" y="2423160"/>
            <a:ext cx="149961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Interpretable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baseline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548640" y="2926080"/>
            <a:ext cx="14081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Class-balanced, increased iteration limit.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2139696" y="1554480"/>
            <a:ext cx="1591056" cy="233172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Shape 11"/>
          <p:cNvSpPr/>
          <p:nvPr/>
        </p:nvSpPr>
        <p:spPr>
          <a:xfrm>
            <a:off x="2139696" y="1554480"/>
            <a:ext cx="1591056" cy="7772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4" name="Shape 12"/>
          <p:cNvSpPr/>
          <p:nvPr/>
        </p:nvSpPr>
        <p:spPr>
          <a:xfrm>
            <a:off x="2139696" y="2276856"/>
            <a:ext cx="1591056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Text 13"/>
          <p:cNvSpPr/>
          <p:nvPr/>
        </p:nvSpPr>
        <p:spPr>
          <a:xfrm>
            <a:off x="2185416" y="1600200"/>
            <a:ext cx="149961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Random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Forest</a:t>
            </a:r>
            <a:endParaRPr lang="en-US" sz="1150" dirty="0"/>
          </a:p>
        </p:txBody>
      </p:sp>
      <p:sp>
        <p:nvSpPr>
          <p:cNvPr id="16" name="Text 14"/>
          <p:cNvSpPr/>
          <p:nvPr/>
        </p:nvSpPr>
        <p:spPr>
          <a:xfrm>
            <a:off x="2185416" y="2423160"/>
            <a:ext cx="149961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Tree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2231136" y="2926080"/>
            <a:ext cx="14081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 trees, depth ≤ 12, balanced subsampling.</a:t>
            </a:r>
            <a:endParaRPr lang="en-US" sz="950" dirty="0"/>
          </a:p>
        </p:txBody>
      </p:sp>
      <p:sp>
        <p:nvSpPr>
          <p:cNvPr id="18" name="Shape 16"/>
          <p:cNvSpPr/>
          <p:nvPr/>
        </p:nvSpPr>
        <p:spPr>
          <a:xfrm>
            <a:off x="3822192" y="1554480"/>
            <a:ext cx="1591056" cy="233172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Shape 17"/>
          <p:cNvSpPr/>
          <p:nvPr/>
        </p:nvSpPr>
        <p:spPr>
          <a:xfrm>
            <a:off x="3822192" y="1554480"/>
            <a:ext cx="1591056" cy="7772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Shape 18"/>
          <p:cNvSpPr/>
          <p:nvPr/>
        </p:nvSpPr>
        <p:spPr>
          <a:xfrm>
            <a:off x="3822192" y="2276856"/>
            <a:ext cx="1591056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1" name="Text 19"/>
          <p:cNvSpPr/>
          <p:nvPr/>
        </p:nvSpPr>
        <p:spPr>
          <a:xfrm>
            <a:off x="3867912" y="1600200"/>
            <a:ext cx="149961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Gradient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Boosting</a:t>
            </a:r>
            <a:endParaRPr lang="en-US" sz="1150" dirty="0"/>
          </a:p>
        </p:txBody>
      </p:sp>
      <p:sp>
        <p:nvSpPr>
          <p:cNvPr id="22" name="Text 20"/>
          <p:cNvSpPr/>
          <p:nvPr/>
        </p:nvSpPr>
        <p:spPr>
          <a:xfrm>
            <a:off x="3867912" y="2423160"/>
            <a:ext cx="149961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Sequential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boosting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3913632" y="2926080"/>
            <a:ext cx="14081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50 estimators, shallow depth, lr = 0.1.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5504688" y="1554480"/>
            <a:ext cx="1591056" cy="233172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5" name="Shape 23"/>
          <p:cNvSpPr/>
          <p:nvPr/>
        </p:nvSpPr>
        <p:spPr>
          <a:xfrm>
            <a:off x="5504688" y="1554480"/>
            <a:ext cx="1591056" cy="7772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6" name="Shape 24"/>
          <p:cNvSpPr/>
          <p:nvPr/>
        </p:nvSpPr>
        <p:spPr>
          <a:xfrm>
            <a:off x="5504688" y="2276856"/>
            <a:ext cx="1591056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7" name="Text 25"/>
          <p:cNvSpPr/>
          <p:nvPr/>
        </p:nvSpPr>
        <p:spPr>
          <a:xfrm>
            <a:off x="5550408" y="1600200"/>
            <a:ext cx="149961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Support Vector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Machine</a:t>
            </a:r>
            <a:endParaRPr lang="en-US" sz="1150" dirty="0"/>
          </a:p>
        </p:txBody>
      </p:sp>
      <p:sp>
        <p:nvSpPr>
          <p:cNvPr id="28" name="Text 26"/>
          <p:cNvSpPr/>
          <p:nvPr/>
        </p:nvSpPr>
        <p:spPr>
          <a:xfrm>
            <a:off x="5550408" y="2423160"/>
            <a:ext cx="149961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Margin-based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classifier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5596128" y="2926080"/>
            <a:ext cx="14081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Linear kernel on a 20k sample for tractability.</a:t>
            </a:r>
            <a:endParaRPr lang="en-US" sz="950" dirty="0"/>
          </a:p>
        </p:txBody>
      </p:sp>
      <p:sp>
        <p:nvSpPr>
          <p:cNvPr id="30" name="Shape 28"/>
          <p:cNvSpPr/>
          <p:nvPr/>
        </p:nvSpPr>
        <p:spPr>
          <a:xfrm>
            <a:off x="7187184" y="1554480"/>
            <a:ext cx="1591056" cy="2331720"/>
          </a:xfrm>
          <a:prstGeom prst="rect">
            <a:avLst/>
          </a:prstGeom>
          <a:solidFill>
            <a:srgbClr val="F6F7FB"/>
          </a:solidFill>
          <a:ln w="6350">
            <a:solidFill>
              <a:srgbClr val="DEE2EC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1" name="Shape 29"/>
          <p:cNvSpPr/>
          <p:nvPr/>
        </p:nvSpPr>
        <p:spPr>
          <a:xfrm>
            <a:off x="7187184" y="1554480"/>
            <a:ext cx="1591056" cy="7772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2" name="Shape 30"/>
          <p:cNvSpPr/>
          <p:nvPr/>
        </p:nvSpPr>
        <p:spPr>
          <a:xfrm>
            <a:off x="7187184" y="2276856"/>
            <a:ext cx="1591056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3" name="Text 31"/>
          <p:cNvSpPr/>
          <p:nvPr/>
        </p:nvSpPr>
        <p:spPr>
          <a:xfrm>
            <a:off x="7232904" y="1600200"/>
            <a:ext cx="1499616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Multi-layer</a:t>
            </a:r>
            <a:endParaRPr lang="en-US" sz="1150" dirty="0"/>
          </a:p>
          <a:p>
            <a:pPr marL="0" indent="0" algn="ctr">
              <a:buNone/>
            </a:pPr>
            <a:r>
              <a:rPr lang="en-US" sz="11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Perceptron</a:t>
            </a:r>
            <a:endParaRPr lang="en-US" sz="1150" dirty="0"/>
          </a:p>
        </p:txBody>
      </p:sp>
      <p:sp>
        <p:nvSpPr>
          <p:cNvPr id="34" name="Text 32"/>
          <p:cNvSpPr/>
          <p:nvPr/>
        </p:nvSpPr>
        <p:spPr>
          <a:xfrm>
            <a:off x="7232904" y="2423160"/>
            <a:ext cx="149961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Small neural</a:t>
            </a:r>
            <a:endParaRPr lang="en-US" sz="1000" dirty="0"/>
          </a:p>
          <a:p>
            <a:pPr marL="0" indent="0" algn="ctr">
              <a:buNone/>
            </a:pPr>
            <a:r>
              <a:rPr lang="en-US" sz="1000" i="1" dirty="0">
                <a:solidFill>
                  <a:srgbClr val="F961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network</a:t>
            </a:r>
            <a:endParaRPr lang="en-US" sz="1000" dirty="0"/>
          </a:p>
        </p:txBody>
      </p:sp>
      <p:sp>
        <p:nvSpPr>
          <p:cNvPr id="35" name="Text 33"/>
          <p:cNvSpPr/>
          <p:nvPr/>
        </p:nvSpPr>
        <p:spPr>
          <a:xfrm>
            <a:off x="7278624" y="2926080"/>
            <a:ext cx="1408176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buNone/>
            </a:pPr>
            <a:r>
              <a:rPr lang="en-US" sz="950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Two hidden layers, ReLU activation, 50 steps.</a:t>
            </a:r>
            <a:endParaRPr lang="en-US" sz="950" dirty="0"/>
          </a:p>
        </p:txBody>
      </p:sp>
      <p:sp>
        <p:nvSpPr>
          <p:cNvPr id="36" name="Shape 34"/>
          <p:cNvSpPr/>
          <p:nvPr/>
        </p:nvSpPr>
        <p:spPr>
          <a:xfrm>
            <a:off x="457200" y="4069080"/>
            <a:ext cx="8229600" cy="594360"/>
          </a:xfrm>
          <a:prstGeom prst="rect">
            <a:avLst/>
          </a:prstGeom>
          <a:solidFill>
            <a:srgbClr val="FCD9DB"/>
          </a:solidFill>
          <a:ln w="6350">
            <a:solidFill>
              <a:srgbClr val="F96167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3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080" y="4206240"/>
            <a:ext cx="310896" cy="310896"/>
          </a:xfrm>
          <a:prstGeom prst="rect">
            <a:avLst/>
          </a:prstGeom>
        </p:spPr>
      </p:pic>
      <p:sp>
        <p:nvSpPr>
          <p:cNvPr id="38" name="Text 35"/>
          <p:cNvSpPr/>
          <p:nvPr/>
        </p:nvSpPr>
        <p:spPr>
          <a:xfrm>
            <a:off x="1097280" y="4114800"/>
            <a:ext cx="74980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2F3C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five models share the same scikit-learn Pipeline (impute → scale / encode → fit) so any performance differences come from learning behaviour, not preprocessing variability [52], [57].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Results: Comparative Performance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models, one preprocessing pipeline, three viewpoints</a:t>
            </a:r>
            <a:endParaRPr lang="en-US" sz="1200" dirty="0"/>
          </a:p>
        </p:txBody>
      </p:sp>
      <p:pic>
        <p:nvPicPr>
          <p:cNvPr id="6" name="Image 0" descr="/home/claude/extracted_images/image3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54480"/>
            <a:ext cx="2697480" cy="1808806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7" name="Text 4"/>
          <p:cNvSpPr/>
          <p:nvPr/>
        </p:nvSpPr>
        <p:spPr>
          <a:xfrm>
            <a:off x="457200" y="3381574"/>
            <a:ext cx="2697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3 — Accuracy</a:t>
            </a:r>
            <a:endParaRPr lang="en-US" sz="950" dirty="0"/>
          </a:p>
        </p:txBody>
      </p:sp>
      <p:pic>
        <p:nvPicPr>
          <p:cNvPr id="8" name="Image 1" descr="/home/claude/extracted_images/image4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6120" y="1554480"/>
            <a:ext cx="2697480" cy="1808806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9" name="Text 5"/>
          <p:cNvSpPr/>
          <p:nvPr/>
        </p:nvSpPr>
        <p:spPr>
          <a:xfrm>
            <a:off x="3246120" y="3381574"/>
            <a:ext cx="2697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4 — F1 score</a:t>
            </a:r>
            <a:endParaRPr lang="en-US" sz="950" dirty="0"/>
          </a:p>
        </p:txBody>
      </p:sp>
      <p:pic>
        <p:nvPicPr>
          <p:cNvPr id="10" name="Image 2" descr="/home/claude/extracted_images/image5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5040" y="1554480"/>
            <a:ext cx="2697480" cy="1808806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11" name="Text 6"/>
          <p:cNvSpPr/>
          <p:nvPr/>
        </p:nvSpPr>
        <p:spPr>
          <a:xfrm>
            <a:off x="6035040" y="3381574"/>
            <a:ext cx="26974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5 — Recall</a:t>
            </a:r>
            <a:endParaRPr lang="en-US" sz="950" dirty="0"/>
          </a:p>
        </p:txBody>
      </p:sp>
      <p:sp>
        <p:nvSpPr>
          <p:cNvPr id="12" name="Shape 7"/>
          <p:cNvSpPr/>
          <p:nvPr/>
        </p:nvSpPr>
        <p:spPr>
          <a:xfrm>
            <a:off x="457200" y="3774766"/>
            <a:ext cx="8229600" cy="1005840"/>
          </a:xfrm>
          <a:prstGeom prst="rect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3" name="Shape 8"/>
          <p:cNvSpPr/>
          <p:nvPr/>
        </p:nvSpPr>
        <p:spPr>
          <a:xfrm>
            <a:off x="457200" y="3774766"/>
            <a:ext cx="822960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5800" y="4049086"/>
            <a:ext cx="365760" cy="365760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1188720" y="3911926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Watch out for the accuracy paradox</a:t>
            </a:r>
            <a:endParaRPr lang="en-US" sz="1200" dirty="0"/>
          </a:p>
        </p:txBody>
      </p:sp>
      <p:sp>
        <p:nvSpPr>
          <p:cNvPr id="16" name="Text 10"/>
          <p:cNvSpPr/>
          <p:nvPr/>
        </p:nvSpPr>
        <p:spPr>
          <a:xfrm>
            <a:off x="1188720" y="4186246"/>
            <a:ext cx="7315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Gradient Boosting and MLP show high accuracy (~0.89) yet near-zero recall — they correctly predict "stable" for almost everyone. Logistic Regression and SVM trade lower accuracy for ~60% recall, the more clinically useful balance [27], [55], [66].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164592" cy="164592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676656" y="457200"/>
            <a:ext cx="91440" cy="91440"/>
          </a:xfrm>
          <a:prstGeom prst="ellipse">
            <a:avLst/>
          </a:prstGeom>
          <a:solidFill>
            <a:srgbClr val="2F3C7E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658368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2F3C7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Results: Discrimination &amp; Feature Drivers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16128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Threshold-independent ranking and clinically plausible predictors</a:t>
            </a:r>
            <a:endParaRPr lang="en-US" sz="1200" dirty="0"/>
          </a:p>
        </p:txBody>
      </p:sp>
      <p:pic>
        <p:nvPicPr>
          <p:cNvPr id="6" name="Image 0" descr="/home/claude/extracted_images/image6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508760"/>
            <a:ext cx="3840480" cy="3028717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7" name="Text 4"/>
          <p:cNvSpPr/>
          <p:nvPr/>
        </p:nvSpPr>
        <p:spPr>
          <a:xfrm>
            <a:off x="457200" y="4564909"/>
            <a:ext cx="3840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6 — Combined ROC: LR best (AUC 0.674); MLP weakest (0.651).</a:t>
            </a:r>
            <a:endParaRPr lang="en-US" sz="900" dirty="0"/>
          </a:p>
        </p:txBody>
      </p:sp>
      <p:pic>
        <p:nvPicPr>
          <p:cNvPr id="8" name="Image 1" descr="/home/claude/extracted_images/image2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3440" y="1508760"/>
            <a:ext cx="4023360" cy="2305139"/>
          </a:xfrm>
          <a:prstGeom prst="rect">
            <a:avLst/>
          </a:prstGeom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</p:pic>
      <p:sp>
        <p:nvSpPr>
          <p:cNvPr id="9" name="Text 5"/>
          <p:cNvSpPr/>
          <p:nvPr/>
        </p:nvSpPr>
        <p:spPr>
          <a:xfrm>
            <a:off x="4663440" y="3841331"/>
            <a:ext cx="40233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5C648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 2 — Random Forest top-20 feature importance.</a:t>
            </a:r>
            <a:endParaRPr lang="en-US" sz="900" dirty="0"/>
          </a:p>
        </p:txBody>
      </p:sp>
      <p:sp>
        <p:nvSpPr>
          <p:cNvPr id="10" name="Shape 6"/>
          <p:cNvSpPr/>
          <p:nvPr/>
        </p:nvSpPr>
        <p:spPr>
          <a:xfrm>
            <a:off x="4663440" y="4297680"/>
            <a:ext cx="4023360" cy="457200"/>
          </a:xfrm>
          <a:prstGeom prst="rect">
            <a:avLst/>
          </a:prstGeom>
          <a:solidFill>
            <a:srgbClr val="FCD9DB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Text 7"/>
          <p:cNvSpPr/>
          <p:nvPr/>
        </p:nvSpPr>
        <p:spPr>
          <a:xfrm>
            <a:off x="4754880" y="4297680"/>
            <a:ext cx="3840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b="1" dirty="0">
                <a:solidFill>
                  <a:srgbClr val="2F3C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 drivers: </a:t>
            </a:r>
            <a:r>
              <a:rPr lang="en-US" sz="950" i="1" dirty="0">
                <a:solidFill>
                  <a:srgbClr val="1E1E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· resp_rate · lactate · heart_rate · hgb · shock_index — clinically plausible [50], [51].</a:t>
            </a:r>
            <a:endParaRPr lang="en-US" sz="95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1F2A5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57200" y="457200"/>
            <a:ext cx="201168" cy="201168"/>
          </a:xfrm>
          <a:prstGeom prst="ellipse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713232" y="544068"/>
            <a:ext cx="1280160" cy="36576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4" name="Text 2"/>
          <p:cNvSpPr/>
          <p:nvPr/>
        </p:nvSpPr>
        <p:spPr>
          <a:xfrm>
            <a:off x="457200" y="77724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&amp; References</a:t>
            </a:r>
            <a:endParaRPr lang="en-US" sz="2800" dirty="0"/>
          </a:p>
        </p:txBody>
      </p:sp>
      <p:sp>
        <p:nvSpPr>
          <p:cNvPr id="5" name="Text 3"/>
          <p:cNvSpPr/>
          <p:nvPr/>
        </p:nvSpPr>
        <p:spPr>
          <a:xfrm>
            <a:off x="457200" y="1298448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BCC2D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takeaways and the IEEE references most central to this presentation.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457200" y="1691640"/>
            <a:ext cx="4023360" cy="841248"/>
          </a:xfrm>
          <a:prstGeom prst="rect">
            <a:avLst/>
          </a:prstGeom>
          <a:solidFill>
            <a:srgbClr val="2A3568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7" name="Shape 5"/>
          <p:cNvSpPr/>
          <p:nvPr/>
        </p:nvSpPr>
        <p:spPr>
          <a:xfrm>
            <a:off x="457200" y="1691640"/>
            <a:ext cx="73152" cy="841248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8" name="Text 6"/>
          <p:cNvSpPr/>
          <p:nvPr/>
        </p:nvSpPr>
        <p:spPr>
          <a:xfrm>
            <a:off x="713232" y="1783080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Reproducible pipeline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713232" y="2057400"/>
            <a:ext cx="3703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End-to-end Python / Colab notebook ingesting the 1M-row Kaggle dataset, deployable on consumer hardware.</a:t>
            </a:r>
            <a:endParaRPr lang="en-US" sz="1050" dirty="0"/>
          </a:p>
        </p:txBody>
      </p:sp>
      <p:sp>
        <p:nvSpPr>
          <p:cNvPr id="10" name="Shape 8"/>
          <p:cNvSpPr/>
          <p:nvPr/>
        </p:nvSpPr>
        <p:spPr>
          <a:xfrm>
            <a:off x="457200" y="2651760"/>
            <a:ext cx="4023360" cy="841248"/>
          </a:xfrm>
          <a:prstGeom prst="rect">
            <a:avLst/>
          </a:prstGeom>
          <a:solidFill>
            <a:srgbClr val="2A3568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1" name="Shape 9"/>
          <p:cNvSpPr/>
          <p:nvPr/>
        </p:nvSpPr>
        <p:spPr>
          <a:xfrm>
            <a:off x="457200" y="2651760"/>
            <a:ext cx="73152" cy="841248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2" name="Text 10"/>
          <p:cNvSpPr/>
          <p:nvPr/>
        </p:nvSpPr>
        <p:spPr>
          <a:xfrm>
            <a:off x="713232" y="2743200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Like-for-like comparison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713232" y="3017520"/>
            <a:ext cx="3703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algorithms under one preprocessing harness — performance differences attributable to learning behaviour.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457200" y="3611880"/>
            <a:ext cx="4023360" cy="841248"/>
          </a:xfrm>
          <a:prstGeom prst="rect">
            <a:avLst/>
          </a:prstGeom>
          <a:solidFill>
            <a:srgbClr val="2A3568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5" name="Shape 13"/>
          <p:cNvSpPr/>
          <p:nvPr/>
        </p:nvSpPr>
        <p:spPr>
          <a:xfrm>
            <a:off x="457200" y="3611880"/>
            <a:ext cx="73152" cy="841248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6" name="Text 14"/>
          <p:cNvSpPr/>
          <p:nvPr/>
        </p:nvSpPr>
        <p:spPr>
          <a:xfrm>
            <a:off x="713232" y="3703320"/>
            <a:ext cx="3703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Recall-aware critique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713232" y="3977640"/>
            <a:ext cx="37033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Surfaces the accuracy paradox: high-accuracy models with near-zero recall fail the early-warning use-case.</a:t>
            </a:r>
            <a:endParaRPr lang="en-US" sz="1050" dirty="0"/>
          </a:p>
        </p:txBody>
      </p:sp>
      <p:sp>
        <p:nvSpPr>
          <p:cNvPr id="18" name="Shape 16"/>
          <p:cNvSpPr/>
          <p:nvPr/>
        </p:nvSpPr>
        <p:spPr>
          <a:xfrm>
            <a:off x="4663440" y="1691640"/>
            <a:ext cx="4023360" cy="2971800"/>
          </a:xfrm>
          <a:prstGeom prst="rect">
            <a:avLst/>
          </a:prstGeom>
          <a:solidFill>
            <a:srgbClr val="2A3568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19" name="Shape 17"/>
          <p:cNvSpPr/>
          <p:nvPr/>
        </p:nvSpPr>
        <p:spPr>
          <a:xfrm>
            <a:off x="4663440" y="1691640"/>
            <a:ext cx="4023360" cy="54864"/>
          </a:xfrm>
          <a:prstGeom prst="rect">
            <a:avLst/>
          </a:prstGeom>
          <a:solidFill>
            <a:srgbClr val="F96167"/>
          </a:solidFill>
          <a:ln w="12700">
            <a:solidFill>
              <a:srgbClr val="333333"/>
            </a:solidFill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0" name="Text 18"/>
          <p:cNvSpPr/>
          <p:nvPr/>
        </p:nvSpPr>
        <p:spPr>
          <a:xfrm>
            <a:off x="4846320" y="1810512"/>
            <a:ext cx="374904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F9E79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REFERENCES (IEEE)</a:t>
            </a:r>
            <a:endParaRPr lang="en-US" sz="1000" dirty="0"/>
          </a:p>
        </p:txBody>
      </p:sp>
      <p:sp>
        <p:nvSpPr>
          <p:cNvPr id="21" name="Text 19"/>
          <p:cNvSpPr/>
          <p:nvPr/>
        </p:nvSpPr>
        <p:spPr>
          <a:xfrm>
            <a:off x="4846320" y="2103120"/>
            <a:ext cx="3703320" cy="251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CE0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H. Lashen et al., "Machine learning models versus the National Early Warning Score system for predicting deterioration: Retrospective cohort study in the United Arab Emirates," JMIR AI, vol. 2, 2023.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CE0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M. Watson et al., "Performance of machine learning versus the National Early Warning Score for predicting patient deterioration risk," BMJ Health &amp; Care Informatics, vol. 31, 2024.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CE0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A. Choi et al., "A novel deep learning algorithm for real-time prediction of clinical deterioration in the emergency department," Sci. Rep., vol. 14, 2024.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CE0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A. A. Verma et al., "Clinical evaluation of a machine learning-based early warning system for patient deterioration," CMAJ, vol. 196, pp. E1027-E1037, 2024.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CE0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D. Edelson et al., "Early warning scores with and without artificial intelligence," JAMA Network Open, vol. 7, 2024.</a:t>
            </a:r>
            <a:endParaRPr lang="en-US" sz="85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50" dirty="0">
                <a:solidFill>
                  <a:srgbClr val="DCE0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[17] C. A. Kotula et al., "Comparison of multimodal deep learning approaches for predicting clinical deterioration in ward patients," J. Med. Internet Res., vol. 27, 2025.</a:t>
            </a:r>
            <a:endParaRPr lang="en-US" sz="850" dirty="0"/>
          </a:p>
        </p:txBody>
      </p:sp>
      <p:sp>
        <p:nvSpPr>
          <p:cNvPr id="22" name="Text 20"/>
          <p:cNvSpPr/>
          <p:nvPr/>
        </p:nvSpPr>
        <p:spPr>
          <a:xfrm>
            <a:off x="457200" y="46634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kern="0" spc="400" dirty="0">
                <a:solidFill>
                  <a:srgbClr val="F9616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  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2007</Words>
  <Application>Microsoft Office PowerPoint</Application>
  <PresentationFormat>On-screen Show (16:9)</PresentationFormat>
  <Paragraphs>246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Deepthi Podili</cp:lastModifiedBy>
  <cp:revision>1</cp:revision>
  <dcterms:created xsi:type="dcterms:W3CDTF">2026-05-03T09:08:00Z</dcterms:created>
  <dcterms:modified xsi:type="dcterms:W3CDTF">2026-05-05T10:57:08Z</dcterms:modified>
</cp:coreProperties>
</file>