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4630400" cy="8229600"/>
  <p:notesSz cx="8229600" cy="14630400"/>
  <p:embeddedFontLst>
    <p:embeddedFont>
      <p:font typeface="Barlow" pitchFamily="2" charset="77"/>
      <p:regular r:id="rId15"/>
      <p:bold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10"/>
  </p:normalViewPr>
  <p:slideViewPr>
    <p:cSldViewPr snapToGrid="0" snapToObjects="1">
      <p:cViewPr varScale="1">
        <p:scale>
          <a:sx n="95" d="100"/>
          <a:sy n="95" d="100"/>
        </p:scale>
        <p:origin x="4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83357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A081B">
              <a:alpha val="7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64037" y="2505908"/>
            <a:ext cx="7415927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Transforming Our School Yard: A Sustainable Outdoor Area </a:t>
            </a:r>
            <a:endParaRPr lang="en-US" sz="4300" dirty="0"/>
          </a:p>
        </p:txBody>
      </p:sp>
      <p:sp>
        <p:nvSpPr>
          <p:cNvPr id="4" name="Text 1"/>
          <p:cNvSpPr/>
          <p:nvPr/>
        </p:nvSpPr>
        <p:spPr>
          <a:xfrm>
            <a:off x="864037" y="4933593"/>
            <a:ext cx="7415927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Revitalising an unused area into an educational, and inclusive outdoor space.</a:t>
            </a:r>
            <a:endParaRPr lang="en-US" sz="1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38269" y="344329"/>
            <a:ext cx="2783086" cy="3479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The "Before": </a:t>
            </a:r>
            <a:endParaRPr lang="en-US" sz="21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69" y="1020841"/>
            <a:ext cx="4954002" cy="6328885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8358" y="1636062"/>
            <a:ext cx="3868393" cy="515785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2381716" y="679492"/>
            <a:ext cx="6021110" cy="2003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28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An unused patch at the far edge of the schoolyard</a:t>
            </a:r>
            <a:endParaRPr lang="en-US" sz="2800" dirty="0"/>
          </a:p>
        </p:txBody>
      </p:sp>
      <p:sp>
        <p:nvSpPr>
          <p:cNvPr id="6" name="Text 2"/>
          <p:cNvSpPr/>
          <p:nvPr/>
        </p:nvSpPr>
        <p:spPr>
          <a:xfrm>
            <a:off x="9516750" y="2135930"/>
            <a:ext cx="3619919" cy="4007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50"/>
              </a:lnSpc>
              <a:buSzPct val="100000"/>
              <a:buChar char="•"/>
            </a:pPr>
            <a:r>
              <a:rPr lang="en-US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There's no shade, no benches, </a:t>
            </a:r>
            <a:br>
              <a:rPr lang="en-US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</a:br>
            <a:r>
              <a:rPr lang="en-US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no play structures</a:t>
            </a: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9516751" y="2872225"/>
            <a:ext cx="5113649" cy="10962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550"/>
              </a:lnSpc>
              <a:buSzPct val="100000"/>
              <a:buChar char="•"/>
            </a:pPr>
            <a:r>
              <a:rPr lang="en-US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When it rains, the dirt gets muddy and can be frustrating when the children are having outdoor learning experiences </a:t>
            </a: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8178522" y="8561189"/>
            <a:ext cx="6021110" cy="2003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endParaRPr lang="en-US" sz="9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64037" y="1590080"/>
            <a:ext cx="5818703" cy="6858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What can we improve?</a:t>
            </a:r>
            <a:endParaRPr lang="en-US" sz="4300" dirty="0"/>
          </a:p>
        </p:txBody>
      </p:sp>
      <p:sp>
        <p:nvSpPr>
          <p:cNvPr id="4" name="Text 1"/>
          <p:cNvSpPr/>
          <p:nvPr/>
        </p:nvSpPr>
        <p:spPr>
          <a:xfrm>
            <a:off x="864037" y="2646164"/>
            <a:ext cx="7415927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We made a wormery!</a:t>
            </a:r>
            <a:endParaRPr lang="en-US" sz="1900" dirty="0"/>
          </a:p>
        </p:txBody>
      </p:sp>
      <p:sp>
        <p:nvSpPr>
          <p:cNvPr id="5" name="Text 2"/>
          <p:cNvSpPr/>
          <p:nvPr/>
        </p:nvSpPr>
        <p:spPr>
          <a:xfrm>
            <a:off x="864037" y="3318867"/>
            <a:ext cx="7415927" cy="1580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This is a great sustainability tool and provides a sensory-rich learning feature for children. Children learned that leftover fruit peels, leaves, and other organic materials are transformed into compost by the worms.</a:t>
            </a: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864037" y="5176718"/>
            <a:ext cx="7415927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Caring for the wormery taught the children responsibility and encourages gentle interaction with living creatures.</a:t>
            </a:r>
            <a:endParaRPr lang="en-US" sz="1900" dirty="0"/>
          </a:p>
        </p:txBody>
      </p:sp>
      <p:sp>
        <p:nvSpPr>
          <p:cNvPr id="7" name="Text 4"/>
          <p:cNvSpPr/>
          <p:nvPr/>
        </p:nvSpPr>
        <p:spPr>
          <a:xfrm>
            <a:off x="864037" y="6244471"/>
            <a:ext cx="7415927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21606" y="526851"/>
            <a:ext cx="3660338" cy="457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3200" b="1" dirty="0">
                <a:solidFill>
                  <a:srgbClr val="00B050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Unused Planters </a:t>
            </a:r>
            <a:endParaRPr lang="en-US" sz="3200" dirty="0">
              <a:solidFill>
                <a:srgbClr val="00B050"/>
              </a:solidFill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01" y="1342667"/>
            <a:ext cx="4721640" cy="6295521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690836" y="1305639"/>
            <a:ext cx="7370564" cy="2633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endParaRPr lang="en-US" sz="1250" dirty="0"/>
          </a:p>
        </p:txBody>
      </p:sp>
      <p:sp>
        <p:nvSpPr>
          <p:cNvPr id="6" name="Text 2"/>
          <p:cNvSpPr/>
          <p:nvPr/>
        </p:nvSpPr>
        <p:spPr>
          <a:xfrm>
            <a:off x="6690836" y="6615351"/>
            <a:ext cx="7370564" cy="2633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endParaRPr lang="en-US" sz="1250" dirty="0"/>
          </a:p>
        </p:txBody>
      </p:sp>
      <p:sp>
        <p:nvSpPr>
          <p:cNvPr id="7" name="Text 3"/>
          <p:cNvSpPr/>
          <p:nvPr/>
        </p:nvSpPr>
        <p:spPr>
          <a:xfrm>
            <a:off x="5776436" y="3851433"/>
            <a:ext cx="7370564" cy="5267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32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These planters could be growing different vegetables, possibly for school snacks, alive with bright coloured flowers and buzzing with bees. </a:t>
            </a:r>
            <a:endParaRPr lang="en-US" sz="3200" dirty="0"/>
          </a:p>
        </p:txBody>
      </p:sp>
      <p:sp>
        <p:nvSpPr>
          <p:cNvPr id="8" name="Text 4"/>
          <p:cNvSpPr/>
          <p:nvPr/>
        </p:nvSpPr>
        <p:spPr>
          <a:xfrm>
            <a:off x="6690836" y="7701915"/>
            <a:ext cx="7370564" cy="2633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endParaRPr lang="en-US" sz="1250" dirty="0"/>
          </a:p>
        </p:txBody>
      </p:sp>
      <p:sp>
        <p:nvSpPr>
          <p:cNvPr id="9" name="Text 5"/>
          <p:cNvSpPr/>
          <p:nvPr/>
        </p:nvSpPr>
        <p:spPr>
          <a:xfrm>
            <a:off x="6690836" y="8113514"/>
            <a:ext cx="7370564" cy="2633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endParaRPr lang="en-US" sz="1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4128" y="507444"/>
            <a:ext cx="13342144" cy="10227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000"/>
              </a:lnSpc>
              <a:buNone/>
            </a:pPr>
            <a:r>
              <a:rPr lang="en-US" sz="32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Story Logs - : Sitting among trees and grass makes stories feel alive, helping children connect with the natural world.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44128" y="1898213"/>
            <a:ext cx="13342144" cy="2944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44128" y="2565321"/>
            <a:ext cx="2584966" cy="2944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endParaRPr lang="en-US" sz="1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2114" y="2606754"/>
            <a:ext cx="3681293" cy="490835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1416427" y="2565321"/>
            <a:ext cx="2584966" cy="2944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037" y="1706999"/>
            <a:ext cx="2773918" cy="369855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47793" y="1651516"/>
            <a:ext cx="9526191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100"/>
              </a:lnSpc>
              <a:buNone/>
            </a:pPr>
            <a:r>
              <a:rPr lang="en-US" sz="1900" b="1" u="sng" dirty="0">
                <a:solidFill>
                  <a:srgbClr val="AEE4BD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 </a:t>
            </a:r>
            <a:r>
              <a:rPr lang="en-US" sz="3600" b="1" u="sng" dirty="0">
                <a:solidFill>
                  <a:srgbClr val="AEE4BD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An area for quiet reading and story time</a:t>
            </a: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4247793" y="3712656"/>
            <a:ext cx="9526191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32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Nature stimulates imagination. Children may picture the Gruffalo hiding behind the tree or imagine going on a bear hunt with their friends!</a:t>
            </a:r>
            <a:endParaRPr lang="en-US" sz="3200" dirty="0"/>
          </a:p>
        </p:txBody>
      </p:sp>
      <p:sp>
        <p:nvSpPr>
          <p:cNvPr id="5" name="Text 2"/>
          <p:cNvSpPr/>
          <p:nvPr/>
        </p:nvSpPr>
        <p:spPr>
          <a:xfrm>
            <a:off x="864037" y="6183035"/>
            <a:ext cx="6150054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7623929" y="6183035"/>
            <a:ext cx="6150054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037" y="2217420"/>
            <a:ext cx="5059680" cy="379476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23929" y="3265765"/>
            <a:ext cx="5486400" cy="6858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b="1" u="sng" dirty="0">
                <a:solidFill>
                  <a:srgbClr val="5CC97B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Mud Kitchen </a:t>
            </a:r>
            <a:endParaRPr lang="en-US" sz="4300" dirty="0"/>
          </a:p>
        </p:txBody>
      </p:sp>
      <p:sp>
        <p:nvSpPr>
          <p:cNvPr id="4" name="Text 1"/>
          <p:cNvSpPr/>
          <p:nvPr/>
        </p:nvSpPr>
        <p:spPr>
          <a:xfrm>
            <a:off x="7623929" y="4198382"/>
            <a:ext cx="6150054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 mud kitchen is a mixture of messy play, imagination, and hands-on learning. Perfect for nursery-aged children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4037" y="815221"/>
            <a:ext cx="8527852" cy="6858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Educational &amp; Wellbeing Benefits</a:t>
            </a:r>
            <a:endParaRPr lang="en-US" sz="43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037" y="1994773"/>
            <a:ext cx="6296858" cy="389167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864037" y="6133267"/>
            <a:ext cx="3395424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We created a sensory path</a:t>
            </a:r>
            <a:endParaRPr lang="en-US" sz="2150" dirty="0"/>
          </a:p>
        </p:txBody>
      </p:sp>
      <p:sp>
        <p:nvSpPr>
          <p:cNvPr id="5" name="Text 2"/>
          <p:cNvSpPr/>
          <p:nvPr/>
        </p:nvSpPr>
        <p:spPr>
          <a:xfrm>
            <a:off x="864037" y="6624280"/>
            <a:ext cx="6296858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Tactile plants for sensory engagement. We also hung wind chimes around the sensory area.</a:t>
            </a:r>
            <a:endParaRPr lang="en-US" sz="19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9505" y="1994773"/>
            <a:ext cx="6296858" cy="3891677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469505" y="6133267"/>
            <a:ext cx="2743200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E0E4E6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Mental Health</a:t>
            </a:r>
            <a:endParaRPr lang="en-US" sz="2150" dirty="0"/>
          </a:p>
        </p:txBody>
      </p:sp>
      <p:sp>
        <p:nvSpPr>
          <p:cNvPr id="8" name="Text 4"/>
          <p:cNvSpPr/>
          <p:nvPr/>
        </p:nvSpPr>
        <p:spPr>
          <a:xfrm>
            <a:off x="7469505" y="6624280"/>
            <a:ext cx="6296858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Green spaces show a reduction in children's anxiety and mental health 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385" y="712188"/>
            <a:ext cx="6480810" cy="623943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814435" y="1358419"/>
            <a:ext cx="3928824" cy="4911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50"/>
              </a:lnSpc>
              <a:buNone/>
            </a:pPr>
            <a:r>
              <a:rPr lang="en-US" sz="3050" b="1" u="sng" dirty="0">
                <a:solidFill>
                  <a:srgbClr val="5CC97B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Chalk Board</a:t>
            </a:r>
            <a:r>
              <a:rPr lang="en-US" sz="3050" b="1" u="sng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 </a:t>
            </a:r>
            <a:endParaRPr lang="en-US" sz="3050" dirty="0"/>
          </a:p>
        </p:txBody>
      </p:sp>
      <p:sp>
        <p:nvSpPr>
          <p:cNvPr id="4" name="Text 1"/>
          <p:cNvSpPr/>
          <p:nvPr/>
        </p:nvSpPr>
        <p:spPr>
          <a:xfrm>
            <a:off x="7202265" y="3831906"/>
            <a:ext cx="6480810" cy="5657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32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Children can now mark make, draw, and experiment with shapes and letters—key steps towards their literacy development, and gross motor skills 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03077" y="631269"/>
            <a:ext cx="5099209" cy="6373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A Bug Hotel 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803077" y="1819156"/>
            <a:ext cx="3787021" cy="367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803077" y="2392680"/>
            <a:ext cx="3787021" cy="4588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endParaRPr lang="en-US" sz="2250" dirty="0"/>
          </a:p>
        </p:txBody>
      </p:sp>
      <p:sp>
        <p:nvSpPr>
          <p:cNvPr id="5" name="Text 3"/>
          <p:cNvSpPr/>
          <p:nvPr/>
        </p:nvSpPr>
        <p:spPr>
          <a:xfrm>
            <a:off x="803077" y="3058001"/>
            <a:ext cx="3787021" cy="18354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2250" b="1" dirty="0">
                <a:solidFill>
                  <a:srgbClr val="5CC97B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We made a bug hotel! The children collected their own sticks, leaves and acorns to add inside.</a:t>
            </a:r>
            <a:endParaRPr lang="en-US" sz="225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5216" y="1870829"/>
            <a:ext cx="4101941" cy="546925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4037" y="1361361"/>
            <a:ext cx="5805726" cy="6858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Benefits of a bug hotel </a:t>
            </a:r>
            <a:endParaRPr lang="en-US" sz="4300" dirty="0"/>
          </a:p>
        </p:txBody>
      </p:sp>
      <p:sp>
        <p:nvSpPr>
          <p:cNvPr id="3" name="Shape 1"/>
          <p:cNvSpPr/>
          <p:nvPr/>
        </p:nvSpPr>
        <p:spPr>
          <a:xfrm>
            <a:off x="864037" y="2664262"/>
            <a:ext cx="5803106" cy="308610"/>
          </a:xfrm>
          <a:prstGeom prst="roundRect">
            <a:avLst>
              <a:gd name="adj" fmla="val 120000"/>
            </a:avLst>
          </a:prstGeom>
          <a:solidFill>
            <a:srgbClr val="0A081B"/>
          </a:solidFill>
          <a:ln w="30480">
            <a:solidFill>
              <a:srgbClr val="16FFB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64037" y="3281363"/>
            <a:ext cx="6296858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Children learn that bugs aren’t scary—they’re a vital part of nature,  from pollinators to decomposers.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7469505" y="2664262"/>
            <a:ext cx="5803106" cy="308610"/>
          </a:xfrm>
          <a:prstGeom prst="roundRect">
            <a:avLst>
              <a:gd name="adj" fmla="val 120000"/>
            </a:avLst>
          </a:prstGeom>
          <a:solidFill>
            <a:srgbClr val="0A081B"/>
          </a:solidFill>
          <a:ln w="30480">
            <a:solidFill>
              <a:srgbClr val="29DDDA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469505" y="3281363"/>
            <a:ext cx="2743200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endParaRPr lang="en-US" sz="2150" dirty="0"/>
          </a:p>
        </p:txBody>
      </p:sp>
      <p:sp>
        <p:nvSpPr>
          <p:cNvPr id="7" name="Text 5"/>
          <p:cNvSpPr/>
          <p:nvPr/>
        </p:nvSpPr>
        <p:spPr>
          <a:xfrm>
            <a:off x="7469505" y="3772376"/>
            <a:ext cx="6296858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Repurposing materials like twigs, pine cones, and cardboard teaches recycling in a hands-on way.</a:t>
            </a:r>
            <a:endParaRPr lang="en-US" sz="1900" dirty="0"/>
          </a:p>
        </p:txBody>
      </p:sp>
      <p:sp>
        <p:nvSpPr>
          <p:cNvPr id="8" name="Shape 6"/>
          <p:cNvSpPr/>
          <p:nvPr/>
        </p:nvSpPr>
        <p:spPr>
          <a:xfrm>
            <a:off x="864037" y="5303044"/>
            <a:ext cx="5803106" cy="308610"/>
          </a:xfrm>
          <a:prstGeom prst="roundRect">
            <a:avLst>
              <a:gd name="adj" fmla="val 120000"/>
            </a:avLst>
          </a:prstGeom>
          <a:solidFill>
            <a:srgbClr val="0A081B"/>
          </a:solidFill>
          <a:ln w="30480">
            <a:solidFill>
              <a:srgbClr val="37A7E7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64037" y="5920145"/>
            <a:ext cx="6296858" cy="947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5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Children discussed where bugs might like to live and this encouraged  critical thinking. We asked questions like "Do they like shade? What materials keep them warm?”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7469505" y="5303044"/>
            <a:ext cx="5803106" cy="308610"/>
          </a:xfrm>
          <a:prstGeom prst="roundRect">
            <a:avLst>
              <a:gd name="adj" fmla="val 120000"/>
            </a:avLst>
          </a:prstGeom>
          <a:solidFill>
            <a:srgbClr val="0A081B"/>
          </a:solidFill>
          <a:ln w="30480">
            <a:solidFill>
              <a:srgbClr val="091231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469505" y="5920145"/>
            <a:ext cx="6296858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Handling small items like sticks, leaves, and stones develops coordination and precision.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30861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64037" y="4259580"/>
            <a:ext cx="9772412" cy="6858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b="1" dirty="0">
                <a:solidFill>
                  <a:srgbClr val="F0FCFF"/>
                </a:solidFill>
                <a:latin typeface="Spline Sans Bold" pitchFamily="34" charset="0"/>
                <a:ea typeface="Spline Sans Bold" pitchFamily="34" charset="-122"/>
                <a:cs typeface="Spline Sans Bold" pitchFamily="34" charset="-120"/>
              </a:rPr>
              <a:t>Cultivating a Greener Future, Together</a:t>
            </a:r>
            <a:endParaRPr lang="en-US" sz="4300" dirty="0"/>
          </a:p>
        </p:txBody>
      </p:sp>
      <p:sp>
        <p:nvSpPr>
          <p:cNvPr id="4" name="Text 1"/>
          <p:cNvSpPr/>
          <p:nvPr/>
        </p:nvSpPr>
        <p:spPr>
          <a:xfrm>
            <a:off x="864037" y="5315664"/>
            <a:ext cx="12902327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Our sustainable school yard</a:t>
            </a:r>
            <a:endParaRPr lang="en-US" sz="1900" dirty="0"/>
          </a:p>
        </p:txBody>
      </p:sp>
      <p:sp>
        <p:nvSpPr>
          <p:cNvPr id="5" name="Text 2"/>
          <p:cNvSpPr/>
          <p:nvPr/>
        </p:nvSpPr>
        <p:spPr>
          <a:xfrm>
            <a:off x="864037" y="5988368"/>
            <a:ext cx="12902327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3100"/>
              </a:lnSpc>
              <a:buSzPct val="100000"/>
              <a:buChar char="•"/>
            </a:pPr>
            <a:r>
              <a:rPr lang="en-US" sz="1900" b="1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Next Steps:</a:t>
            </a:r>
            <a:r>
              <a:rPr lang="en-US" sz="1900" dirty="0">
                <a:solidFill>
                  <a:srgbClr val="E0E4E6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food growing, bird feeders, musical area, recycling and waste stations, nature trails. </a:t>
            </a: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864037" y="6661071"/>
            <a:ext cx="12902327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448</Words>
  <Application>Microsoft Macintosh PowerPoint</Application>
  <PresentationFormat>Custom</PresentationFormat>
  <Paragraphs>46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Barlow</vt:lpstr>
      <vt:lpstr>Calibri</vt:lpstr>
      <vt:lpstr>Spline Sans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lastModifiedBy>Eve Betts</cp:lastModifiedBy>
  <cp:revision>2</cp:revision>
  <dcterms:created xsi:type="dcterms:W3CDTF">2025-07-15T18:44:00Z</dcterms:created>
  <dcterms:modified xsi:type="dcterms:W3CDTF">2025-07-15T18:50:59Z</dcterms:modified>
</cp:coreProperties>
</file>