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3"/>
  </p:notesMasterIdLst>
  <p:sldIdLst>
    <p:sldId id="267" r:id="rId2"/>
    <p:sldId id="256" r:id="rId3"/>
    <p:sldId id="257" r:id="rId4"/>
    <p:sldId id="258" r:id="rId5"/>
    <p:sldId id="259" r:id="rId6"/>
    <p:sldId id="260" r:id="rId7"/>
    <p:sldId id="261" r:id="rId8"/>
    <p:sldId id="263" r:id="rId9"/>
    <p:sldId id="264" r:id="rId10"/>
    <p:sldId id="265" r:id="rId11"/>
    <p:sldId id="266" r:id="rId1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p:scale>
          <a:sx n="64" d="100"/>
          <a:sy n="64" d="100"/>
        </p:scale>
        <p:origin x="1340" y="-3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D39189D-E8C0-4F99-9ED0-2D4A581F2A20}" type="datetimeFigureOut">
              <a:rPr lang="en-GB" smtClean="0"/>
              <a:t>17/02/2026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B20141-4590-4885-BD1F-0488824D5D8A}" type="slidenum">
              <a:rPr lang="en-GB" smtClean="0"/>
              <a:t>‹#›</a:t>
            </a:fld>
            <a:endParaRPr lang="en-GB"/>
          </a:p>
        </p:txBody>
      </p:sp>
    </p:spTree>
    <p:extLst>
      <p:ext uri="{BB962C8B-B14F-4D97-AF65-F5344CB8AC3E}">
        <p14:creationId xmlns:p14="http://schemas.microsoft.com/office/powerpoint/2010/main" val="33445105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chose communication because it underpins all aspects of health and social care practice. Without effective communication, it is difficult to provide safe, person-</a:t>
            </a:r>
            <a:r>
              <a:rPr lang="en-US" dirty="0" err="1"/>
              <a:t>centred</a:t>
            </a:r>
            <a:r>
              <a:rPr lang="en-US" dirty="0"/>
              <a:t> care, gain informed consent, or work effectively within a team. Research from NHS England shows that poor communication is a major cause of patient safety incidents, which highlights its professional importance.</a:t>
            </a:r>
            <a:endParaRPr lang="en-GB" dirty="0"/>
          </a:p>
        </p:txBody>
      </p:sp>
      <p:sp>
        <p:nvSpPr>
          <p:cNvPr id="4" name="Slide Number Placeholder 3"/>
          <p:cNvSpPr>
            <a:spLocks noGrp="1"/>
          </p:cNvSpPr>
          <p:nvPr>
            <p:ph type="sldNum" sz="quarter" idx="5"/>
          </p:nvPr>
        </p:nvSpPr>
        <p:spPr/>
        <p:txBody>
          <a:bodyPr/>
          <a:lstStyle/>
          <a:p>
            <a:fld id="{47B20141-4590-4885-BD1F-0488824D5D8A}" type="slidenum">
              <a:rPr lang="en-GB" smtClean="0"/>
              <a:t>1</a:t>
            </a:fld>
            <a:endParaRPr lang="en-GB"/>
          </a:p>
        </p:txBody>
      </p:sp>
    </p:spTree>
    <p:extLst>
      <p:ext uri="{BB962C8B-B14F-4D97-AF65-F5344CB8AC3E}">
        <p14:creationId xmlns:p14="http://schemas.microsoft.com/office/powerpoint/2010/main" val="21403367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focuses on communication as a key professional skill in health and social care. Communication is essential for delivering safe, person-</a:t>
            </a:r>
            <a:r>
              <a:rPr lang="en-US" dirty="0" err="1"/>
              <a:t>centred</a:t>
            </a:r>
            <a:r>
              <a:rPr lang="en-US" dirty="0"/>
              <a:t>, and ethical care. I will explain what communication is, why it is important, how it is applied in professional practice, and provide a practical example within a health and social care role.</a:t>
            </a:r>
            <a:endParaRPr lang="en-GB" dirty="0"/>
          </a:p>
        </p:txBody>
      </p:sp>
      <p:sp>
        <p:nvSpPr>
          <p:cNvPr id="4" name="Slide Number Placeholder 3"/>
          <p:cNvSpPr>
            <a:spLocks noGrp="1"/>
          </p:cNvSpPr>
          <p:nvPr>
            <p:ph type="sldNum" sz="quarter" idx="5"/>
          </p:nvPr>
        </p:nvSpPr>
        <p:spPr/>
        <p:txBody>
          <a:bodyPr/>
          <a:lstStyle/>
          <a:p>
            <a:fld id="{47B20141-4590-4885-BD1F-0488824D5D8A}" type="slidenum">
              <a:rPr lang="en-GB" smtClean="0"/>
              <a:t>2</a:t>
            </a:fld>
            <a:endParaRPr lang="en-GB"/>
          </a:p>
        </p:txBody>
      </p:sp>
    </p:spTree>
    <p:extLst>
      <p:ext uri="{BB962C8B-B14F-4D97-AF65-F5344CB8AC3E}">
        <p14:creationId xmlns:p14="http://schemas.microsoft.com/office/powerpoint/2010/main" val="26923162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Communication is the exchange of information, meaning, and emotions between individuals. In health and social care, this includes verbal communication, non-verbal communication such as body language, written communication, and active listening. Effective communication is essential for person-</a:t>
            </a:r>
            <a:r>
              <a:rPr lang="en-US" dirty="0" err="1"/>
              <a:t>centred</a:t>
            </a:r>
            <a:r>
              <a:rPr lang="en-US" dirty="0"/>
              <a:t> care and helps ensure individuals feel understood and respected, which supports patient safety and positive outcomes, as highlighted by NHS England (2023).</a:t>
            </a:r>
            <a:endParaRPr lang="en-GB" dirty="0"/>
          </a:p>
        </p:txBody>
      </p:sp>
      <p:sp>
        <p:nvSpPr>
          <p:cNvPr id="4" name="Slide Number Placeholder 3"/>
          <p:cNvSpPr>
            <a:spLocks noGrp="1"/>
          </p:cNvSpPr>
          <p:nvPr>
            <p:ph type="sldNum" sz="quarter" idx="5"/>
          </p:nvPr>
        </p:nvSpPr>
        <p:spPr/>
        <p:txBody>
          <a:bodyPr/>
          <a:lstStyle/>
          <a:p>
            <a:fld id="{47B20141-4590-4885-BD1F-0488824D5D8A}" type="slidenum">
              <a:rPr lang="en-GB" smtClean="0"/>
              <a:t>3</a:t>
            </a:fld>
            <a:endParaRPr lang="en-GB"/>
          </a:p>
        </p:txBody>
      </p:sp>
    </p:spTree>
    <p:extLst>
      <p:ext uri="{BB962C8B-B14F-4D97-AF65-F5344CB8AC3E}">
        <p14:creationId xmlns:p14="http://schemas.microsoft.com/office/powerpoint/2010/main" val="21529880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Effective communication reduces errors and improves patient safety by ensuring accurate information is shared. Poor communication is </a:t>
            </a:r>
            <a:r>
              <a:rPr lang="en-US" dirty="0" err="1"/>
              <a:t>recognised</a:t>
            </a:r>
            <a:r>
              <a:rPr lang="en-US" dirty="0"/>
              <a:t> as a leading cause of adverse incidents in healthcare, including misunderstandings and mistakes. Therefore, communication directly impacts safeguarding, dignity, and the overall quality of care provided to service users, as identified by NHS England (2023).</a:t>
            </a:r>
            <a:endParaRPr lang="en-GB" dirty="0"/>
          </a:p>
        </p:txBody>
      </p:sp>
      <p:sp>
        <p:nvSpPr>
          <p:cNvPr id="4" name="Slide Number Placeholder 3"/>
          <p:cNvSpPr>
            <a:spLocks noGrp="1"/>
          </p:cNvSpPr>
          <p:nvPr>
            <p:ph type="sldNum" sz="quarter" idx="5"/>
          </p:nvPr>
        </p:nvSpPr>
        <p:spPr/>
        <p:txBody>
          <a:bodyPr/>
          <a:lstStyle/>
          <a:p>
            <a:fld id="{47B20141-4590-4885-BD1F-0488824D5D8A}" type="slidenum">
              <a:rPr lang="en-GB" smtClean="0"/>
              <a:t>4</a:t>
            </a:fld>
            <a:endParaRPr lang="en-GB"/>
          </a:p>
        </p:txBody>
      </p:sp>
    </p:spTree>
    <p:extLst>
      <p:ext uri="{BB962C8B-B14F-4D97-AF65-F5344CB8AC3E}">
        <p14:creationId xmlns:p14="http://schemas.microsoft.com/office/powerpoint/2010/main" val="19945662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communication cycle explains that communication involves a sender, message, medium, receiver, and feedback. Feedback is a crucial part of this process because it allows professionals to check understanding and clarify information. Without feedback, communication is incomplete, and the risk of misunderstanding or error increases. Burnard (2014) highlights the importance of feedback in ensuring effective communication in health and social care settings.</a:t>
            </a:r>
            <a:endParaRPr lang="en-GB" dirty="0"/>
          </a:p>
        </p:txBody>
      </p:sp>
      <p:sp>
        <p:nvSpPr>
          <p:cNvPr id="4" name="Slide Number Placeholder 3"/>
          <p:cNvSpPr>
            <a:spLocks noGrp="1"/>
          </p:cNvSpPr>
          <p:nvPr>
            <p:ph type="sldNum" sz="quarter" idx="5"/>
          </p:nvPr>
        </p:nvSpPr>
        <p:spPr/>
        <p:txBody>
          <a:bodyPr/>
          <a:lstStyle/>
          <a:p>
            <a:fld id="{47B20141-4590-4885-BD1F-0488824D5D8A}" type="slidenum">
              <a:rPr lang="en-GB" smtClean="0"/>
              <a:t>5</a:t>
            </a:fld>
            <a:endParaRPr lang="en-GB"/>
          </a:p>
        </p:txBody>
      </p:sp>
    </p:spTree>
    <p:extLst>
      <p:ext uri="{BB962C8B-B14F-4D97-AF65-F5344CB8AC3E}">
        <p14:creationId xmlns:p14="http://schemas.microsoft.com/office/powerpoint/2010/main" val="15419267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Health and social care professionals must communicate clearly and adapt their communication to meet individual needs. Effective communication supports informed consent, dignity, and autonomy, which are key ethical principles in care. These responsibilities are reinforced by professional standards, such as the HCPC Standards of Conduct, Performance and Ethics, which require professionals to communicate appropriately and effectively (HCPC, 2022).</a:t>
            </a:r>
            <a:endParaRPr lang="en-GB" dirty="0"/>
          </a:p>
        </p:txBody>
      </p:sp>
      <p:sp>
        <p:nvSpPr>
          <p:cNvPr id="4" name="Slide Number Placeholder 3"/>
          <p:cNvSpPr>
            <a:spLocks noGrp="1"/>
          </p:cNvSpPr>
          <p:nvPr>
            <p:ph type="sldNum" sz="quarter" idx="5"/>
          </p:nvPr>
        </p:nvSpPr>
        <p:spPr/>
        <p:txBody>
          <a:bodyPr/>
          <a:lstStyle/>
          <a:p>
            <a:fld id="{47B20141-4590-4885-BD1F-0488824D5D8A}" type="slidenum">
              <a:rPr lang="en-GB" smtClean="0"/>
              <a:t>6</a:t>
            </a:fld>
            <a:endParaRPr lang="en-GB"/>
          </a:p>
        </p:txBody>
      </p:sp>
    </p:spTree>
    <p:extLst>
      <p:ext uri="{BB962C8B-B14F-4D97-AF65-F5344CB8AC3E}">
        <p14:creationId xmlns:p14="http://schemas.microsoft.com/office/powerpoint/2010/main" val="7376496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a care assistant role, supporting an adult with learning disabilities requires adapting communication to suit the individual. Using simple language, visual aids, and active listening helps the individual understand what is happening. Checking understanding through feedback reduces anxiety and improves cooperation, leading to better care outcomes and a more positive experience for the service user.</a:t>
            </a:r>
            <a:endParaRPr lang="en-GB" dirty="0"/>
          </a:p>
        </p:txBody>
      </p:sp>
      <p:sp>
        <p:nvSpPr>
          <p:cNvPr id="4" name="Slide Number Placeholder 3"/>
          <p:cNvSpPr>
            <a:spLocks noGrp="1"/>
          </p:cNvSpPr>
          <p:nvPr>
            <p:ph type="sldNum" sz="quarter" idx="5"/>
          </p:nvPr>
        </p:nvSpPr>
        <p:spPr/>
        <p:txBody>
          <a:bodyPr/>
          <a:lstStyle/>
          <a:p>
            <a:fld id="{47B20141-4590-4885-BD1F-0488824D5D8A}" type="slidenum">
              <a:rPr lang="en-GB" smtClean="0"/>
              <a:t>7</a:t>
            </a:fld>
            <a:endParaRPr lang="en-GB"/>
          </a:p>
        </p:txBody>
      </p:sp>
    </p:spTree>
    <p:extLst>
      <p:ext uri="{BB962C8B-B14F-4D97-AF65-F5344CB8AC3E}">
        <p14:creationId xmlns:p14="http://schemas.microsoft.com/office/powerpoint/2010/main" val="975955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Poor communication can lead to errors, misunderstandings, and safeguarding risks within health and social care settings. In contrast, effective communication supports teamwork, clear decision-making, and continuity of care. Improving communication is therefore a key patient safety priority within health services, as identified by NHS England (2023).</a:t>
            </a:r>
            <a:endParaRPr lang="en-GB" dirty="0"/>
          </a:p>
        </p:txBody>
      </p:sp>
      <p:sp>
        <p:nvSpPr>
          <p:cNvPr id="4" name="Slide Number Placeholder 3"/>
          <p:cNvSpPr>
            <a:spLocks noGrp="1"/>
          </p:cNvSpPr>
          <p:nvPr>
            <p:ph type="sldNum" sz="quarter" idx="5"/>
          </p:nvPr>
        </p:nvSpPr>
        <p:spPr/>
        <p:txBody>
          <a:bodyPr/>
          <a:lstStyle/>
          <a:p>
            <a:fld id="{47B20141-4590-4885-BD1F-0488824D5D8A}" type="slidenum">
              <a:rPr lang="en-GB" smtClean="0"/>
              <a:t>8</a:t>
            </a:fld>
            <a:endParaRPr lang="en-GB"/>
          </a:p>
        </p:txBody>
      </p:sp>
    </p:spTree>
    <p:extLst>
      <p:ext uri="{BB962C8B-B14F-4D97-AF65-F5344CB8AC3E}">
        <p14:creationId xmlns:p14="http://schemas.microsoft.com/office/powerpoint/2010/main" val="40105723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Communication is a transferable skill that supports teamwork and multi-agency collaboration. It also helps develop leadership skills, accountability, and professional confidence. Therefore, strong communication skills are essential for employability and career progression across all health and social care roles.</a:t>
            </a:r>
            <a:endParaRPr lang="en-GB" dirty="0"/>
          </a:p>
        </p:txBody>
      </p:sp>
      <p:sp>
        <p:nvSpPr>
          <p:cNvPr id="4" name="Slide Number Placeholder 3"/>
          <p:cNvSpPr>
            <a:spLocks noGrp="1"/>
          </p:cNvSpPr>
          <p:nvPr>
            <p:ph type="sldNum" sz="quarter" idx="5"/>
          </p:nvPr>
        </p:nvSpPr>
        <p:spPr/>
        <p:txBody>
          <a:bodyPr/>
          <a:lstStyle/>
          <a:p>
            <a:fld id="{47B20141-4590-4885-BD1F-0488824D5D8A}" type="slidenum">
              <a:rPr lang="en-GB" smtClean="0"/>
              <a:t>9</a:t>
            </a:fld>
            <a:endParaRPr lang="en-GB"/>
          </a:p>
        </p:txBody>
      </p:sp>
    </p:spTree>
    <p:extLst>
      <p:ext uri="{BB962C8B-B14F-4D97-AF65-F5344CB8AC3E}">
        <p14:creationId xmlns:p14="http://schemas.microsoft.com/office/powerpoint/2010/main" val="33605904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communication is a fundamental and transferable professional skill in health and social care. The use of communication models supports safe and effective practice, while adapting communication to individual needs improves understanding and reduces risk. Strong communication directly improves patient safety, quality of care, and professional practice.</a:t>
            </a:r>
            <a:endParaRPr lang="en-GB" dirty="0"/>
          </a:p>
        </p:txBody>
      </p:sp>
      <p:sp>
        <p:nvSpPr>
          <p:cNvPr id="4" name="Slide Number Placeholder 3"/>
          <p:cNvSpPr>
            <a:spLocks noGrp="1"/>
          </p:cNvSpPr>
          <p:nvPr>
            <p:ph type="sldNum" sz="quarter" idx="5"/>
          </p:nvPr>
        </p:nvSpPr>
        <p:spPr/>
        <p:txBody>
          <a:bodyPr/>
          <a:lstStyle/>
          <a:p>
            <a:fld id="{47B20141-4590-4885-BD1F-0488824D5D8A}" type="slidenum">
              <a:rPr lang="en-GB" smtClean="0"/>
              <a:t>10</a:t>
            </a:fld>
            <a:endParaRPr lang="en-GB"/>
          </a:p>
        </p:txBody>
      </p:sp>
    </p:spTree>
    <p:extLst>
      <p:ext uri="{BB962C8B-B14F-4D97-AF65-F5344CB8AC3E}">
        <p14:creationId xmlns:p14="http://schemas.microsoft.com/office/powerpoint/2010/main" val="22541743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references provide evidence-based support for the importance of effective communication in health and social care practice and demonstrate the use of credible academic and professional sources.</a:t>
            </a:r>
            <a:endParaRPr lang="en-GB" dirty="0"/>
          </a:p>
        </p:txBody>
      </p:sp>
      <p:sp>
        <p:nvSpPr>
          <p:cNvPr id="4" name="Slide Number Placeholder 3"/>
          <p:cNvSpPr>
            <a:spLocks noGrp="1"/>
          </p:cNvSpPr>
          <p:nvPr>
            <p:ph type="sldNum" sz="quarter" idx="5"/>
          </p:nvPr>
        </p:nvSpPr>
        <p:spPr/>
        <p:txBody>
          <a:bodyPr/>
          <a:lstStyle/>
          <a:p>
            <a:fld id="{47B20141-4590-4885-BD1F-0488824D5D8A}" type="slidenum">
              <a:rPr lang="en-GB" smtClean="0"/>
              <a:t>11</a:t>
            </a:fld>
            <a:endParaRPr lang="en-GB"/>
          </a:p>
        </p:txBody>
      </p:sp>
    </p:spTree>
    <p:extLst>
      <p:ext uri="{BB962C8B-B14F-4D97-AF65-F5344CB8AC3E}">
        <p14:creationId xmlns:p14="http://schemas.microsoft.com/office/powerpoint/2010/main" val="1226429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4334933" y="1169931"/>
            <a:ext cx="4814835" cy="4993802"/>
            <a:chOff x="4334933" y="1169931"/>
            <a:chExt cx="4814835" cy="4993802"/>
          </a:xfrm>
        </p:grpSpPr>
        <p:cxnSp>
          <p:nvCxnSpPr>
            <p:cNvPr id="17" name="Straight Connector 16"/>
            <p:cNvCxnSpPr/>
            <p:nvPr/>
          </p:nvCxnSpPr>
          <p:spPr>
            <a:xfrm flipH="1">
              <a:off x="6009259" y="1169931"/>
              <a:ext cx="3134741" cy="3134741"/>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4334933" y="1348898"/>
              <a:ext cx="4814835" cy="481483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5225595" y="1469269"/>
              <a:ext cx="3912054" cy="3912054"/>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2" name="Straight Connector 21"/>
            <p:cNvCxnSpPr/>
            <p:nvPr/>
          </p:nvCxnSpPr>
          <p:spPr>
            <a:xfrm flipH="1">
              <a:off x="5304588" y="1307856"/>
              <a:ext cx="3839412" cy="3839412"/>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5707078" y="1770196"/>
              <a:ext cx="3430571" cy="3430570"/>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1"/>
          <p:cNvSpPr>
            <a:spLocks noGrp="1"/>
          </p:cNvSpPr>
          <p:nvPr>
            <p:ph type="ctrTitle"/>
          </p:nvPr>
        </p:nvSpPr>
        <p:spPr>
          <a:xfrm>
            <a:off x="533400" y="533400"/>
            <a:ext cx="6154713" cy="3124201"/>
          </a:xfrm>
        </p:spPr>
        <p:txBody>
          <a:bodyPr anchor="b">
            <a:normAutofit/>
          </a:bodyPr>
          <a:lstStyle>
            <a:lvl1pPr algn="l">
              <a:defRPr sz="4400">
                <a:effectLst/>
              </a:defRPr>
            </a:lvl1pPr>
          </a:lstStyle>
          <a:p>
            <a:r>
              <a:rPr lang="en-US"/>
              <a:t>Click to edit Master title style</a:t>
            </a:r>
            <a:endParaRPr lang="en-US" dirty="0"/>
          </a:p>
        </p:txBody>
      </p:sp>
      <p:sp>
        <p:nvSpPr>
          <p:cNvPr id="3" name="Subtitle 2"/>
          <p:cNvSpPr>
            <a:spLocks noGrp="1"/>
          </p:cNvSpPr>
          <p:nvPr>
            <p:ph type="subTitle" idx="1"/>
          </p:nvPr>
        </p:nvSpPr>
        <p:spPr>
          <a:xfrm>
            <a:off x="533400" y="3843868"/>
            <a:ext cx="4954250" cy="1913466"/>
          </a:xfrm>
        </p:spPr>
        <p:txBody>
          <a:bodyPr anchor="t">
            <a:normAutofit/>
          </a:bodyPr>
          <a:lstStyle>
            <a:lvl1pPr marL="0" indent="0" algn="l">
              <a:buNone/>
              <a:defRPr sz="20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2/17/2026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9832323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lstStyle/>
          <a:p>
            <a:r>
              <a:rPr lang="en-US"/>
              <a:t>Click to edit Master title style</a:t>
            </a:r>
            <a:endParaRPr lang="en-US" dirty="0"/>
          </a:p>
        </p:txBody>
      </p:sp>
      <p:sp>
        <p:nvSpPr>
          <p:cNvPr id="3" name="Content Placeholder 2"/>
          <p:cNvSpPr>
            <a:spLocks noGrp="1"/>
          </p:cNvSpPr>
          <p:nvPr>
            <p:ph idx="1"/>
          </p:nvPr>
        </p:nvSpPr>
        <p:spPr>
          <a:xfrm>
            <a:off x="533400" y="533400"/>
            <a:ext cx="6554867" cy="376767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2/17/2026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6708466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33400" y="1981199"/>
            <a:ext cx="6402468" cy="2319867"/>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533400" y="4487333"/>
            <a:ext cx="6402467" cy="15324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06682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a:t>Click to edit Master title style</a:t>
            </a:r>
            <a:endParaRPr lang="en-US" dirty="0"/>
          </a:p>
        </p:txBody>
      </p:sp>
      <p:sp>
        <p:nvSpPr>
          <p:cNvPr id="11" name="Content Placeholder 3"/>
          <p:cNvSpPr>
            <a:spLocks noGrp="1"/>
          </p:cNvSpPr>
          <p:nvPr>
            <p:ph sz="half" idx="13"/>
          </p:nvPr>
        </p:nvSpPr>
        <p:spPr>
          <a:xfrm>
            <a:off x="533400" y="533400"/>
            <a:ext cx="3949967" cy="3767667"/>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Content Placeholder 5"/>
          <p:cNvSpPr>
            <a:spLocks noGrp="1"/>
          </p:cNvSpPr>
          <p:nvPr>
            <p:ph sz="quarter" idx="4"/>
          </p:nvPr>
        </p:nvSpPr>
        <p:spPr>
          <a:xfrm>
            <a:off x="4662362" y="533400"/>
            <a:ext cx="3948238" cy="37592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2/17/2026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466999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a:t>Click to edit Master title style</a:t>
            </a:r>
            <a:endParaRPr lang="en-US" dirty="0"/>
          </a:p>
        </p:txBody>
      </p:sp>
      <p:sp>
        <p:nvSpPr>
          <p:cNvPr id="3" name="Text Placeholder 2"/>
          <p:cNvSpPr>
            <a:spLocks noGrp="1"/>
          </p:cNvSpPr>
          <p:nvPr>
            <p:ph type="body" idx="1"/>
          </p:nvPr>
        </p:nvSpPr>
        <p:spPr>
          <a:xfrm>
            <a:off x="762001" y="533400"/>
            <a:ext cx="3716866" cy="609600"/>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33399" y="1143000"/>
            <a:ext cx="3945467" cy="3158067"/>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55016" y="566738"/>
            <a:ext cx="3764051" cy="576262"/>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2362" y="1143000"/>
            <a:ext cx="3956705" cy="314960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2/17/2026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3508831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2/17/2026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6840171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2/17/2026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735018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18667" y="533400"/>
            <a:ext cx="3200400" cy="1524000"/>
          </a:xfrm>
        </p:spPr>
        <p:txBody>
          <a:bodyPr anchor="b">
            <a:normAutofit/>
          </a:bodyPr>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533399" y="533400"/>
            <a:ext cx="4438755" cy="54864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418667" y="2209802"/>
            <a:ext cx="32004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5790911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495800" y="1447800"/>
            <a:ext cx="3563258" cy="1143000"/>
          </a:xfrm>
        </p:spPr>
        <p:txBody>
          <a:bodyPr anchor="b">
            <a:normAutofit/>
          </a:bodyPr>
          <a:lstStyle>
            <a:lvl1pPr algn="l">
              <a:defRPr sz="2400" b="0"/>
            </a:lvl1pPr>
          </a:lstStyle>
          <a:p>
            <a:r>
              <a:rPr lang="en-US"/>
              <a:t>Click to edit Master title style</a:t>
            </a:r>
            <a:endParaRPr lang="en-US" dirty="0"/>
          </a:p>
        </p:txBody>
      </p:sp>
      <p:sp>
        <p:nvSpPr>
          <p:cNvPr id="17" name="Picture Placeholder 2"/>
          <p:cNvSpPr>
            <a:spLocks noGrp="1" noChangeAspect="1"/>
          </p:cNvSpPr>
          <p:nvPr>
            <p:ph type="pic" idx="13"/>
          </p:nvPr>
        </p:nvSpPr>
        <p:spPr>
          <a:xfrm>
            <a:off x="762000" y="914400"/>
            <a:ext cx="3280974" cy="48006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496027" y="2743200"/>
            <a:ext cx="3564223" cy="2082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2/17/2026</a:t>
            </a:fld>
            <a:endParaRPr lang="en-US"/>
          </a:p>
        </p:txBody>
      </p:sp>
      <p:sp>
        <p:nvSpPr>
          <p:cNvPr id="6" name="Footer Placeholder 5"/>
          <p:cNvSpPr>
            <a:spLocks noGrp="1"/>
          </p:cNvSpPr>
          <p:nvPr>
            <p:ph type="ftr" sz="quarter" idx="11"/>
          </p:nvPr>
        </p:nvSpPr>
        <p:spPr>
          <a:xfrm>
            <a:off x="533400" y="6172200"/>
            <a:ext cx="5811724" cy="365125"/>
          </a:xfrm>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2857149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lstStyle/>
          <a:p>
            <a:r>
              <a:rPr lang="en-US"/>
              <a:t>Click to edit Master title style</a:t>
            </a:r>
            <a:endParaRPr lang="en-US" dirty="0"/>
          </a:p>
        </p:txBody>
      </p:sp>
      <p:sp>
        <p:nvSpPr>
          <p:cNvPr id="6" name="Picture Placeholder 2"/>
          <p:cNvSpPr>
            <a:spLocks noGrp="1" noChangeAspect="1"/>
          </p:cNvSpPr>
          <p:nvPr>
            <p:ph type="pic" idx="13"/>
          </p:nvPr>
        </p:nvSpPr>
        <p:spPr>
          <a:xfrm>
            <a:off x="533400" y="533400"/>
            <a:ext cx="8077200"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9" name="Text Placeholder 9"/>
          <p:cNvSpPr>
            <a:spLocks noGrp="1"/>
          </p:cNvSpPr>
          <p:nvPr>
            <p:ph type="body" sz="quarter" idx="14"/>
          </p:nvPr>
        </p:nvSpPr>
        <p:spPr>
          <a:xfrm>
            <a:off x="762002" y="3843867"/>
            <a:ext cx="7281332"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5BCAD085-E8A6-8845-BD4E-CB4CCA059FC4}" type="datetimeFigureOut">
              <a:rPr lang="en-US" smtClean="0"/>
              <a:t>2/17/2026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6166023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8077200" cy="2895600"/>
          </a:xfrm>
        </p:spPr>
        <p:txBody>
          <a:bodyPr anchor="ctr">
            <a:normAutofit/>
          </a:bodyPr>
          <a:lstStyle>
            <a:lvl1pPr algn="l">
              <a:defRPr sz="2800" b="0" cap="all"/>
            </a:lvl1pPr>
          </a:lstStyle>
          <a:p>
            <a:r>
              <a:rPr lang="en-US"/>
              <a:t>Click to edit Master title style</a:t>
            </a:r>
            <a:endParaRPr lang="en-US" dirty="0"/>
          </a:p>
        </p:txBody>
      </p:sp>
      <p:sp>
        <p:nvSpPr>
          <p:cNvPr id="3" name="Text Placeholder 2"/>
          <p:cNvSpPr>
            <a:spLocks noGrp="1"/>
          </p:cNvSpPr>
          <p:nvPr>
            <p:ph type="body" idx="1"/>
          </p:nvPr>
        </p:nvSpPr>
        <p:spPr>
          <a:xfrm>
            <a:off x="533400" y="4114800"/>
            <a:ext cx="6383552" cy="1905000"/>
          </a:xfrm>
        </p:spPr>
        <p:txBody>
          <a:bodyPr anchor="ctr">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2531715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283" y="533400"/>
            <a:ext cx="6859787" cy="2895600"/>
          </a:xfrm>
        </p:spPr>
        <p:txBody>
          <a:bodyPr anchor="ctr">
            <a:normAutofit/>
          </a:bodyPr>
          <a:lstStyle>
            <a:lvl1pPr algn="l">
              <a:defRPr sz="28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66800" y="3429000"/>
            <a:ext cx="6402467" cy="4826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533400" y="4301070"/>
            <a:ext cx="6382361" cy="171873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14" name="TextBox 13"/>
          <p:cNvSpPr txBox="1"/>
          <p:nvPr/>
        </p:nvSpPr>
        <p:spPr>
          <a:xfrm>
            <a:off x="228600" y="710624"/>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7696200" y="2768601"/>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405759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33400" y="3429000"/>
            <a:ext cx="6382361" cy="1697400"/>
          </a:xfrm>
        </p:spPr>
        <p:txBody>
          <a:bodyPr anchor="b">
            <a:normAutofit/>
          </a:bodyPr>
          <a:lstStyle>
            <a:lvl1pPr algn="l">
              <a:defRPr sz="2800" b="0" cap="all"/>
            </a:lvl1pPr>
          </a:lstStyle>
          <a:p>
            <a:r>
              <a:rPr lang="en-US"/>
              <a:t>Click to edit Master title style</a:t>
            </a:r>
            <a:endParaRPr lang="en-US" dirty="0"/>
          </a:p>
        </p:txBody>
      </p:sp>
      <p:sp>
        <p:nvSpPr>
          <p:cNvPr id="3" name="Text Placeholder 2"/>
          <p:cNvSpPr>
            <a:spLocks noGrp="1"/>
          </p:cNvSpPr>
          <p:nvPr>
            <p:ph type="body" idx="1"/>
          </p:nvPr>
        </p:nvSpPr>
        <p:spPr>
          <a:xfrm>
            <a:off x="533400" y="5132980"/>
            <a:ext cx="6383552" cy="886819"/>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9983499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856284" y="533400"/>
            <a:ext cx="6859786" cy="2895600"/>
          </a:xfrm>
        </p:spPr>
        <p:txBody>
          <a:bodyPr anchor="ctr">
            <a:normAutofit/>
          </a:bodyPr>
          <a:lstStyle>
            <a:lvl1pPr algn="l">
              <a:defRPr sz="28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533400" y="3886200"/>
            <a:ext cx="6382361" cy="1049866"/>
          </a:xfrm>
        </p:spPr>
        <p:txBody>
          <a:bodyPr vert="horz" lIns="91440" tIns="45720" rIns="91440" bIns="45720" rtlCol="0" anchor="b">
            <a:normAutofit/>
          </a:bodyPr>
          <a:lstStyle>
            <a:lvl1pPr>
              <a:buNone/>
              <a:defRPr lang="en-US" sz="20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533400" y="4953000"/>
            <a:ext cx="6382360" cy="10668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14" name="TextBox 13"/>
          <p:cNvSpPr txBox="1"/>
          <p:nvPr/>
        </p:nvSpPr>
        <p:spPr>
          <a:xfrm>
            <a:off x="228600" y="710624"/>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7696200" y="2768601"/>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2728943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7525658" cy="2895600"/>
          </a:xfrm>
        </p:spPr>
        <p:txBody>
          <a:bodyPr vert="horz" lIns="91440" tIns="45720" rIns="91440" bIns="45720" rtlCol="0" anchor="ctr">
            <a:normAutofit/>
          </a:bodyPr>
          <a:lstStyle>
            <a:lvl1pPr>
              <a:defRPr lang="en-US" sz="2800"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533400" y="3928534"/>
            <a:ext cx="6382361" cy="838200"/>
          </a:xfrm>
        </p:spPr>
        <p:txBody>
          <a:bodyPr vert="horz" lIns="91440" tIns="45720" rIns="91440" bIns="45720" rtlCol="0" anchor="b">
            <a:normAutofit/>
          </a:bodyPr>
          <a:lstStyle>
            <a:lvl1pPr>
              <a:buNone/>
              <a:defRPr lang="en-US" sz="20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533400" y="4766735"/>
            <a:ext cx="6382360" cy="1253065"/>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6287044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lgn="l">
              <a:defRPr sz="2800"/>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33400" y="533401"/>
            <a:ext cx="6554867" cy="376767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2/17/2026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3020989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66406" y="533400"/>
            <a:ext cx="2044194" cy="4419600"/>
          </a:xfrm>
        </p:spPr>
        <p:txBody>
          <a:bodyPr vert="eaVert">
            <a:normAutofit/>
          </a:bodyPr>
          <a:lstStyle>
            <a:lvl1pPr>
              <a:defRPr sz="2800"/>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33400" y="533400"/>
            <a:ext cx="5850012" cy="5486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2/17/2026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0260396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6670675" y="3894667"/>
            <a:ext cx="2470456" cy="2658533"/>
            <a:chOff x="6687077" y="3259666"/>
            <a:chExt cx="2981857" cy="3208867"/>
          </a:xfrm>
        </p:grpSpPr>
        <p:cxnSp>
          <p:nvCxnSpPr>
            <p:cNvPr id="8" name="Straight Connector 7"/>
            <p:cNvCxnSpPr/>
            <p:nvPr/>
          </p:nvCxnSpPr>
          <p:spPr>
            <a:xfrm flipH="1">
              <a:off x="8756120" y="3259666"/>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6687077" y="3486677"/>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7772400" y="3581400"/>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7923214" y="3433394"/>
              <a:ext cx="1739738" cy="173974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8398935" y="3985317"/>
              <a:ext cx="1264017" cy="1264016"/>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533400" y="4495800"/>
            <a:ext cx="6554867" cy="1524000"/>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33400" y="533401"/>
            <a:ext cx="6554867" cy="376767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30245" y="6172203"/>
            <a:ext cx="1200463"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5BCAD085-E8A6-8845-BD4E-CB4CCA059FC4}" type="datetimeFigureOut">
              <a:rPr lang="en-US" smtClean="0"/>
              <a:t>2/17/2026</a:t>
            </a:fld>
            <a:endParaRPr lang="en-US"/>
          </a:p>
        </p:txBody>
      </p:sp>
      <p:sp>
        <p:nvSpPr>
          <p:cNvPr id="5" name="Footer Placeholder 4"/>
          <p:cNvSpPr>
            <a:spLocks noGrp="1"/>
          </p:cNvSpPr>
          <p:nvPr>
            <p:ph type="ftr" sz="quarter" idx="3"/>
          </p:nvPr>
        </p:nvSpPr>
        <p:spPr>
          <a:xfrm>
            <a:off x="533400" y="6172200"/>
            <a:ext cx="5811724"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a:p>
        </p:txBody>
      </p:sp>
      <p:sp>
        <p:nvSpPr>
          <p:cNvPr id="6" name="Slide Number Placeholder 5"/>
          <p:cNvSpPr>
            <a:spLocks noGrp="1"/>
          </p:cNvSpPr>
          <p:nvPr>
            <p:ph type="sldNum" sz="quarter" idx="4"/>
          </p:nvPr>
        </p:nvSpPr>
        <p:spPr>
          <a:xfrm>
            <a:off x="7774426" y="5578478"/>
            <a:ext cx="856907" cy="669925"/>
          </a:xfrm>
          <a:prstGeom prst="rect">
            <a:avLst/>
          </a:prstGeom>
        </p:spPr>
        <p:txBody>
          <a:bodyPr vert="horz" lIns="91440" tIns="45720" rIns="91440" bIns="45720" rtlCol="0" anchor="b"/>
          <a:lstStyle>
            <a:lvl1pPr algn="r">
              <a:defRPr sz="2800" b="0" i="0">
                <a:solidFill>
                  <a:schemeClr val="bg2">
                    <a:lumMod val="50000"/>
                  </a:schemeClr>
                </a:solidFill>
                <a:effectLst/>
                <a:latin typeface="+mn-lt"/>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66535051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2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england.nhs.uk/patient-safety/improving-safety-critical-spoken-communication/" TargetMode="External"/><Relationship Id="rId7" Type="http://schemas.openxmlformats.org/officeDocument/2006/relationships/hyperlink" Target="https://pubmed.ncbi.nlm.nih.gov/28238421/"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books.google.nl/books?hl=en&amp;lr=&amp;id=ZMy9BwAAQBAJ&amp;oi=fnd&amp;pg=PR10&amp;ots=XJku0KgCXj&amp;sig=bNyu5Rrkum-FPqD0MFyVQHctIGY#v=onepage&amp;q&amp;f=false" TargetMode="External"/><Relationship Id="rId5" Type="http://schemas.openxmlformats.org/officeDocument/2006/relationships/hyperlink" Target="https://www.hcpc-uk.org/standards/standards-of-conduct-performance-and-ethics/" TargetMode="External"/><Relationship Id="rId4" Type="http://schemas.openxmlformats.org/officeDocument/2006/relationships/hyperlink" Target="https://www.england.nhs.uk/publication/spoken-communication-and-patient-safety-in-the-nh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1DB22-4F68-3F1A-D025-1EBA89629025}"/>
              </a:ext>
            </a:extLst>
          </p:cNvPr>
          <p:cNvSpPr>
            <a:spLocks noGrp="1"/>
          </p:cNvSpPr>
          <p:nvPr>
            <p:ph type="title"/>
          </p:nvPr>
        </p:nvSpPr>
        <p:spPr>
          <a:xfrm>
            <a:off x="339047" y="673813"/>
            <a:ext cx="8486453" cy="5490681"/>
          </a:xfrm>
        </p:spPr>
        <p:txBody>
          <a:bodyPr>
            <a:normAutofit fontScale="90000"/>
          </a:bodyPr>
          <a:lstStyle/>
          <a:p>
            <a:pPr algn="ctr"/>
            <a:r>
              <a:rPr lang="en-GB" sz="4400" b="1" dirty="0">
                <a:solidFill>
                  <a:schemeClr val="bg1"/>
                </a:solidFill>
                <a:latin typeface="Arial Narrow" panose="020B0606020202030204" pitchFamily="34" charset="0"/>
              </a:rPr>
              <a:t>Professional Development within Health and Social Care- LCHS4009</a:t>
            </a:r>
            <a:br>
              <a:rPr lang="en-GB" sz="4400" b="1" dirty="0">
                <a:solidFill>
                  <a:schemeClr val="bg1"/>
                </a:solidFill>
                <a:latin typeface="Arial Narrow" panose="020B0606020202030204" pitchFamily="34" charset="0"/>
              </a:rPr>
            </a:br>
            <a:br>
              <a:rPr lang="en-GB" sz="4400" b="1" dirty="0">
                <a:solidFill>
                  <a:schemeClr val="bg1"/>
                </a:solidFill>
                <a:latin typeface="Arial Narrow" panose="020B0606020202030204" pitchFamily="34" charset="0"/>
              </a:rPr>
            </a:br>
            <a:r>
              <a:rPr lang="en-GB" sz="4400" b="1" dirty="0">
                <a:solidFill>
                  <a:schemeClr val="bg1"/>
                </a:solidFill>
                <a:latin typeface="Arial Narrow" panose="020B0606020202030204" pitchFamily="34" charset="0"/>
              </a:rPr>
              <a:t>Self-Awareness Presentation</a:t>
            </a:r>
            <a:br>
              <a:rPr lang="en-GB" sz="4400" b="1" dirty="0">
                <a:solidFill>
                  <a:schemeClr val="bg1"/>
                </a:solidFill>
                <a:latin typeface="Arial Narrow" panose="020B0606020202030204" pitchFamily="34" charset="0"/>
              </a:rPr>
            </a:br>
            <a:br>
              <a:rPr lang="en-GB" sz="4400" b="1" dirty="0">
                <a:solidFill>
                  <a:schemeClr val="bg1"/>
                </a:solidFill>
                <a:latin typeface="Arial Narrow" panose="020B0606020202030204" pitchFamily="34" charset="0"/>
              </a:rPr>
            </a:br>
            <a:r>
              <a:rPr lang="en-GB" sz="4400" b="1" dirty="0">
                <a:solidFill>
                  <a:schemeClr val="bg1"/>
                </a:solidFill>
                <a:latin typeface="Arial Narrow" panose="020B0606020202030204" pitchFamily="34" charset="0"/>
              </a:rPr>
              <a:t>Haleemah Akhtar</a:t>
            </a:r>
            <a:br>
              <a:rPr lang="en-GB" sz="4400" b="1" dirty="0">
                <a:solidFill>
                  <a:schemeClr val="bg1"/>
                </a:solidFill>
                <a:latin typeface="Arial Narrow" panose="020B0606020202030204" pitchFamily="34" charset="0"/>
              </a:rPr>
            </a:br>
            <a:br>
              <a:rPr lang="en-GB" sz="4400" b="1" dirty="0">
                <a:solidFill>
                  <a:schemeClr val="bg1"/>
                </a:solidFill>
                <a:latin typeface="Arial Narrow" panose="020B0606020202030204" pitchFamily="34" charset="0"/>
              </a:rPr>
            </a:br>
            <a:r>
              <a:rPr lang="en-GB" sz="4400" b="1" dirty="0">
                <a:solidFill>
                  <a:schemeClr val="bg1"/>
                </a:solidFill>
                <a:latin typeface="Arial Narrow" panose="020B0606020202030204" pitchFamily="34" charset="0"/>
              </a:rPr>
              <a:t>2432717</a:t>
            </a:r>
            <a:br>
              <a:rPr lang="en-GB" b="1" dirty="0">
                <a:solidFill>
                  <a:schemeClr val="bg1"/>
                </a:solidFill>
                <a:latin typeface="Arial Narrow" panose="020B0606020202030204" pitchFamily="34" charset="0"/>
              </a:rPr>
            </a:br>
            <a:endParaRPr lang="en-GB" dirty="0">
              <a:solidFill>
                <a:schemeClr val="bg1"/>
              </a:solidFill>
              <a:latin typeface="Arial Narrow" panose="020B0606020202030204" pitchFamily="34" charset="0"/>
            </a:endParaRPr>
          </a:p>
        </p:txBody>
      </p:sp>
    </p:spTree>
    <p:extLst>
      <p:ext uri="{BB962C8B-B14F-4D97-AF65-F5344CB8AC3E}">
        <p14:creationId xmlns:p14="http://schemas.microsoft.com/office/powerpoint/2010/main" val="3447896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82539" y="451567"/>
            <a:ext cx="8578922" cy="1808251"/>
          </a:xfrm>
        </p:spPr>
        <p:txBody>
          <a:bodyPr>
            <a:normAutofit/>
          </a:bodyPr>
          <a:lstStyle/>
          <a:p>
            <a:pPr algn="ctr"/>
            <a:r>
              <a:rPr lang="en-US" b="1" u="sng" dirty="0">
                <a:solidFill>
                  <a:schemeClr val="bg1"/>
                </a:solidFill>
                <a:latin typeface="Arial Narrow" panose="020B0606020202030204" pitchFamily="34" charset="0"/>
              </a:rPr>
              <a:t>Effective Communication in Health and Social Care</a:t>
            </a:r>
            <a:endParaRPr b="1" u="sng" dirty="0">
              <a:solidFill>
                <a:schemeClr val="bg1"/>
              </a:solidFill>
              <a:latin typeface="Arial Narrow" panose="020B0606020202030204" pitchFamily="34" charset="0"/>
              <a:cs typeface="Arial" panose="020B0604020202020204" pitchFamily="34" charset="0"/>
            </a:endParaRPr>
          </a:p>
        </p:txBody>
      </p:sp>
      <p:pic>
        <p:nvPicPr>
          <p:cNvPr id="1028" name="Picture 4" descr="Master Patient Communication: A Doctor's Full Guide">
            <a:extLst>
              <a:ext uri="{FF2B5EF4-FFF2-40B4-BE49-F238E27FC236}">
                <a16:creationId xmlns:a16="http://schemas.microsoft.com/office/drawing/2014/main" id="{8BBA49E5-AE7B-ACA9-631E-0CB091A4F2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71254" y="2870988"/>
            <a:ext cx="6719299" cy="353544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2111" y="179781"/>
            <a:ext cx="8579777" cy="1524000"/>
          </a:xfrm>
        </p:spPr>
        <p:txBody>
          <a:bodyPr>
            <a:normAutofit/>
          </a:bodyPr>
          <a:lstStyle/>
          <a:p>
            <a:pPr algn="ctr"/>
            <a:r>
              <a:rPr sz="4400" b="1" u="sng" dirty="0">
                <a:solidFill>
                  <a:schemeClr val="bg1"/>
                </a:solidFill>
                <a:latin typeface="Arial Narrow" panose="020B0606020202030204" pitchFamily="34" charset="0"/>
                <a:cs typeface="Arial" panose="020B0604020202020204" pitchFamily="34" charset="0"/>
              </a:rPr>
              <a:t>Understanding Communication</a:t>
            </a:r>
          </a:p>
        </p:txBody>
      </p:sp>
      <p:sp>
        <p:nvSpPr>
          <p:cNvPr id="3" name="Content Placeholder 2"/>
          <p:cNvSpPr>
            <a:spLocks noGrp="1"/>
          </p:cNvSpPr>
          <p:nvPr>
            <p:ph idx="1"/>
          </p:nvPr>
        </p:nvSpPr>
        <p:spPr>
          <a:xfrm>
            <a:off x="282111" y="4281754"/>
            <a:ext cx="8579777" cy="2113055"/>
          </a:xfrm>
        </p:spPr>
        <p:txBody>
          <a:bodyPr/>
          <a:lstStyle/>
          <a:p>
            <a:r>
              <a:rPr dirty="0">
                <a:solidFill>
                  <a:schemeClr val="bg1"/>
                </a:solidFill>
                <a:latin typeface="Arial Narrow" panose="020B0606020202030204" pitchFamily="34" charset="0"/>
              </a:rPr>
              <a:t>Communication is the exchange of information, meaning, and emotions between individuals</a:t>
            </a:r>
          </a:p>
          <a:p>
            <a:r>
              <a:rPr dirty="0">
                <a:solidFill>
                  <a:schemeClr val="bg1"/>
                </a:solidFill>
                <a:latin typeface="Arial Narrow" panose="020B0606020202030204" pitchFamily="34" charset="0"/>
              </a:rPr>
              <a:t>Includes verbal, non-verbal, written communication and active listening</a:t>
            </a:r>
          </a:p>
          <a:p>
            <a:r>
              <a:rPr dirty="0">
                <a:solidFill>
                  <a:schemeClr val="bg1"/>
                </a:solidFill>
                <a:latin typeface="Arial Narrow" panose="020B0606020202030204" pitchFamily="34" charset="0"/>
              </a:rPr>
              <a:t>Effective communication underpins person-</a:t>
            </a:r>
            <a:r>
              <a:rPr dirty="0" err="1">
                <a:solidFill>
                  <a:schemeClr val="bg1"/>
                </a:solidFill>
                <a:latin typeface="Arial Narrow" panose="020B0606020202030204" pitchFamily="34" charset="0"/>
              </a:rPr>
              <a:t>centred</a:t>
            </a:r>
            <a:r>
              <a:rPr dirty="0">
                <a:solidFill>
                  <a:schemeClr val="bg1"/>
                </a:solidFill>
                <a:latin typeface="Arial Narrow" panose="020B0606020202030204" pitchFamily="34" charset="0"/>
              </a:rPr>
              <a:t> care and patient safety (NHS England, 2023)</a:t>
            </a:r>
          </a:p>
        </p:txBody>
      </p:sp>
      <p:pic>
        <p:nvPicPr>
          <p:cNvPr id="4" name="Picture 2" descr="Master Patient Communication: A Doctor's Full Guide">
            <a:extLst>
              <a:ext uri="{FF2B5EF4-FFF2-40B4-BE49-F238E27FC236}">
                <a16:creationId xmlns:a16="http://schemas.microsoft.com/office/drawing/2014/main" id="{924DA530-A959-A36B-9EC0-15FC10D02B3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51220" y="1923558"/>
            <a:ext cx="5041558" cy="213841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895" y="478605"/>
            <a:ext cx="8702210" cy="1524000"/>
          </a:xfrm>
        </p:spPr>
        <p:txBody>
          <a:bodyPr>
            <a:normAutofit/>
          </a:bodyPr>
          <a:lstStyle/>
          <a:p>
            <a:pPr algn="ctr"/>
            <a:r>
              <a:rPr sz="4400" b="1" u="sng" dirty="0">
                <a:solidFill>
                  <a:schemeClr val="bg1"/>
                </a:solidFill>
                <a:latin typeface="Arial Narrow" panose="020B0606020202030204" pitchFamily="34" charset="0"/>
              </a:rPr>
              <a:t>Why Communication is Critically Important</a:t>
            </a:r>
          </a:p>
        </p:txBody>
      </p:sp>
      <p:sp>
        <p:nvSpPr>
          <p:cNvPr id="3" name="Content Placeholder 2"/>
          <p:cNvSpPr>
            <a:spLocks noGrp="1"/>
          </p:cNvSpPr>
          <p:nvPr>
            <p:ph idx="1"/>
          </p:nvPr>
        </p:nvSpPr>
        <p:spPr>
          <a:xfrm>
            <a:off x="363877" y="2078326"/>
            <a:ext cx="4629363" cy="4424359"/>
          </a:xfrm>
        </p:spPr>
        <p:txBody>
          <a:bodyPr/>
          <a:lstStyle/>
          <a:p>
            <a:r>
              <a:rPr dirty="0">
                <a:solidFill>
                  <a:schemeClr val="bg1"/>
                </a:solidFill>
                <a:latin typeface="Arial Narrow" panose="020B0606020202030204" pitchFamily="34" charset="0"/>
              </a:rPr>
              <a:t>Effective communication reduces errors and improves patient safety</a:t>
            </a:r>
          </a:p>
          <a:p>
            <a:r>
              <a:rPr dirty="0">
                <a:solidFill>
                  <a:schemeClr val="bg1"/>
                </a:solidFill>
                <a:latin typeface="Arial Narrow" panose="020B0606020202030204" pitchFamily="34" charset="0"/>
              </a:rPr>
              <a:t>Poor communication is a leading cause of adverse incidents in healthcare</a:t>
            </a:r>
          </a:p>
          <a:p>
            <a:r>
              <a:rPr dirty="0">
                <a:solidFill>
                  <a:schemeClr val="bg1"/>
                </a:solidFill>
                <a:latin typeface="Arial Narrow" panose="020B0606020202030204" pitchFamily="34" charset="0"/>
              </a:rPr>
              <a:t>Therefore, communication directly impacts safeguarding, dignity and quality of care (NHS England, 2023)</a:t>
            </a:r>
          </a:p>
        </p:txBody>
      </p:sp>
      <p:pic>
        <p:nvPicPr>
          <p:cNvPr id="2050" name="Picture 2" descr="4,300+ Nurse Talking To Patient Stock Illustrations, Royalty-Free Vector  Graphics &amp; Clip Art - iStock | Doctor and nurse talking to patient, Nurse  talking to patient mask, Male nurse talking to patient">
            <a:extLst>
              <a:ext uri="{FF2B5EF4-FFF2-40B4-BE49-F238E27FC236}">
                <a16:creationId xmlns:a16="http://schemas.microsoft.com/office/drawing/2014/main" id="{D39B7964-D4A3-BD69-4C1F-845E893DEC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88449" y="3061697"/>
            <a:ext cx="3591674" cy="225153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1991" y="327488"/>
            <a:ext cx="8620018" cy="1524000"/>
          </a:xfrm>
        </p:spPr>
        <p:txBody>
          <a:bodyPr>
            <a:normAutofit/>
          </a:bodyPr>
          <a:lstStyle/>
          <a:p>
            <a:pPr algn="ctr"/>
            <a:r>
              <a:rPr lang="en-GB" sz="4400" b="1" u="sng" dirty="0">
                <a:solidFill>
                  <a:schemeClr val="bg1"/>
                </a:solidFill>
                <a:latin typeface="Arial Narrow" panose="020B0606020202030204" pitchFamily="34" charset="0"/>
              </a:rPr>
              <a:t>Interactive Model of Communication</a:t>
            </a:r>
            <a:endParaRPr sz="4400" b="1" u="sng" dirty="0">
              <a:solidFill>
                <a:schemeClr val="bg1"/>
              </a:solidFill>
              <a:latin typeface="Arial Narrow" panose="020B0606020202030204" pitchFamily="34" charset="0"/>
            </a:endParaRPr>
          </a:p>
        </p:txBody>
      </p:sp>
      <p:sp>
        <p:nvSpPr>
          <p:cNvPr id="3" name="Content Placeholder 2"/>
          <p:cNvSpPr>
            <a:spLocks noGrp="1"/>
          </p:cNvSpPr>
          <p:nvPr>
            <p:ph idx="1"/>
          </p:nvPr>
        </p:nvSpPr>
        <p:spPr>
          <a:xfrm>
            <a:off x="0" y="2240287"/>
            <a:ext cx="4632743" cy="4271910"/>
          </a:xfrm>
        </p:spPr>
        <p:txBody>
          <a:bodyPr>
            <a:normAutofit/>
          </a:bodyPr>
          <a:lstStyle/>
          <a:p>
            <a:r>
              <a:rPr dirty="0">
                <a:solidFill>
                  <a:schemeClr val="bg1"/>
                </a:solidFill>
                <a:latin typeface="Arial Narrow" panose="020B0606020202030204" pitchFamily="34" charset="0"/>
              </a:rPr>
              <a:t>The communication cycle includes sender, message, medium, receiver and feedback</a:t>
            </a:r>
          </a:p>
          <a:p>
            <a:r>
              <a:rPr dirty="0">
                <a:solidFill>
                  <a:schemeClr val="bg1"/>
                </a:solidFill>
                <a:latin typeface="Arial Narrow" panose="020B0606020202030204" pitchFamily="34" charset="0"/>
              </a:rPr>
              <a:t>Feedback is essential to confirm understanding and prevent misunderstandings</a:t>
            </a:r>
          </a:p>
          <a:p>
            <a:r>
              <a:rPr dirty="0">
                <a:solidFill>
                  <a:schemeClr val="bg1"/>
                </a:solidFill>
                <a:latin typeface="Arial Narrow" panose="020B0606020202030204" pitchFamily="34" charset="0"/>
              </a:rPr>
              <a:t>Without feedback, communication is incomplete and risk of error increases (Burnard, 2014)</a:t>
            </a:r>
          </a:p>
        </p:txBody>
      </p:sp>
      <p:pic>
        <p:nvPicPr>
          <p:cNvPr id="4098" name="Picture 2" descr="1.2 The Communication Process – Nursing Assistant">
            <a:extLst>
              <a:ext uri="{FF2B5EF4-FFF2-40B4-BE49-F238E27FC236}">
                <a16:creationId xmlns:a16="http://schemas.microsoft.com/office/drawing/2014/main" id="{B4A3EE79-E688-CF05-5E3D-B88A6DBDA59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04181" y="2240287"/>
            <a:ext cx="5344368" cy="443791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0346" y="1423827"/>
            <a:ext cx="8743308" cy="1524000"/>
          </a:xfrm>
        </p:spPr>
        <p:txBody>
          <a:bodyPr>
            <a:normAutofit/>
          </a:bodyPr>
          <a:lstStyle/>
          <a:p>
            <a:pPr algn="ctr"/>
            <a:r>
              <a:rPr sz="4400" b="1" u="sng" dirty="0">
                <a:solidFill>
                  <a:schemeClr val="bg1"/>
                </a:solidFill>
              </a:rPr>
              <a:t>Professional and Ethical Relevance</a:t>
            </a:r>
          </a:p>
        </p:txBody>
      </p:sp>
      <p:sp>
        <p:nvSpPr>
          <p:cNvPr id="3" name="Content Placeholder 2"/>
          <p:cNvSpPr>
            <a:spLocks noGrp="1"/>
          </p:cNvSpPr>
          <p:nvPr>
            <p:ph idx="1"/>
          </p:nvPr>
        </p:nvSpPr>
        <p:spPr>
          <a:xfrm>
            <a:off x="307368" y="3334821"/>
            <a:ext cx="8559230" cy="2274731"/>
          </a:xfrm>
        </p:spPr>
        <p:txBody>
          <a:bodyPr/>
          <a:lstStyle/>
          <a:p>
            <a:r>
              <a:rPr dirty="0">
                <a:solidFill>
                  <a:schemeClr val="bg1"/>
                </a:solidFill>
                <a:latin typeface="Arial Narrow" panose="020B0606020202030204" pitchFamily="34" charset="0"/>
              </a:rPr>
              <a:t>Health and social care professionals must adapt communication to individual needs</a:t>
            </a:r>
          </a:p>
          <a:p>
            <a:r>
              <a:rPr dirty="0">
                <a:solidFill>
                  <a:schemeClr val="bg1"/>
                </a:solidFill>
                <a:latin typeface="Arial Narrow" panose="020B0606020202030204" pitchFamily="34" charset="0"/>
              </a:rPr>
              <a:t>Effective communication supports informed consent, autonomy and dignity</a:t>
            </a:r>
          </a:p>
          <a:p>
            <a:r>
              <a:rPr dirty="0">
                <a:solidFill>
                  <a:schemeClr val="bg1"/>
                </a:solidFill>
                <a:latin typeface="Arial Narrow" panose="020B0606020202030204" pitchFamily="34" charset="0"/>
              </a:rPr>
              <a:t>These responsibilities are required by professional standards (HCPC, 2022)</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4566" y="45377"/>
            <a:ext cx="6554867" cy="1524000"/>
          </a:xfrm>
        </p:spPr>
        <p:txBody>
          <a:bodyPr>
            <a:normAutofit/>
          </a:bodyPr>
          <a:lstStyle/>
          <a:p>
            <a:pPr algn="ctr"/>
            <a:r>
              <a:rPr sz="4400" b="1" u="sng" dirty="0">
                <a:solidFill>
                  <a:schemeClr val="bg1"/>
                </a:solidFill>
                <a:latin typeface="Arial Narrow" panose="020B0606020202030204" pitchFamily="34" charset="0"/>
              </a:rPr>
              <a:t>Practical Example: Care Assistant Role</a:t>
            </a:r>
          </a:p>
        </p:txBody>
      </p:sp>
      <p:sp>
        <p:nvSpPr>
          <p:cNvPr id="3" name="Content Placeholder 2"/>
          <p:cNvSpPr>
            <a:spLocks noGrp="1"/>
          </p:cNvSpPr>
          <p:nvPr>
            <p:ph idx="1"/>
          </p:nvPr>
        </p:nvSpPr>
        <p:spPr>
          <a:xfrm>
            <a:off x="119270" y="1848678"/>
            <a:ext cx="5635487" cy="4963945"/>
          </a:xfrm>
        </p:spPr>
        <p:txBody>
          <a:bodyPr>
            <a:normAutofit/>
          </a:bodyPr>
          <a:lstStyle/>
          <a:p>
            <a:r>
              <a:rPr dirty="0">
                <a:solidFill>
                  <a:schemeClr val="bg1"/>
                </a:solidFill>
                <a:latin typeface="Arial Narrow" panose="020B0606020202030204" pitchFamily="34" charset="0"/>
              </a:rPr>
              <a:t>A care assistant supporting an adult with learning disabilities</a:t>
            </a:r>
          </a:p>
          <a:p>
            <a:r>
              <a:rPr dirty="0">
                <a:solidFill>
                  <a:schemeClr val="bg1"/>
                </a:solidFill>
                <a:latin typeface="Arial Narrow" panose="020B0606020202030204" pitchFamily="34" charset="0"/>
              </a:rPr>
              <a:t>Uses simple language, visual aids and active listening to explain care tasks</a:t>
            </a:r>
          </a:p>
          <a:p>
            <a:r>
              <a:rPr dirty="0">
                <a:solidFill>
                  <a:schemeClr val="bg1"/>
                </a:solidFill>
                <a:latin typeface="Arial Narrow" panose="020B0606020202030204" pitchFamily="34" charset="0"/>
              </a:rPr>
              <a:t>This approach reduces anxiety and improves understanding and cooperation</a:t>
            </a:r>
            <a:endParaRPr lang="en-US" dirty="0">
              <a:solidFill>
                <a:schemeClr val="bg1"/>
              </a:solidFill>
              <a:latin typeface="Arial Narrow" panose="020B0606020202030204" pitchFamily="34" charset="0"/>
            </a:endParaRPr>
          </a:p>
          <a:p>
            <a:r>
              <a:rPr lang="en-US" dirty="0">
                <a:solidFill>
                  <a:schemeClr val="bg1"/>
                </a:solidFill>
                <a:latin typeface="Arial Narrow" panose="020B0606020202030204" pitchFamily="34" charset="0"/>
              </a:rPr>
              <a:t>Communication adjusted if misunderstanding occurs</a:t>
            </a:r>
          </a:p>
          <a:p>
            <a:r>
              <a:rPr lang="en-US" dirty="0">
                <a:solidFill>
                  <a:schemeClr val="bg1"/>
                </a:solidFill>
                <a:latin typeface="Arial Narrow" panose="020B0606020202030204" pitchFamily="34" charset="0"/>
              </a:rPr>
              <a:t>If verbal communication is ineffective, non-verbal methods can be used</a:t>
            </a:r>
          </a:p>
          <a:p>
            <a:r>
              <a:rPr lang="en-US" dirty="0">
                <a:solidFill>
                  <a:schemeClr val="bg1"/>
                </a:solidFill>
                <a:latin typeface="Arial Narrow" panose="020B0606020202030204" pitchFamily="34" charset="0"/>
              </a:rPr>
              <a:t>Visual prompts and written aids support inclusion and understanding</a:t>
            </a:r>
          </a:p>
          <a:p>
            <a:r>
              <a:rPr lang="en-US" dirty="0">
                <a:solidFill>
                  <a:schemeClr val="bg1"/>
                </a:solidFill>
                <a:latin typeface="Arial Narrow" panose="020B0606020202030204" pitchFamily="34" charset="0"/>
              </a:rPr>
              <a:t>Specialist support may be required to ensure safe care (PubMed, 2017)</a:t>
            </a:r>
          </a:p>
          <a:p>
            <a:endParaRPr dirty="0">
              <a:solidFill>
                <a:schemeClr val="bg1"/>
              </a:solidFill>
              <a:latin typeface="Arial Narrow" panose="020B0606020202030204" pitchFamily="34" charset="0"/>
            </a:endParaRPr>
          </a:p>
        </p:txBody>
      </p:sp>
      <p:pic>
        <p:nvPicPr>
          <p:cNvPr id="5122" name="Picture 2" descr="1,100+ Home Care Assistant Stock Illustrations, Royalty-Free Vector  Graphics &amp; Clip Art - iStock">
            <a:extLst>
              <a:ext uri="{FF2B5EF4-FFF2-40B4-BE49-F238E27FC236}">
                <a16:creationId xmlns:a16="http://schemas.microsoft.com/office/drawing/2014/main" id="{6FA7911E-7DAE-9942-F50D-F46254626C9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16454" y="2494722"/>
            <a:ext cx="3108276" cy="284925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0346" y="992312"/>
            <a:ext cx="8743308" cy="1524000"/>
          </a:xfrm>
        </p:spPr>
        <p:txBody>
          <a:bodyPr>
            <a:noAutofit/>
          </a:bodyPr>
          <a:lstStyle/>
          <a:p>
            <a:pPr algn="ctr"/>
            <a:r>
              <a:rPr sz="4400" b="1" u="sng" dirty="0">
                <a:solidFill>
                  <a:schemeClr val="bg1"/>
                </a:solidFill>
                <a:latin typeface="Arial Narrow" panose="020B0606020202030204" pitchFamily="34" charset="0"/>
              </a:rPr>
              <a:t>Impact of Communication on Patient Safety</a:t>
            </a:r>
          </a:p>
        </p:txBody>
      </p:sp>
      <p:sp>
        <p:nvSpPr>
          <p:cNvPr id="3" name="Content Placeholder 2"/>
          <p:cNvSpPr>
            <a:spLocks noGrp="1"/>
          </p:cNvSpPr>
          <p:nvPr>
            <p:ph idx="1"/>
          </p:nvPr>
        </p:nvSpPr>
        <p:spPr>
          <a:xfrm>
            <a:off x="1294566" y="2516312"/>
            <a:ext cx="6554867" cy="3767670"/>
          </a:xfrm>
        </p:spPr>
        <p:txBody>
          <a:bodyPr/>
          <a:lstStyle/>
          <a:p>
            <a:r>
              <a:rPr dirty="0">
                <a:solidFill>
                  <a:schemeClr val="bg1"/>
                </a:solidFill>
                <a:latin typeface="Arial Narrow" panose="020B0606020202030204" pitchFamily="34" charset="0"/>
              </a:rPr>
              <a:t>Poor communication can result in errors, misunderstandings and safeguarding risks</a:t>
            </a:r>
          </a:p>
          <a:p>
            <a:r>
              <a:rPr dirty="0">
                <a:solidFill>
                  <a:schemeClr val="bg1"/>
                </a:solidFill>
                <a:latin typeface="Arial Narrow" panose="020B0606020202030204" pitchFamily="34" charset="0"/>
              </a:rPr>
              <a:t>Effective communication supports teamwork, decision-making and continuity of care</a:t>
            </a:r>
          </a:p>
          <a:p>
            <a:r>
              <a:rPr dirty="0">
                <a:solidFill>
                  <a:schemeClr val="bg1"/>
                </a:solidFill>
                <a:latin typeface="Arial Narrow" panose="020B0606020202030204" pitchFamily="34" charset="0"/>
              </a:rPr>
              <a:t>Improving communication is therefore a key patient safety priority (NHS England, 2023)</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6306" y="1374168"/>
            <a:ext cx="8661114" cy="1524000"/>
          </a:xfrm>
        </p:spPr>
        <p:txBody>
          <a:bodyPr>
            <a:noAutofit/>
          </a:bodyPr>
          <a:lstStyle/>
          <a:p>
            <a:pPr algn="ctr"/>
            <a:r>
              <a:rPr sz="4400" b="1" u="sng" dirty="0">
                <a:solidFill>
                  <a:schemeClr val="bg1"/>
                </a:solidFill>
                <a:latin typeface="Arial Narrow" panose="020B0606020202030204" pitchFamily="34" charset="0"/>
              </a:rPr>
              <a:t>Transferable Skills for Professional Practice</a:t>
            </a:r>
          </a:p>
        </p:txBody>
      </p:sp>
      <p:sp>
        <p:nvSpPr>
          <p:cNvPr id="3" name="Content Placeholder 2"/>
          <p:cNvSpPr>
            <a:spLocks noGrp="1"/>
          </p:cNvSpPr>
          <p:nvPr>
            <p:ph idx="1"/>
          </p:nvPr>
        </p:nvSpPr>
        <p:spPr>
          <a:xfrm>
            <a:off x="574925" y="2417235"/>
            <a:ext cx="7983876" cy="3767670"/>
          </a:xfrm>
        </p:spPr>
        <p:txBody>
          <a:bodyPr/>
          <a:lstStyle/>
          <a:p>
            <a:r>
              <a:rPr dirty="0">
                <a:solidFill>
                  <a:schemeClr val="bg1"/>
                </a:solidFill>
                <a:latin typeface="Arial Narrow" panose="020B0606020202030204" pitchFamily="34" charset="0"/>
              </a:rPr>
              <a:t>Communication skills support teamwork and multi-agency collaboration</a:t>
            </a:r>
          </a:p>
          <a:p>
            <a:r>
              <a:rPr dirty="0">
                <a:solidFill>
                  <a:schemeClr val="bg1"/>
                </a:solidFill>
                <a:latin typeface="Arial Narrow" panose="020B0606020202030204" pitchFamily="34" charset="0"/>
              </a:rPr>
              <a:t>They enhance leadership, accountability and professional confidence</a:t>
            </a:r>
          </a:p>
          <a:p>
            <a:r>
              <a:rPr dirty="0">
                <a:solidFill>
                  <a:schemeClr val="bg1"/>
                </a:solidFill>
                <a:latin typeface="Arial Narrow" panose="020B0606020202030204" pitchFamily="34" charset="0"/>
              </a:rPr>
              <a:t>Therefore, communication is essential for employability in health and social care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4565" y="2430695"/>
            <a:ext cx="6554867" cy="1524000"/>
          </a:xfrm>
        </p:spPr>
        <p:txBody>
          <a:bodyPr>
            <a:normAutofit/>
          </a:bodyPr>
          <a:lstStyle/>
          <a:p>
            <a:pPr algn="ctr"/>
            <a:r>
              <a:rPr sz="4400" b="1" u="sng" dirty="0">
                <a:solidFill>
                  <a:schemeClr val="bg1"/>
                </a:solidFill>
                <a:latin typeface="Arial Narrow" panose="020B0606020202030204" pitchFamily="34" charset="0"/>
              </a:rPr>
              <a:t>Conclusion</a:t>
            </a:r>
          </a:p>
        </p:txBody>
      </p:sp>
      <p:sp>
        <p:nvSpPr>
          <p:cNvPr id="3" name="Content Placeholder 2"/>
          <p:cNvSpPr>
            <a:spLocks noGrp="1"/>
          </p:cNvSpPr>
          <p:nvPr>
            <p:ph idx="1"/>
          </p:nvPr>
        </p:nvSpPr>
        <p:spPr>
          <a:xfrm>
            <a:off x="529119" y="495302"/>
            <a:ext cx="8085761" cy="2038564"/>
          </a:xfrm>
        </p:spPr>
        <p:txBody>
          <a:bodyPr/>
          <a:lstStyle/>
          <a:p>
            <a:pPr algn="ctr"/>
            <a:r>
              <a:rPr dirty="0">
                <a:solidFill>
                  <a:schemeClr val="bg1"/>
                </a:solidFill>
                <a:latin typeface="Arial Narrow" panose="020B0606020202030204" pitchFamily="34" charset="0"/>
              </a:rPr>
              <a:t>Communication is a fundamental and transferable professional skill</a:t>
            </a:r>
          </a:p>
          <a:p>
            <a:pPr algn="ctr"/>
            <a:r>
              <a:rPr dirty="0">
                <a:solidFill>
                  <a:schemeClr val="bg1"/>
                </a:solidFill>
                <a:latin typeface="Arial Narrow" panose="020B0606020202030204" pitchFamily="34" charset="0"/>
              </a:rPr>
              <a:t>The use of communication models supports safe and effective practice</a:t>
            </a:r>
          </a:p>
          <a:p>
            <a:pPr algn="ctr"/>
            <a:r>
              <a:rPr dirty="0">
                <a:solidFill>
                  <a:schemeClr val="bg1"/>
                </a:solidFill>
                <a:latin typeface="Arial Narrow" panose="020B0606020202030204" pitchFamily="34" charset="0"/>
              </a:rPr>
              <a:t>Strong communication directly improves patient safety and quality of care</a:t>
            </a:r>
          </a:p>
        </p:txBody>
      </p:sp>
      <p:pic>
        <p:nvPicPr>
          <p:cNvPr id="6146" name="Picture 2" descr="NHS England - Wikipedia">
            <a:extLst>
              <a:ext uri="{FF2B5EF4-FFF2-40B4-BE49-F238E27FC236}">
                <a16:creationId xmlns:a16="http://schemas.microsoft.com/office/drawing/2014/main" id="{7BF59EA1-EF2A-774E-373D-F470B0254FB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39764" y="4221393"/>
            <a:ext cx="4664468" cy="224569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4566" y="180654"/>
            <a:ext cx="6554867" cy="1524000"/>
          </a:xfrm>
        </p:spPr>
        <p:txBody>
          <a:bodyPr>
            <a:normAutofit/>
          </a:bodyPr>
          <a:lstStyle/>
          <a:p>
            <a:pPr algn="ctr"/>
            <a:r>
              <a:rPr sz="4400" b="1" u="sng" dirty="0">
                <a:solidFill>
                  <a:schemeClr val="bg1"/>
                </a:solidFill>
                <a:latin typeface="Arial Narrow" panose="020B0606020202030204" pitchFamily="34" charset="0"/>
              </a:rPr>
              <a:t>References (UWTSD Harvard Style)</a:t>
            </a:r>
          </a:p>
        </p:txBody>
      </p:sp>
      <p:sp>
        <p:nvSpPr>
          <p:cNvPr id="3" name="Content Placeholder 2"/>
          <p:cNvSpPr>
            <a:spLocks noGrp="1"/>
          </p:cNvSpPr>
          <p:nvPr>
            <p:ph idx="1"/>
          </p:nvPr>
        </p:nvSpPr>
        <p:spPr>
          <a:xfrm>
            <a:off x="205484" y="2373331"/>
            <a:ext cx="8763856" cy="3811574"/>
          </a:xfrm>
        </p:spPr>
        <p:txBody>
          <a:bodyPr>
            <a:noAutofit/>
          </a:bodyPr>
          <a:lstStyle/>
          <a:p>
            <a:r>
              <a:rPr sz="1800" dirty="0">
                <a:solidFill>
                  <a:schemeClr val="bg1"/>
                </a:solidFill>
                <a:latin typeface="Arial Narrow" panose="020B0606020202030204" pitchFamily="34" charset="0"/>
              </a:rPr>
              <a:t>NHS England (2023) Improving safety critical spoken communication. Available at: </a:t>
            </a:r>
            <a:r>
              <a:rPr sz="1800" dirty="0">
                <a:solidFill>
                  <a:schemeClr val="bg1"/>
                </a:solidFill>
                <a:latin typeface="Arial Narrow" panose="020B0606020202030204" pitchFamily="34" charset="0"/>
                <a:hlinkClick r:id="rId3"/>
              </a:rPr>
              <a:t>https://www.england.nhs.uk/patient-safety/improving-safety-critical-spoken-communication/</a:t>
            </a:r>
            <a:r>
              <a:rPr lang="en-US" sz="1800" dirty="0">
                <a:solidFill>
                  <a:schemeClr val="bg1"/>
                </a:solidFill>
                <a:latin typeface="Arial Narrow" panose="020B0606020202030204" pitchFamily="34" charset="0"/>
              </a:rPr>
              <a:t> </a:t>
            </a:r>
            <a:r>
              <a:rPr sz="1800" dirty="0">
                <a:solidFill>
                  <a:schemeClr val="bg1"/>
                </a:solidFill>
                <a:latin typeface="Arial Narrow" panose="020B0606020202030204" pitchFamily="34" charset="0"/>
              </a:rPr>
              <a:t> (Accessed: 05/02/2026).</a:t>
            </a:r>
          </a:p>
          <a:p>
            <a:r>
              <a:rPr sz="1800" dirty="0">
                <a:solidFill>
                  <a:schemeClr val="bg1"/>
                </a:solidFill>
                <a:latin typeface="Arial Narrow" panose="020B0606020202030204" pitchFamily="34" charset="0"/>
              </a:rPr>
              <a:t>NHS England (2023) Spoken communication and patient safety in the NHS. Available at: </a:t>
            </a:r>
            <a:r>
              <a:rPr sz="1800" dirty="0">
                <a:solidFill>
                  <a:schemeClr val="bg1"/>
                </a:solidFill>
                <a:latin typeface="Arial Narrow" panose="020B0606020202030204" pitchFamily="34" charset="0"/>
                <a:hlinkClick r:id="rId4"/>
              </a:rPr>
              <a:t>https://www.england.nhs.uk/publication/spoken-communication-and-patient-safety-in-the-nhs/</a:t>
            </a:r>
            <a:r>
              <a:rPr lang="en-US" sz="1800" dirty="0">
                <a:solidFill>
                  <a:schemeClr val="bg1"/>
                </a:solidFill>
                <a:latin typeface="Arial Narrow" panose="020B0606020202030204" pitchFamily="34" charset="0"/>
              </a:rPr>
              <a:t> </a:t>
            </a:r>
            <a:r>
              <a:rPr sz="1800" dirty="0">
                <a:solidFill>
                  <a:schemeClr val="bg1"/>
                </a:solidFill>
                <a:latin typeface="Arial Narrow" panose="020B0606020202030204" pitchFamily="34" charset="0"/>
              </a:rPr>
              <a:t> (Accessed: 01/02/2026).</a:t>
            </a:r>
          </a:p>
          <a:p>
            <a:r>
              <a:rPr sz="1800" dirty="0">
                <a:solidFill>
                  <a:schemeClr val="bg1"/>
                </a:solidFill>
                <a:latin typeface="Arial Narrow" panose="020B0606020202030204" pitchFamily="34" charset="0"/>
              </a:rPr>
              <a:t>Health and Care Professions Council (HCPC) (2022) Standards of conduct, performance and ethics. Available at: </a:t>
            </a:r>
            <a:r>
              <a:rPr sz="1800" dirty="0">
                <a:solidFill>
                  <a:schemeClr val="bg1"/>
                </a:solidFill>
                <a:latin typeface="Arial Narrow" panose="020B0606020202030204" pitchFamily="34" charset="0"/>
                <a:hlinkClick r:id="rId5"/>
              </a:rPr>
              <a:t>https://www.hcpc-uk.org/standards/standards-of-conduct-performance-and-ethics/</a:t>
            </a:r>
            <a:r>
              <a:rPr lang="en-US" sz="1800" dirty="0">
                <a:solidFill>
                  <a:schemeClr val="bg1"/>
                </a:solidFill>
                <a:latin typeface="Arial Narrow" panose="020B0606020202030204" pitchFamily="34" charset="0"/>
              </a:rPr>
              <a:t> </a:t>
            </a:r>
            <a:r>
              <a:rPr sz="1800" dirty="0">
                <a:solidFill>
                  <a:schemeClr val="bg1"/>
                </a:solidFill>
                <a:latin typeface="Arial Narrow" panose="020B0606020202030204" pitchFamily="34" charset="0"/>
              </a:rPr>
              <a:t> (Accessed: 03/02/2026).</a:t>
            </a:r>
          </a:p>
          <a:p>
            <a:r>
              <a:rPr sz="1800" dirty="0">
                <a:solidFill>
                  <a:schemeClr val="bg1"/>
                </a:solidFill>
                <a:latin typeface="Arial Narrow" panose="020B0606020202030204" pitchFamily="34" charset="0"/>
              </a:rPr>
              <a:t>Burnard, P. (201</a:t>
            </a:r>
            <a:r>
              <a:rPr lang="en-US" sz="1800" dirty="0">
                <a:solidFill>
                  <a:schemeClr val="bg1"/>
                </a:solidFill>
                <a:latin typeface="Arial Narrow" panose="020B0606020202030204" pitchFamily="34" charset="0"/>
              </a:rPr>
              <a:t>3</a:t>
            </a:r>
            <a:r>
              <a:rPr sz="1800" dirty="0">
                <a:solidFill>
                  <a:schemeClr val="bg1"/>
                </a:solidFill>
                <a:latin typeface="Arial Narrow" panose="020B0606020202030204" pitchFamily="34" charset="0"/>
              </a:rPr>
              <a:t>) Effective communication skills for health professionals. 2nd </a:t>
            </a:r>
            <a:r>
              <a:rPr sz="1800" dirty="0" err="1">
                <a:solidFill>
                  <a:schemeClr val="bg1"/>
                </a:solidFill>
                <a:latin typeface="Arial Narrow" panose="020B0606020202030204" pitchFamily="34" charset="0"/>
              </a:rPr>
              <a:t>edn</a:t>
            </a:r>
            <a:r>
              <a:rPr sz="1800" dirty="0">
                <a:solidFill>
                  <a:schemeClr val="bg1"/>
                </a:solidFill>
                <a:latin typeface="Arial Narrow" panose="020B0606020202030204" pitchFamily="34" charset="0"/>
              </a:rPr>
              <a:t>. Basingstoke: Palgrave Macmillan.</a:t>
            </a:r>
            <a:r>
              <a:rPr lang="en-US" sz="1800" dirty="0">
                <a:solidFill>
                  <a:schemeClr val="bg1"/>
                </a:solidFill>
                <a:latin typeface="Arial Narrow" panose="020B0606020202030204" pitchFamily="34" charset="0"/>
              </a:rPr>
              <a:t> Available at: </a:t>
            </a:r>
            <a:r>
              <a:rPr lang="en-US" sz="1800" dirty="0">
                <a:solidFill>
                  <a:schemeClr val="bg1"/>
                </a:solidFill>
                <a:latin typeface="Arial Narrow" panose="020B0606020202030204" pitchFamily="34" charset="0"/>
                <a:hlinkClick r:id="rId6"/>
              </a:rPr>
              <a:t>https://books.google.nl/books?hl=en&amp;lr=&amp;id=ZMy9BwAAQBAJ&amp;oi=fnd&amp;pg=PR10&amp;ots=XJku0KgCXj&amp;sig=bNyu5Rrkum-FPqD0MFyVQHctIGY#v=onepage&amp;q&amp;f=false</a:t>
            </a:r>
            <a:r>
              <a:rPr lang="en-US" sz="1800" dirty="0">
                <a:solidFill>
                  <a:schemeClr val="bg1"/>
                </a:solidFill>
                <a:latin typeface="Arial Narrow" panose="020B0606020202030204" pitchFamily="34" charset="0"/>
              </a:rPr>
              <a:t> (Accessed: 05/02/2026).</a:t>
            </a:r>
            <a:endParaRPr sz="1800" dirty="0">
              <a:solidFill>
                <a:schemeClr val="bg1"/>
              </a:solidFill>
              <a:latin typeface="Arial Narrow" panose="020B0606020202030204" pitchFamily="34" charset="0"/>
            </a:endParaRPr>
          </a:p>
          <a:p>
            <a:r>
              <a:rPr sz="1800" dirty="0">
                <a:solidFill>
                  <a:schemeClr val="bg1"/>
                </a:solidFill>
                <a:latin typeface="Arial Narrow" panose="020B0606020202030204" pitchFamily="34" charset="0"/>
              </a:rPr>
              <a:t>PubMed (2017) Promoting patient participation in healthcare interactions through communication skills training. Available at: </a:t>
            </a:r>
            <a:r>
              <a:rPr sz="1800" dirty="0">
                <a:solidFill>
                  <a:schemeClr val="bg1"/>
                </a:solidFill>
                <a:latin typeface="Arial Narrow" panose="020B0606020202030204" pitchFamily="34" charset="0"/>
                <a:hlinkClick r:id="rId7"/>
              </a:rPr>
              <a:t>https://pubmed.ncbi.nlm.nih.gov/28238421/</a:t>
            </a:r>
            <a:r>
              <a:rPr lang="en-US" sz="1800" dirty="0">
                <a:solidFill>
                  <a:schemeClr val="bg1"/>
                </a:solidFill>
                <a:latin typeface="Arial Narrow" panose="020B0606020202030204" pitchFamily="34" charset="0"/>
              </a:rPr>
              <a:t> </a:t>
            </a:r>
            <a:r>
              <a:rPr sz="1800" dirty="0">
                <a:solidFill>
                  <a:schemeClr val="bg1"/>
                </a:solidFill>
                <a:latin typeface="Arial Narrow" panose="020B0606020202030204" pitchFamily="34" charset="0"/>
              </a:rPr>
              <a:t> (Accessed: 07/02/2026).</a:t>
            </a:r>
          </a:p>
        </p:txBody>
      </p:sp>
    </p:spTree>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3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2700"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64</TotalTime>
  <Words>1251</Words>
  <Application>Microsoft Office PowerPoint</Application>
  <PresentationFormat>On-screen Show (4:3)</PresentationFormat>
  <Paragraphs>66</Paragraphs>
  <Slides>11</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 Narrow</vt:lpstr>
      <vt:lpstr>Calibri</vt:lpstr>
      <vt:lpstr>Century Gothic</vt:lpstr>
      <vt:lpstr>Wingdings 3</vt:lpstr>
      <vt:lpstr>Slice</vt:lpstr>
      <vt:lpstr>Professional Development within Health and Social Care- LCHS4009  Self-Awareness Presentation  Haleemah Akhtar  2432717 </vt:lpstr>
      <vt:lpstr>Effective Communication in Health and Social Care</vt:lpstr>
      <vt:lpstr>Understanding Communication</vt:lpstr>
      <vt:lpstr>Why Communication is Critically Important</vt:lpstr>
      <vt:lpstr>Interactive Model of Communication</vt:lpstr>
      <vt:lpstr>Professional and Ethical Relevance</vt:lpstr>
      <vt:lpstr>Practical Example: Care Assistant Role</vt:lpstr>
      <vt:lpstr>Impact of Communication on Patient Safety</vt:lpstr>
      <vt:lpstr>Transferable Skills for Professional Practice</vt:lpstr>
      <vt:lpstr>Conclusion</vt:lpstr>
      <vt:lpstr>References (UWTSD Harvard Style)</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Haleemah Akhtar (2432717)</cp:lastModifiedBy>
  <cp:revision>3</cp:revision>
  <dcterms:created xsi:type="dcterms:W3CDTF">2013-01-27T09:14:16Z</dcterms:created>
  <dcterms:modified xsi:type="dcterms:W3CDTF">2026-02-17T13:07:12Z</dcterms:modified>
  <cp:category/>
</cp:coreProperties>
</file>