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418" r:id="rId2"/>
    <p:sldId id="627" r:id="rId3"/>
    <p:sldId id="570" r:id="rId4"/>
    <p:sldId id="628" r:id="rId5"/>
    <p:sldId id="632" r:id="rId6"/>
    <p:sldId id="630" r:id="rId7"/>
    <p:sldId id="629" r:id="rId8"/>
    <p:sldId id="634" r:id="rId9"/>
    <p:sldId id="625" r:id="rId10"/>
    <p:sldId id="624" r:id="rId11"/>
    <p:sldId id="459" r:id="rId12"/>
    <p:sldId id="626" r:id="rId13"/>
    <p:sldId id="407" r:id="rId14"/>
    <p:sldId id="41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8C91A1-76BF-48F2-9E1C-FACB4FCCD11C}" v="83" dt="2026-09-12T20:34:37.308"/>
    <p1510:client id="{D24BAE1C-AF88-4ABF-9AA4-816EAE40AA5E}" v="12" dt="2026-09-13T01:57:28.7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10" autoAdjust="0"/>
    <p:restoredTop sz="95260" autoAdjust="0"/>
  </p:normalViewPr>
  <p:slideViewPr>
    <p:cSldViewPr>
      <p:cViewPr varScale="1">
        <p:scale>
          <a:sx n="112" d="100"/>
          <a:sy n="112" d="100"/>
        </p:scale>
        <p:origin x="142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D05296E-8324-4DE2-93D8-42C1E1B0FB42}"/>
    <pc:docChg chg="custSel modSld">
      <pc:chgData name="Vasilios Tavlaridis" userId="cf0f3e73-e183-4ecf-9d20-cf90aae84965" providerId="ADAL" clId="{DD05296E-8324-4DE2-93D8-42C1E1B0FB42}" dt="2026-09-13T01:57:41.286" v="52" actId="20577"/>
      <pc:docMkLst>
        <pc:docMk/>
      </pc:docMkLst>
      <pc:sldChg chg="modSp mod">
        <pc:chgData name="Vasilios Tavlaridis" userId="cf0f3e73-e183-4ecf-9d20-cf90aae84965" providerId="ADAL" clId="{DD05296E-8324-4DE2-93D8-42C1E1B0FB42}" dt="2026-09-12T23:58:20.463" v="17" actId="5793"/>
        <pc:sldMkLst>
          <pc:docMk/>
          <pc:sldMk cId="2643566391" sldId="407"/>
        </pc:sldMkLst>
        <pc:spChg chg="mod">
          <ac:chgData name="Vasilios Tavlaridis" userId="cf0f3e73-e183-4ecf-9d20-cf90aae84965" providerId="ADAL" clId="{DD05296E-8324-4DE2-93D8-42C1E1B0FB42}" dt="2026-09-12T23:58:20.463" v="17" actId="5793"/>
          <ac:spMkLst>
            <pc:docMk/>
            <pc:sldMk cId="2643566391" sldId="407"/>
            <ac:spMk id="2" creationId="{00000000-0000-0000-0000-000000000000}"/>
          </ac:spMkLst>
        </pc:spChg>
      </pc:sldChg>
      <pc:sldChg chg="modSp mod">
        <pc:chgData name="Vasilios Tavlaridis" userId="cf0f3e73-e183-4ecf-9d20-cf90aae84965" providerId="ADAL" clId="{DD05296E-8324-4DE2-93D8-42C1E1B0FB42}" dt="2026-09-13T01:31:55.234" v="44" actId="6549"/>
        <pc:sldMkLst>
          <pc:docMk/>
          <pc:sldMk cId="3155882856" sldId="414"/>
        </pc:sldMkLst>
        <pc:spChg chg="mod">
          <ac:chgData name="Vasilios Tavlaridis" userId="cf0f3e73-e183-4ecf-9d20-cf90aae84965" providerId="ADAL" clId="{DD05296E-8324-4DE2-93D8-42C1E1B0FB42}" dt="2026-09-13T01:31:55.234" v="44" actId="6549"/>
          <ac:spMkLst>
            <pc:docMk/>
            <pc:sldMk cId="3155882856" sldId="414"/>
            <ac:spMk id="3" creationId="{E8B85099-8DAC-4D3D-B6B9-5D49079273E7}"/>
          </ac:spMkLst>
        </pc:spChg>
      </pc:sldChg>
      <pc:sldChg chg="modSp mod">
        <pc:chgData name="Vasilios Tavlaridis" userId="cf0f3e73-e183-4ecf-9d20-cf90aae84965" providerId="ADAL" clId="{DD05296E-8324-4DE2-93D8-42C1E1B0FB42}" dt="2026-09-13T01:57:00.281" v="47" actId="20577"/>
        <pc:sldMkLst>
          <pc:docMk/>
          <pc:sldMk cId="495292827" sldId="570"/>
        </pc:sldMkLst>
        <pc:spChg chg="mod">
          <ac:chgData name="Vasilios Tavlaridis" userId="cf0f3e73-e183-4ecf-9d20-cf90aae84965" providerId="ADAL" clId="{DD05296E-8324-4DE2-93D8-42C1E1B0FB42}" dt="2026-09-13T01:57:00.281" v="47" actId="20577"/>
          <ac:spMkLst>
            <pc:docMk/>
            <pc:sldMk cId="495292827" sldId="570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DD05296E-8324-4DE2-93D8-42C1E1B0FB42}" dt="2026-09-13T01:24:12.625" v="27" actId="20577"/>
        <pc:sldMkLst>
          <pc:docMk/>
          <pc:sldMk cId="4265673327" sldId="627"/>
        </pc:sldMkLst>
        <pc:spChg chg="mod">
          <ac:chgData name="Vasilios Tavlaridis" userId="cf0f3e73-e183-4ecf-9d20-cf90aae84965" providerId="ADAL" clId="{DD05296E-8324-4DE2-93D8-42C1E1B0FB42}" dt="2026-09-13T01:24:12.625" v="27" actId="20577"/>
          <ac:spMkLst>
            <pc:docMk/>
            <pc:sldMk cId="4265673327" sldId="627"/>
            <ac:spMk id="3" creationId="{50E0B42E-FC95-F6D4-9407-FEDA81D8708A}"/>
          </ac:spMkLst>
        </pc:spChg>
      </pc:sldChg>
      <pc:sldChg chg="modSp mod">
        <pc:chgData name="Vasilios Tavlaridis" userId="cf0f3e73-e183-4ecf-9d20-cf90aae84965" providerId="ADAL" clId="{DD05296E-8324-4DE2-93D8-42C1E1B0FB42}" dt="2026-09-13T01:57:41.286" v="52" actId="20577"/>
        <pc:sldMkLst>
          <pc:docMk/>
          <pc:sldMk cId="59067096" sldId="628"/>
        </pc:sldMkLst>
        <pc:spChg chg="mod">
          <ac:chgData name="Vasilios Tavlaridis" userId="cf0f3e73-e183-4ecf-9d20-cf90aae84965" providerId="ADAL" clId="{DD05296E-8324-4DE2-93D8-42C1E1B0FB42}" dt="2026-09-13T01:29:35.979" v="39" actId="1076"/>
          <ac:spMkLst>
            <pc:docMk/>
            <pc:sldMk cId="59067096" sldId="628"/>
            <ac:spMk id="2" creationId="{ED4E3DE4-91ED-1E91-40C1-BC49DC2CED6A}"/>
          </ac:spMkLst>
        </pc:spChg>
        <pc:spChg chg="mod">
          <ac:chgData name="Vasilios Tavlaridis" userId="cf0f3e73-e183-4ecf-9d20-cf90aae84965" providerId="ADAL" clId="{DD05296E-8324-4DE2-93D8-42C1E1B0FB42}" dt="2026-09-13T01:57:41.286" v="52" actId="20577"/>
          <ac:spMkLst>
            <pc:docMk/>
            <pc:sldMk cId="59067096" sldId="628"/>
            <ac:spMk id="3" creationId="{09B63FFD-2BED-A051-B8C8-5F7A6805B6DC}"/>
          </ac:spMkLst>
        </pc:spChg>
        <pc:spChg chg="mod">
          <ac:chgData name="Vasilios Tavlaridis" userId="cf0f3e73-e183-4ecf-9d20-cf90aae84965" providerId="ADAL" clId="{DD05296E-8324-4DE2-93D8-42C1E1B0FB42}" dt="2026-09-13T01:29:33.148" v="38" actId="1076"/>
          <ac:spMkLst>
            <pc:docMk/>
            <pc:sldMk cId="59067096" sldId="628"/>
            <ac:spMk id="7" creationId="{707556FC-BF30-E76D-1709-A37E29A3368D}"/>
          </ac:spMkLst>
        </pc:spChg>
      </pc:sldChg>
      <pc:sldChg chg="modSp mod">
        <pc:chgData name="Vasilios Tavlaridis" userId="cf0f3e73-e183-4ecf-9d20-cf90aae84965" providerId="ADAL" clId="{DD05296E-8324-4DE2-93D8-42C1E1B0FB42}" dt="2026-09-12T22:27:07.340" v="2" actId="5793"/>
        <pc:sldMkLst>
          <pc:docMk/>
          <pc:sldMk cId="2999603490" sldId="630"/>
        </pc:sldMkLst>
        <pc:spChg chg="mod">
          <ac:chgData name="Vasilios Tavlaridis" userId="cf0f3e73-e183-4ecf-9d20-cf90aae84965" providerId="ADAL" clId="{DD05296E-8324-4DE2-93D8-42C1E1B0FB42}" dt="2026-09-12T22:27:07.340" v="2" actId="5793"/>
          <ac:spMkLst>
            <pc:docMk/>
            <pc:sldMk cId="2999603490" sldId="630"/>
            <ac:spMk id="3" creationId="{A614E6D7-FE1B-895F-76BB-D933B9630DD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ish-business-bank.co.uk/about/research-and-publications/small-business-finance-markets-report-2025" TargetMode="External"/><Relationship Id="rId2" Type="http://schemas.openxmlformats.org/officeDocument/2006/relationships/hyperlink" Target="https://www.gov.uk/government/statistics/business-population-estimates-2025/business-population-estimates-for-the-uk-and-regions-2025-statistical-releas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10-successful-young-entrepreneurs-4773310" TargetMode="External"/><Relationship Id="rId2" Type="http://schemas.openxmlformats.org/officeDocument/2006/relationships/hyperlink" Target="https://www.headspacegroup.co.uk/10-of-the-uks-greatest-entrepreneur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xford-royale.com/articles/10-great-british-entrepreneurs-achieved" TargetMode="External"/><Relationship Id="rId4" Type="http://schemas.openxmlformats.org/officeDocument/2006/relationships/hyperlink" Target="https://www.investopedia.com/articles/personal-finance/083115/worlds-top-10-serial-entrepreneurs.asp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353943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Reflection task &amp; Presentations</a:t>
            </a:r>
            <a:endParaRPr lang="fr-FR" sz="2800" b="1" dirty="0">
              <a:solidFill>
                <a:schemeClr val="bg1"/>
              </a:solidFill>
            </a:endParaRP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6DBEFA-CC99-1EAA-74C9-8A7C27730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0B42E-FC95-F6D4-9407-FEDA81D87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00" y="1053336"/>
            <a:ext cx="9001000" cy="4751328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400" b="1" dirty="0">
                <a:solidFill>
                  <a:prstClr val="black"/>
                </a:solidFill>
                <a:cs typeface="Arial" panose="020B0604020202020204" pitchFamily="34" charset="0"/>
              </a:rPr>
              <a:t>Part 1 (09:15-11:15)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>
                <a:solidFill>
                  <a:prstClr val="black"/>
                </a:solidFill>
              </a:rPr>
              <a:t>We will review and discuss the 750-word Reflection on Entrepreneurship, which forms part of your assessment.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400" dirty="0">
              <a:solidFill>
                <a:prstClr val="black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>
                <a:solidFill>
                  <a:prstClr val="black"/>
                </a:solidFill>
              </a:rPr>
              <a:t>This session will focus on understanding the assessment requirements, structuring and developing your critical response.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b="1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400" b="1" dirty="0"/>
              <a:t>Part 2 (11:30-13:15)</a:t>
            </a:r>
          </a:p>
          <a:p>
            <a:pPr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400" dirty="0">
                <a:solidFill>
                  <a:prstClr val="black"/>
                </a:solidFill>
              </a:rPr>
              <a:t>Students will present their Business Plan to the lecturer and receive feedback to help refine and strengthen their ideas.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99C9E4-C9A4-24B1-439E-D8B61EF10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180" y="275838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2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80EA8E5-E138-E706-A612-66469FBA3A44}"/>
              </a:ext>
            </a:extLst>
          </p:cNvPr>
          <p:cNvSpPr txBox="1">
            <a:spLocks/>
          </p:cNvSpPr>
          <p:nvPr/>
        </p:nvSpPr>
        <p:spPr>
          <a:xfrm>
            <a:off x="457200" y="0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6733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4635"/>
            <a:ext cx="9013316" cy="4937364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Let’s look at the 750 words Reflection -Task 3/ week 12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lvl="0"/>
            <a:r>
              <a:rPr lang="en-GB" sz="2800" b="1" dirty="0"/>
              <a:t>Question 1: </a:t>
            </a:r>
            <a:r>
              <a:rPr lang="en-GB" sz="2800" dirty="0"/>
              <a:t>Critically reflect the impact of entrepreneurship and the small business sector to the UK economy.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b="1" dirty="0"/>
              <a:t>Question 2: </a:t>
            </a:r>
            <a:r>
              <a:rPr lang="en-GB" sz="2800" dirty="0"/>
              <a:t>Explain why you think it would be better to start your own company rather than working for someone else.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Reflection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D0E144A-1158-AE8B-C184-D5C0657BAC8E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2928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5D5F1C-A947-BD91-613C-8A5FC07C9F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63FFD-2BED-A051-B8C8-5F7A6805B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2" y="857856"/>
            <a:ext cx="9013316" cy="4937364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2800" b="1" dirty="0"/>
              <a:t>Question 1: </a:t>
            </a:r>
            <a:r>
              <a:rPr lang="en-GB" sz="2800" dirty="0"/>
              <a:t>Critically reflect the impact of entrepreneurship and the small business sector to the UK economy.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To help answer this question, revisit Week 1’s lecture slides where we explored the concepts of entrepreneurship, entrepreneurs and SMEs (Small and Medium-sized Enterprises). We also discussed the key differences between entrepreneurs and small business owners.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When reflecting, consider both the positive contributions of entrepreneurship to economic growth, innovation and employment, as well as some of the challenges and limitations faced by small businesses.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4E3DE4-91ED-1E91-40C1-BC49DC2CE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98466"/>
            <a:ext cx="8229600" cy="372234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200" b="1" dirty="0">
                <a:solidFill>
                  <a:srgbClr val="0070C0"/>
                </a:solidFill>
              </a:rPr>
              <a:t>Reflection </a:t>
            </a:r>
            <a:r>
              <a:rPr lang="en-GB" sz="2800" b="1" dirty="0">
                <a:solidFill>
                  <a:srgbClr val="0070C0"/>
                </a:solidFill>
              </a:rPr>
              <a:t>Element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07556FC-BF30-E76D-1709-A37E29A3368D}"/>
              </a:ext>
            </a:extLst>
          </p:cNvPr>
          <p:cNvSpPr txBox="1">
            <a:spLocks/>
          </p:cNvSpPr>
          <p:nvPr/>
        </p:nvSpPr>
        <p:spPr>
          <a:xfrm>
            <a:off x="457200" y="22628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670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3908F-7014-C9FE-517F-8F6A32B32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2470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546AA-ED71-C4CE-77FE-025E30DEE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66964"/>
            <a:ext cx="8928992" cy="4250269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Draft an initial outline of your response, identifying the key themes and arguments you intend to discuss.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 next slide includes some useful sources that may help you develop your arguments and support your discussion with evidence.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962A41C-9135-367A-2692-7DC20970646E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127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2D2969-0946-195E-DAF9-75A8B89335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14E6D7-FE1B-895F-76BB-D933B9630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2" y="548680"/>
            <a:ext cx="9013316" cy="523771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b="1" dirty="0">
                <a:solidFill>
                  <a:srgbClr val="0070C0"/>
                </a:solidFill>
              </a:rPr>
              <a:t>Below some sources that might support you with the first question: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b="1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https://www.gov.uk/government/statistics/business-population-estimates-2025/business-population-estimates-for-the-uk-and-regions-2025-statistical-release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3"/>
              </a:rPr>
              <a:t>https://www.british-business-bank.co.uk/about/research-and-publications/small-business-finance-markets-report-2025</a:t>
            </a: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1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ED19DB4-F72C-41C1-A263-764EF5EB7106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6034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26D0B7-EA42-C506-BE33-10CADC18BD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0CA32-DD68-0EA0-5337-505992BB5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2" y="1268081"/>
            <a:ext cx="9013316" cy="4321159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b="1" dirty="0"/>
              <a:t>Question 2: </a:t>
            </a:r>
            <a:r>
              <a:rPr lang="en-GB" sz="2800" dirty="0"/>
              <a:t>Why do you think it would be better to start your own business rather than work for someone else?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Consider the advantages of being your own boss, such as having greater control over your decisions, pursuing your own ideas and creating something that reflects your vision and ambitions.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E8CFBB-8C79-EF60-2871-1046EBC68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200" b="1" dirty="0">
                <a:solidFill>
                  <a:srgbClr val="0070C0"/>
                </a:solidFill>
              </a:rPr>
              <a:t>Reflection Element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47EF53A-6EBB-453D-7797-054EF42A1B3C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782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A1DC9-C0D3-F27C-07C5-B9CC2CC779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4D85-3CBB-C7E3-A6EA-D77A52CB6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92470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579DF-D799-A4AC-C86E-99AE2FC2B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098560"/>
            <a:ext cx="8928992" cy="4418673"/>
          </a:xfrm>
        </p:spPr>
        <p:txBody>
          <a:bodyPr>
            <a:normAutofit lnSpcReduction="1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Draft an initial outline of your response, identifying the key themes and arguments you intend to discuss.</a:t>
            </a:r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The next slide you will see some inspiring examples of successful entrepreneurs. Their journeys may encourage you to think about the opportunities and rewards of starting your own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09B4A38-4135-DC5A-2D01-2C50B7A8D6E0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827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6AC1A-068A-36BE-1D15-5E4F4284F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A83A6-7232-13FB-78FB-B5FFE37FA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24" y="503567"/>
            <a:ext cx="8969152" cy="407958"/>
          </a:xfrm>
        </p:spPr>
        <p:txBody>
          <a:bodyPr>
            <a:normAutofit fontScale="90000"/>
          </a:bodyPr>
          <a:lstStyle/>
          <a:p>
            <a:br>
              <a:rPr lang="en-GB" sz="3200" b="1" u="sng" dirty="0">
                <a:highlight>
                  <a:srgbClr val="FFFF00"/>
                </a:highlight>
              </a:rPr>
            </a:br>
            <a:br>
              <a:rPr lang="en-GB" sz="3200" b="1" u="sng" dirty="0">
                <a:highlight>
                  <a:srgbClr val="FFFF00"/>
                </a:highlight>
              </a:rPr>
            </a:br>
            <a:r>
              <a:rPr lang="en-GB" sz="3100" b="1" dirty="0">
                <a:solidFill>
                  <a:srgbClr val="0070C0"/>
                </a:solidFill>
              </a:rPr>
              <a:t>Some inspiring examples to read at home</a:t>
            </a:r>
            <a:br>
              <a:rPr lang="en-GB" sz="3200" b="1" u="sng" dirty="0">
                <a:highlight>
                  <a:srgbClr val="FFFF00"/>
                </a:highlight>
              </a:rPr>
            </a:br>
            <a:br>
              <a:rPr lang="en-GB" sz="3200" b="1" dirty="0"/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25CE5F1-8D71-A0C6-0452-B776DCA11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846" y="980728"/>
            <a:ext cx="9036496" cy="4608512"/>
          </a:xfrm>
        </p:spPr>
        <p:txBody>
          <a:bodyPr>
            <a:normAutofit lnSpcReduction="100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Just Making soup…</a:t>
            </a:r>
            <a:endParaRPr lang="en-GB" sz="2400" dirty="0">
              <a:hlinkClick r:id="rId2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https://www.headspacegroup.co.uk/10-of-the-uks-greatest-entrepreneurs/</a:t>
            </a: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Young Entrepreneurs: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3"/>
              </a:rPr>
              <a:t>https://www.investopedia.com/10-successful-young-entrepreneurs-4773310</a:t>
            </a: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Top 10 Serial Entrepreneurs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4"/>
              </a:rPr>
              <a:t>https://www.investopedia.com/articles/personal-finance/083115/worlds-top-10-serial-entrepreneurs.asp</a:t>
            </a: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Best UK Entrepreneurs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5"/>
              </a:rPr>
              <a:t>https://www.oxford-royale.com/articles/10-great-british-entrepreneurs-achieved</a:t>
            </a: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FAEEDEF-FB54-1829-082B-B021D288B7A9}"/>
              </a:ext>
            </a:extLst>
          </p:cNvPr>
          <p:cNvSpPr txBox="1">
            <a:spLocks/>
          </p:cNvSpPr>
          <p:nvPr/>
        </p:nvSpPr>
        <p:spPr>
          <a:xfrm>
            <a:off x="457200" y="-99392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7255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CC049-A39B-32B6-F70F-4A17B595EB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297C4-93ED-7186-28DE-05548A843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E7CC0F-17F9-EA75-DAC6-0CF7DAA2AE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D65A59A-ECFF-252B-5A55-4417B0CF82BA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9940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D72BA0-505C-8C81-FBC7-054944812C8C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5DAF88-0651-582D-DD0E-79C599C13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D9ADD-F037-2FCA-0D97-D4C07D0C7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484784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Part 2</a:t>
            </a:r>
            <a:br>
              <a:rPr lang="en-GB" sz="4800" b="1">
                <a:solidFill>
                  <a:srgbClr val="007DC3"/>
                </a:solidFill>
              </a:rPr>
            </a:br>
            <a:r>
              <a:rPr lang="en-GB" sz="4800" b="1">
                <a:solidFill>
                  <a:srgbClr val="007DC3"/>
                </a:solidFill>
              </a:rPr>
              <a:t>Student Presentations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4427FA3-FD21-5C45-41B9-3F7EC9F00E71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1963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Barringer, B.R. and Ireland, R.D. (2019) </a:t>
            </a:r>
            <a:r>
              <a:rPr lang="en-GB" sz="2400" b="0" i="1" dirty="0">
                <a:solidFill>
                  <a:schemeClr val="tx1"/>
                </a:solidFill>
              </a:rPr>
              <a:t>Entrepreneurship: successfully launching new ventures</a:t>
            </a:r>
            <a:r>
              <a:rPr lang="en-GB" sz="2400" b="0" dirty="0">
                <a:solidFill>
                  <a:schemeClr val="tx1"/>
                </a:solidFill>
              </a:rPr>
              <a:t>. 6th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Harlow: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Chaston, I. (2009) </a:t>
            </a:r>
            <a:r>
              <a:rPr lang="en-GB" sz="2400" b="0" i="1" dirty="0">
                <a:solidFill>
                  <a:schemeClr val="tx1"/>
                </a:solidFill>
              </a:rPr>
              <a:t>Entrepreneurial management in small firms</a:t>
            </a:r>
            <a:r>
              <a:rPr lang="en-GB" sz="2400" b="0" dirty="0">
                <a:solidFill>
                  <a:schemeClr val="tx1"/>
                </a:solidFill>
              </a:rPr>
              <a:t>. Los Angeles: SAGE.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Mariotti, S. and Glackin, C. (2016) </a:t>
            </a:r>
            <a:r>
              <a:rPr lang="en-GB" sz="2400" b="0" i="1" dirty="0">
                <a:solidFill>
                  <a:schemeClr val="tx1"/>
                </a:solidFill>
              </a:rPr>
              <a:t>Entrepreneurship: starting and operating a small business</a:t>
            </a:r>
            <a:r>
              <a:rPr lang="en-GB" sz="2400" b="0" dirty="0">
                <a:solidFill>
                  <a:schemeClr val="tx1"/>
                </a:solidFill>
              </a:rPr>
              <a:t>. 4th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Boston: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Morris, M.J. (2011) </a:t>
            </a:r>
            <a:r>
              <a:rPr lang="en-GB" sz="2400" b="0" i="1" dirty="0">
                <a:solidFill>
                  <a:schemeClr val="tx1"/>
                </a:solidFill>
              </a:rPr>
              <a:t>Starting a successful business</a:t>
            </a:r>
            <a:r>
              <a:rPr lang="en-GB" sz="2400" b="0" dirty="0">
                <a:solidFill>
                  <a:schemeClr val="tx1"/>
                </a:solidFill>
              </a:rPr>
              <a:t>. 7th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London: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84FA17F-1B0C-FE70-094B-97C68ECCA036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</a:t>
            </a:r>
            <a:r>
              <a:rPr lang="en-GB" b="1"/>
              <a:t>have the</a:t>
            </a: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Presentations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684</Words>
  <Application>Microsoft Office PowerPoint</Application>
  <PresentationFormat>On-screen Show (4:3)</PresentationFormat>
  <Paragraphs>100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Learning Outcomes for today’s session</vt:lpstr>
      <vt:lpstr> Reflection</vt:lpstr>
      <vt:lpstr> Reflection Element</vt:lpstr>
      <vt:lpstr>Class Activity </vt:lpstr>
      <vt:lpstr>PowerPoint Presentation</vt:lpstr>
      <vt:lpstr> Reflection Element</vt:lpstr>
      <vt:lpstr>Class Activity </vt:lpstr>
      <vt:lpstr>  Some inspiring examples to read at home  </vt:lpstr>
      <vt:lpstr> Do you have any Questions? </vt:lpstr>
      <vt:lpstr> Thank you!</vt:lpstr>
      <vt:lpstr> Part 2 Student Presentations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Vasilios Tavlaridis</cp:lastModifiedBy>
  <cp:revision>30</cp:revision>
  <dcterms:created xsi:type="dcterms:W3CDTF">2022-01-28T13:18:47Z</dcterms:created>
  <dcterms:modified xsi:type="dcterms:W3CDTF">2026-09-13T01:57:46Z</dcterms:modified>
  <cp:contentStatus/>
</cp:coreProperties>
</file>