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xml" ContentType="application/vnd.openxmlformats-officedocument.presentationml.tags+xml"/>
  <Override PartName="/ppt/notesSlides/notesSlide18.xml" ContentType="application/vnd.openxmlformats-officedocument.presentationml.notesSlide+xml"/>
  <Override PartName="/ppt/tags/tag2.xml" ContentType="application/vnd.openxmlformats-officedocument.presentationml.tags+xml"/>
  <Override PartName="/ppt/notesSlides/notesSlide19.xml" ContentType="application/vnd.openxmlformats-officedocument.presentationml.notesSlide+xml"/>
  <Override PartName="/ppt/tags/tag3.xml" ContentType="application/vnd.openxmlformats-officedocument.presentationml.tags+xml"/>
  <Override PartName="/ppt/notesSlides/notesSlide20.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7.xml" ContentType="application/vnd.openxmlformats-officedocument.presentationml.tags+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ppt/tags/tag9.xml" ContentType="application/vnd.openxmlformats-officedocument.presentationml.tags+xml"/>
  <Override PartName="/ppt/notesSlides/notesSlide27.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tags/tag12.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3"/>
  </p:notesMasterIdLst>
  <p:sldIdLst>
    <p:sldId id="630" r:id="rId5"/>
    <p:sldId id="625" r:id="rId6"/>
    <p:sldId id="631" r:id="rId7"/>
    <p:sldId id="285" r:id="rId8"/>
    <p:sldId id="336" r:id="rId9"/>
    <p:sldId id="642" r:id="rId10"/>
    <p:sldId id="643" r:id="rId11"/>
    <p:sldId id="534" r:id="rId12"/>
    <p:sldId id="536" r:id="rId13"/>
    <p:sldId id="632" r:id="rId14"/>
    <p:sldId id="633" r:id="rId15"/>
    <p:sldId id="476" r:id="rId16"/>
    <p:sldId id="647" r:id="rId17"/>
    <p:sldId id="320" r:id="rId18"/>
    <p:sldId id="477" r:id="rId19"/>
    <p:sldId id="644" r:id="rId20"/>
    <p:sldId id="635" r:id="rId21"/>
    <p:sldId id="478" r:id="rId22"/>
    <p:sldId id="475" r:id="rId23"/>
    <p:sldId id="470" r:id="rId24"/>
    <p:sldId id="636" r:id="rId25"/>
    <p:sldId id="484" r:id="rId26"/>
    <p:sldId id="481" r:id="rId27"/>
    <p:sldId id="627" r:id="rId28"/>
    <p:sldId id="628" r:id="rId29"/>
    <p:sldId id="466" r:id="rId30"/>
    <p:sldId id="482" r:id="rId31"/>
    <p:sldId id="637" r:id="rId32"/>
    <p:sldId id="645" r:id="rId33"/>
    <p:sldId id="629" r:id="rId34"/>
    <p:sldId id="486" r:id="rId35"/>
    <p:sldId id="487" r:id="rId36"/>
    <p:sldId id="488" r:id="rId37"/>
    <p:sldId id="646" r:id="rId38"/>
    <p:sldId id="467" r:id="rId39"/>
    <p:sldId id="622" r:id="rId40"/>
    <p:sldId id="469" r:id="rId41"/>
    <p:sldId id="483"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pUwk61pgeB5/UU/LmhEOw==" hashData="/6UrbqNftfIFv+0C6/5nOo/Nel9HTSo0PtBT/jFV3h4huHTkVif0oiboF9npxbAOlZrJUUb6X+vVe+PN5RGrY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959" autoAdjust="0"/>
    <p:restoredTop sz="87483" autoAdjust="0"/>
  </p:normalViewPr>
  <p:slideViewPr>
    <p:cSldViewPr snapToGrid="0">
      <p:cViewPr varScale="1">
        <p:scale>
          <a:sx n="111" d="100"/>
          <a:sy n="111" d="100"/>
        </p:scale>
        <p:origin x="2776" y="20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4A3952-7B5B-497E-B19B-1177AE2EDBE4}"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019D5F0A-CB94-49E4-BF9F-50DFD1230EB6}">
      <dgm:prSet/>
      <dgm:spPr/>
      <dgm:t>
        <a:bodyPr/>
        <a:lstStyle/>
        <a:p>
          <a:r>
            <a:rPr lang="en-US"/>
            <a:t>Describe</a:t>
          </a:r>
        </a:p>
      </dgm:t>
    </dgm:pt>
    <dgm:pt modelId="{C4AA9AC4-55CA-4C3E-A0B1-D728746E51B9}" type="parTrans" cxnId="{10B3B922-D883-44C3-9201-A1B83B738792}">
      <dgm:prSet/>
      <dgm:spPr/>
      <dgm:t>
        <a:bodyPr/>
        <a:lstStyle/>
        <a:p>
          <a:endParaRPr lang="en-US"/>
        </a:p>
      </dgm:t>
    </dgm:pt>
    <dgm:pt modelId="{26402012-3166-47AC-AAFA-2226BB0C1E5C}" type="sibTrans" cxnId="{10B3B922-D883-44C3-9201-A1B83B738792}">
      <dgm:prSet/>
      <dgm:spPr/>
      <dgm:t>
        <a:bodyPr/>
        <a:lstStyle/>
        <a:p>
          <a:endParaRPr lang="en-US"/>
        </a:p>
      </dgm:t>
    </dgm:pt>
    <dgm:pt modelId="{AC41D351-DDCF-4BBB-9A56-EA9208BCB7F3}">
      <dgm:prSet/>
      <dgm:spPr/>
      <dgm:t>
        <a:bodyPr/>
        <a:lstStyle/>
        <a:p>
          <a:r>
            <a:rPr lang="en-US"/>
            <a:t>Describe the seating plan in a police vehicle when escorting detained persons whilst promoting maximum security and safety.</a:t>
          </a:r>
        </a:p>
      </dgm:t>
    </dgm:pt>
    <dgm:pt modelId="{5B2EB97D-C7C6-4CEB-9ED2-00A472571E41}" type="parTrans" cxnId="{E7156ED3-D292-4B85-B420-5480D6ABFDCC}">
      <dgm:prSet/>
      <dgm:spPr/>
      <dgm:t>
        <a:bodyPr/>
        <a:lstStyle/>
        <a:p>
          <a:endParaRPr lang="en-US"/>
        </a:p>
      </dgm:t>
    </dgm:pt>
    <dgm:pt modelId="{FC57C821-0BFD-4204-81D4-01C7AF4405D6}" type="sibTrans" cxnId="{E7156ED3-D292-4B85-B420-5480D6ABFDCC}">
      <dgm:prSet/>
      <dgm:spPr/>
      <dgm:t>
        <a:bodyPr/>
        <a:lstStyle/>
        <a:p>
          <a:endParaRPr lang="en-US"/>
        </a:p>
      </dgm:t>
    </dgm:pt>
    <dgm:pt modelId="{4ECF44CC-D2F2-4969-8F7F-C582E64FEC63}">
      <dgm:prSet/>
      <dgm:spPr/>
      <dgm:t>
        <a:bodyPr/>
        <a:lstStyle/>
        <a:p>
          <a:r>
            <a:rPr lang="en-US"/>
            <a:t>Outline</a:t>
          </a:r>
        </a:p>
      </dgm:t>
    </dgm:pt>
    <dgm:pt modelId="{06F1D522-2F09-46F8-863E-FA47153BB3DF}" type="parTrans" cxnId="{F1459BA0-2E93-4404-920D-737EB3713D2B}">
      <dgm:prSet/>
      <dgm:spPr/>
      <dgm:t>
        <a:bodyPr/>
        <a:lstStyle/>
        <a:p>
          <a:endParaRPr lang="en-US"/>
        </a:p>
      </dgm:t>
    </dgm:pt>
    <dgm:pt modelId="{778517C9-0EAB-448F-94D0-A648FBAB9917}" type="sibTrans" cxnId="{F1459BA0-2E93-4404-920D-737EB3713D2B}">
      <dgm:prSet/>
      <dgm:spPr/>
      <dgm:t>
        <a:bodyPr/>
        <a:lstStyle/>
        <a:p>
          <a:endParaRPr lang="en-US"/>
        </a:p>
      </dgm:t>
    </dgm:pt>
    <dgm:pt modelId="{C0B615AD-EDA4-44EB-ADDD-8B29D35A4998}">
      <dgm:prSet/>
      <dgm:spPr/>
      <dgm:t>
        <a:bodyPr/>
        <a:lstStyle/>
        <a:p>
          <a:r>
            <a:rPr lang="en-US"/>
            <a:t>Outline the principles of cross-contamination of evidence.</a:t>
          </a:r>
        </a:p>
      </dgm:t>
    </dgm:pt>
    <dgm:pt modelId="{87F80A29-05D7-4B19-A232-FFF96EC510B8}" type="parTrans" cxnId="{6AD37158-E911-449D-8E14-D1D78D143272}">
      <dgm:prSet/>
      <dgm:spPr/>
      <dgm:t>
        <a:bodyPr/>
        <a:lstStyle/>
        <a:p>
          <a:endParaRPr lang="en-US"/>
        </a:p>
      </dgm:t>
    </dgm:pt>
    <dgm:pt modelId="{5B18D106-6903-4F96-B7AC-EEFF0CD841DA}" type="sibTrans" cxnId="{6AD37158-E911-449D-8E14-D1D78D143272}">
      <dgm:prSet/>
      <dgm:spPr/>
      <dgm:t>
        <a:bodyPr/>
        <a:lstStyle/>
        <a:p>
          <a:endParaRPr lang="en-US"/>
        </a:p>
      </dgm:t>
    </dgm:pt>
    <dgm:pt modelId="{64C33AFD-05D1-43D1-A66C-7E308E356EAF}">
      <dgm:prSet/>
      <dgm:spPr/>
      <dgm:t>
        <a:bodyPr/>
        <a:lstStyle/>
        <a:p>
          <a:r>
            <a:rPr lang="en-US"/>
            <a:t>Explain</a:t>
          </a:r>
        </a:p>
      </dgm:t>
    </dgm:pt>
    <dgm:pt modelId="{BE319F1D-9FB1-4EC8-B1E0-11656C0A6C7C}" type="parTrans" cxnId="{02322925-2FC7-4B9C-865D-90A4D28CC272}">
      <dgm:prSet/>
      <dgm:spPr/>
      <dgm:t>
        <a:bodyPr/>
        <a:lstStyle/>
        <a:p>
          <a:endParaRPr lang="en-US"/>
        </a:p>
      </dgm:t>
    </dgm:pt>
    <dgm:pt modelId="{78443DF8-4D0C-4F60-B34F-F9D734BC1133}" type="sibTrans" cxnId="{02322925-2FC7-4B9C-865D-90A4D28CC272}">
      <dgm:prSet/>
      <dgm:spPr/>
      <dgm:t>
        <a:bodyPr/>
        <a:lstStyle/>
        <a:p>
          <a:endParaRPr lang="en-US"/>
        </a:p>
      </dgm:t>
    </dgm:pt>
    <dgm:pt modelId="{B25E3D1B-735D-4E45-82EF-8CBF5957AB29}">
      <dgm:prSet/>
      <dgm:spPr/>
      <dgm:t>
        <a:bodyPr/>
        <a:lstStyle/>
        <a:p>
          <a:r>
            <a:rPr lang="en-US"/>
            <a:t>Explain what constitutes detention including the detention clock, designated stations, non-designated stations and dealing with voluntary attendees.</a:t>
          </a:r>
        </a:p>
      </dgm:t>
    </dgm:pt>
    <dgm:pt modelId="{1D5EFB49-7A76-4583-B533-7BF010393478}" type="parTrans" cxnId="{57F3BA73-4917-49C1-AE62-FFE859DCCF37}">
      <dgm:prSet/>
      <dgm:spPr/>
      <dgm:t>
        <a:bodyPr/>
        <a:lstStyle/>
        <a:p>
          <a:endParaRPr lang="en-US"/>
        </a:p>
      </dgm:t>
    </dgm:pt>
    <dgm:pt modelId="{5249C219-0883-4276-ACBC-EA40656CA619}" type="sibTrans" cxnId="{57F3BA73-4917-49C1-AE62-FFE859DCCF37}">
      <dgm:prSet/>
      <dgm:spPr/>
      <dgm:t>
        <a:bodyPr/>
        <a:lstStyle/>
        <a:p>
          <a:endParaRPr lang="en-US"/>
        </a:p>
      </dgm:t>
    </dgm:pt>
    <dgm:pt modelId="{CD4CFA76-7501-4B04-B76D-FDF454684B6A}">
      <dgm:prSet/>
      <dgm:spPr/>
      <dgm:t>
        <a:bodyPr/>
        <a:lstStyle/>
        <a:p>
          <a:r>
            <a:rPr lang="en-US"/>
            <a:t>Explain</a:t>
          </a:r>
        </a:p>
      </dgm:t>
    </dgm:pt>
    <dgm:pt modelId="{A7276CC8-D68F-473F-A833-02A8A8C15D3D}" type="parTrans" cxnId="{53D416D2-92F7-41AA-BE33-4599A4ECFF57}">
      <dgm:prSet/>
      <dgm:spPr/>
      <dgm:t>
        <a:bodyPr/>
        <a:lstStyle/>
        <a:p>
          <a:endParaRPr lang="en-US"/>
        </a:p>
      </dgm:t>
    </dgm:pt>
    <dgm:pt modelId="{0FB6F96E-B06A-4432-8B52-CBBD5A9A04F6}" type="sibTrans" cxnId="{53D416D2-92F7-41AA-BE33-4599A4ECFF57}">
      <dgm:prSet/>
      <dgm:spPr/>
      <dgm:t>
        <a:bodyPr/>
        <a:lstStyle/>
        <a:p>
          <a:endParaRPr lang="en-US"/>
        </a:p>
      </dgm:t>
    </dgm:pt>
    <dgm:pt modelId="{3C215D8F-1D36-4A98-87BB-F8FEF9833124}">
      <dgm:prSet/>
      <dgm:spPr/>
      <dgm:t>
        <a:bodyPr/>
        <a:lstStyle/>
        <a:p>
          <a:r>
            <a:rPr lang="en-US"/>
            <a:t>Explain how to transport violent and drunken prisoners and prisoner suffering with mental health.</a:t>
          </a:r>
        </a:p>
      </dgm:t>
    </dgm:pt>
    <dgm:pt modelId="{1F642DA5-0440-42B1-AFF9-33623C5C3727}" type="parTrans" cxnId="{0269ECD4-1149-4FEA-8BA7-A25E3C2A182E}">
      <dgm:prSet/>
      <dgm:spPr/>
      <dgm:t>
        <a:bodyPr/>
        <a:lstStyle/>
        <a:p>
          <a:endParaRPr lang="en-US"/>
        </a:p>
      </dgm:t>
    </dgm:pt>
    <dgm:pt modelId="{920AA34D-514A-4FF0-84BF-C83AFCC4EBB0}" type="sibTrans" cxnId="{0269ECD4-1149-4FEA-8BA7-A25E3C2A182E}">
      <dgm:prSet/>
      <dgm:spPr/>
      <dgm:t>
        <a:bodyPr/>
        <a:lstStyle/>
        <a:p>
          <a:endParaRPr lang="en-US"/>
        </a:p>
      </dgm:t>
    </dgm:pt>
    <dgm:pt modelId="{AC21A63C-75DB-4906-9C29-0B9605FE6B2B}">
      <dgm:prSet/>
      <dgm:spPr/>
      <dgm:t>
        <a:bodyPr/>
        <a:lstStyle/>
        <a:p>
          <a:r>
            <a:rPr lang="en-US"/>
            <a:t>Summarise</a:t>
          </a:r>
        </a:p>
      </dgm:t>
    </dgm:pt>
    <dgm:pt modelId="{4BA3F1F6-EE23-4D8A-A157-0E1E3DAE633E}" type="parTrans" cxnId="{8F9B77DC-49A7-4870-9DB3-64855801DE59}">
      <dgm:prSet/>
      <dgm:spPr/>
      <dgm:t>
        <a:bodyPr/>
        <a:lstStyle/>
        <a:p>
          <a:endParaRPr lang="en-US"/>
        </a:p>
      </dgm:t>
    </dgm:pt>
    <dgm:pt modelId="{B14502CC-8FA5-4EB5-B5B7-7E8BFBD51EEF}" type="sibTrans" cxnId="{8F9B77DC-49A7-4870-9DB3-64855801DE59}">
      <dgm:prSet/>
      <dgm:spPr/>
      <dgm:t>
        <a:bodyPr/>
        <a:lstStyle/>
        <a:p>
          <a:endParaRPr lang="en-US"/>
        </a:p>
      </dgm:t>
    </dgm:pt>
    <dgm:pt modelId="{5A50EC8D-4D98-4EE0-92DC-8D7DEC20659E}">
      <dgm:prSet/>
      <dgm:spPr/>
      <dgm:t>
        <a:bodyPr/>
        <a:lstStyle/>
        <a:p>
          <a:r>
            <a:rPr lang="en-US"/>
            <a:t>Summarise the roles, rights and responsibilities at custody including information to be given to the detained person.</a:t>
          </a:r>
        </a:p>
      </dgm:t>
    </dgm:pt>
    <dgm:pt modelId="{FB122490-1678-4229-A9BA-37F7E7FBBD71}" type="parTrans" cxnId="{7F34A82E-EA06-4FFA-BAE0-1E0A4B63E26B}">
      <dgm:prSet/>
      <dgm:spPr/>
      <dgm:t>
        <a:bodyPr/>
        <a:lstStyle/>
        <a:p>
          <a:endParaRPr lang="en-US"/>
        </a:p>
      </dgm:t>
    </dgm:pt>
    <dgm:pt modelId="{C4F338CC-9D63-4279-BB40-ED7F02050690}" type="sibTrans" cxnId="{7F34A82E-EA06-4FFA-BAE0-1E0A4B63E26B}">
      <dgm:prSet/>
      <dgm:spPr/>
      <dgm:t>
        <a:bodyPr/>
        <a:lstStyle/>
        <a:p>
          <a:endParaRPr lang="en-US"/>
        </a:p>
      </dgm:t>
    </dgm:pt>
    <dgm:pt modelId="{924978C3-F092-4344-B20F-686C39775DD5}">
      <dgm:prSet/>
      <dgm:spPr/>
      <dgm:t>
        <a:bodyPr/>
        <a:lstStyle/>
        <a:p>
          <a:r>
            <a:rPr lang="en-US"/>
            <a:t>Describe</a:t>
          </a:r>
        </a:p>
      </dgm:t>
    </dgm:pt>
    <dgm:pt modelId="{6A3A4AD1-600D-4684-92C6-7474757C77D8}" type="parTrans" cxnId="{8F998811-0186-4F6F-B1C2-8B524470E8AD}">
      <dgm:prSet/>
      <dgm:spPr/>
      <dgm:t>
        <a:bodyPr/>
        <a:lstStyle/>
        <a:p>
          <a:endParaRPr lang="en-US"/>
        </a:p>
      </dgm:t>
    </dgm:pt>
    <dgm:pt modelId="{C0387395-8DB1-472F-B6DB-8A78D7C12710}" type="sibTrans" cxnId="{8F998811-0186-4F6F-B1C2-8B524470E8AD}">
      <dgm:prSet/>
      <dgm:spPr/>
      <dgm:t>
        <a:bodyPr/>
        <a:lstStyle/>
        <a:p>
          <a:endParaRPr lang="en-US"/>
        </a:p>
      </dgm:t>
    </dgm:pt>
    <dgm:pt modelId="{86F67E85-B266-4C66-99E3-4A61675B17ED}">
      <dgm:prSet/>
      <dgm:spPr/>
      <dgm:t>
        <a:bodyPr/>
        <a:lstStyle/>
        <a:p>
          <a:r>
            <a:rPr lang="en-US"/>
            <a:t>Describe searches of detained persons and seizing of items including strip and intimate searches.</a:t>
          </a:r>
        </a:p>
      </dgm:t>
    </dgm:pt>
    <dgm:pt modelId="{BD62F80A-C372-4F91-9452-A60A375ED298}" type="parTrans" cxnId="{16ADEC79-3D46-4DC1-A581-BFE7A1378B3D}">
      <dgm:prSet/>
      <dgm:spPr/>
      <dgm:t>
        <a:bodyPr/>
        <a:lstStyle/>
        <a:p>
          <a:endParaRPr lang="en-US"/>
        </a:p>
      </dgm:t>
    </dgm:pt>
    <dgm:pt modelId="{FC62F3F9-92F5-4F8C-99D1-6C5DE89EE985}" type="sibTrans" cxnId="{16ADEC79-3D46-4DC1-A581-BFE7A1378B3D}">
      <dgm:prSet/>
      <dgm:spPr/>
      <dgm:t>
        <a:bodyPr/>
        <a:lstStyle/>
        <a:p>
          <a:endParaRPr lang="en-US"/>
        </a:p>
      </dgm:t>
    </dgm:pt>
    <dgm:pt modelId="{662CDAE7-C49D-4148-BF15-AA3569030DEE}">
      <dgm:prSet/>
      <dgm:spPr/>
      <dgm:t>
        <a:bodyPr/>
        <a:lstStyle/>
        <a:p>
          <a:r>
            <a:rPr lang="en-US"/>
            <a:t>Explain</a:t>
          </a:r>
        </a:p>
      </dgm:t>
    </dgm:pt>
    <dgm:pt modelId="{64AB5F39-17DF-4CEE-9F67-C504ECBA7F22}" type="parTrans" cxnId="{68B67ECB-6367-4678-80D6-009526EEA5FC}">
      <dgm:prSet/>
      <dgm:spPr/>
      <dgm:t>
        <a:bodyPr/>
        <a:lstStyle/>
        <a:p>
          <a:endParaRPr lang="en-US"/>
        </a:p>
      </dgm:t>
    </dgm:pt>
    <dgm:pt modelId="{F641AB83-E919-44FB-8FFA-169867070B7C}" type="sibTrans" cxnId="{68B67ECB-6367-4678-80D6-009526EEA5FC}">
      <dgm:prSet/>
      <dgm:spPr/>
      <dgm:t>
        <a:bodyPr/>
        <a:lstStyle/>
        <a:p>
          <a:endParaRPr lang="en-US"/>
        </a:p>
      </dgm:t>
    </dgm:pt>
    <dgm:pt modelId="{02CE7A4B-D47A-447C-BCBF-641061169B38}">
      <dgm:prSet/>
      <dgm:spPr/>
      <dgm:t>
        <a:bodyPr/>
        <a:lstStyle/>
        <a:p>
          <a:r>
            <a:rPr lang="en-US"/>
            <a:t>Explain the role of an appropriate adult within the police custody process.</a:t>
          </a:r>
        </a:p>
      </dgm:t>
    </dgm:pt>
    <dgm:pt modelId="{6AF6C5F2-DB07-4EBF-90C0-462AACE0FE72}" type="parTrans" cxnId="{810FF85C-1D8C-40E9-923B-EE1A45E2E23F}">
      <dgm:prSet/>
      <dgm:spPr/>
      <dgm:t>
        <a:bodyPr/>
        <a:lstStyle/>
        <a:p>
          <a:endParaRPr lang="en-US"/>
        </a:p>
      </dgm:t>
    </dgm:pt>
    <dgm:pt modelId="{435C5E84-E4B7-4BAE-AF76-D4E0671D8D1A}" type="sibTrans" cxnId="{810FF85C-1D8C-40E9-923B-EE1A45E2E23F}">
      <dgm:prSet/>
      <dgm:spPr/>
      <dgm:t>
        <a:bodyPr/>
        <a:lstStyle/>
        <a:p>
          <a:endParaRPr lang="en-US"/>
        </a:p>
      </dgm:t>
    </dgm:pt>
    <dgm:pt modelId="{B1E0CF98-0044-5A4E-A97B-312A69EDFDA0}" type="pres">
      <dgm:prSet presAssocID="{284A3952-7B5B-497E-B19B-1177AE2EDBE4}" presName="vert0" presStyleCnt="0">
        <dgm:presLayoutVars>
          <dgm:dir/>
          <dgm:animOne val="branch"/>
          <dgm:animLvl val="lvl"/>
        </dgm:presLayoutVars>
      </dgm:prSet>
      <dgm:spPr/>
    </dgm:pt>
    <dgm:pt modelId="{73A0207D-9478-574A-9A8B-10A28D6A832D}" type="pres">
      <dgm:prSet presAssocID="{019D5F0A-CB94-49E4-BF9F-50DFD1230EB6}" presName="thickLine" presStyleLbl="alignNode1" presStyleIdx="0" presStyleCnt="7"/>
      <dgm:spPr/>
    </dgm:pt>
    <dgm:pt modelId="{8E5B816D-C65D-5B45-A6AE-9A2A6D2F9E3A}" type="pres">
      <dgm:prSet presAssocID="{019D5F0A-CB94-49E4-BF9F-50DFD1230EB6}" presName="horz1" presStyleCnt="0"/>
      <dgm:spPr/>
    </dgm:pt>
    <dgm:pt modelId="{75EB174B-F3E3-EA47-BA62-9626CC60142C}" type="pres">
      <dgm:prSet presAssocID="{019D5F0A-CB94-49E4-BF9F-50DFD1230EB6}" presName="tx1" presStyleLbl="revTx" presStyleIdx="0" presStyleCnt="14"/>
      <dgm:spPr/>
    </dgm:pt>
    <dgm:pt modelId="{8F8967B5-1567-074A-A714-263B7C3EFB8E}" type="pres">
      <dgm:prSet presAssocID="{019D5F0A-CB94-49E4-BF9F-50DFD1230EB6}" presName="vert1" presStyleCnt="0"/>
      <dgm:spPr/>
    </dgm:pt>
    <dgm:pt modelId="{68CB8E73-1AF8-AB4B-9CFC-9874BFE39DDC}" type="pres">
      <dgm:prSet presAssocID="{AC41D351-DDCF-4BBB-9A56-EA9208BCB7F3}" presName="vertSpace2a" presStyleCnt="0"/>
      <dgm:spPr/>
    </dgm:pt>
    <dgm:pt modelId="{89332C40-1788-FB45-9A9B-17FC15872159}" type="pres">
      <dgm:prSet presAssocID="{AC41D351-DDCF-4BBB-9A56-EA9208BCB7F3}" presName="horz2" presStyleCnt="0"/>
      <dgm:spPr/>
    </dgm:pt>
    <dgm:pt modelId="{34F4AD3D-CEA8-D24F-86B7-59C689DE1F0E}" type="pres">
      <dgm:prSet presAssocID="{AC41D351-DDCF-4BBB-9A56-EA9208BCB7F3}" presName="horzSpace2" presStyleCnt="0"/>
      <dgm:spPr/>
    </dgm:pt>
    <dgm:pt modelId="{19931DC5-CBEB-ED4B-BE39-26616F524BC9}" type="pres">
      <dgm:prSet presAssocID="{AC41D351-DDCF-4BBB-9A56-EA9208BCB7F3}" presName="tx2" presStyleLbl="revTx" presStyleIdx="1" presStyleCnt="14"/>
      <dgm:spPr/>
    </dgm:pt>
    <dgm:pt modelId="{E6383602-8E15-D249-B45D-BAEE8BDFF33D}" type="pres">
      <dgm:prSet presAssocID="{AC41D351-DDCF-4BBB-9A56-EA9208BCB7F3}" presName="vert2" presStyleCnt="0"/>
      <dgm:spPr/>
    </dgm:pt>
    <dgm:pt modelId="{C1A8DB37-3093-1D4D-9721-2BDED79BF0E2}" type="pres">
      <dgm:prSet presAssocID="{AC41D351-DDCF-4BBB-9A56-EA9208BCB7F3}" presName="thinLine2b" presStyleLbl="callout" presStyleIdx="0" presStyleCnt="7"/>
      <dgm:spPr/>
    </dgm:pt>
    <dgm:pt modelId="{086BADA8-A344-7D42-8DA8-BB2FC0919E12}" type="pres">
      <dgm:prSet presAssocID="{AC41D351-DDCF-4BBB-9A56-EA9208BCB7F3}" presName="vertSpace2b" presStyleCnt="0"/>
      <dgm:spPr/>
    </dgm:pt>
    <dgm:pt modelId="{D76CD4E4-EB3F-2947-8E21-09A813D8A5AE}" type="pres">
      <dgm:prSet presAssocID="{4ECF44CC-D2F2-4969-8F7F-C582E64FEC63}" presName="thickLine" presStyleLbl="alignNode1" presStyleIdx="1" presStyleCnt="7"/>
      <dgm:spPr/>
    </dgm:pt>
    <dgm:pt modelId="{207B317F-DB01-274A-AC92-AC8E6654BB9F}" type="pres">
      <dgm:prSet presAssocID="{4ECF44CC-D2F2-4969-8F7F-C582E64FEC63}" presName="horz1" presStyleCnt="0"/>
      <dgm:spPr/>
    </dgm:pt>
    <dgm:pt modelId="{D43FE71E-7E25-054A-AC15-11715BB09D2B}" type="pres">
      <dgm:prSet presAssocID="{4ECF44CC-D2F2-4969-8F7F-C582E64FEC63}" presName="tx1" presStyleLbl="revTx" presStyleIdx="2" presStyleCnt="14"/>
      <dgm:spPr/>
    </dgm:pt>
    <dgm:pt modelId="{5E70466A-6CA5-9042-A3D7-F42569C22394}" type="pres">
      <dgm:prSet presAssocID="{4ECF44CC-D2F2-4969-8F7F-C582E64FEC63}" presName="vert1" presStyleCnt="0"/>
      <dgm:spPr/>
    </dgm:pt>
    <dgm:pt modelId="{6151DCD0-DFDF-B44C-B910-1329477B5BAD}" type="pres">
      <dgm:prSet presAssocID="{C0B615AD-EDA4-44EB-ADDD-8B29D35A4998}" presName="vertSpace2a" presStyleCnt="0"/>
      <dgm:spPr/>
    </dgm:pt>
    <dgm:pt modelId="{30E96CF0-12B1-444F-AD34-783C0F5BA21C}" type="pres">
      <dgm:prSet presAssocID="{C0B615AD-EDA4-44EB-ADDD-8B29D35A4998}" presName="horz2" presStyleCnt="0"/>
      <dgm:spPr/>
    </dgm:pt>
    <dgm:pt modelId="{78B34D92-136A-2147-AD9A-6B9DB30789DC}" type="pres">
      <dgm:prSet presAssocID="{C0B615AD-EDA4-44EB-ADDD-8B29D35A4998}" presName="horzSpace2" presStyleCnt="0"/>
      <dgm:spPr/>
    </dgm:pt>
    <dgm:pt modelId="{D635D2F3-32E4-974E-BF3E-3C898F9873B9}" type="pres">
      <dgm:prSet presAssocID="{C0B615AD-EDA4-44EB-ADDD-8B29D35A4998}" presName="tx2" presStyleLbl="revTx" presStyleIdx="3" presStyleCnt="14"/>
      <dgm:spPr/>
    </dgm:pt>
    <dgm:pt modelId="{DE652978-6E05-4B47-86CC-52D3940347F8}" type="pres">
      <dgm:prSet presAssocID="{C0B615AD-EDA4-44EB-ADDD-8B29D35A4998}" presName="vert2" presStyleCnt="0"/>
      <dgm:spPr/>
    </dgm:pt>
    <dgm:pt modelId="{4A5D3418-C1E0-7A45-A6CA-C2AF5F4DC5AE}" type="pres">
      <dgm:prSet presAssocID="{C0B615AD-EDA4-44EB-ADDD-8B29D35A4998}" presName="thinLine2b" presStyleLbl="callout" presStyleIdx="1" presStyleCnt="7"/>
      <dgm:spPr/>
    </dgm:pt>
    <dgm:pt modelId="{7D19E180-D6A3-F04E-BFD0-54D54420382D}" type="pres">
      <dgm:prSet presAssocID="{C0B615AD-EDA4-44EB-ADDD-8B29D35A4998}" presName="vertSpace2b" presStyleCnt="0"/>
      <dgm:spPr/>
    </dgm:pt>
    <dgm:pt modelId="{EA81A719-3D2C-B24D-919F-BC0978B98B58}" type="pres">
      <dgm:prSet presAssocID="{64C33AFD-05D1-43D1-A66C-7E308E356EAF}" presName="thickLine" presStyleLbl="alignNode1" presStyleIdx="2" presStyleCnt="7"/>
      <dgm:spPr/>
    </dgm:pt>
    <dgm:pt modelId="{8EC8ED5A-A836-2A4B-B078-E31EB9F46EA4}" type="pres">
      <dgm:prSet presAssocID="{64C33AFD-05D1-43D1-A66C-7E308E356EAF}" presName="horz1" presStyleCnt="0"/>
      <dgm:spPr/>
    </dgm:pt>
    <dgm:pt modelId="{9E844063-047B-5D44-AAD3-3FED92A1D048}" type="pres">
      <dgm:prSet presAssocID="{64C33AFD-05D1-43D1-A66C-7E308E356EAF}" presName="tx1" presStyleLbl="revTx" presStyleIdx="4" presStyleCnt="14"/>
      <dgm:spPr/>
    </dgm:pt>
    <dgm:pt modelId="{7095037A-AB08-2249-A06D-3AA4758A1F24}" type="pres">
      <dgm:prSet presAssocID="{64C33AFD-05D1-43D1-A66C-7E308E356EAF}" presName="vert1" presStyleCnt="0"/>
      <dgm:spPr/>
    </dgm:pt>
    <dgm:pt modelId="{C06E1611-6275-934C-B29A-26EDAB140008}" type="pres">
      <dgm:prSet presAssocID="{B25E3D1B-735D-4E45-82EF-8CBF5957AB29}" presName="vertSpace2a" presStyleCnt="0"/>
      <dgm:spPr/>
    </dgm:pt>
    <dgm:pt modelId="{2ECA093C-E873-F446-9819-6603C132F82C}" type="pres">
      <dgm:prSet presAssocID="{B25E3D1B-735D-4E45-82EF-8CBF5957AB29}" presName="horz2" presStyleCnt="0"/>
      <dgm:spPr/>
    </dgm:pt>
    <dgm:pt modelId="{E06D24CA-A3FE-FA49-9A25-D0B7DD7FEAC3}" type="pres">
      <dgm:prSet presAssocID="{B25E3D1B-735D-4E45-82EF-8CBF5957AB29}" presName="horzSpace2" presStyleCnt="0"/>
      <dgm:spPr/>
    </dgm:pt>
    <dgm:pt modelId="{D2042C27-E2CB-3948-9E55-AB23396FB831}" type="pres">
      <dgm:prSet presAssocID="{B25E3D1B-735D-4E45-82EF-8CBF5957AB29}" presName="tx2" presStyleLbl="revTx" presStyleIdx="5" presStyleCnt="14"/>
      <dgm:spPr/>
    </dgm:pt>
    <dgm:pt modelId="{989AD323-2F73-B24A-9B54-00EBA44F6CD9}" type="pres">
      <dgm:prSet presAssocID="{B25E3D1B-735D-4E45-82EF-8CBF5957AB29}" presName="vert2" presStyleCnt="0"/>
      <dgm:spPr/>
    </dgm:pt>
    <dgm:pt modelId="{19298633-EA30-004C-B853-3DD5B8E12030}" type="pres">
      <dgm:prSet presAssocID="{B25E3D1B-735D-4E45-82EF-8CBF5957AB29}" presName="thinLine2b" presStyleLbl="callout" presStyleIdx="2" presStyleCnt="7"/>
      <dgm:spPr/>
    </dgm:pt>
    <dgm:pt modelId="{5E033E85-AD0B-8D42-973B-048986E98C49}" type="pres">
      <dgm:prSet presAssocID="{B25E3D1B-735D-4E45-82EF-8CBF5957AB29}" presName="vertSpace2b" presStyleCnt="0"/>
      <dgm:spPr/>
    </dgm:pt>
    <dgm:pt modelId="{72B1EB09-A1A1-9649-B867-7F873E76506F}" type="pres">
      <dgm:prSet presAssocID="{CD4CFA76-7501-4B04-B76D-FDF454684B6A}" presName="thickLine" presStyleLbl="alignNode1" presStyleIdx="3" presStyleCnt="7"/>
      <dgm:spPr/>
    </dgm:pt>
    <dgm:pt modelId="{F4995ED7-45A8-D04F-9D93-079347A82C9C}" type="pres">
      <dgm:prSet presAssocID="{CD4CFA76-7501-4B04-B76D-FDF454684B6A}" presName="horz1" presStyleCnt="0"/>
      <dgm:spPr/>
    </dgm:pt>
    <dgm:pt modelId="{B03EE1E9-92EF-8F4C-A69F-A068878A4F20}" type="pres">
      <dgm:prSet presAssocID="{CD4CFA76-7501-4B04-B76D-FDF454684B6A}" presName="tx1" presStyleLbl="revTx" presStyleIdx="6" presStyleCnt="14"/>
      <dgm:spPr/>
    </dgm:pt>
    <dgm:pt modelId="{24C63CEA-5763-FC4D-98BB-F98FB34156FE}" type="pres">
      <dgm:prSet presAssocID="{CD4CFA76-7501-4B04-B76D-FDF454684B6A}" presName="vert1" presStyleCnt="0"/>
      <dgm:spPr/>
    </dgm:pt>
    <dgm:pt modelId="{95D0101B-5D2B-5641-98E7-BB557D00EDC1}" type="pres">
      <dgm:prSet presAssocID="{3C215D8F-1D36-4A98-87BB-F8FEF9833124}" presName="vertSpace2a" presStyleCnt="0"/>
      <dgm:spPr/>
    </dgm:pt>
    <dgm:pt modelId="{570403B7-43D0-524A-9294-B282C65D29C5}" type="pres">
      <dgm:prSet presAssocID="{3C215D8F-1D36-4A98-87BB-F8FEF9833124}" presName="horz2" presStyleCnt="0"/>
      <dgm:spPr/>
    </dgm:pt>
    <dgm:pt modelId="{E448BF70-33DA-024A-96D7-D83F7A02E092}" type="pres">
      <dgm:prSet presAssocID="{3C215D8F-1D36-4A98-87BB-F8FEF9833124}" presName="horzSpace2" presStyleCnt="0"/>
      <dgm:spPr/>
    </dgm:pt>
    <dgm:pt modelId="{3FD4BC23-9A1F-E84C-984F-93400951E394}" type="pres">
      <dgm:prSet presAssocID="{3C215D8F-1D36-4A98-87BB-F8FEF9833124}" presName="tx2" presStyleLbl="revTx" presStyleIdx="7" presStyleCnt="14"/>
      <dgm:spPr/>
    </dgm:pt>
    <dgm:pt modelId="{3820568F-6D6F-0747-BB86-1FC156C8DAAA}" type="pres">
      <dgm:prSet presAssocID="{3C215D8F-1D36-4A98-87BB-F8FEF9833124}" presName="vert2" presStyleCnt="0"/>
      <dgm:spPr/>
    </dgm:pt>
    <dgm:pt modelId="{005624A2-E0D4-B741-A05A-AE81300D9FC4}" type="pres">
      <dgm:prSet presAssocID="{3C215D8F-1D36-4A98-87BB-F8FEF9833124}" presName="thinLine2b" presStyleLbl="callout" presStyleIdx="3" presStyleCnt="7"/>
      <dgm:spPr/>
    </dgm:pt>
    <dgm:pt modelId="{D72ACAD2-2CEC-FE4A-AE40-BA2206069F0D}" type="pres">
      <dgm:prSet presAssocID="{3C215D8F-1D36-4A98-87BB-F8FEF9833124}" presName="vertSpace2b" presStyleCnt="0"/>
      <dgm:spPr/>
    </dgm:pt>
    <dgm:pt modelId="{949A9078-ABB6-7A46-992C-B99D2DF64E20}" type="pres">
      <dgm:prSet presAssocID="{AC21A63C-75DB-4906-9C29-0B9605FE6B2B}" presName="thickLine" presStyleLbl="alignNode1" presStyleIdx="4" presStyleCnt="7"/>
      <dgm:spPr/>
    </dgm:pt>
    <dgm:pt modelId="{AE8E51B5-A9D8-6444-AE28-D5E09849D31E}" type="pres">
      <dgm:prSet presAssocID="{AC21A63C-75DB-4906-9C29-0B9605FE6B2B}" presName="horz1" presStyleCnt="0"/>
      <dgm:spPr/>
    </dgm:pt>
    <dgm:pt modelId="{0A09FF1E-EBD1-F34B-B16F-051C081B71AE}" type="pres">
      <dgm:prSet presAssocID="{AC21A63C-75DB-4906-9C29-0B9605FE6B2B}" presName="tx1" presStyleLbl="revTx" presStyleIdx="8" presStyleCnt="14"/>
      <dgm:spPr/>
    </dgm:pt>
    <dgm:pt modelId="{C4EE74F1-5551-944B-93F1-5E78AB09D145}" type="pres">
      <dgm:prSet presAssocID="{AC21A63C-75DB-4906-9C29-0B9605FE6B2B}" presName="vert1" presStyleCnt="0"/>
      <dgm:spPr/>
    </dgm:pt>
    <dgm:pt modelId="{49662844-D476-F546-9059-8FE78FB382F3}" type="pres">
      <dgm:prSet presAssocID="{5A50EC8D-4D98-4EE0-92DC-8D7DEC20659E}" presName="vertSpace2a" presStyleCnt="0"/>
      <dgm:spPr/>
    </dgm:pt>
    <dgm:pt modelId="{64668B6A-AAC9-EC4F-86F8-E067669ED085}" type="pres">
      <dgm:prSet presAssocID="{5A50EC8D-4D98-4EE0-92DC-8D7DEC20659E}" presName="horz2" presStyleCnt="0"/>
      <dgm:spPr/>
    </dgm:pt>
    <dgm:pt modelId="{CC0191E4-F0B7-8B48-A912-FF464581B098}" type="pres">
      <dgm:prSet presAssocID="{5A50EC8D-4D98-4EE0-92DC-8D7DEC20659E}" presName="horzSpace2" presStyleCnt="0"/>
      <dgm:spPr/>
    </dgm:pt>
    <dgm:pt modelId="{EAB35274-0A8C-EF43-88BD-B94A73086893}" type="pres">
      <dgm:prSet presAssocID="{5A50EC8D-4D98-4EE0-92DC-8D7DEC20659E}" presName="tx2" presStyleLbl="revTx" presStyleIdx="9" presStyleCnt="14"/>
      <dgm:spPr/>
    </dgm:pt>
    <dgm:pt modelId="{52F40F5C-DBAB-194E-9EC4-7072337A49C6}" type="pres">
      <dgm:prSet presAssocID="{5A50EC8D-4D98-4EE0-92DC-8D7DEC20659E}" presName="vert2" presStyleCnt="0"/>
      <dgm:spPr/>
    </dgm:pt>
    <dgm:pt modelId="{235C3F9A-B38C-3748-A2D4-0A0527270CDF}" type="pres">
      <dgm:prSet presAssocID="{5A50EC8D-4D98-4EE0-92DC-8D7DEC20659E}" presName="thinLine2b" presStyleLbl="callout" presStyleIdx="4" presStyleCnt="7"/>
      <dgm:spPr/>
    </dgm:pt>
    <dgm:pt modelId="{F097BE6D-D7A4-5845-A13D-364001DC36DE}" type="pres">
      <dgm:prSet presAssocID="{5A50EC8D-4D98-4EE0-92DC-8D7DEC20659E}" presName="vertSpace2b" presStyleCnt="0"/>
      <dgm:spPr/>
    </dgm:pt>
    <dgm:pt modelId="{19BB0B67-C673-5840-BD9E-22C9BA093006}" type="pres">
      <dgm:prSet presAssocID="{924978C3-F092-4344-B20F-686C39775DD5}" presName="thickLine" presStyleLbl="alignNode1" presStyleIdx="5" presStyleCnt="7"/>
      <dgm:spPr/>
    </dgm:pt>
    <dgm:pt modelId="{62CF4E7D-CB79-0745-B87B-BD9F9077D693}" type="pres">
      <dgm:prSet presAssocID="{924978C3-F092-4344-B20F-686C39775DD5}" presName="horz1" presStyleCnt="0"/>
      <dgm:spPr/>
    </dgm:pt>
    <dgm:pt modelId="{7DBA1F4C-0237-7C4C-A889-C47EF1C3F24F}" type="pres">
      <dgm:prSet presAssocID="{924978C3-F092-4344-B20F-686C39775DD5}" presName="tx1" presStyleLbl="revTx" presStyleIdx="10" presStyleCnt="14"/>
      <dgm:spPr/>
    </dgm:pt>
    <dgm:pt modelId="{1C299D4A-D20B-994A-B728-7F488E2A8547}" type="pres">
      <dgm:prSet presAssocID="{924978C3-F092-4344-B20F-686C39775DD5}" presName="vert1" presStyleCnt="0"/>
      <dgm:spPr/>
    </dgm:pt>
    <dgm:pt modelId="{3B382904-131D-9442-A64A-4BC8A4C2A751}" type="pres">
      <dgm:prSet presAssocID="{86F67E85-B266-4C66-99E3-4A61675B17ED}" presName="vertSpace2a" presStyleCnt="0"/>
      <dgm:spPr/>
    </dgm:pt>
    <dgm:pt modelId="{9AA96431-C090-6C44-B113-2B6ADB1BD70F}" type="pres">
      <dgm:prSet presAssocID="{86F67E85-B266-4C66-99E3-4A61675B17ED}" presName="horz2" presStyleCnt="0"/>
      <dgm:spPr/>
    </dgm:pt>
    <dgm:pt modelId="{24CDE3EC-A32D-9D47-9304-9DEBA826814E}" type="pres">
      <dgm:prSet presAssocID="{86F67E85-B266-4C66-99E3-4A61675B17ED}" presName="horzSpace2" presStyleCnt="0"/>
      <dgm:spPr/>
    </dgm:pt>
    <dgm:pt modelId="{A62D30EE-118E-AB47-ACCC-48C7B0C3EBEC}" type="pres">
      <dgm:prSet presAssocID="{86F67E85-B266-4C66-99E3-4A61675B17ED}" presName="tx2" presStyleLbl="revTx" presStyleIdx="11" presStyleCnt="14"/>
      <dgm:spPr/>
    </dgm:pt>
    <dgm:pt modelId="{E2B98C3E-9D09-6A4B-8DB0-94CC3199CB27}" type="pres">
      <dgm:prSet presAssocID="{86F67E85-B266-4C66-99E3-4A61675B17ED}" presName="vert2" presStyleCnt="0"/>
      <dgm:spPr/>
    </dgm:pt>
    <dgm:pt modelId="{5EDC460F-04B6-4045-B6FF-01411187B0EA}" type="pres">
      <dgm:prSet presAssocID="{86F67E85-B266-4C66-99E3-4A61675B17ED}" presName="thinLine2b" presStyleLbl="callout" presStyleIdx="5" presStyleCnt="7"/>
      <dgm:spPr/>
    </dgm:pt>
    <dgm:pt modelId="{74E3CB94-EE77-8C4D-B50C-8FCD1CE825E7}" type="pres">
      <dgm:prSet presAssocID="{86F67E85-B266-4C66-99E3-4A61675B17ED}" presName="vertSpace2b" presStyleCnt="0"/>
      <dgm:spPr/>
    </dgm:pt>
    <dgm:pt modelId="{8C72A9F4-182E-1849-B23D-AFC50B39DECB}" type="pres">
      <dgm:prSet presAssocID="{662CDAE7-C49D-4148-BF15-AA3569030DEE}" presName="thickLine" presStyleLbl="alignNode1" presStyleIdx="6" presStyleCnt="7"/>
      <dgm:spPr/>
    </dgm:pt>
    <dgm:pt modelId="{5F15A07A-418C-4049-B1AA-603B44D3CC04}" type="pres">
      <dgm:prSet presAssocID="{662CDAE7-C49D-4148-BF15-AA3569030DEE}" presName="horz1" presStyleCnt="0"/>
      <dgm:spPr/>
    </dgm:pt>
    <dgm:pt modelId="{05901852-4B37-1041-8AA6-43CEEF021A5C}" type="pres">
      <dgm:prSet presAssocID="{662CDAE7-C49D-4148-BF15-AA3569030DEE}" presName="tx1" presStyleLbl="revTx" presStyleIdx="12" presStyleCnt="14"/>
      <dgm:spPr/>
    </dgm:pt>
    <dgm:pt modelId="{99C7A93A-9EBF-1B4A-949C-0B5F2EDC0ADA}" type="pres">
      <dgm:prSet presAssocID="{662CDAE7-C49D-4148-BF15-AA3569030DEE}" presName="vert1" presStyleCnt="0"/>
      <dgm:spPr/>
    </dgm:pt>
    <dgm:pt modelId="{686876EE-98EC-6649-80F2-9A885744FAA9}" type="pres">
      <dgm:prSet presAssocID="{02CE7A4B-D47A-447C-BCBF-641061169B38}" presName="vertSpace2a" presStyleCnt="0"/>
      <dgm:spPr/>
    </dgm:pt>
    <dgm:pt modelId="{DE2512E7-3444-4743-8DC6-E25E50D01BB9}" type="pres">
      <dgm:prSet presAssocID="{02CE7A4B-D47A-447C-BCBF-641061169B38}" presName="horz2" presStyleCnt="0"/>
      <dgm:spPr/>
    </dgm:pt>
    <dgm:pt modelId="{54BE65D0-D771-8048-964D-721D810C7F3C}" type="pres">
      <dgm:prSet presAssocID="{02CE7A4B-D47A-447C-BCBF-641061169B38}" presName="horzSpace2" presStyleCnt="0"/>
      <dgm:spPr/>
    </dgm:pt>
    <dgm:pt modelId="{0886F429-D522-CE42-B4FB-3D526C8826C3}" type="pres">
      <dgm:prSet presAssocID="{02CE7A4B-D47A-447C-BCBF-641061169B38}" presName="tx2" presStyleLbl="revTx" presStyleIdx="13" presStyleCnt="14"/>
      <dgm:spPr/>
    </dgm:pt>
    <dgm:pt modelId="{7EEEBBF7-93D1-EC46-8F56-B8C57F447070}" type="pres">
      <dgm:prSet presAssocID="{02CE7A4B-D47A-447C-BCBF-641061169B38}" presName="vert2" presStyleCnt="0"/>
      <dgm:spPr/>
    </dgm:pt>
    <dgm:pt modelId="{5680F41A-1130-3447-AE68-B09889511A35}" type="pres">
      <dgm:prSet presAssocID="{02CE7A4B-D47A-447C-BCBF-641061169B38}" presName="thinLine2b" presStyleLbl="callout" presStyleIdx="6" presStyleCnt="7"/>
      <dgm:spPr/>
    </dgm:pt>
    <dgm:pt modelId="{44110AC0-0CB2-DE4A-A880-A999179ACE1D}" type="pres">
      <dgm:prSet presAssocID="{02CE7A4B-D47A-447C-BCBF-641061169B38}" presName="vertSpace2b" presStyleCnt="0"/>
      <dgm:spPr/>
    </dgm:pt>
  </dgm:ptLst>
  <dgm:cxnLst>
    <dgm:cxn modelId="{1FF7B40A-1305-1346-9017-9EA3EE16A3A4}" type="presOf" srcId="{924978C3-F092-4344-B20F-686C39775DD5}" destId="{7DBA1F4C-0237-7C4C-A889-C47EF1C3F24F}" srcOrd="0" destOrd="0" presId="urn:microsoft.com/office/officeart/2008/layout/LinedList"/>
    <dgm:cxn modelId="{5635FC0B-7213-974B-A687-938A730C8665}" type="presOf" srcId="{02CE7A4B-D47A-447C-BCBF-641061169B38}" destId="{0886F429-D522-CE42-B4FB-3D526C8826C3}" srcOrd="0" destOrd="0" presId="urn:microsoft.com/office/officeart/2008/layout/LinedList"/>
    <dgm:cxn modelId="{8F998811-0186-4F6F-B1C2-8B524470E8AD}" srcId="{284A3952-7B5B-497E-B19B-1177AE2EDBE4}" destId="{924978C3-F092-4344-B20F-686C39775DD5}" srcOrd="5" destOrd="0" parTransId="{6A3A4AD1-600D-4684-92C6-7474757C77D8}" sibTransId="{C0387395-8DB1-472F-B6DB-8A78D7C12710}"/>
    <dgm:cxn modelId="{26D3E51E-71FA-6049-8619-395B9F937AF8}" type="presOf" srcId="{019D5F0A-CB94-49E4-BF9F-50DFD1230EB6}" destId="{75EB174B-F3E3-EA47-BA62-9626CC60142C}" srcOrd="0" destOrd="0" presId="urn:microsoft.com/office/officeart/2008/layout/LinedList"/>
    <dgm:cxn modelId="{44A2F41F-77C4-AC43-9D2A-78AAD583531A}" type="presOf" srcId="{C0B615AD-EDA4-44EB-ADDD-8B29D35A4998}" destId="{D635D2F3-32E4-974E-BF3E-3C898F9873B9}" srcOrd="0" destOrd="0" presId="urn:microsoft.com/office/officeart/2008/layout/LinedList"/>
    <dgm:cxn modelId="{1C626C21-6371-7B4A-8194-5209030020C1}" type="presOf" srcId="{284A3952-7B5B-497E-B19B-1177AE2EDBE4}" destId="{B1E0CF98-0044-5A4E-A97B-312A69EDFDA0}" srcOrd="0" destOrd="0" presId="urn:microsoft.com/office/officeart/2008/layout/LinedList"/>
    <dgm:cxn modelId="{10B3B922-D883-44C3-9201-A1B83B738792}" srcId="{284A3952-7B5B-497E-B19B-1177AE2EDBE4}" destId="{019D5F0A-CB94-49E4-BF9F-50DFD1230EB6}" srcOrd="0" destOrd="0" parTransId="{C4AA9AC4-55CA-4C3E-A0B1-D728746E51B9}" sibTransId="{26402012-3166-47AC-AAFA-2226BB0C1E5C}"/>
    <dgm:cxn modelId="{02322925-2FC7-4B9C-865D-90A4D28CC272}" srcId="{284A3952-7B5B-497E-B19B-1177AE2EDBE4}" destId="{64C33AFD-05D1-43D1-A66C-7E308E356EAF}" srcOrd="2" destOrd="0" parTransId="{BE319F1D-9FB1-4EC8-B1E0-11656C0A6C7C}" sibTransId="{78443DF8-4D0C-4F60-B34F-F9D734BC1133}"/>
    <dgm:cxn modelId="{16F39F2E-A964-AD42-9F1C-B1ADCC803C5F}" type="presOf" srcId="{CD4CFA76-7501-4B04-B76D-FDF454684B6A}" destId="{B03EE1E9-92EF-8F4C-A69F-A068878A4F20}" srcOrd="0" destOrd="0" presId="urn:microsoft.com/office/officeart/2008/layout/LinedList"/>
    <dgm:cxn modelId="{7F34A82E-EA06-4FFA-BAE0-1E0A4B63E26B}" srcId="{AC21A63C-75DB-4906-9C29-0B9605FE6B2B}" destId="{5A50EC8D-4D98-4EE0-92DC-8D7DEC20659E}" srcOrd="0" destOrd="0" parTransId="{FB122490-1678-4229-A9BA-37F7E7FBBD71}" sibTransId="{C4F338CC-9D63-4279-BB40-ED7F02050690}"/>
    <dgm:cxn modelId="{F02DE131-2860-6C4C-ADFA-1D00E4CAC5F5}" type="presOf" srcId="{3C215D8F-1D36-4A98-87BB-F8FEF9833124}" destId="{3FD4BC23-9A1F-E84C-984F-93400951E394}" srcOrd="0" destOrd="0" presId="urn:microsoft.com/office/officeart/2008/layout/LinedList"/>
    <dgm:cxn modelId="{B76B7344-3F30-7B4C-9CE8-4EDF1C745528}" type="presOf" srcId="{4ECF44CC-D2F2-4969-8F7F-C582E64FEC63}" destId="{D43FE71E-7E25-054A-AC15-11715BB09D2B}" srcOrd="0" destOrd="0" presId="urn:microsoft.com/office/officeart/2008/layout/LinedList"/>
    <dgm:cxn modelId="{F516A757-BA12-774A-B194-8C3872EDE310}" type="presOf" srcId="{AC41D351-DDCF-4BBB-9A56-EA9208BCB7F3}" destId="{19931DC5-CBEB-ED4B-BE39-26616F524BC9}" srcOrd="0" destOrd="0" presId="urn:microsoft.com/office/officeart/2008/layout/LinedList"/>
    <dgm:cxn modelId="{6AD37158-E911-449D-8E14-D1D78D143272}" srcId="{4ECF44CC-D2F2-4969-8F7F-C582E64FEC63}" destId="{C0B615AD-EDA4-44EB-ADDD-8B29D35A4998}" srcOrd="0" destOrd="0" parTransId="{87F80A29-05D7-4B19-A232-FFF96EC510B8}" sibTransId="{5B18D106-6903-4F96-B7AC-EEFF0CD841DA}"/>
    <dgm:cxn modelId="{810FF85C-1D8C-40E9-923B-EE1A45E2E23F}" srcId="{662CDAE7-C49D-4148-BF15-AA3569030DEE}" destId="{02CE7A4B-D47A-447C-BCBF-641061169B38}" srcOrd="0" destOrd="0" parTransId="{6AF6C5F2-DB07-4EBF-90C0-462AACE0FE72}" sibTransId="{435C5E84-E4B7-4BAE-AF76-D4E0671D8D1A}"/>
    <dgm:cxn modelId="{55F20A63-598D-6D4C-BBB6-F799C3D7C715}" type="presOf" srcId="{64C33AFD-05D1-43D1-A66C-7E308E356EAF}" destId="{9E844063-047B-5D44-AAD3-3FED92A1D048}" srcOrd="0" destOrd="0" presId="urn:microsoft.com/office/officeart/2008/layout/LinedList"/>
    <dgm:cxn modelId="{57F3BA73-4917-49C1-AE62-FFE859DCCF37}" srcId="{64C33AFD-05D1-43D1-A66C-7E308E356EAF}" destId="{B25E3D1B-735D-4E45-82EF-8CBF5957AB29}" srcOrd="0" destOrd="0" parTransId="{1D5EFB49-7A76-4583-B533-7BF010393478}" sibTransId="{5249C219-0883-4276-ACBC-EA40656CA619}"/>
    <dgm:cxn modelId="{C50C1976-2768-6B4A-A2E2-40FDA1B0E4AC}" type="presOf" srcId="{B25E3D1B-735D-4E45-82EF-8CBF5957AB29}" destId="{D2042C27-E2CB-3948-9E55-AB23396FB831}" srcOrd="0" destOrd="0" presId="urn:microsoft.com/office/officeart/2008/layout/LinedList"/>
    <dgm:cxn modelId="{16ADEC79-3D46-4DC1-A581-BFE7A1378B3D}" srcId="{924978C3-F092-4344-B20F-686C39775DD5}" destId="{86F67E85-B266-4C66-99E3-4A61675B17ED}" srcOrd="0" destOrd="0" parTransId="{BD62F80A-C372-4F91-9452-A60A375ED298}" sibTransId="{FC62F3F9-92F5-4F8C-99D1-6C5DE89EE985}"/>
    <dgm:cxn modelId="{F1459BA0-2E93-4404-920D-737EB3713D2B}" srcId="{284A3952-7B5B-497E-B19B-1177AE2EDBE4}" destId="{4ECF44CC-D2F2-4969-8F7F-C582E64FEC63}" srcOrd="1" destOrd="0" parTransId="{06F1D522-2F09-46F8-863E-FA47153BB3DF}" sibTransId="{778517C9-0EAB-448F-94D0-A648FBAB9917}"/>
    <dgm:cxn modelId="{68B67ECB-6367-4678-80D6-009526EEA5FC}" srcId="{284A3952-7B5B-497E-B19B-1177AE2EDBE4}" destId="{662CDAE7-C49D-4148-BF15-AA3569030DEE}" srcOrd="6" destOrd="0" parTransId="{64AB5F39-17DF-4CEE-9F67-C504ECBA7F22}" sibTransId="{F641AB83-E919-44FB-8FFA-169867070B7C}"/>
    <dgm:cxn modelId="{53D416D2-92F7-41AA-BE33-4599A4ECFF57}" srcId="{284A3952-7B5B-497E-B19B-1177AE2EDBE4}" destId="{CD4CFA76-7501-4B04-B76D-FDF454684B6A}" srcOrd="3" destOrd="0" parTransId="{A7276CC8-D68F-473F-A833-02A8A8C15D3D}" sibTransId="{0FB6F96E-B06A-4432-8B52-CBBD5A9A04F6}"/>
    <dgm:cxn modelId="{E7156ED3-D292-4B85-B420-5480D6ABFDCC}" srcId="{019D5F0A-CB94-49E4-BF9F-50DFD1230EB6}" destId="{AC41D351-DDCF-4BBB-9A56-EA9208BCB7F3}" srcOrd="0" destOrd="0" parTransId="{5B2EB97D-C7C6-4CEB-9ED2-00A472571E41}" sibTransId="{FC57C821-0BFD-4204-81D4-01C7AF4405D6}"/>
    <dgm:cxn modelId="{0269ECD4-1149-4FEA-8BA7-A25E3C2A182E}" srcId="{CD4CFA76-7501-4B04-B76D-FDF454684B6A}" destId="{3C215D8F-1D36-4A98-87BB-F8FEF9833124}" srcOrd="0" destOrd="0" parTransId="{1F642DA5-0440-42B1-AFF9-33623C5C3727}" sibTransId="{920AA34D-514A-4FF0-84BF-C83AFCC4EBB0}"/>
    <dgm:cxn modelId="{460F60D5-81B3-FB46-A534-CD97C39B6FD1}" type="presOf" srcId="{86F67E85-B266-4C66-99E3-4A61675B17ED}" destId="{A62D30EE-118E-AB47-ACCC-48C7B0C3EBEC}" srcOrd="0" destOrd="0" presId="urn:microsoft.com/office/officeart/2008/layout/LinedList"/>
    <dgm:cxn modelId="{0EE9DAD5-B596-CE47-A6A1-E9D73532CC9A}" type="presOf" srcId="{662CDAE7-C49D-4148-BF15-AA3569030DEE}" destId="{05901852-4B37-1041-8AA6-43CEEF021A5C}" srcOrd="0" destOrd="0" presId="urn:microsoft.com/office/officeart/2008/layout/LinedList"/>
    <dgm:cxn modelId="{8F9B77DC-49A7-4870-9DB3-64855801DE59}" srcId="{284A3952-7B5B-497E-B19B-1177AE2EDBE4}" destId="{AC21A63C-75DB-4906-9C29-0B9605FE6B2B}" srcOrd="4" destOrd="0" parTransId="{4BA3F1F6-EE23-4D8A-A157-0E1E3DAE633E}" sibTransId="{B14502CC-8FA5-4EB5-B5B7-7E8BFBD51EEF}"/>
    <dgm:cxn modelId="{C58E8BE6-7AEC-5945-8A27-3609B14C7862}" type="presOf" srcId="{5A50EC8D-4D98-4EE0-92DC-8D7DEC20659E}" destId="{EAB35274-0A8C-EF43-88BD-B94A73086893}" srcOrd="0" destOrd="0" presId="urn:microsoft.com/office/officeart/2008/layout/LinedList"/>
    <dgm:cxn modelId="{781CD1F3-2D69-BE42-98B8-42F090C951B2}" type="presOf" srcId="{AC21A63C-75DB-4906-9C29-0B9605FE6B2B}" destId="{0A09FF1E-EBD1-F34B-B16F-051C081B71AE}" srcOrd="0" destOrd="0" presId="urn:microsoft.com/office/officeart/2008/layout/LinedList"/>
    <dgm:cxn modelId="{F11E4AAD-E8B7-3146-A21B-A8FD62D78D65}" type="presParOf" srcId="{B1E0CF98-0044-5A4E-A97B-312A69EDFDA0}" destId="{73A0207D-9478-574A-9A8B-10A28D6A832D}" srcOrd="0" destOrd="0" presId="urn:microsoft.com/office/officeart/2008/layout/LinedList"/>
    <dgm:cxn modelId="{9A502DE5-6447-164C-9BD1-DA1C2F7B6BFA}" type="presParOf" srcId="{B1E0CF98-0044-5A4E-A97B-312A69EDFDA0}" destId="{8E5B816D-C65D-5B45-A6AE-9A2A6D2F9E3A}" srcOrd="1" destOrd="0" presId="urn:microsoft.com/office/officeart/2008/layout/LinedList"/>
    <dgm:cxn modelId="{F5E2DEB7-8567-4649-9970-BFDA674DA3AD}" type="presParOf" srcId="{8E5B816D-C65D-5B45-A6AE-9A2A6D2F9E3A}" destId="{75EB174B-F3E3-EA47-BA62-9626CC60142C}" srcOrd="0" destOrd="0" presId="urn:microsoft.com/office/officeart/2008/layout/LinedList"/>
    <dgm:cxn modelId="{8888C017-8678-154A-ACA5-19C8BB3D78E8}" type="presParOf" srcId="{8E5B816D-C65D-5B45-A6AE-9A2A6D2F9E3A}" destId="{8F8967B5-1567-074A-A714-263B7C3EFB8E}" srcOrd="1" destOrd="0" presId="urn:microsoft.com/office/officeart/2008/layout/LinedList"/>
    <dgm:cxn modelId="{3A93FA8B-EF26-8944-9CDA-0160C73AF7FD}" type="presParOf" srcId="{8F8967B5-1567-074A-A714-263B7C3EFB8E}" destId="{68CB8E73-1AF8-AB4B-9CFC-9874BFE39DDC}" srcOrd="0" destOrd="0" presId="urn:microsoft.com/office/officeart/2008/layout/LinedList"/>
    <dgm:cxn modelId="{09D2577D-F11A-6F4F-A7B4-D0E47AB1FDE2}" type="presParOf" srcId="{8F8967B5-1567-074A-A714-263B7C3EFB8E}" destId="{89332C40-1788-FB45-9A9B-17FC15872159}" srcOrd="1" destOrd="0" presId="urn:microsoft.com/office/officeart/2008/layout/LinedList"/>
    <dgm:cxn modelId="{69488FF9-AC66-F248-AAC8-55AAADA59E08}" type="presParOf" srcId="{89332C40-1788-FB45-9A9B-17FC15872159}" destId="{34F4AD3D-CEA8-D24F-86B7-59C689DE1F0E}" srcOrd="0" destOrd="0" presId="urn:microsoft.com/office/officeart/2008/layout/LinedList"/>
    <dgm:cxn modelId="{E2EE606E-7202-C34C-A7E0-AA12EBD70002}" type="presParOf" srcId="{89332C40-1788-FB45-9A9B-17FC15872159}" destId="{19931DC5-CBEB-ED4B-BE39-26616F524BC9}" srcOrd="1" destOrd="0" presId="urn:microsoft.com/office/officeart/2008/layout/LinedList"/>
    <dgm:cxn modelId="{95A0CB6B-C76D-8F4F-837B-CADF076CD81F}" type="presParOf" srcId="{89332C40-1788-FB45-9A9B-17FC15872159}" destId="{E6383602-8E15-D249-B45D-BAEE8BDFF33D}" srcOrd="2" destOrd="0" presId="urn:microsoft.com/office/officeart/2008/layout/LinedList"/>
    <dgm:cxn modelId="{9165B0F6-C605-0A4A-B6C8-F71F8F6ECB86}" type="presParOf" srcId="{8F8967B5-1567-074A-A714-263B7C3EFB8E}" destId="{C1A8DB37-3093-1D4D-9721-2BDED79BF0E2}" srcOrd="2" destOrd="0" presId="urn:microsoft.com/office/officeart/2008/layout/LinedList"/>
    <dgm:cxn modelId="{53660EDE-BD86-7E43-862C-69FD0935FF4F}" type="presParOf" srcId="{8F8967B5-1567-074A-A714-263B7C3EFB8E}" destId="{086BADA8-A344-7D42-8DA8-BB2FC0919E12}" srcOrd="3" destOrd="0" presId="urn:microsoft.com/office/officeart/2008/layout/LinedList"/>
    <dgm:cxn modelId="{87BEF183-5BBF-E743-8108-00D8CF1A9EB0}" type="presParOf" srcId="{B1E0CF98-0044-5A4E-A97B-312A69EDFDA0}" destId="{D76CD4E4-EB3F-2947-8E21-09A813D8A5AE}" srcOrd="2" destOrd="0" presId="urn:microsoft.com/office/officeart/2008/layout/LinedList"/>
    <dgm:cxn modelId="{CDA3C045-C3A9-A34D-93FB-BF4EE2CF2665}" type="presParOf" srcId="{B1E0CF98-0044-5A4E-A97B-312A69EDFDA0}" destId="{207B317F-DB01-274A-AC92-AC8E6654BB9F}" srcOrd="3" destOrd="0" presId="urn:microsoft.com/office/officeart/2008/layout/LinedList"/>
    <dgm:cxn modelId="{F373CB22-6F09-CC41-8415-29A6DAAC3951}" type="presParOf" srcId="{207B317F-DB01-274A-AC92-AC8E6654BB9F}" destId="{D43FE71E-7E25-054A-AC15-11715BB09D2B}" srcOrd="0" destOrd="0" presId="urn:microsoft.com/office/officeart/2008/layout/LinedList"/>
    <dgm:cxn modelId="{FA527E66-F803-544D-A684-03D5BDA7D78A}" type="presParOf" srcId="{207B317F-DB01-274A-AC92-AC8E6654BB9F}" destId="{5E70466A-6CA5-9042-A3D7-F42569C22394}" srcOrd="1" destOrd="0" presId="urn:microsoft.com/office/officeart/2008/layout/LinedList"/>
    <dgm:cxn modelId="{B7E1B5FB-3DD6-694E-AA96-0DE8F7F0D48D}" type="presParOf" srcId="{5E70466A-6CA5-9042-A3D7-F42569C22394}" destId="{6151DCD0-DFDF-B44C-B910-1329477B5BAD}" srcOrd="0" destOrd="0" presId="urn:microsoft.com/office/officeart/2008/layout/LinedList"/>
    <dgm:cxn modelId="{EE8E4F44-4E0A-AD44-B9BE-7A4A356D7D6B}" type="presParOf" srcId="{5E70466A-6CA5-9042-A3D7-F42569C22394}" destId="{30E96CF0-12B1-444F-AD34-783C0F5BA21C}" srcOrd="1" destOrd="0" presId="urn:microsoft.com/office/officeart/2008/layout/LinedList"/>
    <dgm:cxn modelId="{94F83EE4-162F-0142-BEFF-09A8AEA9CC7D}" type="presParOf" srcId="{30E96CF0-12B1-444F-AD34-783C0F5BA21C}" destId="{78B34D92-136A-2147-AD9A-6B9DB30789DC}" srcOrd="0" destOrd="0" presId="urn:microsoft.com/office/officeart/2008/layout/LinedList"/>
    <dgm:cxn modelId="{406D3557-BA2A-A542-94FF-4680DE64132D}" type="presParOf" srcId="{30E96CF0-12B1-444F-AD34-783C0F5BA21C}" destId="{D635D2F3-32E4-974E-BF3E-3C898F9873B9}" srcOrd="1" destOrd="0" presId="urn:microsoft.com/office/officeart/2008/layout/LinedList"/>
    <dgm:cxn modelId="{57DB7569-CB46-D74B-A7E4-CB7F2912C1EF}" type="presParOf" srcId="{30E96CF0-12B1-444F-AD34-783C0F5BA21C}" destId="{DE652978-6E05-4B47-86CC-52D3940347F8}" srcOrd="2" destOrd="0" presId="urn:microsoft.com/office/officeart/2008/layout/LinedList"/>
    <dgm:cxn modelId="{F137DB32-CC78-4840-9295-21BEDDFC6D63}" type="presParOf" srcId="{5E70466A-6CA5-9042-A3D7-F42569C22394}" destId="{4A5D3418-C1E0-7A45-A6CA-C2AF5F4DC5AE}" srcOrd="2" destOrd="0" presId="urn:microsoft.com/office/officeart/2008/layout/LinedList"/>
    <dgm:cxn modelId="{530132B9-D280-7042-A3F8-CE48878CC9CD}" type="presParOf" srcId="{5E70466A-6CA5-9042-A3D7-F42569C22394}" destId="{7D19E180-D6A3-F04E-BFD0-54D54420382D}" srcOrd="3" destOrd="0" presId="urn:microsoft.com/office/officeart/2008/layout/LinedList"/>
    <dgm:cxn modelId="{45AEBD9C-136A-394F-9C88-80B18D2BBF1D}" type="presParOf" srcId="{B1E0CF98-0044-5A4E-A97B-312A69EDFDA0}" destId="{EA81A719-3D2C-B24D-919F-BC0978B98B58}" srcOrd="4" destOrd="0" presId="urn:microsoft.com/office/officeart/2008/layout/LinedList"/>
    <dgm:cxn modelId="{37AE20A2-4A5A-0446-AEFD-4A40CA8E5C3E}" type="presParOf" srcId="{B1E0CF98-0044-5A4E-A97B-312A69EDFDA0}" destId="{8EC8ED5A-A836-2A4B-B078-E31EB9F46EA4}" srcOrd="5" destOrd="0" presId="urn:microsoft.com/office/officeart/2008/layout/LinedList"/>
    <dgm:cxn modelId="{58251E04-EE02-7149-94FC-2D73EAC3451F}" type="presParOf" srcId="{8EC8ED5A-A836-2A4B-B078-E31EB9F46EA4}" destId="{9E844063-047B-5D44-AAD3-3FED92A1D048}" srcOrd="0" destOrd="0" presId="urn:microsoft.com/office/officeart/2008/layout/LinedList"/>
    <dgm:cxn modelId="{5FFB452E-2D9F-DC48-A2C4-B089248DA50C}" type="presParOf" srcId="{8EC8ED5A-A836-2A4B-B078-E31EB9F46EA4}" destId="{7095037A-AB08-2249-A06D-3AA4758A1F24}" srcOrd="1" destOrd="0" presId="urn:microsoft.com/office/officeart/2008/layout/LinedList"/>
    <dgm:cxn modelId="{6DB5347A-AAAA-B846-B9BE-D080EDC32E6D}" type="presParOf" srcId="{7095037A-AB08-2249-A06D-3AA4758A1F24}" destId="{C06E1611-6275-934C-B29A-26EDAB140008}" srcOrd="0" destOrd="0" presId="urn:microsoft.com/office/officeart/2008/layout/LinedList"/>
    <dgm:cxn modelId="{8322938A-2F70-B641-8C6B-6E4D96AB4674}" type="presParOf" srcId="{7095037A-AB08-2249-A06D-3AA4758A1F24}" destId="{2ECA093C-E873-F446-9819-6603C132F82C}" srcOrd="1" destOrd="0" presId="urn:microsoft.com/office/officeart/2008/layout/LinedList"/>
    <dgm:cxn modelId="{5F9AECBF-18E7-FC41-9704-D5D20183B16C}" type="presParOf" srcId="{2ECA093C-E873-F446-9819-6603C132F82C}" destId="{E06D24CA-A3FE-FA49-9A25-D0B7DD7FEAC3}" srcOrd="0" destOrd="0" presId="urn:microsoft.com/office/officeart/2008/layout/LinedList"/>
    <dgm:cxn modelId="{F23675C8-94A5-F94E-969C-55BA15427D4C}" type="presParOf" srcId="{2ECA093C-E873-F446-9819-6603C132F82C}" destId="{D2042C27-E2CB-3948-9E55-AB23396FB831}" srcOrd="1" destOrd="0" presId="urn:microsoft.com/office/officeart/2008/layout/LinedList"/>
    <dgm:cxn modelId="{5052C78C-AEEC-E049-A023-BB14FF492B73}" type="presParOf" srcId="{2ECA093C-E873-F446-9819-6603C132F82C}" destId="{989AD323-2F73-B24A-9B54-00EBA44F6CD9}" srcOrd="2" destOrd="0" presId="urn:microsoft.com/office/officeart/2008/layout/LinedList"/>
    <dgm:cxn modelId="{AD2B3316-24E4-0C4F-80AE-75C8FDE638D8}" type="presParOf" srcId="{7095037A-AB08-2249-A06D-3AA4758A1F24}" destId="{19298633-EA30-004C-B853-3DD5B8E12030}" srcOrd="2" destOrd="0" presId="urn:microsoft.com/office/officeart/2008/layout/LinedList"/>
    <dgm:cxn modelId="{D896099B-BE20-074F-B7EB-69D640A7F213}" type="presParOf" srcId="{7095037A-AB08-2249-A06D-3AA4758A1F24}" destId="{5E033E85-AD0B-8D42-973B-048986E98C49}" srcOrd="3" destOrd="0" presId="urn:microsoft.com/office/officeart/2008/layout/LinedList"/>
    <dgm:cxn modelId="{A9566EAB-A882-9441-A68A-755E632A4BAA}" type="presParOf" srcId="{B1E0CF98-0044-5A4E-A97B-312A69EDFDA0}" destId="{72B1EB09-A1A1-9649-B867-7F873E76506F}" srcOrd="6" destOrd="0" presId="urn:microsoft.com/office/officeart/2008/layout/LinedList"/>
    <dgm:cxn modelId="{91CE4A43-1ED1-6241-9D8C-226206046D97}" type="presParOf" srcId="{B1E0CF98-0044-5A4E-A97B-312A69EDFDA0}" destId="{F4995ED7-45A8-D04F-9D93-079347A82C9C}" srcOrd="7" destOrd="0" presId="urn:microsoft.com/office/officeart/2008/layout/LinedList"/>
    <dgm:cxn modelId="{D90AC2A3-E312-F342-9C00-FA76FE09F6C7}" type="presParOf" srcId="{F4995ED7-45A8-D04F-9D93-079347A82C9C}" destId="{B03EE1E9-92EF-8F4C-A69F-A068878A4F20}" srcOrd="0" destOrd="0" presId="urn:microsoft.com/office/officeart/2008/layout/LinedList"/>
    <dgm:cxn modelId="{884BDA05-47A1-2841-BC5E-1F5CDAC1A5F3}" type="presParOf" srcId="{F4995ED7-45A8-D04F-9D93-079347A82C9C}" destId="{24C63CEA-5763-FC4D-98BB-F98FB34156FE}" srcOrd="1" destOrd="0" presId="urn:microsoft.com/office/officeart/2008/layout/LinedList"/>
    <dgm:cxn modelId="{3FFA53F7-F42B-3646-852B-6EF9C2863807}" type="presParOf" srcId="{24C63CEA-5763-FC4D-98BB-F98FB34156FE}" destId="{95D0101B-5D2B-5641-98E7-BB557D00EDC1}" srcOrd="0" destOrd="0" presId="urn:microsoft.com/office/officeart/2008/layout/LinedList"/>
    <dgm:cxn modelId="{BF2223F2-4D9E-6C42-A2BB-E1E92681C1CB}" type="presParOf" srcId="{24C63CEA-5763-FC4D-98BB-F98FB34156FE}" destId="{570403B7-43D0-524A-9294-B282C65D29C5}" srcOrd="1" destOrd="0" presId="urn:microsoft.com/office/officeart/2008/layout/LinedList"/>
    <dgm:cxn modelId="{1F3659D6-4501-EF4B-A42C-EBE2B0589223}" type="presParOf" srcId="{570403B7-43D0-524A-9294-B282C65D29C5}" destId="{E448BF70-33DA-024A-96D7-D83F7A02E092}" srcOrd="0" destOrd="0" presId="urn:microsoft.com/office/officeart/2008/layout/LinedList"/>
    <dgm:cxn modelId="{B05DE35A-F14C-3446-8384-CF1BE1AB1F62}" type="presParOf" srcId="{570403B7-43D0-524A-9294-B282C65D29C5}" destId="{3FD4BC23-9A1F-E84C-984F-93400951E394}" srcOrd="1" destOrd="0" presId="urn:microsoft.com/office/officeart/2008/layout/LinedList"/>
    <dgm:cxn modelId="{38873D9D-94D4-E845-81C6-8D7B73DE08EC}" type="presParOf" srcId="{570403B7-43D0-524A-9294-B282C65D29C5}" destId="{3820568F-6D6F-0747-BB86-1FC156C8DAAA}" srcOrd="2" destOrd="0" presId="urn:microsoft.com/office/officeart/2008/layout/LinedList"/>
    <dgm:cxn modelId="{4E137B26-3390-C843-B487-C1CAE7482105}" type="presParOf" srcId="{24C63CEA-5763-FC4D-98BB-F98FB34156FE}" destId="{005624A2-E0D4-B741-A05A-AE81300D9FC4}" srcOrd="2" destOrd="0" presId="urn:microsoft.com/office/officeart/2008/layout/LinedList"/>
    <dgm:cxn modelId="{00B931AC-4715-B144-B5BD-EAA92A0098C2}" type="presParOf" srcId="{24C63CEA-5763-FC4D-98BB-F98FB34156FE}" destId="{D72ACAD2-2CEC-FE4A-AE40-BA2206069F0D}" srcOrd="3" destOrd="0" presId="urn:microsoft.com/office/officeart/2008/layout/LinedList"/>
    <dgm:cxn modelId="{A367BD2B-AE80-5441-8BC2-0F368418C593}" type="presParOf" srcId="{B1E0CF98-0044-5A4E-A97B-312A69EDFDA0}" destId="{949A9078-ABB6-7A46-992C-B99D2DF64E20}" srcOrd="8" destOrd="0" presId="urn:microsoft.com/office/officeart/2008/layout/LinedList"/>
    <dgm:cxn modelId="{4B37EE6F-62B5-5F45-AECA-CA161C7386D5}" type="presParOf" srcId="{B1E0CF98-0044-5A4E-A97B-312A69EDFDA0}" destId="{AE8E51B5-A9D8-6444-AE28-D5E09849D31E}" srcOrd="9" destOrd="0" presId="urn:microsoft.com/office/officeart/2008/layout/LinedList"/>
    <dgm:cxn modelId="{E043B5D2-CA84-224C-95D2-DAC6B6A95387}" type="presParOf" srcId="{AE8E51B5-A9D8-6444-AE28-D5E09849D31E}" destId="{0A09FF1E-EBD1-F34B-B16F-051C081B71AE}" srcOrd="0" destOrd="0" presId="urn:microsoft.com/office/officeart/2008/layout/LinedList"/>
    <dgm:cxn modelId="{C61426D7-5890-A143-A3D1-12854232E6B0}" type="presParOf" srcId="{AE8E51B5-A9D8-6444-AE28-D5E09849D31E}" destId="{C4EE74F1-5551-944B-93F1-5E78AB09D145}" srcOrd="1" destOrd="0" presId="urn:microsoft.com/office/officeart/2008/layout/LinedList"/>
    <dgm:cxn modelId="{4D88DB83-9594-0C4B-BAB1-636EB5BB8751}" type="presParOf" srcId="{C4EE74F1-5551-944B-93F1-5E78AB09D145}" destId="{49662844-D476-F546-9059-8FE78FB382F3}" srcOrd="0" destOrd="0" presId="urn:microsoft.com/office/officeart/2008/layout/LinedList"/>
    <dgm:cxn modelId="{6A116CC1-21A8-AF4F-8D2A-74D9565BBFFB}" type="presParOf" srcId="{C4EE74F1-5551-944B-93F1-5E78AB09D145}" destId="{64668B6A-AAC9-EC4F-86F8-E067669ED085}" srcOrd="1" destOrd="0" presId="urn:microsoft.com/office/officeart/2008/layout/LinedList"/>
    <dgm:cxn modelId="{CFA62279-F936-184E-A554-0894A326F996}" type="presParOf" srcId="{64668B6A-AAC9-EC4F-86F8-E067669ED085}" destId="{CC0191E4-F0B7-8B48-A912-FF464581B098}" srcOrd="0" destOrd="0" presId="urn:microsoft.com/office/officeart/2008/layout/LinedList"/>
    <dgm:cxn modelId="{1FF1973B-9262-9645-B85F-BBEDD6281076}" type="presParOf" srcId="{64668B6A-AAC9-EC4F-86F8-E067669ED085}" destId="{EAB35274-0A8C-EF43-88BD-B94A73086893}" srcOrd="1" destOrd="0" presId="urn:microsoft.com/office/officeart/2008/layout/LinedList"/>
    <dgm:cxn modelId="{85B5184B-B1E1-C347-94F2-A663EEC291D7}" type="presParOf" srcId="{64668B6A-AAC9-EC4F-86F8-E067669ED085}" destId="{52F40F5C-DBAB-194E-9EC4-7072337A49C6}" srcOrd="2" destOrd="0" presId="urn:microsoft.com/office/officeart/2008/layout/LinedList"/>
    <dgm:cxn modelId="{E7F9BD94-64C0-3349-81F3-F194D85FE64D}" type="presParOf" srcId="{C4EE74F1-5551-944B-93F1-5E78AB09D145}" destId="{235C3F9A-B38C-3748-A2D4-0A0527270CDF}" srcOrd="2" destOrd="0" presId="urn:microsoft.com/office/officeart/2008/layout/LinedList"/>
    <dgm:cxn modelId="{70195038-5F08-554A-938A-B3A2023388D1}" type="presParOf" srcId="{C4EE74F1-5551-944B-93F1-5E78AB09D145}" destId="{F097BE6D-D7A4-5845-A13D-364001DC36DE}" srcOrd="3" destOrd="0" presId="urn:microsoft.com/office/officeart/2008/layout/LinedList"/>
    <dgm:cxn modelId="{1E7117EF-0AE7-2146-9D0E-502D3E82BB08}" type="presParOf" srcId="{B1E0CF98-0044-5A4E-A97B-312A69EDFDA0}" destId="{19BB0B67-C673-5840-BD9E-22C9BA093006}" srcOrd="10" destOrd="0" presId="urn:microsoft.com/office/officeart/2008/layout/LinedList"/>
    <dgm:cxn modelId="{898E0CFD-E48E-6349-90C4-E278F3C132AC}" type="presParOf" srcId="{B1E0CF98-0044-5A4E-A97B-312A69EDFDA0}" destId="{62CF4E7D-CB79-0745-B87B-BD9F9077D693}" srcOrd="11" destOrd="0" presId="urn:microsoft.com/office/officeart/2008/layout/LinedList"/>
    <dgm:cxn modelId="{880A1CE7-79F9-394A-AE85-F3510B686C95}" type="presParOf" srcId="{62CF4E7D-CB79-0745-B87B-BD9F9077D693}" destId="{7DBA1F4C-0237-7C4C-A889-C47EF1C3F24F}" srcOrd="0" destOrd="0" presId="urn:microsoft.com/office/officeart/2008/layout/LinedList"/>
    <dgm:cxn modelId="{23B8634A-4483-1145-934D-37B150E26A15}" type="presParOf" srcId="{62CF4E7D-CB79-0745-B87B-BD9F9077D693}" destId="{1C299D4A-D20B-994A-B728-7F488E2A8547}" srcOrd="1" destOrd="0" presId="urn:microsoft.com/office/officeart/2008/layout/LinedList"/>
    <dgm:cxn modelId="{E7765B70-E733-B44D-A998-E8AC2034A8D3}" type="presParOf" srcId="{1C299D4A-D20B-994A-B728-7F488E2A8547}" destId="{3B382904-131D-9442-A64A-4BC8A4C2A751}" srcOrd="0" destOrd="0" presId="urn:microsoft.com/office/officeart/2008/layout/LinedList"/>
    <dgm:cxn modelId="{F6A88BDC-0710-0948-ACDC-57881377D3E8}" type="presParOf" srcId="{1C299D4A-D20B-994A-B728-7F488E2A8547}" destId="{9AA96431-C090-6C44-B113-2B6ADB1BD70F}" srcOrd="1" destOrd="0" presId="urn:microsoft.com/office/officeart/2008/layout/LinedList"/>
    <dgm:cxn modelId="{8A9ED77E-8744-E545-8E4B-60E8118B19E6}" type="presParOf" srcId="{9AA96431-C090-6C44-B113-2B6ADB1BD70F}" destId="{24CDE3EC-A32D-9D47-9304-9DEBA826814E}" srcOrd="0" destOrd="0" presId="urn:microsoft.com/office/officeart/2008/layout/LinedList"/>
    <dgm:cxn modelId="{9A9400DF-088C-DE47-ADE1-6A4EB9D23CBC}" type="presParOf" srcId="{9AA96431-C090-6C44-B113-2B6ADB1BD70F}" destId="{A62D30EE-118E-AB47-ACCC-48C7B0C3EBEC}" srcOrd="1" destOrd="0" presId="urn:microsoft.com/office/officeart/2008/layout/LinedList"/>
    <dgm:cxn modelId="{DC5EBBDB-BADA-BB4B-9B9E-C0D69E5B820C}" type="presParOf" srcId="{9AA96431-C090-6C44-B113-2B6ADB1BD70F}" destId="{E2B98C3E-9D09-6A4B-8DB0-94CC3199CB27}" srcOrd="2" destOrd="0" presId="urn:microsoft.com/office/officeart/2008/layout/LinedList"/>
    <dgm:cxn modelId="{46F55770-03EE-FF41-82AC-471A770E7DE1}" type="presParOf" srcId="{1C299D4A-D20B-994A-B728-7F488E2A8547}" destId="{5EDC460F-04B6-4045-B6FF-01411187B0EA}" srcOrd="2" destOrd="0" presId="urn:microsoft.com/office/officeart/2008/layout/LinedList"/>
    <dgm:cxn modelId="{97706B2A-A959-0C48-845F-E5963BCAE573}" type="presParOf" srcId="{1C299D4A-D20B-994A-B728-7F488E2A8547}" destId="{74E3CB94-EE77-8C4D-B50C-8FCD1CE825E7}" srcOrd="3" destOrd="0" presId="urn:microsoft.com/office/officeart/2008/layout/LinedList"/>
    <dgm:cxn modelId="{7D2BC2D7-B139-3642-987F-148103309036}" type="presParOf" srcId="{B1E0CF98-0044-5A4E-A97B-312A69EDFDA0}" destId="{8C72A9F4-182E-1849-B23D-AFC50B39DECB}" srcOrd="12" destOrd="0" presId="urn:microsoft.com/office/officeart/2008/layout/LinedList"/>
    <dgm:cxn modelId="{152A7B01-5B85-9E4E-88BF-F76E6F668FFC}" type="presParOf" srcId="{B1E0CF98-0044-5A4E-A97B-312A69EDFDA0}" destId="{5F15A07A-418C-4049-B1AA-603B44D3CC04}" srcOrd="13" destOrd="0" presId="urn:microsoft.com/office/officeart/2008/layout/LinedList"/>
    <dgm:cxn modelId="{0907C81B-922B-6D49-86AA-A3B43FFE1D72}" type="presParOf" srcId="{5F15A07A-418C-4049-B1AA-603B44D3CC04}" destId="{05901852-4B37-1041-8AA6-43CEEF021A5C}" srcOrd="0" destOrd="0" presId="urn:microsoft.com/office/officeart/2008/layout/LinedList"/>
    <dgm:cxn modelId="{23F40A90-23F8-5646-A9EC-A306F618F59B}" type="presParOf" srcId="{5F15A07A-418C-4049-B1AA-603B44D3CC04}" destId="{99C7A93A-9EBF-1B4A-949C-0B5F2EDC0ADA}" srcOrd="1" destOrd="0" presId="urn:microsoft.com/office/officeart/2008/layout/LinedList"/>
    <dgm:cxn modelId="{F80F9A2D-08A8-7D46-9066-C368C0C199EC}" type="presParOf" srcId="{99C7A93A-9EBF-1B4A-949C-0B5F2EDC0ADA}" destId="{686876EE-98EC-6649-80F2-9A885744FAA9}" srcOrd="0" destOrd="0" presId="urn:microsoft.com/office/officeart/2008/layout/LinedList"/>
    <dgm:cxn modelId="{C85D2B13-2E77-DD47-AA21-3809184EC64B}" type="presParOf" srcId="{99C7A93A-9EBF-1B4A-949C-0B5F2EDC0ADA}" destId="{DE2512E7-3444-4743-8DC6-E25E50D01BB9}" srcOrd="1" destOrd="0" presId="urn:microsoft.com/office/officeart/2008/layout/LinedList"/>
    <dgm:cxn modelId="{4A84F72D-EE74-384F-915F-DD2EDC1480DE}" type="presParOf" srcId="{DE2512E7-3444-4743-8DC6-E25E50D01BB9}" destId="{54BE65D0-D771-8048-964D-721D810C7F3C}" srcOrd="0" destOrd="0" presId="urn:microsoft.com/office/officeart/2008/layout/LinedList"/>
    <dgm:cxn modelId="{3C211BD4-7012-EF4E-96C8-91D1685405AE}" type="presParOf" srcId="{DE2512E7-3444-4743-8DC6-E25E50D01BB9}" destId="{0886F429-D522-CE42-B4FB-3D526C8826C3}" srcOrd="1" destOrd="0" presId="urn:microsoft.com/office/officeart/2008/layout/LinedList"/>
    <dgm:cxn modelId="{EF3D17EE-6F6A-E24D-B142-C5AA5D7AA356}" type="presParOf" srcId="{DE2512E7-3444-4743-8DC6-E25E50D01BB9}" destId="{7EEEBBF7-93D1-EC46-8F56-B8C57F447070}" srcOrd="2" destOrd="0" presId="urn:microsoft.com/office/officeart/2008/layout/LinedList"/>
    <dgm:cxn modelId="{9280966A-2204-5F4B-BC18-DE61E279FD41}" type="presParOf" srcId="{99C7A93A-9EBF-1B4A-949C-0B5F2EDC0ADA}" destId="{5680F41A-1130-3447-AE68-B09889511A35}" srcOrd="2" destOrd="0" presId="urn:microsoft.com/office/officeart/2008/layout/LinedList"/>
    <dgm:cxn modelId="{ED67136B-0BAD-254F-A446-B5944C84C490}" type="presParOf" srcId="{99C7A93A-9EBF-1B4A-949C-0B5F2EDC0ADA}" destId="{44110AC0-0CB2-DE4A-A880-A999179ACE1D}" srcOrd="3"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1C9980-1BC3-402B-A13A-DA378A2C6759}"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8367BE3F-156D-4DAB-B98E-FC421C92B9AF}">
      <dgm:prSet/>
      <dgm:spPr/>
      <dgm:t>
        <a:bodyPr/>
        <a:lstStyle/>
        <a:p>
          <a:r>
            <a:rPr lang="en-GB"/>
            <a:t>The detained person?</a:t>
          </a:r>
          <a:endParaRPr lang="en-US"/>
        </a:p>
      </dgm:t>
    </dgm:pt>
    <dgm:pt modelId="{1EC2EF2A-E215-45B8-902B-C4C17ADC803C}" type="parTrans" cxnId="{C99681DE-6CA4-462B-B0F3-A6D5BD11CA59}">
      <dgm:prSet/>
      <dgm:spPr/>
      <dgm:t>
        <a:bodyPr/>
        <a:lstStyle/>
        <a:p>
          <a:endParaRPr lang="en-US"/>
        </a:p>
      </dgm:t>
    </dgm:pt>
    <dgm:pt modelId="{67621140-8024-4637-8CEE-E0B52783F8AF}" type="sibTrans" cxnId="{C99681DE-6CA4-462B-B0F3-A6D5BD11CA59}">
      <dgm:prSet/>
      <dgm:spPr/>
      <dgm:t>
        <a:bodyPr/>
        <a:lstStyle/>
        <a:p>
          <a:endParaRPr lang="en-US"/>
        </a:p>
      </dgm:t>
    </dgm:pt>
    <dgm:pt modelId="{FE1DEB15-023E-45F8-AC44-5E6ABA13C3DD}">
      <dgm:prSet/>
      <dgm:spPr/>
      <dgm:t>
        <a:bodyPr/>
        <a:lstStyle/>
        <a:p>
          <a:r>
            <a:rPr lang="en-GB" dirty="0"/>
            <a:t>You as an officer?</a:t>
          </a:r>
          <a:endParaRPr lang="en-US" dirty="0"/>
        </a:p>
      </dgm:t>
    </dgm:pt>
    <dgm:pt modelId="{A6302795-A134-48A5-8FEB-1EE57A29AB36}" type="parTrans" cxnId="{ED67088B-5275-41E6-8ACA-B048D6BB1D73}">
      <dgm:prSet/>
      <dgm:spPr/>
      <dgm:t>
        <a:bodyPr/>
        <a:lstStyle/>
        <a:p>
          <a:endParaRPr lang="en-US"/>
        </a:p>
      </dgm:t>
    </dgm:pt>
    <dgm:pt modelId="{3D2791F8-03E2-4958-91E0-2A45791DDB96}" type="sibTrans" cxnId="{ED67088B-5275-41E6-8ACA-B048D6BB1D73}">
      <dgm:prSet/>
      <dgm:spPr/>
      <dgm:t>
        <a:bodyPr/>
        <a:lstStyle/>
        <a:p>
          <a:endParaRPr lang="en-US"/>
        </a:p>
      </dgm:t>
    </dgm:pt>
    <dgm:pt modelId="{4E924C5C-8CBF-4BFA-964F-781B7F3724D3}">
      <dgm:prSet/>
      <dgm:spPr/>
      <dgm:t>
        <a:bodyPr/>
        <a:lstStyle/>
        <a:p>
          <a:r>
            <a:rPr lang="en-GB" dirty="0"/>
            <a:t>The force?</a:t>
          </a:r>
          <a:endParaRPr lang="en-US" dirty="0"/>
        </a:p>
      </dgm:t>
    </dgm:pt>
    <dgm:pt modelId="{7A827B66-7F6C-43E5-A3CE-FA76933CC76E}" type="parTrans" cxnId="{8BB7CF3B-E3C1-4949-B527-10C493C3F767}">
      <dgm:prSet/>
      <dgm:spPr/>
      <dgm:t>
        <a:bodyPr/>
        <a:lstStyle/>
        <a:p>
          <a:endParaRPr lang="en-US"/>
        </a:p>
      </dgm:t>
    </dgm:pt>
    <dgm:pt modelId="{D4326CEC-C6F9-4F78-AAB6-8997E73BD4DC}" type="sibTrans" cxnId="{8BB7CF3B-E3C1-4949-B527-10C493C3F767}">
      <dgm:prSet/>
      <dgm:spPr/>
      <dgm:t>
        <a:bodyPr/>
        <a:lstStyle/>
        <a:p>
          <a:endParaRPr lang="en-US"/>
        </a:p>
      </dgm:t>
    </dgm:pt>
    <dgm:pt modelId="{354358D8-3454-4220-9676-D5C5C513C623}">
      <dgm:prSet/>
      <dgm:spPr/>
      <dgm:t>
        <a:bodyPr/>
        <a:lstStyle/>
        <a:p>
          <a:r>
            <a:rPr lang="en-GB" dirty="0"/>
            <a:t>The community? </a:t>
          </a:r>
          <a:endParaRPr lang="en-US" dirty="0"/>
        </a:p>
      </dgm:t>
    </dgm:pt>
    <dgm:pt modelId="{3821D9BE-FAB2-4C24-9AFD-E6D8E57ED1A1}" type="parTrans" cxnId="{54F31D2D-9803-4C27-A865-C7A22768F1DD}">
      <dgm:prSet/>
      <dgm:spPr/>
      <dgm:t>
        <a:bodyPr/>
        <a:lstStyle/>
        <a:p>
          <a:endParaRPr lang="en-US"/>
        </a:p>
      </dgm:t>
    </dgm:pt>
    <dgm:pt modelId="{3D2E9734-262F-4FD0-9AE8-811B89A3D58B}" type="sibTrans" cxnId="{54F31D2D-9803-4C27-A865-C7A22768F1DD}">
      <dgm:prSet/>
      <dgm:spPr/>
      <dgm:t>
        <a:bodyPr/>
        <a:lstStyle/>
        <a:p>
          <a:endParaRPr lang="en-US"/>
        </a:p>
      </dgm:t>
    </dgm:pt>
    <dgm:pt modelId="{E800F10A-A0F1-9646-B639-0CBF6D430582}" type="pres">
      <dgm:prSet presAssocID="{9C1C9980-1BC3-402B-A13A-DA378A2C6759}" presName="linear" presStyleCnt="0">
        <dgm:presLayoutVars>
          <dgm:animLvl val="lvl"/>
          <dgm:resizeHandles val="exact"/>
        </dgm:presLayoutVars>
      </dgm:prSet>
      <dgm:spPr/>
    </dgm:pt>
    <dgm:pt modelId="{07F9FF99-7A41-9040-894A-0576E14466DE}" type="pres">
      <dgm:prSet presAssocID="{8367BE3F-156D-4DAB-B98E-FC421C92B9AF}" presName="parentText" presStyleLbl="node1" presStyleIdx="0" presStyleCnt="4">
        <dgm:presLayoutVars>
          <dgm:chMax val="0"/>
          <dgm:bulletEnabled val="1"/>
        </dgm:presLayoutVars>
      </dgm:prSet>
      <dgm:spPr/>
    </dgm:pt>
    <dgm:pt modelId="{7D004CB1-D24C-4245-9304-B9FDA898A015}" type="pres">
      <dgm:prSet presAssocID="{67621140-8024-4637-8CEE-E0B52783F8AF}" presName="spacer" presStyleCnt="0"/>
      <dgm:spPr/>
    </dgm:pt>
    <dgm:pt modelId="{E65D53C3-2D23-6645-A473-F0BAB1217ECF}" type="pres">
      <dgm:prSet presAssocID="{FE1DEB15-023E-45F8-AC44-5E6ABA13C3DD}" presName="parentText" presStyleLbl="node1" presStyleIdx="1" presStyleCnt="4">
        <dgm:presLayoutVars>
          <dgm:chMax val="0"/>
          <dgm:bulletEnabled val="1"/>
        </dgm:presLayoutVars>
      </dgm:prSet>
      <dgm:spPr/>
    </dgm:pt>
    <dgm:pt modelId="{D8466DD9-561A-FC47-8D4E-00F1D15C6412}" type="pres">
      <dgm:prSet presAssocID="{3D2791F8-03E2-4958-91E0-2A45791DDB96}" presName="spacer" presStyleCnt="0"/>
      <dgm:spPr/>
    </dgm:pt>
    <dgm:pt modelId="{2795433E-2D90-0F49-878D-144DEF7C89F9}" type="pres">
      <dgm:prSet presAssocID="{4E924C5C-8CBF-4BFA-964F-781B7F3724D3}" presName="parentText" presStyleLbl="node1" presStyleIdx="2" presStyleCnt="4">
        <dgm:presLayoutVars>
          <dgm:chMax val="0"/>
          <dgm:bulletEnabled val="1"/>
        </dgm:presLayoutVars>
      </dgm:prSet>
      <dgm:spPr/>
    </dgm:pt>
    <dgm:pt modelId="{47395FB6-159C-C340-B931-D3735C9BD239}" type="pres">
      <dgm:prSet presAssocID="{D4326CEC-C6F9-4F78-AAB6-8997E73BD4DC}" presName="spacer" presStyleCnt="0"/>
      <dgm:spPr/>
    </dgm:pt>
    <dgm:pt modelId="{770C525F-A191-4A4C-819B-AAAE8C425111}" type="pres">
      <dgm:prSet presAssocID="{354358D8-3454-4220-9676-D5C5C513C623}" presName="parentText" presStyleLbl="node1" presStyleIdx="3" presStyleCnt="4">
        <dgm:presLayoutVars>
          <dgm:chMax val="0"/>
          <dgm:bulletEnabled val="1"/>
        </dgm:presLayoutVars>
      </dgm:prSet>
      <dgm:spPr/>
    </dgm:pt>
  </dgm:ptLst>
  <dgm:cxnLst>
    <dgm:cxn modelId="{63084C05-C199-4D43-8ECF-2D2FD6532B18}" type="presOf" srcId="{9C1C9980-1BC3-402B-A13A-DA378A2C6759}" destId="{E800F10A-A0F1-9646-B639-0CBF6D430582}" srcOrd="0" destOrd="0" presId="urn:microsoft.com/office/officeart/2005/8/layout/vList2"/>
    <dgm:cxn modelId="{54F31D2D-9803-4C27-A865-C7A22768F1DD}" srcId="{9C1C9980-1BC3-402B-A13A-DA378A2C6759}" destId="{354358D8-3454-4220-9676-D5C5C513C623}" srcOrd="3" destOrd="0" parTransId="{3821D9BE-FAB2-4C24-9AFD-E6D8E57ED1A1}" sibTransId="{3D2E9734-262F-4FD0-9AE8-811B89A3D58B}"/>
    <dgm:cxn modelId="{BC4A6731-A80E-C340-AAB3-761AD40B788C}" type="presOf" srcId="{8367BE3F-156D-4DAB-B98E-FC421C92B9AF}" destId="{07F9FF99-7A41-9040-894A-0576E14466DE}" srcOrd="0" destOrd="0" presId="urn:microsoft.com/office/officeart/2005/8/layout/vList2"/>
    <dgm:cxn modelId="{8BB7CF3B-E3C1-4949-B527-10C493C3F767}" srcId="{9C1C9980-1BC3-402B-A13A-DA378A2C6759}" destId="{4E924C5C-8CBF-4BFA-964F-781B7F3724D3}" srcOrd="2" destOrd="0" parTransId="{7A827B66-7F6C-43E5-A3CE-FA76933CC76E}" sibTransId="{D4326CEC-C6F9-4F78-AAB6-8997E73BD4DC}"/>
    <dgm:cxn modelId="{40056A74-5C92-E84E-A819-14F44600DDCD}" type="presOf" srcId="{354358D8-3454-4220-9676-D5C5C513C623}" destId="{770C525F-A191-4A4C-819B-AAAE8C425111}" srcOrd="0" destOrd="0" presId="urn:microsoft.com/office/officeart/2005/8/layout/vList2"/>
    <dgm:cxn modelId="{B4D21983-1C46-1142-A4AB-361AFED2F39D}" type="presOf" srcId="{FE1DEB15-023E-45F8-AC44-5E6ABA13C3DD}" destId="{E65D53C3-2D23-6645-A473-F0BAB1217ECF}" srcOrd="0" destOrd="0" presId="urn:microsoft.com/office/officeart/2005/8/layout/vList2"/>
    <dgm:cxn modelId="{ED67088B-5275-41E6-8ACA-B048D6BB1D73}" srcId="{9C1C9980-1BC3-402B-A13A-DA378A2C6759}" destId="{FE1DEB15-023E-45F8-AC44-5E6ABA13C3DD}" srcOrd="1" destOrd="0" parTransId="{A6302795-A134-48A5-8FEB-1EE57A29AB36}" sibTransId="{3D2791F8-03E2-4958-91E0-2A45791DDB96}"/>
    <dgm:cxn modelId="{617A31D7-6EAB-7B47-A84F-A5CB35199CB1}" type="presOf" srcId="{4E924C5C-8CBF-4BFA-964F-781B7F3724D3}" destId="{2795433E-2D90-0F49-878D-144DEF7C89F9}" srcOrd="0" destOrd="0" presId="urn:microsoft.com/office/officeart/2005/8/layout/vList2"/>
    <dgm:cxn modelId="{C99681DE-6CA4-462B-B0F3-A6D5BD11CA59}" srcId="{9C1C9980-1BC3-402B-A13A-DA378A2C6759}" destId="{8367BE3F-156D-4DAB-B98E-FC421C92B9AF}" srcOrd="0" destOrd="0" parTransId="{1EC2EF2A-E215-45B8-902B-C4C17ADC803C}" sibTransId="{67621140-8024-4637-8CEE-E0B52783F8AF}"/>
    <dgm:cxn modelId="{BA148461-C9F6-1646-A927-7FBFA157BF8F}" type="presParOf" srcId="{E800F10A-A0F1-9646-B639-0CBF6D430582}" destId="{07F9FF99-7A41-9040-894A-0576E14466DE}" srcOrd="0" destOrd="0" presId="urn:microsoft.com/office/officeart/2005/8/layout/vList2"/>
    <dgm:cxn modelId="{455417A0-4E94-DA41-860E-56C9E0F5A94E}" type="presParOf" srcId="{E800F10A-A0F1-9646-B639-0CBF6D430582}" destId="{7D004CB1-D24C-4245-9304-B9FDA898A015}" srcOrd="1" destOrd="0" presId="urn:microsoft.com/office/officeart/2005/8/layout/vList2"/>
    <dgm:cxn modelId="{BAE954BF-4C57-3344-A39C-285DEB216986}" type="presParOf" srcId="{E800F10A-A0F1-9646-B639-0CBF6D430582}" destId="{E65D53C3-2D23-6645-A473-F0BAB1217ECF}" srcOrd="2" destOrd="0" presId="urn:microsoft.com/office/officeart/2005/8/layout/vList2"/>
    <dgm:cxn modelId="{E3628622-6A82-3343-9A32-B7DC0D8B1FAB}" type="presParOf" srcId="{E800F10A-A0F1-9646-B639-0CBF6D430582}" destId="{D8466DD9-561A-FC47-8D4E-00F1D15C6412}" srcOrd="3" destOrd="0" presId="urn:microsoft.com/office/officeart/2005/8/layout/vList2"/>
    <dgm:cxn modelId="{F034B7EC-056A-3B4A-B6AE-DE4A3D8E84E0}" type="presParOf" srcId="{E800F10A-A0F1-9646-B639-0CBF6D430582}" destId="{2795433E-2D90-0F49-878D-144DEF7C89F9}" srcOrd="4" destOrd="0" presId="urn:microsoft.com/office/officeart/2005/8/layout/vList2"/>
    <dgm:cxn modelId="{88B3051D-0B21-304C-A59B-AA630AD73142}" type="presParOf" srcId="{E800F10A-A0F1-9646-B639-0CBF6D430582}" destId="{47395FB6-159C-C340-B931-D3735C9BD239}" srcOrd="5" destOrd="0" presId="urn:microsoft.com/office/officeart/2005/8/layout/vList2"/>
    <dgm:cxn modelId="{256B6D6C-F5B8-AD4C-BECB-3C106F7C9CC9}" type="presParOf" srcId="{E800F10A-A0F1-9646-B639-0CBF6D430582}" destId="{770C525F-A191-4A4C-819B-AAAE8C42511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0207D-9478-574A-9A8B-10A28D6A832D}">
      <dsp:nvSpPr>
        <dsp:cNvPr id="0" name=""/>
        <dsp:cNvSpPr/>
      </dsp:nvSpPr>
      <dsp:spPr>
        <a:xfrm>
          <a:off x="0" y="502"/>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5EB174B-F3E3-EA47-BA62-9626CC60142C}">
      <dsp:nvSpPr>
        <dsp:cNvPr id="0" name=""/>
        <dsp:cNvSpPr/>
      </dsp:nvSpPr>
      <dsp:spPr>
        <a:xfrm>
          <a:off x="0" y="502"/>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Describe</a:t>
          </a:r>
        </a:p>
      </dsp:txBody>
      <dsp:txXfrm>
        <a:off x="0" y="502"/>
        <a:ext cx="1007032" cy="588309"/>
      </dsp:txXfrm>
    </dsp:sp>
    <dsp:sp modelId="{19931DC5-CBEB-ED4B-BE39-26616F524BC9}">
      <dsp:nvSpPr>
        <dsp:cNvPr id="0" name=""/>
        <dsp:cNvSpPr/>
      </dsp:nvSpPr>
      <dsp:spPr>
        <a:xfrm>
          <a:off x="1082560" y="27218"/>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Describe the seating plan in a police vehicle when escorting detained persons whilst promoting maximum security and safety.</a:t>
          </a:r>
        </a:p>
      </dsp:txBody>
      <dsp:txXfrm>
        <a:off x="1082560" y="27218"/>
        <a:ext cx="3952603" cy="534304"/>
      </dsp:txXfrm>
    </dsp:sp>
    <dsp:sp modelId="{C1A8DB37-3093-1D4D-9721-2BDED79BF0E2}">
      <dsp:nvSpPr>
        <dsp:cNvPr id="0" name=""/>
        <dsp:cNvSpPr/>
      </dsp:nvSpPr>
      <dsp:spPr>
        <a:xfrm>
          <a:off x="1007032" y="561522"/>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D76CD4E4-EB3F-2947-8E21-09A813D8A5AE}">
      <dsp:nvSpPr>
        <dsp:cNvPr id="0" name=""/>
        <dsp:cNvSpPr/>
      </dsp:nvSpPr>
      <dsp:spPr>
        <a:xfrm>
          <a:off x="0" y="588812"/>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3FE71E-7E25-054A-AC15-11715BB09D2B}">
      <dsp:nvSpPr>
        <dsp:cNvPr id="0" name=""/>
        <dsp:cNvSpPr/>
      </dsp:nvSpPr>
      <dsp:spPr>
        <a:xfrm>
          <a:off x="0" y="588812"/>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Outline</a:t>
          </a:r>
        </a:p>
      </dsp:txBody>
      <dsp:txXfrm>
        <a:off x="0" y="588812"/>
        <a:ext cx="1007032" cy="588309"/>
      </dsp:txXfrm>
    </dsp:sp>
    <dsp:sp modelId="{D635D2F3-32E4-974E-BF3E-3C898F9873B9}">
      <dsp:nvSpPr>
        <dsp:cNvPr id="0" name=""/>
        <dsp:cNvSpPr/>
      </dsp:nvSpPr>
      <dsp:spPr>
        <a:xfrm>
          <a:off x="1082560" y="615527"/>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Outline the principles of cross-contamination of evidence.</a:t>
          </a:r>
        </a:p>
      </dsp:txBody>
      <dsp:txXfrm>
        <a:off x="1082560" y="615527"/>
        <a:ext cx="3952603" cy="534304"/>
      </dsp:txXfrm>
    </dsp:sp>
    <dsp:sp modelId="{4A5D3418-C1E0-7A45-A6CA-C2AF5F4DC5AE}">
      <dsp:nvSpPr>
        <dsp:cNvPr id="0" name=""/>
        <dsp:cNvSpPr/>
      </dsp:nvSpPr>
      <dsp:spPr>
        <a:xfrm>
          <a:off x="1007032" y="1149832"/>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EA81A719-3D2C-B24D-919F-BC0978B98B58}">
      <dsp:nvSpPr>
        <dsp:cNvPr id="0" name=""/>
        <dsp:cNvSpPr/>
      </dsp:nvSpPr>
      <dsp:spPr>
        <a:xfrm>
          <a:off x="0" y="1177121"/>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E844063-047B-5D44-AAD3-3FED92A1D048}">
      <dsp:nvSpPr>
        <dsp:cNvPr id="0" name=""/>
        <dsp:cNvSpPr/>
      </dsp:nvSpPr>
      <dsp:spPr>
        <a:xfrm>
          <a:off x="0" y="1177121"/>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1177121"/>
        <a:ext cx="1007032" cy="588309"/>
      </dsp:txXfrm>
    </dsp:sp>
    <dsp:sp modelId="{D2042C27-E2CB-3948-9E55-AB23396FB831}">
      <dsp:nvSpPr>
        <dsp:cNvPr id="0" name=""/>
        <dsp:cNvSpPr/>
      </dsp:nvSpPr>
      <dsp:spPr>
        <a:xfrm>
          <a:off x="1082560" y="1203837"/>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Explain what constitutes detention including the detention clock, designated stations, non-designated stations and dealing with voluntary attendees.</a:t>
          </a:r>
        </a:p>
      </dsp:txBody>
      <dsp:txXfrm>
        <a:off x="1082560" y="1203837"/>
        <a:ext cx="3952603" cy="534304"/>
      </dsp:txXfrm>
    </dsp:sp>
    <dsp:sp modelId="{19298633-EA30-004C-B853-3DD5B8E12030}">
      <dsp:nvSpPr>
        <dsp:cNvPr id="0" name=""/>
        <dsp:cNvSpPr/>
      </dsp:nvSpPr>
      <dsp:spPr>
        <a:xfrm>
          <a:off x="1007032" y="1738141"/>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72B1EB09-A1A1-9649-B867-7F873E76506F}">
      <dsp:nvSpPr>
        <dsp:cNvPr id="0" name=""/>
        <dsp:cNvSpPr/>
      </dsp:nvSpPr>
      <dsp:spPr>
        <a:xfrm>
          <a:off x="0" y="1765431"/>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03EE1E9-92EF-8F4C-A69F-A068878A4F20}">
      <dsp:nvSpPr>
        <dsp:cNvPr id="0" name=""/>
        <dsp:cNvSpPr/>
      </dsp:nvSpPr>
      <dsp:spPr>
        <a:xfrm>
          <a:off x="0" y="1765431"/>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1765431"/>
        <a:ext cx="1007032" cy="588309"/>
      </dsp:txXfrm>
    </dsp:sp>
    <dsp:sp modelId="{3FD4BC23-9A1F-E84C-984F-93400951E394}">
      <dsp:nvSpPr>
        <dsp:cNvPr id="0" name=""/>
        <dsp:cNvSpPr/>
      </dsp:nvSpPr>
      <dsp:spPr>
        <a:xfrm>
          <a:off x="1082560" y="1792146"/>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Explain how to transport violent and drunken prisoners and prisoner suffering with mental health.</a:t>
          </a:r>
        </a:p>
      </dsp:txBody>
      <dsp:txXfrm>
        <a:off x="1082560" y="1792146"/>
        <a:ext cx="3952603" cy="534304"/>
      </dsp:txXfrm>
    </dsp:sp>
    <dsp:sp modelId="{005624A2-E0D4-B741-A05A-AE81300D9FC4}">
      <dsp:nvSpPr>
        <dsp:cNvPr id="0" name=""/>
        <dsp:cNvSpPr/>
      </dsp:nvSpPr>
      <dsp:spPr>
        <a:xfrm>
          <a:off x="1007032" y="2326450"/>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949A9078-ABB6-7A46-992C-B99D2DF64E20}">
      <dsp:nvSpPr>
        <dsp:cNvPr id="0" name=""/>
        <dsp:cNvSpPr/>
      </dsp:nvSpPr>
      <dsp:spPr>
        <a:xfrm>
          <a:off x="0" y="2353740"/>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A09FF1E-EBD1-F34B-B16F-051C081B71AE}">
      <dsp:nvSpPr>
        <dsp:cNvPr id="0" name=""/>
        <dsp:cNvSpPr/>
      </dsp:nvSpPr>
      <dsp:spPr>
        <a:xfrm>
          <a:off x="0" y="2353740"/>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Summarise</a:t>
          </a:r>
        </a:p>
      </dsp:txBody>
      <dsp:txXfrm>
        <a:off x="0" y="2353740"/>
        <a:ext cx="1007032" cy="588309"/>
      </dsp:txXfrm>
    </dsp:sp>
    <dsp:sp modelId="{EAB35274-0A8C-EF43-88BD-B94A73086893}">
      <dsp:nvSpPr>
        <dsp:cNvPr id="0" name=""/>
        <dsp:cNvSpPr/>
      </dsp:nvSpPr>
      <dsp:spPr>
        <a:xfrm>
          <a:off x="1082560" y="2380455"/>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Summarise the roles, rights and responsibilities at custody including information to be given to the detained person.</a:t>
          </a:r>
        </a:p>
      </dsp:txBody>
      <dsp:txXfrm>
        <a:off x="1082560" y="2380455"/>
        <a:ext cx="3952603" cy="534304"/>
      </dsp:txXfrm>
    </dsp:sp>
    <dsp:sp modelId="{235C3F9A-B38C-3748-A2D4-0A0527270CDF}">
      <dsp:nvSpPr>
        <dsp:cNvPr id="0" name=""/>
        <dsp:cNvSpPr/>
      </dsp:nvSpPr>
      <dsp:spPr>
        <a:xfrm>
          <a:off x="1007032" y="2914760"/>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19BB0B67-C673-5840-BD9E-22C9BA093006}">
      <dsp:nvSpPr>
        <dsp:cNvPr id="0" name=""/>
        <dsp:cNvSpPr/>
      </dsp:nvSpPr>
      <dsp:spPr>
        <a:xfrm>
          <a:off x="0" y="2942050"/>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DBA1F4C-0237-7C4C-A889-C47EF1C3F24F}">
      <dsp:nvSpPr>
        <dsp:cNvPr id="0" name=""/>
        <dsp:cNvSpPr/>
      </dsp:nvSpPr>
      <dsp:spPr>
        <a:xfrm>
          <a:off x="0" y="2942050"/>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Describe</a:t>
          </a:r>
        </a:p>
      </dsp:txBody>
      <dsp:txXfrm>
        <a:off x="0" y="2942050"/>
        <a:ext cx="1007032" cy="588309"/>
      </dsp:txXfrm>
    </dsp:sp>
    <dsp:sp modelId="{A62D30EE-118E-AB47-ACCC-48C7B0C3EBEC}">
      <dsp:nvSpPr>
        <dsp:cNvPr id="0" name=""/>
        <dsp:cNvSpPr/>
      </dsp:nvSpPr>
      <dsp:spPr>
        <a:xfrm>
          <a:off x="1082560" y="2968765"/>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Describe searches of detained persons and seizing of items including strip and intimate searches.</a:t>
          </a:r>
        </a:p>
      </dsp:txBody>
      <dsp:txXfrm>
        <a:off x="1082560" y="2968765"/>
        <a:ext cx="3952603" cy="534304"/>
      </dsp:txXfrm>
    </dsp:sp>
    <dsp:sp modelId="{5EDC460F-04B6-4045-B6FF-01411187B0EA}">
      <dsp:nvSpPr>
        <dsp:cNvPr id="0" name=""/>
        <dsp:cNvSpPr/>
      </dsp:nvSpPr>
      <dsp:spPr>
        <a:xfrm>
          <a:off x="1007032" y="3503069"/>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8C72A9F4-182E-1849-B23D-AFC50B39DECB}">
      <dsp:nvSpPr>
        <dsp:cNvPr id="0" name=""/>
        <dsp:cNvSpPr/>
      </dsp:nvSpPr>
      <dsp:spPr>
        <a:xfrm>
          <a:off x="0" y="3530359"/>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901852-4B37-1041-8AA6-43CEEF021A5C}">
      <dsp:nvSpPr>
        <dsp:cNvPr id="0" name=""/>
        <dsp:cNvSpPr/>
      </dsp:nvSpPr>
      <dsp:spPr>
        <a:xfrm>
          <a:off x="0" y="3530359"/>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3530359"/>
        <a:ext cx="1007032" cy="588309"/>
      </dsp:txXfrm>
    </dsp:sp>
    <dsp:sp modelId="{0886F429-D522-CE42-B4FB-3D526C8826C3}">
      <dsp:nvSpPr>
        <dsp:cNvPr id="0" name=""/>
        <dsp:cNvSpPr/>
      </dsp:nvSpPr>
      <dsp:spPr>
        <a:xfrm>
          <a:off x="1082560" y="3557074"/>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Explain the role of an appropriate adult within the police custody process.</a:t>
          </a:r>
        </a:p>
      </dsp:txBody>
      <dsp:txXfrm>
        <a:off x="1082560" y="3557074"/>
        <a:ext cx="3952603" cy="534304"/>
      </dsp:txXfrm>
    </dsp:sp>
    <dsp:sp modelId="{5680F41A-1130-3447-AE68-B09889511A35}">
      <dsp:nvSpPr>
        <dsp:cNvPr id="0" name=""/>
        <dsp:cNvSpPr/>
      </dsp:nvSpPr>
      <dsp:spPr>
        <a:xfrm>
          <a:off x="1007032" y="4091379"/>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8322589" cy="180268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53497" y="240357"/>
          <a:ext cx="2442373" cy="1321967"/>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53497" y="1802682"/>
          <a:ext cx="2442373" cy="2203279"/>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21255" y="1802682"/>
        <a:ext cx="2306857" cy="2135521"/>
      </dsp:txXfrm>
    </dsp:sp>
    <dsp:sp modelId="{06AA997E-BB7D-1245-8E50-026CE972AADA}">
      <dsp:nvSpPr>
        <dsp:cNvPr id="0" name=""/>
        <dsp:cNvSpPr/>
      </dsp:nvSpPr>
      <dsp:spPr>
        <a:xfrm>
          <a:off x="2807487" y="220647"/>
          <a:ext cx="2442373" cy="1321967"/>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2940107" y="1802682"/>
          <a:ext cx="2442373" cy="2203279"/>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007865" y="1802682"/>
        <a:ext cx="2306857" cy="2135521"/>
      </dsp:txXfrm>
    </dsp:sp>
    <dsp:sp modelId="{CB271E6F-1313-D54B-AA63-21D5EB24E4FD}">
      <dsp:nvSpPr>
        <dsp:cNvPr id="0" name=""/>
        <dsp:cNvSpPr/>
      </dsp:nvSpPr>
      <dsp:spPr>
        <a:xfrm>
          <a:off x="5626718" y="231533"/>
          <a:ext cx="2442373" cy="1321967"/>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5626718" y="1776210"/>
          <a:ext cx="2442373" cy="2238575"/>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5695562" y="1776210"/>
        <a:ext cx="2304685" cy="2169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9FF99-7A41-9040-894A-0576E14466DE}">
      <dsp:nvSpPr>
        <dsp:cNvPr id="0" name=""/>
        <dsp:cNvSpPr/>
      </dsp:nvSpPr>
      <dsp:spPr>
        <a:xfrm>
          <a:off x="0" y="29999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detained person?</a:t>
          </a:r>
          <a:endParaRPr lang="en-US" sz="3400" kern="1200"/>
        </a:p>
      </dsp:txBody>
      <dsp:txXfrm>
        <a:off x="39809" y="339805"/>
        <a:ext cx="4201055" cy="735872"/>
      </dsp:txXfrm>
    </dsp:sp>
    <dsp:sp modelId="{E65D53C3-2D23-6645-A473-F0BAB1217ECF}">
      <dsp:nvSpPr>
        <dsp:cNvPr id="0" name=""/>
        <dsp:cNvSpPr/>
      </dsp:nvSpPr>
      <dsp:spPr>
        <a:xfrm>
          <a:off x="0" y="121340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You as an officer?</a:t>
          </a:r>
          <a:endParaRPr lang="en-US" sz="3400" kern="1200" dirty="0"/>
        </a:p>
      </dsp:txBody>
      <dsp:txXfrm>
        <a:off x="39809" y="1253215"/>
        <a:ext cx="4201055" cy="735872"/>
      </dsp:txXfrm>
    </dsp:sp>
    <dsp:sp modelId="{2795433E-2D90-0F49-878D-144DEF7C89F9}">
      <dsp:nvSpPr>
        <dsp:cNvPr id="0" name=""/>
        <dsp:cNvSpPr/>
      </dsp:nvSpPr>
      <dsp:spPr>
        <a:xfrm>
          <a:off x="0" y="212681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The force?</a:t>
          </a:r>
          <a:endParaRPr lang="en-US" sz="3400" kern="1200" dirty="0"/>
        </a:p>
      </dsp:txBody>
      <dsp:txXfrm>
        <a:off x="39809" y="2166625"/>
        <a:ext cx="4201055" cy="735872"/>
      </dsp:txXfrm>
    </dsp:sp>
    <dsp:sp modelId="{770C525F-A191-4A4C-819B-AAAE8C425111}">
      <dsp:nvSpPr>
        <dsp:cNvPr id="0" name=""/>
        <dsp:cNvSpPr/>
      </dsp:nvSpPr>
      <dsp:spPr>
        <a:xfrm>
          <a:off x="0" y="304022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The community? </a:t>
          </a:r>
          <a:endParaRPr lang="en-US" sz="3400" kern="1200" dirty="0"/>
        </a:p>
      </dsp:txBody>
      <dsp:txXfrm>
        <a:off x="39809" y="3080035"/>
        <a:ext cx="4201055" cy="7358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06/11/2022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202243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640081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8F4330B-7458-5943-B00D-60A0183F488D}" type="slidenum">
              <a:rPr lang="en-US" smtClean="0"/>
              <a:t>5</a:t>
            </a:fld>
            <a:endParaRPr lang="en-US"/>
          </a:p>
        </p:txBody>
      </p:sp>
    </p:spTree>
    <p:extLst>
      <p:ext uri="{BB962C8B-B14F-4D97-AF65-F5344CB8AC3E}">
        <p14:creationId xmlns:p14="http://schemas.microsoft.com/office/powerpoint/2010/main" val="5395462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marL="228600" indent="-228600" eaLnBrk="1" hangingPunct="1">
              <a:lnSpc>
                <a:spcPct val="100000"/>
              </a:lnSpc>
              <a:defRPr/>
            </a:pPr>
            <a:endParaRPr lang="en-GB" sz="1100" dirty="0"/>
          </a:p>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73280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13</a:t>
            </a:fld>
            <a:endParaRPr lang="en-US"/>
          </a:p>
        </p:txBody>
      </p:sp>
    </p:spTree>
    <p:extLst>
      <p:ext uri="{BB962C8B-B14F-4D97-AF65-F5344CB8AC3E}">
        <p14:creationId xmlns:p14="http://schemas.microsoft.com/office/powerpoint/2010/main" val="1786005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604122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147033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000" b="0" i="0" u="none" strike="noStrike" kern="1200" baseline="0" dirty="0">
              <a:solidFill>
                <a:schemeClr val="tx1"/>
              </a:solidFill>
              <a:latin typeface="Arial" charset="0"/>
              <a:ea typeface="+mn-ea"/>
              <a:cs typeface="+mn-cs"/>
            </a:endParaRPr>
          </a:p>
          <a:p>
            <a:pPr>
              <a:lnSpc>
                <a:spcPct val="100000"/>
              </a:lnSpc>
            </a:pPr>
            <a:endParaRPr lang="en-GB" sz="1000" b="0" i="0" u="none" strike="noStrike" kern="1200" baseline="0" dirty="0">
              <a:solidFill>
                <a:schemeClr val="tx1"/>
              </a:solidFill>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2050649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alt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53102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39963360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0262324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38</a:t>
            </a:fld>
            <a:endParaRPr lang="en-US"/>
          </a:p>
        </p:txBody>
      </p:sp>
    </p:spTree>
    <p:extLst>
      <p:ext uri="{BB962C8B-B14F-4D97-AF65-F5344CB8AC3E}">
        <p14:creationId xmlns:p14="http://schemas.microsoft.com/office/powerpoint/2010/main" val="28610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FE0B-0A76-3141-A2CC-6961A9374CD6}"/>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0A06A25-16AD-C446-BD61-C41BE996C60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A0A1E31-F93A-5846-BAC5-03009DFBDA43}"/>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366DCF6B-C45A-6D4A-A857-24A99B922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21FC3-769D-2144-A1D8-3C7410EC30A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1699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6EF7-985D-C14E-BBA0-56627829A4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10A3A1-BBD6-0C47-A030-7142665E18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F619-F985-AC48-820C-44BEA5E1AE43}"/>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1CB31B3E-34C7-3D48-A9B1-392BF96ED28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8D3912-09EC-8243-AF2A-6AA560F7E6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602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691A-FC2B-B344-97C7-23558A6C0954}"/>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5BD7B4-C46B-794C-9261-FA4F8AAD727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B13746-03EE-3246-B105-6D6C62CC1280}"/>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7EF9DF32-6C4F-0D44-BF29-6928354BE0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D0902F-62B7-3342-8D54-717CB9020EA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1885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F230-57B1-5C4D-9280-16BB50B2BB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9A335D-8AD4-4749-8D04-5A6AE7AF4DDE}"/>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265B41-4ACE-B742-A150-0151CD6C9B0B}"/>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725CB8F-E221-5946-ADD2-CADD330E2269}"/>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2F4BAB12-81FF-1E40-8032-C17BC92B6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08519C-9A25-BA46-BB1D-30C5F838EBE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762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8D2AD-A0B8-3246-9677-AF2E64F3F134}"/>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3C960A-F162-D942-A6D3-39FC03B9E32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8DE88A7A-1D2D-D645-8AAA-89A3ABD8E76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618F9F-7C60-5F4C-AB20-D460FFA274E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D6A435-0FCB-8549-8699-E4F8D9505C9C}"/>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BC7681-6F64-7742-B253-CAB095BD78AB}"/>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8" name="Footer Placeholder 7">
            <a:extLst>
              <a:ext uri="{FF2B5EF4-FFF2-40B4-BE49-F238E27FC236}">
                <a16:creationId xmlns:a16="http://schemas.microsoft.com/office/drawing/2014/main" id="{D9B33392-79E8-9747-996A-079B201DF2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01D7AE-C804-3940-8D4B-38556BAE81A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0736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E00-C45B-1A4E-A976-2516EBC8BC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8C6D08-2629-BC44-9E68-AE8BE2F28DB8}"/>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4" name="Footer Placeholder 3">
            <a:extLst>
              <a:ext uri="{FF2B5EF4-FFF2-40B4-BE49-F238E27FC236}">
                <a16:creationId xmlns:a16="http://schemas.microsoft.com/office/drawing/2014/main" id="{3A7AB229-3DDF-6B4B-9B1D-FACF4B83DE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D70406-E440-634F-979F-6176FCB7E87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7916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B97925-F214-6647-9E88-8FC254127606}"/>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3" name="Footer Placeholder 2">
            <a:extLst>
              <a:ext uri="{FF2B5EF4-FFF2-40B4-BE49-F238E27FC236}">
                <a16:creationId xmlns:a16="http://schemas.microsoft.com/office/drawing/2014/main" id="{B38DD975-D874-AC41-908F-24113FA9C8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E5DEB2-BCF9-E448-948E-85590B6988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60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32CB-2D3E-D240-B881-EFA65BD95FBA}"/>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795CFC-442C-3545-8407-6688BE3F2A0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28F59B-AAF1-C042-9B98-52979505A47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BE73140-D078-1349-AFB1-E337B50E3FBB}"/>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4EA927FD-2DE0-EB45-822F-7B9580BB0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13B096-BAC2-154E-9FA0-9A423DF4FC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938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4D6F1-61ED-D24B-B035-78C03F9D485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0DFCFF-1294-434C-B277-2AAF6533471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50C8EE5B-B5D1-FF46-9676-25A356584B2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516B1F13-AD96-3C42-9E10-72A426417072}"/>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6" name="Footer Placeholder 5">
            <a:extLst>
              <a:ext uri="{FF2B5EF4-FFF2-40B4-BE49-F238E27FC236}">
                <a16:creationId xmlns:a16="http://schemas.microsoft.com/office/drawing/2014/main" id="{44FD7830-24BD-364C-90ED-7E472CF41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B64D2-249B-294C-A665-F5C1830EA37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814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F91D-6FA4-6D48-BD07-111C9F8006A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8CAE4C-523D-1344-A041-062AE47015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D63F3-0F11-6C42-92DA-C12DB00B2329}"/>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669790C2-095C-694E-8AF5-4722EF72D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64352C-6444-A947-8CCB-6568BDC3ECE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30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BDDA4-8FF0-BF43-B476-C1AD29693B4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AB4ADD-C0BF-4149-AF39-4E0363DB93BA}"/>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E5E8A0-9C83-D641-A66D-674073A9FAE5}"/>
              </a:ext>
            </a:extLst>
          </p:cNvPr>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a:extLst>
              <a:ext uri="{FF2B5EF4-FFF2-40B4-BE49-F238E27FC236}">
                <a16:creationId xmlns:a16="http://schemas.microsoft.com/office/drawing/2014/main" id="{73D97995-5EF9-4048-B0EC-0E3FD9DB0F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4DCDE6-54B0-1442-9D05-7B34266D7E9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60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C96E4D-967E-D94B-96E9-C51CEE56602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47EC77-3124-5B42-BCFC-E8309952BAC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0D3C6-8699-494A-BE3B-C4BE175A65E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06/11/2022</a:t>
            </a:fld>
            <a:endParaRPr lang="en-GB" dirty="0"/>
          </a:p>
        </p:txBody>
      </p:sp>
      <p:sp>
        <p:nvSpPr>
          <p:cNvPr id="5" name="Footer Placeholder 4">
            <a:extLst>
              <a:ext uri="{FF2B5EF4-FFF2-40B4-BE49-F238E27FC236}">
                <a16:creationId xmlns:a16="http://schemas.microsoft.com/office/drawing/2014/main" id="{6B18506A-4B58-4C41-9670-7E9AE8E2B3D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E2165A-35B2-CC41-AB8D-930762976F1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21955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18.jpeg"/><Relationship Id="rId4" Type="http://schemas.openxmlformats.org/officeDocument/2006/relationships/diagramLayout" Target="../diagrams/layout2.xml"/><Relationship Id="rId9"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3.jpeg"/><Relationship Id="rId5" Type="http://schemas.openxmlformats.org/officeDocument/2006/relationships/hyperlink" Target="https://www.college.police.uk/app/detention-and-custody/detainee-care/equality-and-individual-needs" TargetMode="Externa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38.jpeg"/><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xml"/><Relationship Id="rId1" Type="http://schemas.openxmlformats.org/officeDocument/2006/relationships/tags" Target="../tags/tag4.xml"/><Relationship Id="rId6" Type="http://schemas.microsoft.com/office/2007/relationships/hdphoto" Target="../media/hdphoto1.wdp"/><Relationship Id="rId5" Type="http://schemas.openxmlformats.org/officeDocument/2006/relationships/image" Target="../media/image40.jpe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jpeg"/><Relationship Id="rId4" Type="http://schemas.openxmlformats.org/officeDocument/2006/relationships/image" Target="../media/image45.jpeg"/></Relationships>
</file>

<file path=ppt/slides/_rels/slide29.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8.jpeg"/><Relationship Id="rId5" Type="http://schemas.openxmlformats.org/officeDocument/2006/relationships/image" Target="../media/image45.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49.jp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50.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51.jpe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1.xml"/><Relationship Id="rId1" Type="http://schemas.openxmlformats.org/officeDocument/2006/relationships/tags" Target="../tags/tag10.xml"/><Relationship Id="rId5" Type="http://schemas.openxmlformats.org/officeDocument/2006/relationships/image" Target="../media/image52.jpeg"/><Relationship Id="rId4" Type="http://schemas.openxmlformats.org/officeDocument/2006/relationships/notesSlide" Target="../notesSlides/notesSlide28.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jpeg"/><Relationship Id="rId7" Type="http://schemas.openxmlformats.org/officeDocument/2006/relationships/diagramQuickStyle" Target="../diagrams/quickStyle3.xml"/><Relationship Id="rId2" Type="http://schemas.openxmlformats.org/officeDocument/2006/relationships/image" Target="../media/image53.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54.jpeg"/><Relationship Id="rId9" Type="http://schemas.microsoft.com/office/2007/relationships/diagramDrawing" Target="../diagrams/drawing3.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7.jpeg"/><Relationship Id="rId4" Type="http://schemas.openxmlformats.org/officeDocument/2006/relationships/image" Target="../media/image56.jpeg"/></Relationships>
</file>

<file path=ppt/slides/_rels/slide3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62.jpeg"/><Relationship Id="rId4" Type="http://schemas.openxmlformats.org/officeDocument/2006/relationships/image" Target="../media/image61.jpeg"/></Relationships>
</file>

<file path=ppt/slides/_rels/slide3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3" r="7022" b="2"/>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4">
            <a:extLst>
              <a:ext uri="{28A0092B-C50C-407E-A947-70E740481C1C}">
                <a14:useLocalDpi xmlns:a14="http://schemas.microsoft.com/office/drawing/2010/main" val="0"/>
              </a:ext>
            </a:extLst>
          </a:blip>
          <a:srcRect l="8366" r="3" b="3"/>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extBox 1">
            <a:extLst>
              <a:ext uri="{FF2B5EF4-FFF2-40B4-BE49-F238E27FC236}">
                <a16:creationId xmlns:a16="http://schemas.microsoft.com/office/drawing/2014/main" id="{0A449674-A72D-E0FE-93AE-649B801FA619}"/>
              </a:ext>
            </a:extLst>
          </p:cNvPr>
          <p:cNvSpPr txBox="1"/>
          <p:nvPr/>
        </p:nvSpPr>
        <p:spPr>
          <a:xfrm>
            <a:off x="336042" y="859536"/>
            <a:ext cx="3624601"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Response Policing </a:t>
            </a:r>
          </a:p>
        </p:txBody>
      </p:sp>
      <p:sp>
        <p:nvSpPr>
          <p:cNvPr id="10" name="TextBox 9">
            <a:extLst>
              <a:ext uri="{FF2B5EF4-FFF2-40B4-BE49-F238E27FC236}">
                <a16:creationId xmlns:a16="http://schemas.microsoft.com/office/drawing/2014/main" id="{D11BBBE3-89BD-4392-B5CB-F459ACD19BC8}"/>
              </a:ext>
            </a:extLst>
          </p:cNvPr>
          <p:cNvSpPr txBox="1"/>
          <p:nvPr/>
        </p:nvSpPr>
        <p:spPr>
          <a:xfrm>
            <a:off x="336042" y="2512611"/>
            <a:ext cx="3624602" cy="3664351"/>
          </a:xfrm>
          <a:prstGeom prst="rect">
            <a:avLst/>
          </a:prstGeom>
        </p:spPr>
        <p:txBody>
          <a:bodyPr vert="horz" lIns="91440" tIns="45720" rIns="91440" bIns="45720" rtlCol="0">
            <a:normAutofit/>
          </a:bodyPr>
          <a:lstStyle/>
          <a:p>
            <a:pPr algn="ctr">
              <a:lnSpc>
                <a:spcPct val="90000"/>
              </a:lnSpc>
              <a:spcAft>
                <a:spcPts val="600"/>
              </a:spcAft>
            </a:pPr>
            <a:endParaRPr lang="en-US" sz="3200" b="1" dirty="0"/>
          </a:p>
          <a:p>
            <a:pPr algn="ctr">
              <a:lnSpc>
                <a:spcPct val="90000"/>
              </a:lnSpc>
              <a:spcAft>
                <a:spcPts val="600"/>
              </a:spcAft>
            </a:pPr>
            <a:r>
              <a:rPr lang="en-US" sz="3200" b="1"/>
              <a:t>Workshop: Escorting </a:t>
            </a:r>
            <a:r>
              <a:rPr lang="en-US" sz="3200" b="1" dirty="0"/>
              <a:t>&amp; Presenting a Detained Person to Custody</a:t>
            </a:r>
            <a:endParaRPr lang="en-US" sz="32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401129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89B6D87-45C6-EC3E-BE63-E4996A317EC7}"/>
              </a:ext>
            </a:extLst>
          </p:cNvPr>
          <p:cNvSpPr txBox="1"/>
          <p:nvPr/>
        </p:nvSpPr>
        <p:spPr>
          <a:xfrm>
            <a:off x="429369" y="238539"/>
            <a:ext cx="826389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a:latin typeface="+mj-lt"/>
                <a:ea typeface="+mj-ea"/>
                <a:cs typeface="+mj-cs"/>
              </a:rPr>
              <a:t>Aims and Objectives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forced to lock up children due to lack of alternatives | London City  Hall">
            <a:extLst>
              <a:ext uri="{FF2B5EF4-FFF2-40B4-BE49-F238E27FC236}">
                <a16:creationId xmlns:a16="http://schemas.microsoft.com/office/drawing/2014/main" id="{A0FD086B-D167-8411-AEB6-195D72EF5A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91" r="32693" b="-1"/>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extBox 2">
            <a:extLst>
              <a:ext uri="{FF2B5EF4-FFF2-40B4-BE49-F238E27FC236}">
                <a16:creationId xmlns:a16="http://schemas.microsoft.com/office/drawing/2014/main" id="{986E4F40-5EBB-2AF5-A8AB-739F787878FF}"/>
              </a:ext>
            </a:extLst>
          </p:cNvPr>
          <p:cNvGraphicFramePr/>
          <p:nvPr>
            <p:extLst>
              <p:ext uri="{D42A27DB-BD31-4B8C-83A1-F6EECF244321}">
                <p14:modId xmlns:p14="http://schemas.microsoft.com/office/powerpoint/2010/main" val="821184758"/>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2483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752921-E9EA-C0A4-CA07-D7C4385B93F9}"/>
              </a:ext>
            </a:extLst>
          </p:cNvPr>
          <p:cNvSpPr txBox="1"/>
          <p:nvPr/>
        </p:nvSpPr>
        <p:spPr>
          <a:xfrm>
            <a:off x="409763" y="433545"/>
            <a:ext cx="8354890"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dirty="0">
                <a:solidFill>
                  <a:srgbClr val="FF0000"/>
                </a:solidFill>
                <a:latin typeface="+mj-lt"/>
                <a:ea typeface="+mj-ea"/>
                <a:cs typeface="+mj-cs"/>
              </a:rPr>
              <a:t>Mindset: Police Constables </a:t>
            </a:r>
          </a:p>
        </p:txBody>
      </p:sp>
      <p:pic>
        <p:nvPicPr>
          <p:cNvPr id="1026" name="Picture 2" descr="Mindset - Free education icons">
            <a:extLst>
              <a:ext uri="{FF2B5EF4-FFF2-40B4-BE49-F238E27FC236}">
                <a16:creationId xmlns:a16="http://schemas.microsoft.com/office/drawing/2014/main" id="{A60AB8E7-96C4-9657-6CE0-7D99BA32D38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5825"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arrowing Tweets by Bristol police officers show the traumas they are  taking home - Bristol Live">
            <a:extLst>
              <a:ext uri="{FF2B5EF4-FFF2-40B4-BE49-F238E27FC236}">
                <a16:creationId xmlns:a16="http://schemas.microsoft.com/office/drawing/2014/main" id="{71163293-A354-2404-32CA-96EE2C7A973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80954"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366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326869" y="1447694"/>
            <a:ext cx="6490262" cy="4456883"/>
          </a:xfrm>
          <a:prstGeom prst="rect">
            <a:avLst/>
          </a:prstGeom>
        </p:spPr>
      </p:pic>
      <p:pic>
        <p:nvPicPr>
          <p:cNvPr id="6146" name="Picture 2" descr="Remember - Word on Yellow Sticky Notes Stock Photo by ©iqoncept 2039794">
            <a:extLst>
              <a:ext uri="{FF2B5EF4-FFF2-40B4-BE49-F238E27FC236}">
                <a16:creationId xmlns:a16="http://schemas.microsoft.com/office/drawing/2014/main" id="{0EA9E0D1-F06B-B389-9CDC-9CFA82A97A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0950" y="0"/>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781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0414" y="2805752"/>
            <a:ext cx="2381250" cy="1914525"/>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2939764" y="1990705"/>
            <a:ext cx="1984664" cy="752136"/>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sz="1350" dirty="0"/>
          </a:p>
        </p:txBody>
      </p:sp>
      <p:sp>
        <p:nvSpPr>
          <p:cNvPr id="26" name="Oval Callout 25">
            <a:extLst>
              <a:ext uri="{FF2B5EF4-FFF2-40B4-BE49-F238E27FC236}">
                <a16:creationId xmlns:a16="http://schemas.microsoft.com/office/drawing/2014/main" id="{C9FE5D3E-B723-B341-B59E-AB1854422357}"/>
              </a:ext>
            </a:extLst>
          </p:cNvPr>
          <p:cNvSpPr/>
          <p:nvPr/>
        </p:nvSpPr>
        <p:spPr>
          <a:xfrm>
            <a:off x="90921" y="1935097"/>
            <a:ext cx="1984664" cy="752136"/>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sz="1350" dirty="0"/>
          </a:p>
        </p:txBody>
      </p:sp>
      <p:sp>
        <p:nvSpPr>
          <p:cNvPr id="21" name="Oval Callout 20">
            <a:extLst>
              <a:ext uri="{FF2B5EF4-FFF2-40B4-BE49-F238E27FC236}">
                <a16:creationId xmlns:a16="http://schemas.microsoft.com/office/drawing/2014/main" id="{41749CAF-9F7B-D24A-9EA1-249843DEBD7C}"/>
              </a:ext>
            </a:extLst>
          </p:cNvPr>
          <p:cNvSpPr/>
          <p:nvPr/>
        </p:nvSpPr>
        <p:spPr>
          <a:xfrm>
            <a:off x="1576822" y="4854943"/>
            <a:ext cx="1984664" cy="752136"/>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sz="1350" dirty="0"/>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981078" y="306530"/>
            <a:ext cx="7886700" cy="994172"/>
          </a:xfrm>
        </p:spPr>
        <p:txBody>
          <a:bodyPr>
            <a:normAutofit/>
          </a:bodyPr>
          <a:lstStyle/>
          <a:p>
            <a:r>
              <a:rPr lang="en-GB" sz="3600" dirty="0">
                <a:latin typeface="Arial" panose="020B0604020202020204" pitchFamily="34" charset="0"/>
                <a:cs typeface="Arial" panose="020B0604020202020204" pitchFamily="34" charset="0"/>
              </a:rPr>
              <a:t>Discuss... What’s the difference? </a:t>
            </a:r>
          </a:p>
        </p:txBody>
      </p:sp>
      <p:sp>
        <p:nvSpPr>
          <p:cNvPr id="10" name="Triangle 9">
            <a:extLst>
              <a:ext uri="{FF2B5EF4-FFF2-40B4-BE49-F238E27FC236}">
                <a16:creationId xmlns:a16="http://schemas.microsoft.com/office/drawing/2014/main" id="{39FFF1F2-6BD4-0047-8D88-69F58DD8D154}"/>
              </a:ext>
            </a:extLst>
          </p:cNvPr>
          <p:cNvSpPr/>
          <p:nvPr/>
        </p:nvSpPr>
        <p:spPr>
          <a:xfrm>
            <a:off x="4878532" y="1581932"/>
            <a:ext cx="3636818" cy="3612426"/>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5403274" y="4177347"/>
            <a:ext cx="25457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5933209" y="3101687"/>
            <a:ext cx="1506683"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6172202" y="2563379"/>
            <a:ext cx="1974273" cy="507831"/>
          </a:xfrm>
          <a:prstGeom prst="rect">
            <a:avLst/>
          </a:prstGeom>
          <a:noFill/>
        </p:spPr>
        <p:txBody>
          <a:bodyPr wrap="square" rtlCol="0">
            <a:spAutoFit/>
          </a:bodyPr>
          <a:lstStyle/>
          <a:p>
            <a:r>
              <a:rPr lang="en-GB" sz="27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6060501" y="3367819"/>
            <a:ext cx="2301587" cy="507831"/>
          </a:xfrm>
          <a:prstGeom prst="rect">
            <a:avLst/>
          </a:prstGeom>
          <a:noFill/>
        </p:spPr>
        <p:txBody>
          <a:bodyPr wrap="square" rtlCol="0">
            <a:spAutoFit/>
          </a:bodyPr>
          <a:lstStyle/>
          <a:p>
            <a:r>
              <a:rPr lang="en-GB" sz="2700" dirty="0"/>
              <a:t>BELIEVE</a:t>
            </a:r>
            <a:r>
              <a:rPr lang="en-GB" sz="1350"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6060501" y="4369087"/>
            <a:ext cx="2088573" cy="507831"/>
          </a:xfrm>
          <a:prstGeom prst="rect">
            <a:avLst/>
          </a:prstGeom>
          <a:noFill/>
        </p:spPr>
        <p:txBody>
          <a:bodyPr wrap="square" rtlCol="0">
            <a:spAutoFit/>
          </a:bodyPr>
          <a:lstStyle/>
          <a:p>
            <a:r>
              <a:rPr lang="en-GB" sz="27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457201" y="2122324"/>
            <a:ext cx="1880754" cy="415498"/>
          </a:xfrm>
          <a:prstGeom prst="rect">
            <a:avLst/>
          </a:prstGeom>
          <a:noFill/>
        </p:spPr>
        <p:txBody>
          <a:bodyPr wrap="square" rtlCol="0">
            <a:spAutoFit/>
          </a:bodyPr>
          <a:lstStyle/>
          <a:p>
            <a:r>
              <a:rPr lang="en-GB" sz="21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3345873" y="2176298"/>
            <a:ext cx="1880754" cy="415498"/>
          </a:xfrm>
          <a:prstGeom prst="rect">
            <a:avLst/>
          </a:prstGeom>
          <a:noFill/>
        </p:spPr>
        <p:txBody>
          <a:bodyPr wrap="square" rtlCol="0">
            <a:spAutoFit/>
          </a:bodyPr>
          <a:lstStyle/>
          <a:p>
            <a:r>
              <a:rPr lang="en-GB" sz="21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1989860" y="5034803"/>
            <a:ext cx="1880754" cy="415498"/>
          </a:xfrm>
          <a:prstGeom prst="rect">
            <a:avLst/>
          </a:prstGeom>
          <a:noFill/>
        </p:spPr>
        <p:txBody>
          <a:bodyPr wrap="square" rtlCol="0">
            <a:spAutoFit/>
          </a:bodyPr>
          <a:lstStyle/>
          <a:p>
            <a:r>
              <a:rPr lang="en-GB" sz="21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E8CE41-156E-6FED-D33A-CC3B59FE1946}"/>
              </a:ext>
            </a:extLst>
          </p:cNvPr>
          <p:cNvSpPr txBox="1"/>
          <p:nvPr/>
        </p:nvSpPr>
        <p:spPr>
          <a:xfrm>
            <a:off x="481251" y="3619500"/>
            <a:ext cx="8181498" cy="165762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600" kern="1200" dirty="0">
                <a:solidFill>
                  <a:schemeClr val="tx1"/>
                </a:solidFill>
                <a:latin typeface="+mj-lt"/>
                <a:ea typeface="+mj-ea"/>
                <a:cs typeface="+mj-cs"/>
              </a:rPr>
              <a:t>Task: Listen </a:t>
            </a:r>
            <a:br>
              <a:rPr lang="en-US" sz="5600" kern="1200" dirty="0">
                <a:solidFill>
                  <a:schemeClr val="tx1"/>
                </a:solidFill>
                <a:latin typeface="+mj-lt"/>
                <a:ea typeface="+mj-ea"/>
                <a:cs typeface="+mj-cs"/>
              </a:rPr>
            </a:br>
            <a:r>
              <a:rPr lang="en-US" sz="5600" dirty="0">
                <a:latin typeface="+mj-lt"/>
                <a:ea typeface="+mj-ea"/>
                <a:cs typeface="+mj-cs"/>
              </a:rPr>
              <a:t>Thursday 13</a:t>
            </a:r>
            <a:r>
              <a:rPr lang="en-US" sz="5600" baseline="30000" dirty="0">
                <a:latin typeface="+mj-lt"/>
                <a:ea typeface="+mj-ea"/>
                <a:cs typeface="+mj-cs"/>
              </a:rPr>
              <a:t>th</a:t>
            </a:r>
            <a:r>
              <a:rPr lang="en-US" sz="5600" dirty="0">
                <a:latin typeface="+mj-lt"/>
                <a:ea typeface="+mj-ea"/>
                <a:cs typeface="+mj-cs"/>
              </a:rPr>
              <a:t> October</a:t>
            </a:r>
            <a:r>
              <a:rPr lang="en-US" sz="5600" kern="1200" dirty="0">
                <a:solidFill>
                  <a:schemeClr val="tx1"/>
                </a:solidFill>
                <a:latin typeface="+mj-lt"/>
                <a:ea typeface="+mj-ea"/>
                <a:cs typeface="+mj-cs"/>
              </a:rPr>
              <a:t> </a:t>
            </a:r>
          </a:p>
        </p:txBody>
      </p:sp>
      <p:pic>
        <p:nvPicPr>
          <p:cNvPr id="4104" name="Picture 8" descr="Officer under investigation over death of man hit by police car | UK News |  Sky News">
            <a:extLst>
              <a:ext uri="{FF2B5EF4-FFF2-40B4-BE49-F238E27FC236}">
                <a16:creationId xmlns:a16="http://schemas.microsoft.com/office/drawing/2014/main" id="{E66CF88A-1D9F-0AC6-066B-FBEB26063E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69" r="30890" b="3"/>
          <a:stretch/>
        </p:blipFill>
        <p:spPr bwMode="auto">
          <a:xfrm>
            <a:off x="481251" y="966305"/>
            <a:ext cx="1945089" cy="248448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an In Handcuffs Stock Photo - Download Image Now - Handcuffs, Arrest,  Criminal - iStock">
            <a:extLst>
              <a:ext uri="{FF2B5EF4-FFF2-40B4-BE49-F238E27FC236}">
                <a16:creationId xmlns:a16="http://schemas.microsoft.com/office/drawing/2014/main" id="{17172778-F372-4D84-F255-2928031047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616" r="23204" b="-3"/>
          <a:stretch/>
        </p:blipFill>
        <p:spPr bwMode="auto">
          <a:xfrm>
            <a:off x="2556926" y="966305"/>
            <a:ext cx="1945088" cy="248448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K Maxx - YouTube">
            <a:extLst>
              <a:ext uri="{FF2B5EF4-FFF2-40B4-BE49-F238E27FC236}">
                <a16:creationId xmlns:a16="http://schemas.microsoft.com/office/drawing/2014/main" id="{620D1E2D-D7CB-4EF3-EEEF-DA869484AC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203" r="10507" b="-1"/>
          <a:stretch/>
        </p:blipFill>
        <p:spPr bwMode="auto">
          <a:xfrm>
            <a:off x="4644589" y="966305"/>
            <a:ext cx="1945090" cy="2484482"/>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Kit Malthouse: Police 'working at pace' to recover 150,000 wiped arrest  records | Evening Standard">
            <a:extLst>
              <a:ext uri="{FF2B5EF4-FFF2-40B4-BE49-F238E27FC236}">
                <a16:creationId xmlns:a16="http://schemas.microsoft.com/office/drawing/2014/main" id="{07A80C5C-32E6-9635-FEFC-CBFE860326E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601" r="17461" b="-3"/>
          <a:stretch/>
        </p:blipFill>
        <p:spPr bwMode="auto">
          <a:xfrm>
            <a:off x="6731001" y="954321"/>
            <a:ext cx="1939057" cy="2484482"/>
          </a:xfrm>
          <a:prstGeom prst="rect">
            <a:avLst/>
          </a:prstGeom>
          <a:noFill/>
          <a:extLst>
            <a:ext uri="{909E8E84-426E-40DD-AFC4-6F175D3DCCD1}">
              <a14:hiddenFill xmlns:a14="http://schemas.microsoft.com/office/drawing/2010/main">
                <a:solidFill>
                  <a:srgbClr val="FFFFFF"/>
                </a:solidFill>
              </a14:hiddenFill>
            </a:ext>
          </a:extLst>
        </p:spPr>
      </p:pic>
      <p:cxnSp>
        <p:nvCxnSpPr>
          <p:cNvPr id="4114" name="Straight Connector 4113">
            <a:extLst>
              <a:ext uri="{FF2B5EF4-FFF2-40B4-BE49-F238E27FC236}">
                <a16:creationId xmlns:a16="http://schemas.microsoft.com/office/drawing/2014/main" id="{2AB9A0CA-A6A6-420B-8D61-7AF1AB702E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5850" y="5288934"/>
            <a:ext cx="6972300" cy="0"/>
          </a:xfrm>
          <a:prstGeom prst="line">
            <a:avLst/>
          </a:prstGeom>
          <a:ln w="19050">
            <a:solidFill>
              <a:srgbClr val="FFA02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6799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31" name="Group 513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5132" name="Rectangle 51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5" name="Rectangle 513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123821"/>
            <a:ext cx="373130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775AE9D-6E36-7223-4C09-6F861DAB70E2}"/>
              </a:ext>
            </a:extLst>
          </p:cNvPr>
          <p:cNvSpPr txBox="1"/>
          <p:nvPr/>
        </p:nvSpPr>
        <p:spPr>
          <a:xfrm>
            <a:off x="443039" y="2330505"/>
            <a:ext cx="3958549" cy="3979585"/>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1700" dirty="0"/>
              <a:t>What are you thinking?</a:t>
            </a:r>
            <a:br>
              <a:rPr lang="en-US" sz="1700" dirty="0"/>
            </a:br>
            <a:endParaRPr lang="en-US" sz="1700" dirty="0"/>
          </a:p>
          <a:p>
            <a:pPr indent="-228600" algn="ctr">
              <a:lnSpc>
                <a:spcPct val="90000"/>
              </a:lnSpc>
              <a:spcAft>
                <a:spcPts val="600"/>
              </a:spcAft>
              <a:buFont typeface="Arial" panose="020B0604020202020204" pitchFamily="34" charset="0"/>
              <a:buChar char="•"/>
            </a:pPr>
            <a:r>
              <a:rPr lang="en-US" sz="1700" dirty="0"/>
              <a:t>Which police powers have you </a:t>
            </a:r>
            <a:r>
              <a:rPr lang="en-US" sz="1700" dirty="0" err="1"/>
              <a:t>utilised</a:t>
            </a:r>
            <a:r>
              <a:rPr lang="en-US" sz="1700" dirty="0"/>
              <a:t> so far? </a:t>
            </a:r>
            <a:br>
              <a:rPr lang="en-US" sz="1700" dirty="0"/>
            </a:br>
            <a:endParaRPr lang="en-US" sz="1700" dirty="0"/>
          </a:p>
          <a:p>
            <a:pPr indent="-228600" algn="ctr">
              <a:lnSpc>
                <a:spcPct val="90000"/>
              </a:lnSpc>
              <a:spcAft>
                <a:spcPts val="600"/>
              </a:spcAft>
              <a:buFont typeface="Arial" panose="020B0604020202020204" pitchFamily="34" charset="0"/>
              <a:buChar char="•"/>
            </a:pPr>
            <a:r>
              <a:rPr lang="en-US" sz="1700" dirty="0"/>
              <a:t>What do you need to think of at this stage? </a:t>
            </a:r>
            <a:br>
              <a:rPr lang="en-US" sz="1700" dirty="0"/>
            </a:br>
            <a:endParaRPr lang="en-US" sz="1700" dirty="0"/>
          </a:p>
          <a:p>
            <a:pPr indent="-228600" algn="ctr">
              <a:lnSpc>
                <a:spcPct val="90000"/>
              </a:lnSpc>
              <a:spcAft>
                <a:spcPts val="600"/>
              </a:spcAft>
              <a:buFont typeface="Arial" panose="020B0604020202020204" pitchFamily="34" charset="0"/>
              <a:buChar char="•"/>
            </a:pPr>
            <a:r>
              <a:rPr lang="en-US" sz="1700" dirty="0"/>
              <a:t>What do you need to consider before starting your journey to custody? </a:t>
            </a:r>
          </a:p>
          <a:p>
            <a:pPr indent="-228600" algn="ctr">
              <a:lnSpc>
                <a:spcPct val="90000"/>
              </a:lnSpc>
              <a:spcAft>
                <a:spcPts val="600"/>
              </a:spcAft>
              <a:buFont typeface="Arial" panose="020B0604020202020204" pitchFamily="34" charset="0"/>
              <a:buChar char="•"/>
            </a:pPr>
            <a:endParaRPr lang="en-US" sz="1700" dirty="0"/>
          </a:p>
          <a:p>
            <a:pPr indent="-228600" algn="ctr">
              <a:lnSpc>
                <a:spcPct val="90000"/>
              </a:lnSpc>
              <a:spcAft>
                <a:spcPts val="600"/>
              </a:spcAft>
              <a:buFont typeface="Arial" panose="020B0604020202020204" pitchFamily="34" charset="0"/>
              <a:buChar char="•"/>
            </a:pPr>
            <a:r>
              <a:rPr lang="en-US" sz="1700" dirty="0"/>
              <a:t>What can you use to help you consider all aspects? </a:t>
            </a:r>
          </a:p>
          <a:p>
            <a:pPr indent="-228600">
              <a:lnSpc>
                <a:spcPct val="90000"/>
              </a:lnSpc>
              <a:spcAft>
                <a:spcPts val="600"/>
              </a:spcAft>
              <a:buFont typeface="Arial" panose="020B0604020202020204" pitchFamily="34" charset="0"/>
              <a:buChar char="•"/>
            </a:pPr>
            <a:endParaRPr lang="en-US" sz="1700" dirty="0"/>
          </a:p>
        </p:txBody>
      </p:sp>
      <p:sp>
        <p:nvSpPr>
          <p:cNvPr id="5137" name="Rectangle 51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7447"/>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nteroperability of the National Decision Making Model - EMPAC home page">
            <a:extLst>
              <a:ext uri="{FF2B5EF4-FFF2-40B4-BE49-F238E27FC236}">
                <a16:creationId xmlns:a16="http://schemas.microsoft.com/office/drawing/2014/main" id="{89EF2809-EE3F-240B-94EF-E980BB816C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75" r="10027" b="-1"/>
          <a:stretch/>
        </p:blipFill>
        <p:spPr bwMode="auto">
          <a:xfrm>
            <a:off x="5312567" y="581892"/>
            <a:ext cx="3298075" cy="2518756"/>
          </a:xfrm>
          <a:prstGeom prst="rect">
            <a:avLst/>
          </a:prstGeom>
          <a:noFill/>
          <a:extLst>
            <a:ext uri="{909E8E84-426E-40DD-AFC4-6F175D3DCCD1}">
              <a14:hiddenFill xmlns:a14="http://schemas.microsoft.com/office/drawing/2010/main">
                <a:solidFill>
                  <a:srgbClr val="FFFFFF"/>
                </a:solidFill>
              </a14:hiddenFill>
            </a:ext>
          </a:extLst>
        </p:spPr>
      </p:pic>
      <p:sp>
        <p:nvSpPr>
          <p:cNvPr id="5141" name="Rectangle 514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05479"/>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9049EA66-3CF6-91F9-3B81-CFBCFB9CBA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50" r="11721" b="3"/>
          <a:stretch/>
        </p:blipFill>
        <p:spPr bwMode="auto">
          <a:xfrm>
            <a:off x="5312567" y="3707894"/>
            <a:ext cx="3296677"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EB488E-FF64-3C3B-72CD-6D2DF52F78F5}"/>
              </a:ext>
            </a:extLst>
          </p:cNvPr>
          <p:cNvSpPr txBox="1"/>
          <p:nvPr/>
        </p:nvSpPr>
        <p:spPr>
          <a:xfrm>
            <a:off x="1727853" y="905075"/>
            <a:ext cx="3273552" cy="830997"/>
          </a:xfrm>
          <a:prstGeom prst="rect">
            <a:avLst/>
          </a:prstGeom>
          <a:noFill/>
        </p:spPr>
        <p:txBody>
          <a:bodyPr wrap="square" rtlCol="0">
            <a:spAutoFit/>
          </a:bodyPr>
          <a:lstStyle/>
          <a:p>
            <a:r>
              <a:rPr lang="en-US" sz="4800" u="sng" dirty="0"/>
              <a:t>Discuss</a:t>
            </a:r>
            <a:r>
              <a:rPr lang="en-US" dirty="0"/>
              <a:t> </a:t>
            </a:r>
          </a:p>
        </p:txBody>
      </p:sp>
    </p:spTree>
    <p:extLst>
      <p:ext uri="{BB962C8B-B14F-4D97-AF65-F5344CB8AC3E}">
        <p14:creationId xmlns:p14="http://schemas.microsoft.com/office/powerpoint/2010/main" val="2054239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FF7AA9-508B-AA41-91A3-CB21955D27B5}"/>
              </a:ext>
            </a:extLst>
          </p:cNvPr>
          <p:cNvSpPr txBox="1"/>
          <p:nvPr/>
        </p:nvSpPr>
        <p:spPr>
          <a:xfrm>
            <a:off x="4841983" y="4209070"/>
            <a:ext cx="3174694" cy="1615827"/>
          </a:xfrm>
          <a:prstGeom prst="rect">
            <a:avLst/>
          </a:prstGeom>
          <a:noFill/>
        </p:spPr>
        <p:txBody>
          <a:bodyPr wrap="square">
            <a:spAutoFit/>
          </a:bodyPr>
          <a:lstStyle/>
          <a:p>
            <a:pPr algn="ctr"/>
            <a:r>
              <a:rPr lang="en-GB" altLang="en-US" sz="3300" dirty="0">
                <a:ea typeface="ＭＳ Ｐゴシック" panose="020B0600070205080204" pitchFamily="34" charset="-128"/>
              </a:rPr>
              <a:t>“reasonable grounds for </a:t>
            </a:r>
            <a:r>
              <a:rPr lang="en-GB" altLang="en-US" sz="3300" b="1" dirty="0">
                <a:ea typeface="ＭＳ Ｐゴシック" panose="020B0600070205080204" pitchFamily="34" charset="-128"/>
              </a:rPr>
              <a:t>believing”</a:t>
            </a:r>
            <a:r>
              <a:rPr lang="en-GB" altLang="en-US" sz="3300" dirty="0">
                <a:ea typeface="ＭＳ Ｐゴシック" panose="020B0600070205080204" pitchFamily="34" charset="-128"/>
              </a:rPr>
              <a:t> </a:t>
            </a:r>
            <a:endParaRPr lang="en-US" sz="3300" dirty="0"/>
          </a:p>
        </p:txBody>
      </p:sp>
      <p:sp>
        <p:nvSpPr>
          <p:cNvPr id="2" name="TextBox 1">
            <a:extLst>
              <a:ext uri="{FF2B5EF4-FFF2-40B4-BE49-F238E27FC236}">
                <a16:creationId xmlns:a16="http://schemas.microsoft.com/office/drawing/2014/main" id="{5DD81102-762A-9B55-63F9-5B3355BA4820}"/>
              </a:ext>
            </a:extLst>
          </p:cNvPr>
          <p:cNvSpPr txBox="1"/>
          <p:nvPr/>
        </p:nvSpPr>
        <p:spPr>
          <a:xfrm rot="816007">
            <a:off x="6236443" y="1963048"/>
            <a:ext cx="1856232" cy="738664"/>
          </a:xfrm>
          <a:prstGeom prst="rect">
            <a:avLst/>
          </a:prstGeom>
          <a:noFill/>
        </p:spPr>
        <p:txBody>
          <a:bodyPr wrap="square" rtlCol="0">
            <a:spAutoFit/>
          </a:bodyPr>
          <a:lstStyle/>
          <a:p>
            <a:pPr algn="ctr"/>
            <a:r>
              <a:rPr lang="en-US" sz="1400" dirty="0">
                <a:solidFill>
                  <a:srgbClr val="FF0000"/>
                </a:solidFill>
              </a:rPr>
              <a:t>Don’t worry – we’ll learn this in more detail in a few weeks!</a:t>
            </a:r>
          </a:p>
        </p:txBody>
      </p:sp>
      <p:sp>
        <p:nvSpPr>
          <p:cNvPr id="5" name="TextBox 4">
            <a:extLst>
              <a:ext uri="{FF2B5EF4-FFF2-40B4-BE49-F238E27FC236}">
                <a16:creationId xmlns:a16="http://schemas.microsoft.com/office/drawing/2014/main" id="{953DDFE3-E135-FAE3-0765-5FE16556243A}"/>
              </a:ext>
            </a:extLst>
          </p:cNvPr>
          <p:cNvSpPr txBox="1"/>
          <p:nvPr/>
        </p:nvSpPr>
        <p:spPr>
          <a:xfrm>
            <a:off x="-615440" y="2189171"/>
            <a:ext cx="5764723" cy="1077218"/>
          </a:xfrm>
          <a:prstGeom prst="rect">
            <a:avLst/>
          </a:prstGeom>
          <a:noFill/>
        </p:spPr>
        <p:txBody>
          <a:bodyPr wrap="square">
            <a:spAutoFit/>
          </a:bodyPr>
          <a:lstStyle/>
          <a:p>
            <a:pPr algn="ctr"/>
            <a:r>
              <a:rPr lang="en-GB" sz="3200" b="1" dirty="0">
                <a:solidFill>
                  <a:schemeClr val="accent6"/>
                </a:solidFill>
              </a:rPr>
              <a:t>Person Search </a:t>
            </a:r>
            <a:br>
              <a:rPr lang="en-GB" sz="3200" b="1" dirty="0">
                <a:solidFill>
                  <a:schemeClr val="accent6"/>
                </a:solidFill>
              </a:rPr>
            </a:br>
            <a:r>
              <a:rPr lang="en-GB" sz="3200" b="1" dirty="0">
                <a:solidFill>
                  <a:schemeClr val="accent6"/>
                </a:solidFill>
              </a:rPr>
              <a:t> Section 32 P.A.C.E 1984</a:t>
            </a:r>
            <a:r>
              <a:rPr lang="en-GB" sz="1800" b="1" dirty="0">
                <a:solidFill>
                  <a:schemeClr val="bg1"/>
                </a:solidFill>
              </a:rPr>
              <a:t>)</a:t>
            </a:r>
          </a:p>
        </p:txBody>
      </p:sp>
      <p:pic>
        <p:nvPicPr>
          <p:cNvPr id="7170" name="Picture 2" descr="Police more likely to find drugs on white people during stop and search,  report finds | London Evening Standard | Evening Standard">
            <a:extLst>
              <a:ext uri="{FF2B5EF4-FFF2-40B4-BE49-F238E27FC236}">
                <a16:creationId xmlns:a16="http://schemas.microsoft.com/office/drawing/2014/main" id="{4DB305AC-269D-CCD2-F2A6-E81E7EAA6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518" y="385493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4DC43A-D9A7-7E6D-8A58-E68D0D883EBA}"/>
              </a:ext>
            </a:extLst>
          </p:cNvPr>
          <p:cNvSpPr txBox="1"/>
          <p:nvPr/>
        </p:nvSpPr>
        <p:spPr>
          <a:xfrm>
            <a:off x="502920" y="484632"/>
            <a:ext cx="5852160" cy="707886"/>
          </a:xfrm>
          <a:prstGeom prst="rect">
            <a:avLst/>
          </a:prstGeom>
          <a:noFill/>
        </p:spPr>
        <p:txBody>
          <a:bodyPr wrap="square" rtlCol="0">
            <a:spAutoFit/>
          </a:bodyPr>
          <a:lstStyle/>
          <a:p>
            <a:r>
              <a:rPr lang="en-US" sz="4000" i="1" dirty="0"/>
              <a:t>“What about Searching?”…</a:t>
            </a:r>
          </a:p>
        </p:txBody>
      </p:sp>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7081" y="498410"/>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extLst>
              <p:ext uri="{D42A27DB-BD31-4B8C-83A1-F6EECF244321}">
                <p14:modId xmlns:p14="http://schemas.microsoft.com/office/powerpoint/2010/main" val="218962987"/>
              </p:ext>
            </p:extLst>
          </p:nvPr>
        </p:nvGraphicFramePr>
        <p:xfrm>
          <a:off x="534692" y="1763902"/>
          <a:ext cx="8322589" cy="400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7386" y="2012842"/>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50883" y="1872397"/>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250084" y="1872398"/>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3794760" y="6116536"/>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8650" y="365125"/>
            <a:ext cx="7886699"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u="sng" kern="1200" dirty="0">
                <a:solidFill>
                  <a:schemeClr val="tx1"/>
                </a:solidFill>
                <a:latin typeface="+mj-lt"/>
                <a:ea typeface="+mj-ea"/>
                <a:cs typeface="+mj-cs"/>
              </a:rPr>
              <a:t>Detention</a:t>
            </a:r>
          </a:p>
        </p:txBody>
      </p:sp>
      <p:sp>
        <p:nvSpPr>
          <p:cNvPr id="4" name="Rectangle 3"/>
          <p:cNvSpPr txBox="1">
            <a:spLocks noChangeArrowheads="1"/>
          </p:cNvSpPr>
          <p:nvPr/>
        </p:nvSpPr>
        <p:spPr>
          <a:xfrm>
            <a:off x="628650" y="1825625"/>
            <a:ext cx="404502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nSpc>
                <a:spcPct val="90000"/>
              </a:lnSpc>
              <a:buNone/>
            </a:pPr>
            <a:r>
              <a:rPr lang="en-US" altLang="en-US" sz="2400" dirty="0"/>
              <a:t>A person is in detention when he or she:</a:t>
            </a:r>
          </a:p>
          <a:p>
            <a:pPr marL="102394" lvl="1" indent="-228600">
              <a:lnSpc>
                <a:spcPct val="90000"/>
              </a:lnSpc>
              <a:buFont typeface="Arial" panose="020B0604020202020204" pitchFamily="34" charset="0"/>
              <a:buChar char="•"/>
            </a:pPr>
            <a:endParaRPr lang="en-US" altLang="en-US" sz="2400" dirty="0"/>
          </a:p>
          <a:p>
            <a:pPr marL="477440" lvl="1" indent="-228600">
              <a:lnSpc>
                <a:spcPct val="90000"/>
              </a:lnSpc>
              <a:buFont typeface="Arial" panose="020B0604020202020204" pitchFamily="34" charset="0"/>
              <a:buChar char="•"/>
            </a:pPr>
            <a:r>
              <a:rPr lang="en-US" altLang="en-US" sz="2400" dirty="0"/>
              <a:t>has been arrested for an offence and brought to custody, or</a:t>
            </a:r>
          </a:p>
          <a:p>
            <a:pPr marL="477440" lvl="1" indent="-228600">
              <a:lnSpc>
                <a:spcPct val="90000"/>
              </a:lnSpc>
              <a:buFont typeface="Arial" panose="020B0604020202020204" pitchFamily="34" charset="0"/>
              <a:buChar char="•"/>
            </a:pPr>
            <a:r>
              <a:rPr lang="en-US" altLang="en-US" sz="2400" dirty="0"/>
              <a:t>has voluntarily attended a police station and is subsequently arrested and is detained there or elsewhere in the charge of a constable.</a:t>
            </a:r>
          </a:p>
        </p:txBody>
      </p:sp>
      <p:pic>
        <p:nvPicPr>
          <p:cNvPr id="10242" name="Picture 2" descr="Detention of a minor for his own protection – round two - UK Human Rights  Blog">
            <a:extLst>
              <a:ext uri="{FF2B5EF4-FFF2-40B4-BE49-F238E27FC236}">
                <a16:creationId xmlns:a16="http://schemas.microsoft.com/office/drawing/2014/main" id="{41EFC4D3-8576-FE40-AE65-535EAB71DE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64" r="21243" b="1"/>
          <a:stretch/>
        </p:blipFill>
        <p:spPr bwMode="auto">
          <a:xfrm>
            <a:off x="5332471" y="1929804"/>
            <a:ext cx="3166198" cy="4221613"/>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1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0206" y="314102"/>
            <a:ext cx="7701110"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200" b="1" dirty="0">
                <a:latin typeface="+mj-lt"/>
                <a:ea typeface="+mj-ea"/>
                <a:cs typeface="+mj-cs"/>
              </a:rPr>
              <a:t> </a:t>
            </a:r>
            <a:r>
              <a:rPr lang="en-US" sz="4800" b="1" dirty="0">
                <a:latin typeface="+mj-lt"/>
                <a:ea typeface="+mj-ea"/>
                <a:cs typeface="+mj-cs"/>
              </a:rPr>
              <a:t>Task: Think to Yourself… </a:t>
            </a:r>
            <a:endParaRPr lang="en-US" sz="4200" b="1" dirty="0">
              <a:latin typeface="+mj-lt"/>
              <a:ea typeface="+mj-ea"/>
              <a:cs typeface="+mj-cs"/>
            </a:endParaRPr>
          </a:p>
        </p:txBody>
      </p:sp>
      <p:sp>
        <p:nvSpPr>
          <p:cNvPr id="8" name="Rectangle 3"/>
          <p:cNvSpPr txBox="1">
            <a:spLocks noChangeArrowheads="1"/>
          </p:cNvSpPr>
          <p:nvPr/>
        </p:nvSpPr>
        <p:spPr>
          <a:xfrm>
            <a:off x="553056" y="1554924"/>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228600">
              <a:lnSpc>
                <a:spcPct val="90000"/>
              </a:lnSpc>
            </a:pPr>
            <a:endParaRPr lang="en-US" altLang="en-US" sz="1700" dirty="0"/>
          </a:p>
        </p:txBody>
      </p:sp>
      <p:pic>
        <p:nvPicPr>
          <p:cNvPr id="7" name="Picture 5" descr="police van 1a"/>
          <p:cNvPicPr>
            <a:picLocks noChangeAspect="1" noChangeArrowheads="1"/>
          </p:cNvPicPr>
          <p:nvPr/>
        </p:nvPicPr>
        <p:blipFill rotWithShape="1">
          <a:blip r:embed="rId3">
            <a:extLst>
              <a:ext uri="{28A0092B-C50C-407E-A947-70E740481C1C}">
                <a14:useLocalDpi xmlns:a14="http://schemas.microsoft.com/office/drawing/2010/main" val="0"/>
              </a:ext>
            </a:extLst>
          </a:blip>
          <a:srcRect l="8358" r="13642" b="-3"/>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087261C5-A920-DEE3-54C8-7DDF57054DBD}"/>
              </a:ext>
            </a:extLst>
          </p:cNvPr>
          <p:cNvSpPr txBox="1"/>
          <p:nvPr/>
        </p:nvSpPr>
        <p:spPr>
          <a:xfrm>
            <a:off x="147578" y="2371233"/>
            <a:ext cx="4044906" cy="3293209"/>
          </a:xfrm>
          <a:prstGeom prst="rect">
            <a:avLst/>
          </a:prstGeom>
          <a:noFill/>
        </p:spPr>
        <p:txBody>
          <a:bodyPr wrap="square">
            <a:spAutoFit/>
          </a:bodyPr>
          <a:lstStyle/>
          <a:p>
            <a:pPr algn="ctr">
              <a:lnSpc>
                <a:spcPct val="100000"/>
              </a:lnSpc>
            </a:pPr>
            <a:r>
              <a:rPr lang="en-GB" b="1" dirty="0">
                <a:latin typeface="Arial" panose="020B0604020202020204" pitchFamily="34" charset="0"/>
                <a:cs typeface="Arial" panose="020B0604020202020204" pitchFamily="34" charset="0"/>
              </a:rPr>
              <a:t>1. </a:t>
            </a:r>
            <a:r>
              <a:rPr lang="en-GB" sz="1600" b="1" kern="1200" dirty="0">
                <a:solidFill>
                  <a:schemeClr val="tx1"/>
                </a:solidFill>
                <a:effectLst/>
                <a:latin typeface="Arial" panose="020B0604020202020204" pitchFamily="34" charset="0"/>
                <a:cs typeface="Arial" panose="020B0604020202020204" pitchFamily="34" charset="0"/>
              </a:rPr>
              <a:t>How </a:t>
            </a:r>
            <a:r>
              <a:rPr lang="en-GB" sz="1600" b="1" dirty="0">
                <a:latin typeface="Arial" panose="020B0604020202020204" pitchFamily="34" charset="0"/>
                <a:cs typeface="Arial" panose="020B0604020202020204" pitchFamily="34" charset="0"/>
              </a:rPr>
              <a:t>do you think</a:t>
            </a:r>
            <a:r>
              <a:rPr lang="en-GB" sz="1600" b="1" kern="1200" dirty="0">
                <a:solidFill>
                  <a:schemeClr val="tx1"/>
                </a:solidFill>
                <a:effectLst/>
                <a:latin typeface="Arial" panose="020B0604020202020204" pitchFamily="34" charset="0"/>
                <a:cs typeface="Arial" panose="020B0604020202020204" pitchFamily="34" charset="0"/>
              </a:rPr>
              <a:t> detained persons (DP) are transported to police station custody suites?</a:t>
            </a:r>
            <a:endParaRPr lang="en-GB" sz="1600" kern="1200" dirty="0">
              <a:solidFill>
                <a:schemeClr val="tx1"/>
              </a:solidFill>
              <a:effectLst/>
              <a:latin typeface="Arial" panose="020B0604020202020204" pitchFamily="34" charset="0"/>
              <a:cs typeface="Arial" panose="020B0604020202020204" pitchFamily="34" charset="0"/>
            </a:endParaRPr>
          </a:p>
          <a:p>
            <a:pPr algn="ctr">
              <a:lnSpc>
                <a:spcPct val="100000"/>
              </a:lnSpc>
            </a:pPr>
            <a:r>
              <a:rPr lang="en-GB" sz="1600" kern="1200" dirty="0">
                <a:solidFill>
                  <a:schemeClr val="tx1"/>
                </a:solidFill>
                <a:effectLst/>
                <a:latin typeface="Arial" panose="020B0604020202020204" pitchFamily="34" charset="0"/>
                <a:cs typeface="Arial" panose="020B0604020202020204" pitchFamily="34" charset="0"/>
              </a:rPr>
              <a:t> </a:t>
            </a:r>
          </a:p>
          <a:p>
            <a:pPr algn="ctr">
              <a:lnSpc>
                <a:spcPct val="100000"/>
              </a:lnSpc>
            </a:pPr>
            <a:r>
              <a:rPr lang="en-GB" sz="1600" b="1" dirty="0">
                <a:latin typeface="Arial" panose="020B0604020202020204" pitchFamily="34" charset="0"/>
                <a:cs typeface="Arial" panose="020B0604020202020204" pitchFamily="34" charset="0"/>
              </a:rPr>
              <a:t>2. </a:t>
            </a:r>
            <a:r>
              <a:rPr lang="en-GB" sz="1600" b="1" kern="1200" dirty="0">
                <a:solidFill>
                  <a:schemeClr val="tx1"/>
                </a:solidFill>
                <a:effectLst/>
                <a:latin typeface="Arial" panose="020B0604020202020204" pitchFamily="34" charset="0"/>
                <a:cs typeface="Arial" panose="020B0604020202020204" pitchFamily="34" charset="0"/>
              </a:rPr>
              <a:t>How is the security and the safety of detained persons (DP) and police officers maintained</a:t>
            </a:r>
            <a:r>
              <a:rPr lang="en-GB" sz="1600" b="1" dirty="0">
                <a:latin typeface="Arial" panose="020B0604020202020204" pitchFamily="34" charset="0"/>
                <a:cs typeface="Arial" panose="020B0604020202020204" pitchFamily="34" charset="0"/>
              </a:rPr>
              <a:t> during this process?</a:t>
            </a:r>
            <a:endParaRPr lang="en-GB" sz="1600" kern="1200" dirty="0">
              <a:solidFill>
                <a:schemeClr val="tx1"/>
              </a:solidFill>
              <a:effectLst/>
              <a:latin typeface="Arial" panose="020B0604020202020204" pitchFamily="34" charset="0"/>
              <a:cs typeface="Arial" panose="020B0604020202020204" pitchFamily="34" charset="0"/>
            </a:endParaRPr>
          </a:p>
          <a:p>
            <a:pPr marL="228600" indent="-228600" algn="ctr" eaLnBrk="1" hangingPunct="1">
              <a:lnSpc>
                <a:spcPct val="100000"/>
              </a:lnSpc>
              <a:buClr>
                <a:srgbClr val="000000"/>
              </a:buClr>
              <a:defRPr/>
            </a:pPr>
            <a:endParaRPr lang="en-GB" sz="1600" dirty="0">
              <a:latin typeface="Arial" panose="020B0604020202020204" pitchFamily="34" charset="0"/>
              <a:cs typeface="Arial" panose="020B0604020202020204" pitchFamily="34" charset="0"/>
            </a:endParaRPr>
          </a:p>
          <a:p>
            <a:pPr marL="228600" indent="-228600" algn="ctr" eaLnBrk="1" hangingPunct="1">
              <a:lnSpc>
                <a:spcPct val="100000"/>
              </a:lnSpc>
              <a:buClr>
                <a:srgbClr val="000000"/>
              </a:buClr>
              <a:defRPr/>
            </a:pPr>
            <a:r>
              <a:rPr lang="en-GB" sz="1600" b="1" dirty="0">
                <a:latin typeface="Arial" panose="020B0604020202020204" pitchFamily="34" charset="0"/>
                <a:cs typeface="Arial" panose="020B0604020202020204" pitchFamily="34" charset="0"/>
              </a:rPr>
              <a:t>3. Can you think of any situations when </a:t>
            </a:r>
          </a:p>
          <a:p>
            <a:pPr marL="228600" indent="-228600" algn="ctr" eaLnBrk="1" hangingPunct="1">
              <a:lnSpc>
                <a:spcPct val="100000"/>
              </a:lnSpc>
              <a:buClr>
                <a:srgbClr val="000000"/>
              </a:buClr>
              <a:defRPr/>
            </a:pPr>
            <a:r>
              <a:rPr lang="en-GB" sz="1600" b="1" dirty="0">
                <a:latin typeface="Arial" panose="020B0604020202020204" pitchFamily="34" charset="0"/>
                <a:cs typeface="Arial" panose="020B0604020202020204" pitchFamily="34" charset="0"/>
              </a:rPr>
              <a:t>escorting a detained person on foot would be more appropriate than using a vehicle?</a:t>
            </a:r>
          </a:p>
        </p:txBody>
      </p:sp>
      <p:pic>
        <p:nvPicPr>
          <p:cNvPr id="1026" name="Picture 2" descr="Five minutes stopwatch stock vector. Illustration of black - 107614351">
            <a:extLst>
              <a:ext uri="{FF2B5EF4-FFF2-40B4-BE49-F238E27FC236}">
                <a16:creationId xmlns:a16="http://schemas.microsoft.com/office/drawing/2014/main" id="{DA85893D-0FC7-1730-2BC7-85E7B1327F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1991" y="438634"/>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867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0060" y="325369"/>
            <a:ext cx="3276451" cy="1956841"/>
          </a:xfrm>
          <a:prstGeom prst="rect">
            <a:avLst/>
          </a:prstGeom>
        </p:spPr>
        <p:txBody>
          <a:bodyPr vert="horz" lIns="91440" tIns="45720" rIns="91440" bIns="45720" rtlCol="0" anchor="b">
            <a:normAutofit fontScale="92500" lnSpcReduction="20000"/>
          </a:bodyPr>
          <a:lstStyle/>
          <a:p>
            <a:pPr>
              <a:lnSpc>
                <a:spcPct val="90000"/>
              </a:lnSpc>
              <a:spcBef>
                <a:spcPct val="0"/>
              </a:spcBef>
              <a:spcAft>
                <a:spcPts val="450"/>
              </a:spcAft>
            </a:pPr>
            <a:r>
              <a:rPr lang="en-US" sz="4300" b="1" dirty="0">
                <a:latin typeface="+mj-lt"/>
                <a:ea typeface="+mj-ea"/>
                <a:cs typeface="+mj-cs"/>
              </a:rPr>
              <a:t>Transporting a detained person to custody…</a:t>
            </a:r>
          </a:p>
        </p:txBody>
      </p:sp>
      <p:sp>
        <p:nvSpPr>
          <p:cNvPr id="10" name="Rectangle 3"/>
          <p:cNvSpPr>
            <a:spLocks noChangeArrowheads="1"/>
          </p:cNvSpPr>
          <p:nvPr/>
        </p:nvSpPr>
        <p:spPr bwMode="auto">
          <a:xfrm>
            <a:off x="160513" y="3350660"/>
            <a:ext cx="3662751" cy="3659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Before a police constable puts a detained person into a vehicle, it should be searched in their presence. </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All equipment should be removed from the area in vehicle that prisoner will be placed.</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Child locks should be activated on the vehicle if applicable.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On arrival at the station, the vehicle should be searched again in their presence.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Arrested persons must never be handcuffed to a vehicle or fixed object. </a:t>
            </a:r>
          </a:p>
          <a:p>
            <a:pPr indent="-228600">
              <a:lnSpc>
                <a:spcPct val="90000"/>
              </a:lnSpc>
              <a:spcBef>
                <a:spcPct val="50000"/>
              </a:spcBef>
              <a:buFont typeface="Arial" panose="020B0604020202020204" pitchFamily="34" charset="0"/>
              <a:buChar char="•"/>
            </a:pPr>
            <a:r>
              <a:rPr lang="en-GB" sz="1200" b="0" dirty="0">
                <a:solidFill>
                  <a:prstClr val="black"/>
                </a:solidFill>
                <a:latin typeface="+mn-lt"/>
                <a:ea typeface="+mn-ea"/>
              </a:rPr>
              <a:t>A prisoner should be sat behind the front passenger seat with escorting officer sat next to them behind driver.  </a:t>
            </a:r>
          </a:p>
          <a:p>
            <a:pPr indent="-228600">
              <a:lnSpc>
                <a:spcPct val="90000"/>
              </a:lnSpc>
              <a:spcBef>
                <a:spcPct val="50000"/>
              </a:spcBef>
              <a:buFont typeface="Arial" panose="020B0604020202020204" pitchFamily="34" charset="0"/>
              <a:buChar char="•"/>
            </a:pPr>
            <a:endParaRPr lang="en-GB" sz="1200" b="0" dirty="0">
              <a:solidFill>
                <a:prstClr val="black"/>
              </a:solidFill>
              <a:latin typeface="+mn-lt"/>
              <a:ea typeface="+mn-ea"/>
            </a:endParaRPr>
          </a:p>
          <a:p>
            <a:pPr marL="114300" indent="0">
              <a:lnSpc>
                <a:spcPct val="90000"/>
              </a:lnSpc>
              <a:spcBef>
                <a:spcPct val="50000"/>
              </a:spcBef>
              <a:buNone/>
            </a:pPr>
            <a:r>
              <a:rPr lang="en-GB" sz="1200" b="0" dirty="0">
                <a:solidFill>
                  <a:srgbClr val="FF0000"/>
                </a:solidFill>
                <a:latin typeface="+mn-lt"/>
                <a:ea typeface="+mn-ea"/>
              </a:rPr>
              <a:t>                        Risk Assessment – SCREEN!!!</a:t>
            </a:r>
            <a:endParaRPr lang="en-GB" sz="1200" dirty="0">
              <a:solidFill>
                <a:srgbClr val="FF0000"/>
              </a:solidFill>
              <a:latin typeface="+mn-lt"/>
              <a:ea typeface="+mn-ea"/>
            </a:endParaRPr>
          </a:p>
          <a:p>
            <a:pPr marL="114300" indent="0">
              <a:lnSpc>
                <a:spcPct val="90000"/>
              </a:lnSpc>
              <a:spcBef>
                <a:spcPct val="50000"/>
              </a:spcBef>
              <a:buNone/>
            </a:pPr>
            <a:endParaRPr lang="en-US" altLang="en-US" sz="1300" b="0" dirty="0">
              <a:solidFill>
                <a:schemeClr val="tx1"/>
              </a:solidFill>
              <a:latin typeface="+mn-lt"/>
              <a:ea typeface="+mn-ea"/>
            </a:endParaRPr>
          </a:p>
        </p:txBody>
      </p:sp>
      <p:pic>
        <p:nvPicPr>
          <p:cNvPr id="6" name="Picture 4" descr="police van 2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447" r="7824"/>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fade">
                                      <p:cBhvr>
                                        <p:cTn id="32" dur="500"/>
                                        <p:tgtEl>
                                          <p:spTgt spid="1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7" end="7"/>
                                            </p:txEl>
                                          </p:spTgt>
                                        </p:tgtEl>
                                        <p:attrNameLst>
                                          <p:attrName>style.visibility</p:attrName>
                                        </p:attrNameLst>
                                      </p:cBhvr>
                                      <p:to>
                                        <p:strVal val="visible"/>
                                      </p:to>
                                    </p:set>
                                    <p:animEffect transition="in" filter="fade">
                                      <p:cBhvr>
                                        <p:cTn id="37"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333384" y="857251"/>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08066"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6343659" y="1081694"/>
            <a:ext cx="2828925" cy="715581"/>
          </a:xfrm>
          <a:prstGeom prst="rect">
            <a:avLst/>
          </a:prstGeom>
          <a:noFill/>
        </p:spPr>
        <p:txBody>
          <a:bodyPr wrap="square" rtlCol="0">
            <a:spAutoFit/>
          </a:bodyPr>
          <a:lstStyle/>
          <a:p>
            <a:r>
              <a:rPr lang="en-US" sz="4050" b="1" dirty="0">
                <a:solidFill>
                  <a:srgbClr val="FF0000"/>
                </a:solidFill>
              </a:rPr>
              <a:t>S C R E E N </a:t>
            </a:r>
          </a:p>
        </p:txBody>
      </p:sp>
      <p:pic>
        <p:nvPicPr>
          <p:cNvPr id="1026" name="Picture 2" descr="IMPORTANT! | IsleChile … All B.S Aside">
            <a:extLst>
              <a:ext uri="{FF2B5EF4-FFF2-40B4-BE49-F238E27FC236}">
                <a16:creationId xmlns:a16="http://schemas.microsoft.com/office/drawing/2014/main" id="{E828A6C1-8BCE-66BC-D770-D90FDE837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7846" y="3968526"/>
            <a:ext cx="1860550" cy="109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937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163773" y="990315"/>
            <a:ext cx="4964373"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5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258170" y="1059284"/>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258170" y="2613229"/>
            <a:ext cx="4575411" cy="320857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5888886"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3774" y="2013459"/>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7442"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120223" y="215251"/>
            <a:ext cx="6097707" cy="584775"/>
          </a:xfrm>
          <a:prstGeom prst="rect">
            <a:avLst/>
          </a:prstGeom>
          <a:noFill/>
        </p:spPr>
        <p:txBody>
          <a:bodyPr wrap="square" rtlCol="0">
            <a:spAutoFit/>
          </a:bodyPr>
          <a:lstStyle/>
          <a:p>
            <a:r>
              <a:rPr lang="en-US" sz="3200" dirty="0">
                <a:solidFill>
                  <a:srgbClr val="FF0000"/>
                </a:solidFill>
              </a:rPr>
              <a:t>Preventing Cross-contamination</a:t>
            </a:r>
          </a:p>
        </p:txBody>
      </p:sp>
    </p:spTree>
    <p:extLst>
      <p:ext uri="{BB962C8B-B14F-4D97-AF65-F5344CB8AC3E}">
        <p14:creationId xmlns:p14="http://schemas.microsoft.com/office/powerpoint/2010/main" val="2312741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80060" y="325369"/>
            <a:ext cx="3276451"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000" b="1">
                <a:latin typeface="+mj-lt"/>
                <a:ea typeface="+mj-ea"/>
                <a:cs typeface="+mj-cs"/>
              </a:rPr>
              <a:t>Preventing Cross-Contamination</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p:cNvSpPr txBox="1">
            <a:spLocks noChangeArrowheads="1"/>
          </p:cNvSpPr>
          <p:nvPr/>
        </p:nvSpPr>
        <p:spPr>
          <a:xfrm>
            <a:off x="480060" y="3689724"/>
            <a:ext cx="3182691" cy="33206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gn="ctr">
              <a:lnSpc>
                <a:spcPct val="90000"/>
              </a:lnSpc>
              <a:buNone/>
            </a:pPr>
            <a:r>
              <a:rPr lang="en-US" altLang="en-US" sz="1900" dirty="0"/>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rotWithShape="1">
          <a:blip r:embed="rId3">
            <a:extLst>
              <a:ext uri="{28A0092B-C50C-407E-A947-70E740481C1C}">
                <a14:useLocalDpi xmlns:a14="http://schemas.microsoft.com/office/drawing/2010/main" val="0"/>
              </a:ext>
            </a:extLst>
          </a:blip>
          <a:srcRect l="29945" r="18984"/>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20598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3" name="Rectangle 820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1A36116-0323-3B89-3357-362DB1C0450F}"/>
              </a:ext>
            </a:extLst>
          </p:cNvPr>
          <p:cNvSpPr txBox="1"/>
          <p:nvPr/>
        </p:nvSpPr>
        <p:spPr>
          <a:xfrm>
            <a:off x="478388" y="238922"/>
            <a:ext cx="3852312" cy="6380156"/>
          </a:xfrm>
          <a:prstGeom prst="rect">
            <a:avLst/>
          </a:prstGeom>
        </p:spPr>
        <p:txBody>
          <a:bodyPr vert="horz" lIns="91440" tIns="45720" rIns="91440" bIns="45720" rtlCol="0">
            <a:normAutofit/>
          </a:bodyPr>
          <a:lstStyle/>
          <a:p>
            <a:pPr algn="ctr">
              <a:lnSpc>
                <a:spcPct val="90000"/>
              </a:lnSpc>
              <a:spcAft>
                <a:spcPts val="600"/>
              </a:spcAft>
              <a:defRPr/>
            </a:pPr>
            <a:r>
              <a:rPr lang="en-US" sz="2400" b="1" u="sng" dirty="0"/>
              <a:t>Preventing </a:t>
            </a:r>
            <a:br>
              <a:rPr lang="en-US" sz="2400" b="1" u="sng" dirty="0"/>
            </a:br>
            <a:r>
              <a:rPr lang="en-US" sz="2400" b="1" u="sng" dirty="0"/>
              <a:t>Cross-contamination</a:t>
            </a:r>
            <a:br>
              <a:rPr lang="en-US" sz="2400" b="1" u="sng" dirty="0"/>
            </a:br>
            <a:br>
              <a:rPr lang="en-US" sz="2400" b="1" u="sng" dirty="0"/>
            </a:br>
            <a:r>
              <a:rPr lang="en-US" sz="2400" b="1" u="sng" dirty="0"/>
              <a:t>Think! </a:t>
            </a:r>
            <a:br>
              <a:rPr lang="en-US" sz="1600" b="1" u="sng" dirty="0"/>
            </a:br>
            <a:endParaRPr lang="en-US" sz="1600" b="1" u="sng" dirty="0"/>
          </a:p>
          <a:p>
            <a:pPr marL="228600" indent="-228600">
              <a:lnSpc>
                <a:spcPct val="90000"/>
              </a:lnSpc>
              <a:spcAft>
                <a:spcPts val="600"/>
              </a:spcAft>
              <a:buFont typeface="Arial" panose="020B0604020202020204" pitchFamily="34" charset="0"/>
              <a:buChar char="•"/>
              <a:defRPr/>
            </a:pPr>
            <a:r>
              <a:rPr lang="en-US" sz="1600" b="1" dirty="0"/>
              <a:t>What evidence do you think may need to be transported with a detained person?</a:t>
            </a:r>
          </a:p>
          <a:p>
            <a:pPr marL="228600" indent="-228600">
              <a:lnSpc>
                <a:spcPct val="90000"/>
              </a:lnSpc>
              <a:spcAft>
                <a:spcPts val="600"/>
              </a:spcAft>
              <a:buFont typeface="Arial" panose="020B0604020202020204" pitchFamily="34" charset="0"/>
              <a:buChar char="•"/>
              <a:defRPr/>
            </a:pPr>
            <a:r>
              <a:rPr lang="en-US" sz="1600" b="1" dirty="0"/>
              <a:t>What personal property might need to be transported with a detained person?</a:t>
            </a:r>
          </a:p>
          <a:p>
            <a:pPr marL="228600" indent="-228600">
              <a:lnSpc>
                <a:spcPct val="90000"/>
              </a:lnSpc>
              <a:spcAft>
                <a:spcPts val="600"/>
              </a:spcAft>
              <a:buFont typeface="Arial" panose="020B0604020202020204" pitchFamily="34" charset="0"/>
              <a:buChar char="•"/>
              <a:defRPr/>
            </a:pPr>
            <a:r>
              <a:rPr lang="en-US" sz="1600" b="1" dirty="0"/>
              <a:t>Can you think of any examples of how evidence might get lost during the escort of a prisoner?</a:t>
            </a:r>
          </a:p>
          <a:p>
            <a:pPr marL="228600" indent="-228600">
              <a:lnSpc>
                <a:spcPct val="90000"/>
              </a:lnSpc>
              <a:spcAft>
                <a:spcPts val="600"/>
              </a:spcAft>
              <a:buFont typeface="Arial" panose="020B0604020202020204" pitchFamily="34" charset="0"/>
              <a:buChar char="•"/>
              <a:defRPr/>
            </a:pPr>
            <a:r>
              <a:rPr lang="en-US" sz="1600" b="1" dirty="0"/>
              <a:t>Can you think of any examples of how evidence can be contaminated during the escort of a prisoner? Same vehicle as victim was conveyed in.</a:t>
            </a:r>
          </a:p>
          <a:p>
            <a:pPr marL="228600" indent="-228600">
              <a:lnSpc>
                <a:spcPct val="90000"/>
              </a:lnSpc>
              <a:spcAft>
                <a:spcPts val="600"/>
              </a:spcAft>
              <a:buFont typeface="Arial" panose="020B0604020202020204" pitchFamily="34" charset="0"/>
              <a:buChar char="•"/>
              <a:defRPr/>
            </a:pPr>
            <a:r>
              <a:rPr lang="en-US" sz="1600" b="1" dirty="0"/>
              <a:t>How might you prevent the loss, damage, destruction or contamination of evidence during the escort of your prisoner? </a:t>
            </a:r>
          </a:p>
          <a:p>
            <a:pPr marL="228600" indent="-228600">
              <a:lnSpc>
                <a:spcPct val="90000"/>
              </a:lnSpc>
              <a:spcAft>
                <a:spcPts val="600"/>
              </a:spcAft>
              <a:buFont typeface="Arial" panose="020B0604020202020204" pitchFamily="34" charset="0"/>
              <a:buChar char="•"/>
              <a:defRPr/>
            </a:pPr>
            <a:endParaRPr lang="en-US" sz="1600" dirty="0"/>
          </a:p>
        </p:txBody>
      </p:sp>
      <p:pic>
        <p:nvPicPr>
          <p:cNvPr id="8196" name="Picture 4" descr="How to Dispose of Old Prescription Medications">
            <a:extLst>
              <a:ext uri="{FF2B5EF4-FFF2-40B4-BE49-F238E27FC236}">
                <a16:creationId xmlns:a16="http://schemas.microsoft.com/office/drawing/2014/main" id="{BB78BEE7-B648-895A-AD42-EFE97FF23D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64" r="2" b="4095"/>
          <a:stretch/>
        </p:blipFill>
        <p:spPr bwMode="auto">
          <a:xfrm>
            <a:off x="4809087" y="10"/>
            <a:ext cx="433491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The importance of providing sufficient evidence in invalidation proceedings  | Managing Intellectual Property">
            <a:extLst>
              <a:ext uri="{FF2B5EF4-FFF2-40B4-BE49-F238E27FC236}">
                <a16:creationId xmlns:a16="http://schemas.microsoft.com/office/drawing/2014/main" id="{D9273E64-4922-6A38-591B-D696A8477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56" r="2" b="2"/>
          <a:stretch/>
        </p:blipFill>
        <p:spPr bwMode="auto">
          <a:xfrm>
            <a:off x="4809087" y="4570184"/>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Nitrile Gloves 200 Pieces Box (M, Blue) Disposable Examination Gloves,  Powder Free, Latex Free, Non Medical Sterile, Medical, Tattoo, Gloves,  Single Use : SF Medical Products GmbH: Amazon.co.uk: Business, Industry &amp;  Science">
            <a:extLst>
              <a:ext uri="{FF2B5EF4-FFF2-40B4-BE49-F238E27FC236}">
                <a16:creationId xmlns:a16="http://schemas.microsoft.com/office/drawing/2014/main" id="{7A44BDE6-5BC5-F994-8D63-E00C6D7FF5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0047"/>
          <a:stretch/>
        </p:blipFill>
        <p:spPr bwMode="auto">
          <a:xfrm>
            <a:off x="4809087" y="2288006"/>
            <a:ext cx="4334913" cy="2287816"/>
          </a:xfrm>
          <a:prstGeom prst="rect">
            <a:avLst/>
          </a:prstGeom>
          <a:noFill/>
          <a:extLst>
            <a:ext uri="{909E8E84-426E-40DD-AFC4-6F175D3DCCD1}">
              <a14:hiddenFill xmlns:a14="http://schemas.microsoft.com/office/drawing/2010/main">
                <a:solidFill>
                  <a:srgbClr val="FFFFFF"/>
                </a:solidFill>
              </a14:hiddenFill>
            </a:ext>
          </a:extLst>
        </p:spPr>
      </p:pic>
      <p:grpSp>
        <p:nvGrpSpPr>
          <p:cNvPr id="8205" name="Group 8204">
            <a:extLst>
              <a:ext uri="{FF2B5EF4-FFF2-40B4-BE49-F238E27FC236}">
                <a16:creationId xmlns:a16="http://schemas.microsoft.com/office/drawing/2014/main" id="{4E1CCBAB-B73B-43B3-B640-671A62937F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8206" name="Rectangle 8205">
              <a:extLst>
                <a:ext uri="{FF2B5EF4-FFF2-40B4-BE49-F238E27FC236}">
                  <a16:creationId xmlns:a16="http://schemas.microsoft.com/office/drawing/2014/main" id="{3B1CF92E-2B5D-487A-A899-BB64982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Isosceles Triangle 8206">
              <a:extLst>
                <a:ext uri="{FF2B5EF4-FFF2-40B4-BE49-F238E27FC236}">
                  <a16:creationId xmlns:a16="http://schemas.microsoft.com/office/drawing/2014/main" id="{E7354EA5-24E3-4F7E-933A-53A274ADA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209" name="Isosceles Triangle 820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4154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5752" y="342231"/>
            <a:ext cx="4456248" cy="146177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dirty="0">
                <a:latin typeface="+mj-lt"/>
                <a:ea typeface="+mj-ea"/>
                <a:cs typeface="+mj-cs"/>
              </a:rPr>
              <a:t>Prisoners of the Opposite Sex</a:t>
            </a:r>
          </a:p>
        </p:txBody>
      </p:sp>
      <p:sp>
        <p:nvSpPr>
          <p:cNvPr id="5" name="TextBox 4">
            <a:extLst>
              <a:ext uri="{FF2B5EF4-FFF2-40B4-BE49-F238E27FC236}">
                <a16:creationId xmlns:a16="http://schemas.microsoft.com/office/drawing/2014/main" id="{A32CAF06-5625-B218-2821-10CB1C2D2577}"/>
              </a:ext>
            </a:extLst>
          </p:cNvPr>
          <p:cNvSpPr txBox="1"/>
          <p:nvPr/>
        </p:nvSpPr>
        <p:spPr>
          <a:xfrm>
            <a:off x="723900" y="2470248"/>
            <a:ext cx="3036258" cy="3536236"/>
          </a:xfrm>
          <a:prstGeom prst="rect">
            <a:avLst/>
          </a:prstGeom>
        </p:spPr>
        <p:txBody>
          <a:bodyPr vert="horz" lIns="91440" tIns="45720" rIns="91440" bIns="45720" rtlCol="0">
            <a:normAutofit/>
          </a:bodyPr>
          <a:lstStyle/>
          <a:p>
            <a:pPr indent="-228600">
              <a:lnSpc>
                <a:spcPct val="90000"/>
              </a:lnSpc>
              <a:spcBef>
                <a:spcPct val="0"/>
              </a:spcBef>
              <a:spcAft>
                <a:spcPts val="600"/>
              </a:spcAft>
              <a:buFont typeface="Arial" panose="020B0604020202020204" pitchFamily="34" charset="0"/>
              <a:buChar char="•"/>
              <a:defRPr/>
            </a:pPr>
            <a:r>
              <a:rPr lang="en-US" altLang="en-US" sz="1900" dirty="0"/>
              <a:t>Female prisoners must be accompanied by a female police officer if one is available. </a:t>
            </a:r>
          </a:p>
          <a:p>
            <a:pPr indent="-228600">
              <a:lnSpc>
                <a:spcPct val="90000"/>
              </a:lnSpc>
              <a:spcBef>
                <a:spcPct val="0"/>
              </a:spcBef>
              <a:spcAft>
                <a:spcPts val="600"/>
              </a:spcAft>
              <a:buFont typeface="Arial" panose="020B0604020202020204" pitchFamily="34" charset="0"/>
              <a:buChar char="•"/>
              <a:defRPr/>
            </a:pPr>
            <a:endParaRPr lang="en-US" altLang="en-US" sz="1900" dirty="0"/>
          </a:p>
          <a:p>
            <a:pPr indent="-228600">
              <a:lnSpc>
                <a:spcPct val="90000"/>
              </a:lnSpc>
              <a:spcBef>
                <a:spcPct val="0"/>
              </a:spcBef>
              <a:spcAft>
                <a:spcPts val="600"/>
              </a:spcAft>
              <a:buFont typeface="Arial" panose="020B0604020202020204" pitchFamily="34" charset="0"/>
              <a:buChar char="•"/>
              <a:defRPr/>
            </a:pPr>
            <a:r>
              <a:rPr lang="en-US" altLang="en-US" sz="1900" dirty="0"/>
              <a:t>If not available, at least two male officers must act as escort.</a:t>
            </a:r>
          </a:p>
          <a:p>
            <a:pPr indent="-228600">
              <a:lnSpc>
                <a:spcPct val="90000"/>
              </a:lnSpc>
              <a:spcBef>
                <a:spcPct val="0"/>
              </a:spcBef>
              <a:spcAft>
                <a:spcPts val="600"/>
              </a:spcAft>
              <a:buFont typeface="Arial" panose="020B0604020202020204" pitchFamily="34" charset="0"/>
              <a:buChar char="•"/>
              <a:defRPr/>
            </a:pPr>
            <a:endParaRPr lang="en-US" altLang="en-US" sz="1900" dirty="0"/>
          </a:p>
          <a:p>
            <a:pPr indent="-228600">
              <a:lnSpc>
                <a:spcPct val="90000"/>
              </a:lnSpc>
              <a:spcBef>
                <a:spcPct val="0"/>
              </a:spcBef>
              <a:spcAft>
                <a:spcPts val="600"/>
              </a:spcAft>
              <a:buFont typeface="Arial" panose="020B0604020202020204" pitchFamily="34" charset="0"/>
              <a:buChar char="•"/>
              <a:defRPr/>
            </a:pPr>
            <a:r>
              <a:rPr lang="en-US" altLang="en-US" sz="1900" dirty="0"/>
              <a:t>The same course of action applies to male prisoners and female officers</a:t>
            </a:r>
          </a:p>
        </p:txBody>
      </p:sp>
      <p:pic>
        <p:nvPicPr>
          <p:cNvPr id="2050" name="Picture 2" descr="Sarah Everard vigil: Woman preparing legal action against Met Police over  arrest - BBC News">
            <a:extLst>
              <a:ext uri="{FF2B5EF4-FFF2-40B4-BE49-F238E27FC236}">
                <a16:creationId xmlns:a16="http://schemas.microsoft.com/office/drawing/2014/main" id="{BD6277AC-01B9-3AE4-EA60-C7E108166D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638" r="24971" b="-1"/>
          <a:stretch/>
        </p:blipFill>
        <p:spPr bwMode="auto">
          <a:xfrm>
            <a:off x="4132776" y="851517"/>
            <a:ext cx="4638606"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84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06908" y="266746"/>
            <a:ext cx="5838444" cy="178308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Gender Specific Searching </a:t>
            </a:r>
          </a:p>
        </p:txBody>
      </p:sp>
      <p:sp>
        <p:nvSpPr>
          <p:cNvPr id="820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214"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 name="connsiteX0" fmla="*/ 0 w 3182691"/>
              <a:gd name="connsiteY0" fmla="*/ 0 h 18288"/>
              <a:gd name="connsiteX1" fmla="*/ 572884 w 3182691"/>
              <a:gd name="connsiteY1" fmla="*/ 0 h 18288"/>
              <a:gd name="connsiteX2" fmla="*/ 1113942 w 3182691"/>
              <a:gd name="connsiteY2" fmla="*/ 0 h 18288"/>
              <a:gd name="connsiteX3" fmla="*/ 1686826 w 3182691"/>
              <a:gd name="connsiteY3" fmla="*/ 0 h 18288"/>
              <a:gd name="connsiteX4" fmla="*/ 2323364 w 3182691"/>
              <a:gd name="connsiteY4" fmla="*/ 0 h 18288"/>
              <a:gd name="connsiteX5" fmla="*/ 3182691 w 3182691"/>
              <a:gd name="connsiteY5" fmla="*/ 0 h 18288"/>
              <a:gd name="connsiteX6" fmla="*/ 3182691 w 3182691"/>
              <a:gd name="connsiteY6" fmla="*/ 18288 h 18288"/>
              <a:gd name="connsiteX7" fmla="*/ 2546153 w 3182691"/>
              <a:gd name="connsiteY7" fmla="*/ 18288 h 18288"/>
              <a:gd name="connsiteX8" fmla="*/ 1845961 w 3182691"/>
              <a:gd name="connsiteY8" fmla="*/ 18288 h 18288"/>
              <a:gd name="connsiteX9" fmla="*/ 1304903 w 3182691"/>
              <a:gd name="connsiteY9" fmla="*/ 18288 h 18288"/>
              <a:gd name="connsiteX10" fmla="*/ 604711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25870" y="33585"/>
                  <a:pt x="418138" y="17639"/>
                  <a:pt x="636538" y="0"/>
                </a:cubicBezTo>
                <a:cubicBezTo>
                  <a:pt x="866402" y="-9774"/>
                  <a:pt x="1016900" y="-17532"/>
                  <a:pt x="1273076" y="0"/>
                </a:cubicBezTo>
                <a:cubicBezTo>
                  <a:pt x="1519343" y="-34410"/>
                  <a:pt x="1705438" y="-53754"/>
                  <a:pt x="1909615" y="0"/>
                </a:cubicBezTo>
                <a:cubicBezTo>
                  <a:pt x="2120433" y="2855"/>
                  <a:pt x="2209200" y="-17463"/>
                  <a:pt x="2482499" y="0"/>
                </a:cubicBezTo>
                <a:cubicBezTo>
                  <a:pt x="2733571" y="54170"/>
                  <a:pt x="2997997" y="-48885"/>
                  <a:pt x="3182691" y="0"/>
                </a:cubicBezTo>
                <a:cubicBezTo>
                  <a:pt x="3182657" y="4844"/>
                  <a:pt x="3182281" y="11009"/>
                  <a:pt x="3182691" y="18288"/>
                </a:cubicBezTo>
                <a:cubicBezTo>
                  <a:pt x="2941063" y="3169"/>
                  <a:pt x="2872422" y="16194"/>
                  <a:pt x="2609807" y="18288"/>
                </a:cubicBezTo>
                <a:cubicBezTo>
                  <a:pt x="2341801" y="10032"/>
                  <a:pt x="2328606" y="28832"/>
                  <a:pt x="2068749" y="18288"/>
                </a:cubicBezTo>
                <a:cubicBezTo>
                  <a:pt x="1813820" y="1121"/>
                  <a:pt x="1714804" y="37605"/>
                  <a:pt x="1432211" y="18288"/>
                </a:cubicBezTo>
                <a:cubicBezTo>
                  <a:pt x="1164810" y="-27006"/>
                  <a:pt x="993140" y="27575"/>
                  <a:pt x="859327" y="18288"/>
                </a:cubicBezTo>
                <a:cubicBezTo>
                  <a:pt x="750703" y="-24974"/>
                  <a:pt x="236193" y="38731"/>
                  <a:pt x="0" y="18288"/>
                </a:cubicBezTo>
                <a:cubicBezTo>
                  <a:pt x="-649" y="11698"/>
                  <a:pt x="663" y="5413"/>
                  <a:pt x="0" y="0"/>
                </a:cubicBezTo>
                <a:close/>
              </a:path>
              <a:path w="3182691" h="18288" stroke="0" extrusionOk="0">
                <a:moveTo>
                  <a:pt x="0" y="0"/>
                </a:moveTo>
                <a:cubicBezTo>
                  <a:pt x="243084" y="-23531"/>
                  <a:pt x="399010" y="-30989"/>
                  <a:pt x="572884" y="0"/>
                </a:cubicBezTo>
                <a:cubicBezTo>
                  <a:pt x="745196" y="46048"/>
                  <a:pt x="956262" y="22379"/>
                  <a:pt x="1113942" y="0"/>
                </a:cubicBezTo>
                <a:cubicBezTo>
                  <a:pt x="1345494" y="6575"/>
                  <a:pt x="1537971" y="57434"/>
                  <a:pt x="1686826" y="0"/>
                </a:cubicBezTo>
                <a:cubicBezTo>
                  <a:pt x="1847487" y="-5870"/>
                  <a:pt x="2194651" y="-1232"/>
                  <a:pt x="2323364" y="0"/>
                </a:cubicBezTo>
                <a:cubicBezTo>
                  <a:pt x="2488731" y="36406"/>
                  <a:pt x="2902092" y="-40336"/>
                  <a:pt x="3182691" y="0"/>
                </a:cubicBezTo>
                <a:cubicBezTo>
                  <a:pt x="3182166" y="5049"/>
                  <a:pt x="3182884" y="12044"/>
                  <a:pt x="3182691" y="18288"/>
                </a:cubicBezTo>
                <a:cubicBezTo>
                  <a:pt x="3012562" y="-37820"/>
                  <a:pt x="2765408" y="35618"/>
                  <a:pt x="2546153" y="18288"/>
                </a:cubicBezTo>
                <a:cubicBezTo>
                  <a:pt x="2331952" y="13878"/>
                  <a:pt x="2142129" y="19805"/>
                  <a:pt x="1845961" y="18288"/>
                </a:cubicBezTo>
                <a:cubicBezTo>
                  <a:pt x="1537526" y="31994"/>
                  <a:pt x="1468653" y="-6175"/>
                  <a:pt x="1304903" y="18288"/>
                </a:cubicBezTo>
                <a:cubicBezTo>
                  <a:pt x="1191987" y="26138"/>
                  <a:pt x="927061" y="14626"/>
                  <a:pt x="604711" y="18288"/>
                </a:cubicBezTo>
                <a:cubicBezTo>
                  <a:pt x="273947" y="45577"/>
                  <a:pt x="111622" y="-24554"/>
                  <a:pt x="0" y="18288"/>
                </a:cubicBezTo>
                <a:cubicBezTo>
                  <a:pt x="-39" y="12511"/>
                  <a:pt x="-381" y="8039"/>
                  <a:pt x="0" y="0"/>
                </a:cubicBezTo>
                <a:close/>
              </a:path>
              <a:path w="3182691" h="18288" fill="none" stroke="0" extrusionOk="0">
                <a:moveTo>
                  <a:pt x="0" y="0"/>
                </a:moveTo>
                <a:cubicBezTo>
                  <a:pt x="245832" y="29445"/>
                  <a:pt x="388924" y="-28919"/>
                  <a:pt x="636538" y="0"/>
                </a:cubicBezTo>
                <a:cubicBezTo>
                  <a:pt x="838014" y="3247"/>
                  <a:pt x="1005059" y="8075"/>
                  <a:pt x="1273076" y="0"/>
                </a:cubicBezTo>
                <a:cubicBezTo>
                  <a:pt x="1555121" y="-15110"/>
                  <a:pt x="1674116" y="-4878"/>
                  <a:pt x="1909615" y="0"/>
                </a:cubicBezTo>
                <a:cubicBezTo>
                  <a:pt x="2127874" y="21642"/>
                  <a:pt x="2229467" y="-10228"/>
                  <a:pt x="2482499" y="0"/>
                </a:cubicBezTo>
                <a:cubicBezTo>
                  <a:pt x="2772379" y="28915"/>
                  <a:pt x="3003217" y="-43687"/>
                  <a:pt x="3182691" y="0"/>
                </a:cubicBezTo>
                <a:cubicBezTo>
                  <a:pt x="3183005" y="4158"/>
                  <a:pt x="3181712" y="12539"/>
                  <a:pt x="3182691" y="18288"/>
                </a:cubicBezTo>
                <a:cubicBezTo>
                  <a:pt x="2948637" y="17089"/>
                  <a:pt x="2873728" y="22327"/>
                  <a:pt x="2609807" y="18288"/>
                </a:cubicBezTo>
                <a:cubicBezTo>
                  <a:pt x="2342839" y="11870"/>
                  <a:pt x="2331621" y="30535"/>
                  <a:pt x="2068749" y="18288"/>
                </a:cubicBezTo>
                <a:cubicBezTo>
                  <a:pt x="1813814" y="-7352"/>
                  <a:pt x="1700576" y="36739"/>
                  <a:pt x="1432211" y="18288"/>
                </a:cubicBezTo>
                <a:cubicBezTo>
                  <a:pt x="1148444" y="-27053"/>
                  <a:pt x="987622" y="2403"/>
                  <a:pt x="859327" y="18288"/>
                </a:cubicBezTo>
                <a:cubicBezTo>
                  <a:pt x="743387" y="37422"/>
                  <a:pt x="194182" y="1878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92FBDFE-4B3C-6D43-913A-AB8D22B4F2CE}"/>
              </a:ext>
            </a:extLst>
          </p:cNvPr>
          <p:cNvSpPr txBox="1"/>
          <p:nvPr/>
        </p:nvSpPr>
        <p:spPr>
          <a:xfrm>
            <a:off x="406908" y="2595322"/>
            <a:ext cx="5170932" cy="2596896"/>
          </a:xfrm>
          <a:prstGeom prst="rect">
            <a:avLst/>
          </a:prstGeom>
        </p:spPr>
        <p:txBody>
          <a:bodyPr vert="horz" lIns="91440" tIns="45720" rIns="91440" bIns="45720" rtlCol="0">
            <a:normAutofit/>
          </a:bodyPr>
          <a:lstStyle/>
          <a:p>
            <a:pPr indent="-228600">
              <a:lnSpc>
                <a:spcPct val="90000"/>
              </a:lnSpc>
              <a:spcBef>
                <a:spcPct val="0"/>
              </a:spcBef>
              <a:spcAft>
                <a:spcPts val="450"/>
              </a:spcAft>
              <a:buFont typeface="Arial" panose="020B0604020202020204" pitchFamily="34" charset="0"/>
              <a:buChar char="•"/>
              <a:defRPr/>
            </a:pPr>
            <a:r>
              <a:rPr lang="en-US" altLang="en-US" sz="1900" dirty="0"/>
              <a:t>Female prisoners must be accompanied by a female police officer if one is available. </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r>
              <a:rPr lang="en-US" altLang="en-US" sz="1900" dirty="0"/>
              <a:t>If not available, at least two male officers must act as escort. </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r>
              <a:rPr lang="en-US" altLang="en-US" sz="1900" dirty="0"/>
              <a:t>The same course of action applies to male prisoners and female officers.</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endParaRPr lang="en-US" altLang="en-US" sz="1900" dirty="0"/>
          </a:p>
          <a:p>
            <a:pPr>
              <a:lnSpc>
                <a:spcPct val="90000"/>
              </a:lnSpc>
              <a:spcBef>
                <a:spcPct val="0"/>
              </a:spcBef>
              <a:spcAft>
                <a:spcPts val="450"/>
              </a:spcAft>
              <a:defRPr/>
            </a:pPr>
            <a:endParaRPr lang="en-US" altLang="en-US" sz="1900" dirty="0"/>
          </a:p>
        </p:txBody>
      </p:sp>
      <p:pic>
        <p:nvPicPr>
          <p:cNvPr id="8194" name="Picture 2" descr="How can the police force retain and recruit female employees over 40? -  Menopause in the Workplace | Henpicked">
            <a:extLst>
              <a:ext uri="{FF2B5EF4-FFF2-40B4-BE49-F238E27FC236}">
                <a16:creationId xmlns:a16="http://schemas.microsoft.com/office/drawing/2014/main" id="{94762E50-E805-7A4A-AAC9-77D82A7EB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6413"/>
          <a:stretch/>
        </p:blipFill>
        <p:spPr bwMode="auto">
          <a:xfrm>
            <a:off x="5897880" y="1089519"/>
            <a:ext cx="3010662" cy="190929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rrested Female Handcuffed A Stock Footage ~ Royalty Free Stock Videos |  Pond5">
            <a:extLst>
              <a:ext uri="{FF2B5EF4-FFF2-40B4-BE49-F238E27FC236}">
                <a16:creationId xmlns:a16="http://schemas.microsoft.com/office/drawing/2014/main" id="{D6228311-C854-B04B-8092-9663E71AFF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95" r="6718" b="2"/>
          <a:stretch/>
        </p:blipFill>
        <p:spPr bwMode="auto">
          <a:xfrm>
            <a:off x="5897880" y="4186891"/>
            <a:ext cx="2996946" cy="1960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F601F3B-FC95-952E-4126-6EAA960821D3}"/>
              </a:ext>
            </a:extLst>
          </p:cNvPr>
          <p:cNvSpPr txBox="1"/>
          <p:nvPr/>
        </p:nvSpPr>
        <p:spPr>
          <a:xfrm>
            <a:off x="749808" y="5816434"/>
            <a:ext cx="4988052" cy="369332"/>
          </a:xfrm>
          <a:prstGeom prst="rect">
            <a:avLst/>
          </a:prstGeom>
          <a:noFill/>
        </p:spPr>
        <p:txBody>
          <a:bodyPr wrap="square" rtlCol="0">
            <a:spAutoFit/>
          </a:bodyPr>
          <a:lstStyle/>
          <a:p>
            <a:r>
              <a:rPr lang="en-US" dirty="0"/>
              <a:t>Important reading! </a:t>
            </a:r>
          </a:p>
        </p:txBody>
      </p:sp>
      <p:pic>
        <p:nvPicPr>
          <p:cNvPr id="1026" name="Picture 2" descr="1000+ Free Book Clipart Images You Can Download Right Now">
            <a:hlinkClick r:id="rId5"/>
            <a:extLst>
              <a:ext uri="{FF2B5EF4-FFF2-40B4-BE49-F238E27FC236}">
                <a16:creationId xmlns:a16="http://schemas.microsoft.com/office/drawing/2014/main" id="{CE755A46-C87C-0A83-C3FF-C70B14DBFD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2923" y="5424640"/>
            <a:ext cx="1026414" cy="1026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676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574041" y="744051"/>
            <a:ext cx="3465438" cy="456713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defRPr/>
            </a:pPr>
            <a:r>
              <a:rPr lang="en-US" altLang="en-US" sz="3800" b="1" dirty="0"/>
              <a:t>Non-Designated Police Stations and Designated Police Stations</a:t>
            </a:r>
          </a:p>
          <a:p>
            <a:pPr algn="l">
              <a:lnSpc>
                <a:spcPct val="90000"/>
              </a:lnSpc>
              <a:spcAft>
                <a:spcPts val="600"/>
              </a:spcAft>
              <a:defRPr/>
            </a:pPr>
            <a:endParaRPr lang="en-US" altLang="en-US" sz="3800" b="1" dirty="0"/>
          </a:p>
          <a:p>
            <a:pPr algn="l">
              <a:lnSpc>
                <a:spcPct val="90000"/>
              </a:lnSpc>
              <a:spcAft>
                <a:spcPts val="600"/>
              </a:spcAft>
              <a:defRPr/>
            </a:pPr>
            <a:r>
              <a:rPr lang="en-US" altLang="en-US" sz="3800" b="1" dirty="0"/>
              <a:t>What’s the difference? </a:t>
            </a:r>
          </a:p>
        </p:txBody>
      </p:sp>
      <p:pic>
        <p:nvPicPr>
          <p:cNvPr id="3" name="Picture 2"/>
          <p:cNvPicPr>
            <a:picLocks noChangeAspect="1"/>
          </p:cNvPicPr>
          <p:nvPr/>
        </p:nvPicPr>
        <p:blipFill rotWithShape="1">
          <a:blip r:embed="rId3"/>
          <a:srcRect l="14731" r="6939"/>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47394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22082" r="13675" b="-1"/>
          <a:stretch/>
        </p:blipFill>
        <p:spPr bwMode="auto">
          <a:xfrm>
            <a:off x="-1735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p:cNvSpPr txBox="1"/>
          <p:nvPr/>
        </p:nvSpPr>
        <p:spPr>
          <a:xfrm>
            <a:off x="5648707" y="365125"/>
            <a:ext cx="2866642"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b="1">
                <a:latin typeface="+mj-lt"/>
                <a:ea typeface="+mj-ea"/>
                <a:cs typeface="+mj-cs"/>
              </a:rPr>
              <a:t>Taking a Suspect to the Police Station</a:t>
            </a:r>
          </a:p>
        </p:txBody>
      </p:sp>
      <p:sp>
        <p:nvSpPr>
          <p:cNvPr id="5" name="Text Placeholder 2"/>
          <p:cNvSpPr txBox="1">
            <a:spLocks/>
          </p:cNvSpPr>
          <p:nvPr/>
        </p:nvSpPr>
        <p:spPr bwMode="auto">
          <a:xfrm>
            <a:off x="5724143" y="2690137"/>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sz="1700" dirty="0">
                <a:solidFill>
                  <a:schemeClr val="tx1"/>
                </a:solidFill>
                <a:latin typeface="+mn-lt"/>
              </a:rPr>
              <a:t>The suspect </a:t>
            </a:r>
            <a:r>
              <a:rPr lang="en-US" sz="1700" b="1" dirty="0">
                <a:solidFill>
                  <a:schemeClr val="tx1"/>
                </a:solidFill>
                <a:latin typeface="+mn-lt"/>
              </a:rPr>
              <a:t>MUST </a:t>
            </a:r>
            <a:r>
              <a:rPr lang="en-US" sz="1700" dirty="0">
                <a:solidFill>
                  <a:schemeClr val="tx1"/>
                </a:solidFill>
                <a:latin typeface="+mn-lt"/>
              </a:rPr>
              <a:t>be taken to a designated police  station as soon as </a:t>
            </a:r>
            <a:r>
              <a:rPr lang="en-US" sz="1700" b="1" dirty="0">
                <a:solidFill>
                  <a:schemeClr val="tx1"/>
                </a:solidFill>
                <a:latin typeface="+mn-lt"/>
              </a:rPr>
              <a:t>practicable </a:t>
            </a:r>
            <a:r>
              <a:rPr lang="en-US" sz="1700" dirty="0">
                <a:solidFill>
                  <a:schemeClr val="tx1"/>
                </a:solidFill>
                <a:latin typeface="+mn-lt"/>
              </a:rPr>
              <a:t>after arrest</a:t>
            </a:r>
            <a:endParaRPr lang="en-US" sz="1700" b="1" dirty="0">
              <a:solidFill>
                <a:schemeClr val="tx1"/>
              </a:solidFill>
              <a:latin typeface="+mn-lt"/>
            </a:endParaRPr>
          </a:p>
        </p:txBody>
      </p:sp>
    </p:spTree>
    <p:extLst>
      <p:ext uri="{BB962C8B-B14F-4D97-AF65-F5344CB8AC3E}">
        <p14:creationId xmlns:p14="http://schemas.microsoft.com/office/powerpoint/2010/main" val="2845222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22082" r="13675" b="-1"/>
          <a:stretch/>
        </p:blipFill>
        <p:spPr bwMode="auto">
          <a:xfrm>
            <a:off x="-1735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5648707" y="365125"/>
            <a:ext cx="2866642"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dirty="0">
                <a:latin typeface="+mj-lt"/>
                <a:ea typeface="+mj-ea"/>
                <a:cs typeface="+mj-cs"/>
              </a:rPr>
              <a:t>Taking a Suspect to the Police Station</a:t>
            </a:r>
          </a:p>
        </p:txBody>
      </p:sp>
      <p:sp>
        <p:nvSpPr>
          <p:cNvPr id="5" name="Text Placeholder 2"/>
          <p:cNvSpPr txBox="1">
            <a:spLocks/>
          </p:cNvSpPr>
          <p:nvPr/>
        </p:nvSpPr>
        <p:spPr bwMode="auto">
          <a:xfrm>
            <a:off x="5679443" y="3893904"/>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sz="1700" b="1" dirty="0">
              <a:solidFill>
                <a:schemeClr val="tx1"/>
              </a:solidFill>
              <a:latin typeface="+mn-lt"/>
            </a:endParaRPr>
          </a:p>
          <a:p>
            <a:pPr marL="0" indent="0" eaLnBrk="1" hangingPunct="1">
              <a:lnSpc>
                <a:spcPct val="90000"/>
              </a:lnSpc>
              <a:buNone/>
              <a:defRPr/>
            </a:pPr>
            <a:endParaRPr lang="en-US" sz="1700" b="1" dirty="0">
              <a:solidFill>
                <a:schemeClr val="tx1"/>
              </a:solidFill>
              <a:latin typeface="+mn-lt"/>
            </a:endParaRPr>
          </a:p>
          <a:p>
            <a:pPr marL="0" indent="0" algn="ctr" eaLnBrk="1" hangingPunct="1">
              <a:lnSpc>
                <a:spcPct val="90000"/>
              </a:lnSpc>
              <a:buNone/>
              <a:defRPr/>
            </a:pPr>
            <a:r>
              <a:rPr lang="en-US" sz="1700" b="1" dirty="0">
                <a:solidFill>
                  <a:schemeClr val="tx1"/>
                </a:solidFill>
                <a:latin typeface="+mn-lt"/>
              </a:rPr>
              <a:t>What is a </a:t>
            </a:r>
            <a:br>
              <a:rPr lang="en-US" sz="1700" b="1" dirty="0">
                <a:solidFill>
                  <a:schemeClr val="tx1"/>
                </a:solidFill>
                <a:latin typeface="+mn-lt"/>
              </a:rPr>
            </a:br>
            <a:r>
              <a:rPr lang="en-US" sz="1700" b="1" dirty="0">
                <a:solidFill>
                  <a:schemeClr val="tx1"/>
                </a:solidFill>
                <a:latin typeface="+mn-lt"/>
              </a:rPr>
              <a:t>‘Designated Police Station’?</a:t>
            </a:r>
          </a:p>
        </p:txBody>
      </p:sp>
      <p:sp>
        <p:nvSpPr>
          <p:cNvPr id="3" name="TextBox 2">
            <a:extLst>
              <a:ext uri="{FF2B5EF4-FFF2-40B4-BE49-F238E27FC236}">
                <a16:creationId xmlns:a16="http://schemas.microsoft.com/office/drawing/2014/main" id="{7661FA0D-0FEE-B185-EFE2-FC8B37CDFCD4}"/>
              </a:ext>
            </a:extLst>
          </p:cNvPr>
          <p:cNvSpPr txBox="1"/>
          <p:nvPr/>
        </p:nvSpPr>
        <p:spPr>
          <a:xfrm>
            <a:off x="5984914" y="2894149"/>
            <a:ext cx="2534594" cy="1089529"/>
          </a:xfrm>
          <a:prstGeom prst="rect">
            <a:avLst/>
          </a:prstGeom>
          <a:noFill/>
        </p:spPr>
        <p:txBody>
          <a:bodyPr wrap="square">
            <a:spAutoFit/>
          </a:bodyPr>
          <a:lstStyle/>
          <a:p>
            <a:pPr marL="0" indent="0" algn="ctr" eaLnBrk="1" hangingPunct="1">
              <a:lnSpc>
                <a:spcPct val="90000"/>
              </a:lnSpc>
              <a:buNone/>
              <a:defRPr/>
            </a:pPr>
            <a:r>
              <a:rPr lang="en-US" sz="1800" dirty="0">
                <a:solidFill>
                  <a:schemeClr val="tx1"/>
                </a:solidFill>
                <a:latin typeface="+mn-lt"/>
              </a:rPr>
              <a:t>The suspect </a:t>
            </a:r>
            <a:r>
              <a:rPr lang="en-US" sz="1800" b="1" dirty="0">
                <a:solidFill>
                  <a:schemeClr val="tx1"/>
                </a:solidFill>
                <a:latin typeface="+mn-lt"/>
              </a:rPr>
              <a:t>MUST </a:t>
            </a:r>
            <a:r>
              <a:rPr lang="en-US" sz="1800" dirty="0">
                <a:solidFill>
                  <a:schemeClr val="tx1"/>
                </a:solidFill>
                <a:latin typeface="+mn-lt"/>
              </a:rPr>
              <a:t>be taken to a designated police  station as soon as </a:t>
            </a:r>
            <a:r>
              <a:rPr lang="en-US" sz="1800" b="1" dirty="0">
                <a:solidFill>
                  <a:schemeClr val="tx1"/>
                </a:solidFill>
                <a:latin typeface="+mn-lt"/>
              </a:rPr>
              <a:t>practicable </a:t>
            </a:r>
            <a:r>
              <a:rPr lang="en-US" sz="1800" dirty="0">
                <a:solidFill>
                  <a:schemeClr val="tx1"/>
                </a:solidFill>
                <a:latin typeface="+mn-lt"/>
              </a:rPr>
              <a:t>after arrest</a:t>
            </a:r>
          </a:p>
        </p:txBody>
      </p:sp>
    </p:spTree>
    <p:extLst>
      <p:ext uri="{BB962C8B-B14F-4D97-AF65-F5344CB8AC3E}">
        <p14:creationId xmlns:p14="http://schemas.microsoft.com/office/powerpoint/2010/main" val="2595959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fontScale="92500"/>
          </a:bodyPr>
          <a:lstStyle/>
          <a:p>
            <a:pPr>
              <a:lnSpc>
                <a:spcPct val="90000"/>
              </a:lnSpc>
              <a:spcBef>
                <a:spcPct val="0"/>
              </a:spcBef>
              <a:spcAft>
                <a:spcPts val="450"/>
              </a:spcAft>
            </a:pPr>
            <a:r>
              <a:rPr lang="en-US" sz="3000" b="1" dirty="0">
                <a:latin typeface="+mj-lt"/>
                <a:ea typeface="+mj-ea"/>
                <a:cs typeface="+mj-cs"/>
              </a:rPr>
              <a:t>Recap: Transporting Suspects to custody…</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5"/>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Prevent cross contamination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Inform custody</a:t>
            </a:r>
          </a:p>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Search vehicle again on arrival</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dirty="0">
                <a:solidFill>
                  <a:schemeClr val="tx1"/>
                </a:solidFill>
                <a:latin typeface="+mn-lt"/>
              </a:rPr>
              <a:t>Never</a:t>
            </a:r>
            <a:r>
              <a:rPr lang="en-US" altLang="en-US" sz="1700" dirty="0">
                <a:solidFill>
                  <a:schemeClr val="tx1"/>
                </a:solidFill>
                <a:latin typeface="+mn-lt"/>
              </a:rPr>
              <a:t> handcuff prisoner to a vehicle or fixed object</a:t>
            </a:r>
          </a:p>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Never leave a suspect alone and unsupervised in a police vehicle</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axpayers face £1.2bn bill for delayed police radio network">
            <a:extLst>
              <a:ext uri="{FF2B5EF4-FFF2-40B4-BE49-F238E27FC236}">
                <a16:creationId xmlns:a16="http://schemas.microsoft.com/office/drawing/2014/main" id="{6CB2E23B-C628-1945-AED7-37D67D4AB7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910" r="18872"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959556" cy="1128068"/>
          </a:xfrm>
          <a:prstGeom prst="rect">
            <a:avLst/>
          </a:prstGeom>
        </p:spPr>
        <p:txBody>
          <a:bodyPr vert="horz" lIns="91440" tIns="45720" rIns="91440" bIns="45720" rtlCol="0" anchor="ctr">
            <a:normAutofit fontScale="92500"/>
          </a:bodyPr>
          <a:lstStyle/>
          <a:p>
            <a:pPr>
              <a:lnSpc>
                <a:spcPct val="90000"/>
              </a:lnSpc>
              <a:spcBef>
                <a:spcPct val="0"/>
              </a:spcBef>
              <a:spcAft>
                <a:spcPts val="450"/>
              </a:spcAft>
            </a:pPr>
            <a:r>
              <a:rPr lang="en-US" sz="3500" b="1" kern="1200">
                <a:solidFill>
                  <a:schemeClr val="tx1"/>
                </a:solidFill>
                <a:latin typeface="+mj-lt"/>
                <a:ea typeface="+mj-ea"/>
                <a:cs typeface="+mj-cs"/>
              </a:rPr>
              <a:t>Transporting Suspects to custody…</a:t>
            </a:r>
          </a:p>
        </p:txBody>
      </p:sp>
      <p:grpSp>
        <p:nvGrpSpPr>
          <p:cNvPr id="1035" name="Group 10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1036" name="Rectangle 10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123821"/>
            <a:ext cx="373130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5"/>
          <p:cNvSpPr txBox="1">
            <a:spLocks noChangeArrowheads="1"/>
          </p:cNvSpPr>
          <p:nvPr>
            <p:custDataLst>
              <p:tags r:id="rId1"/>
            </p:custDataLst>
          </p:nvPr>
        </p:nvSpPr>
        <p:spPr bwMode="auto">
          <a:xfrm>
            <a:off x="443039" y="2330505"/>
            <a:ext cx="395854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Risk assessment (SCREEN)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Search Vehicle</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Remove equipment </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Search person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Activate child locks </a:t>
            </a:r>
          </a:p>
        </p:txBody>
      </p:sp>
      <p:sp>
        <p:nvSpPr>
          <p:cNvPr id="1041" name="Rectangle 10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7447"/>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futuristic new prison cells locked tight inside police cars - Hull Live">
            <a:extLst>
              <a:ext uri="{FF2B5EF4-FFF2-40B4-BE49-F238E27FC236}">
                <a16:creationId xmlns:a16="http://schemas.microsoft.com/office/drawing/2014/main" id="{1F3188F0-1CD4-EA4C-948A-B12E81CBFF1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47" r="16828" b="3"/>
          <a:stretch/>
        </p:blipFill>
        <p:spPr bwMode="auto">
          <a:xfrm>
            <a:off x="5312567" y="581892"/>
            <a:ext cx="3298075" cy="2518756"/>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05479"/>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ew VW Prisoner Van Is An Uncomfortable Mobile Cell For Criminals">
            <a:extLst>
              <a:ext uri="{FF2B5EF4-FFF2-40B4-BE49-F238E27FC236}">
                <a16:creationId xmlns:a16="http://schemas.microsoft.com/office/drawing/2014/main" id="{631E0B13-4743-6949-8A71-42C41D271F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987" r="18720" b="3"/>
          <a:stretch/>
        </p:blipFill>
        <p:spPr bwMode="auto">
          <a:xfrm>
            <a:off x="5312567" y="3707894"/>
            <a:ext cx="3296677"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18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kern="1200">
                <a:solidFill>
                  <a:schemeClr val="tx1"/>
                </a:solidFill>
                <a:latin typeface="+mj-lt"/>
                <a:ea typeface="+mj-ea"/>
                <a:cs typeface="+mj-cs"/>
              </a:rPr>
              <a:t>Transporting Suspects to a Police Station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5"/>
          <p:cNvSpPr txBox="1">
            <a:spLocks noChangeArrowheads="1"/>
          </p:cNvSpPr>
          <p:nvPr>
            <p:custDataLst>
              <p:tags r:id="rId1"/>
            </p:custDataLst>
          </p:nvPr>
        </p:nvSpPr>
        <p:spPr bwMode="auto">
          <a:xfrm>
            <a:off x="595245" y="2599509"/>
            <a:ext cx="3398174"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lnSpc>
                <a:spcPct val="90000"/>
              </a:lnSpc>
              <a:spcBef>
                <a:spcPts val="0"/>
              </a:spcBef>
              <a:spcAft>
                <a:spcPts val="2700"/>
              </a:spcAft>
              <a:defRPr/>
            </a:pPr>
            <a:r>
              <a:rPr lang="en-US" altLang="en-US" sz="1700" dirty="0">
                <a:solidFill>
                  <a:schemeClr val="tx1"/>
                </a:solidFill>
                <a:latin typeface="+mn-lt"/>
              </a:rPr>
              <a:t>Section 136 Mental Health Act 1983 states:</a:t>
            </a:r>
          </a:p>
          <a:p>
            <a:pPr eaLnBrk="1" hangingPunct="1">
              <a:lnSpc>
                <a:spcPct val="90000"/>
              </a:lnSpc>
              <a:spcBef>
                <a:spcPts val="0"/>
              </a:spcBef>
              <a:spcAft>
                <a:spcPts val="2700"/>
              </a:spcAft>
              <a:defRPr/>
            </a:pPr>
            <a:r>
              <a:rPr lang="en-US" sz="1700" dirty="0">
                <a:solidFill>
                  <a:schemeClr val="tx1"/>
                </a:solidFill>
                <a:latin typeface="+mn-lt"/>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a:t>
            </a:r>
            <a:endParaRPr lang="en-US" altLang="en-US" sz="1700" dirty="0">
              <a:solidFill>
                <a:schemeClr val="tx1"/>
              </a:solidFill>
              <a:latin typeface="+mn-lt"/>
            </a:endParaRPr>
          </a:p>
        </p:txBody>
      </p:sp>
      <p:pic>
        <p:nvPicPr>
          <p:cNvPr id="2" name="Picture 2" descr="What is section 136 of the Mental Health Act?">
            <a:extLst>
              <a:ext uri="{FF2B5EF4-FFF2-40B4-BE49-F238E27FC236}">
                <a16:creationId xmlns:a16="http://schemas.microsoft.com/office/drawing/2014/main" id="{DE52A459-238F-20D3-B0F3-94872716512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33649" y="3335334"/>
            <a:ext cx="3862707" cy="2012085"/>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635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custDataLst>
              <p:tags r:id="rId1"/>
            </p:custDataLst>
          </p:nvPr>
        </p:nvSpPr>
        <p:spPr bwMode="auto">
          <a:xfrm>
            <a:off x="6950931" y="2023110"/>
            <a:ext cx="1852218" cy="28460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algn="ctr" rtl="0" eaLnBrk="0" fontAlgn="base" hangingPunct="0">
              <a:spcBef>
                <a:spcPct val="0"/>
              </a:spcBef>
              <a:spcAft>
                <a:spcPct val="0"/>
              </a:spcAft>
              <a:defRPr sz="2800">
                <a:solidFill>
                  <a:srgbClr val="0070C0"/>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eaLnBrk="1" hangingPunct="1">
              <a:lnSpc>
                <a:spcPct val="90000"/>
              </a:lnSpc>
              <a:spcAft>
                <a:spcPts val="600"/>
              </a:spcAft>
              <a:defRPr/>
            </a:pPr>
            <a:r>
              <a:rPr lang="en-US" altLang="en-US" sz="2200" b="1" kern="1200">
                <a:solidFill>
                  <a:schemeClr val="tx1"/>
                </a:solidFill>
                <a:latin typeface="+mj-lt"/>
                <a:ea typeface="+mj-ea"/>
                <a:cs typeface="+mj-cs"/>
              </a:rPr>
              <a:t>Arrival at the Police Station</a:t>
            </a:r>
            <a:br>
              <a:rPr lang="en-US" altLang="en-US" sz="2200" b="1" kern="1200">
                <a:solidFill>
                  <a:schemeClr val="tx1"/>
                </a:solidFill>
                <a:latin typeface="+mj-lt"/>
                <a:ea typeface="+mj-ea"/>
                <a:cs typeface="+mj-cs"/>
              </a:rPr>
            </a:br>
            <a:br>
              <a:rPr lang="en-US" altLang="en-US" sz="2200" b="1" kern="1200">
                <a:solidFill>
                  <a:schemeClr val="tx1"/>
                </a:solidFill>
                <a:latin typeface="+mj-lt"/>
                <a:ea typeface="+mj-ea"/>
                <a:cs typeface="+mj-cs"/>
              </a:rPr>
            </a:br>
            <a:r>
              <a:rPr lang="en-US" altLang="en-US" sz="2200" b="1" kern="1200">
                <a:solidFill>
                  <a:schemeClr val="tx1"/>
                </a:solidFill>
                <a:latin typeface="+mj-lt"/>
                <a:ea typeface="+mj-ea"/>
                <a:cs typeface="+mj-cs"/>
              </a:rPr>
              <a:t>&amp; </a:t>
            </a:r>
            <a:br>
              <a:rPr lang="en-US" altLang="en-US" sz="2200" b="1" kern="1200">
                <a:solidFill>
                  <a:schemeClr val="tx1"/>
                </a:solidFill>
                <a:latin typeface="+mj-lt"/>
                <a:ea typeface="+mj-ea"/>
                <a:cs typeface="+mj-cs"/>
              </a:rPr>
            </a:br>
            <a:br>
              <a:rPr lang="en-US" altLang="en-US" sz="2200" b="1" kern="1200">
                <a:solidFill>
                  <a:schemeClr val="tx1"/>
                </a:solidFill>
                <a:latin typeface="+mj-lt"/>
                <a:ea typeface="+mj-ea"/>
                <a:cs typeface="+mj-cs"/>
              </a:rPr>
            </a:br>
            <a:r>
              <a:rPr lang="en-US" altLang="en-US" sz="2200" b="1" kern="1200">
                <a:solidFill>
                  <a:schemeClr val="tx1"/>
                </a:solidFill>
                <a:latin typeface="+mj-lt"/>
                <a:ea typeface="+mj-ea"/>
                <a:cs typeface="+mj-cs"/>
              </a:rPr>
              <a:t>Attending the Custody Area</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61045" y="245695"/>
            <a:ext cx="1715478" cy="6437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63" y="664308"/>
            <a:ext cx="6061974"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custDataLst>
              <p:tags r:id="rId2"/>
            </p:custDataLst>
          </p:nvPr>
        </p:nvPicPr>
        <p:blipFill>
          <a:blip r:embed="rId5" cstate="print">
            <a:extLst>
              <a:ext uri="{BEBA8EAE-BF5A-486C-A8C5-ECC9F3942E4B}">
                <a14:imgProps xmlns:a14="http://schemas.microsoft.com/office/drawing/2010/main">
                  <a14:imgLayer r:embed="rId6">
                    <a14:imgEffect>
                      <a14:colorTemperature colorTemp="8800"/>
                    </a14:imgEffect>
                  </a14:imgLayer>
                </a14:imgProps>
              </a:ext>
              <a:ext uri="{28A0092B-C50C-407E-A947-70E740481C1C}">
                <a14:useLocalDpi xmlns:a14="http://schemas.microsoft.com/office/drawing/2010/main" val="0"/>
              </a:ext>
            </a:extLst>
          </a:blip>
          <a:stretch>
            <a:fillRect/>
          </a:stretch>
        </p:blipFill>
        <p:spPr>
          <a:xfrm>
            <a:off x="408928" y="1731211"/>
            <a:ext cx="5706228" cy="3466533"/>
          </a:xfrm>
          <a:prstGeom prst="rect">
            <a:avLst/>
          </a:prstGeom>
        </p:spPr>
      </p:pic>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47951" y="3411145"/>
            <a:ext cx="1719072"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7790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Custody Record</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spcBef>
                <a:spcPct val="0"/>
              </a:spcBef>
              <a:spcAft>
                <a:spcPts val="3600"/>
              </a:spcAft>
              <a:defRPr/>
            </a:pPr>
            <a:r>
              <a:rPr lang="en-US" altLang="en-US" sz="1700" dirty="0">
                <a:solidFill>
                  <a:schemeClr val="tx1"/>
                </a:solidFill>
                <a:latin typeface="+mn-lt"/>
              </a:rPr>
              <a:t>Will contain: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Personal information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action or decision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entry signed and timed</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Benefits of Online Document Management | APS Payroll">
            <a:extLst>
              <a:ext uri="{FF2B5EF4-FFF2-40B4-BE49-F238E27FC236}">
                <a16:creationId xmlns:a16="http://schemas.microsoft.com/office/drawing/2014/main" id="{13A3A21F-A558-4842-ADED-291132ECFA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077" r="9556"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244596" y="4960406"/>
            <a:ext cx="5037434" cy="744051"/>
          </a:xfrm>
          <a:prstGeom prst="rect">
            <a:avLst/>
          </a:prstGeom>
        </p:spPr>
        <p:txBody>
          <a:bodyPr vert="horz" lIns="68580" tIns="34290" rIns="68580" bIns="34290" rtlCol="0" anchor="b">
            <a:normAutofit fontScale="85000" lnSpcReduction="10000"/>
          </a:bodyPr>
          <a:lstStyle/>
          <a:p>
            <a:pPr>
              <a:lnSpc>
                <a:spcPct val="90000"/>
              </a:lnSpc>
              <a:spcBef>
                <a:spcPct val="0"/>
              </a:spcBef>
              <a:spcAft>
                <a:spcPts val="450"/>
              </a:spcAft>
            </a:pPr>
            <a:r>
              <a:rPr lang="en-US" sz="4000" dirty="0">
                <a:latin typeface="+mj-lt"/>
                <a:ea typeface="+mj-ea"/>
                <a:cs typeface="+mj-cs"/>
              </a:rPr>
              <a:t>Detention Clock Journey…</a:t>
            </a:r>
          </a:p>
        </p:txBody>
      </p:sp>
      <p:pic>
        <p:nvPicPr>
          <p:cNvPr id="11268" name="Picture 4" descr="Did You Know? Alternative to Detention Facts from MENA – International  Detention Coalition">
            <a:extLst>
              <a:ext uri="{FF2B5EF4-FFF2-40B4-BE49-F238E27FC236}">
                <a16:creationId xmlns:a16="http://schemas.microsoft.com/office/drawing/2014/main" id="{0C38D87C-F88E-C846-A038-8B64819F41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205" b="1"/>
          <a:stretch/>
        </p:blipFill>
        <p:spPr bwMode="auto">
          <a:xfrm>
            <a:off x="15" y="857258"/>
            <a:ext cx="4571985" cy="3583299"/>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Police Station Gate Mission Row [YMAP / FiveM] - GTA5-Mods.com">
            <a:extLst>
              <a:ext uri="{FF2B5EF4-FFF2-40B4-BE49-F238E27FC236}">
                <a16:creationId xmlns:a16="http://schemas.microsoft.com/office/drawing/2014/main" id="{871B74BF-5155-D64D-9D8E-B9F98D2062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92" r="19111" b="1"/>
          <a:stretch/>
        </p:blipFill>
        <p:spPr bwMode="auto">
          <a:xfrm>
            <a:off x="4572000" y="868742"/>
            <a:ext cx="4572000" cy="4091664"/>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105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482601" y="586066"/>
            <a:ext cx="3852312" cy="5590897"/>
          </a:xfrm>
          <a:prstGeom prst="rect">
            <a:avLst/>
          </a:prstGeom>
        </p:spPr>
        <p:txBody>
          <a:bodyPr vert="horz" lIns="91440" tIns="45720" rIns="91440" bIns="45720" rtlCol="0">
            <a:normAutofit/>
          </a:bodyPr>
          <a:lstStyle/>
          <a:p>
            <a:pPr algn="ctr">
              <a:lnSpc>
                <a:spcPct val="90000"/>
              </a:lnSpc>
              <a:spcBef>
                <a:spcPct val="0"/>
              </a:spcBef>
              <a:spcAft>
                <a:spcPts val="450"/>
              </a:spcAft>
            </a:pPr>
            <a:r>
              <a:rPr lang="en-US" sz="2000" u="sng" dirty="0"/>
              <a:t>Research Task</a:t>
            </a:r>
            <a:br>
              <a:rPr lang="en-US" sz="2000" u="sng" dirty="0"/>
            </a:br>
            <a:r>
              <a:rPr lang="en-US" sz="2000" u="sng" dirty="0"/>
              <a:t> </a:t>
            </a:r>
            <a:br>
              <a:rPr lang="en-US" sz="2000" dirty="0"/>
            </a:br>
            <a:br>
              <a:rPr lang="en-US" sz="2000" dirty="0"/>
            </a:br>
            <a:r>
              <a:rPr lang="en-US" sz="2000" dirty="0"/>
              <a:t>1. How many hours can someone be detained in custody in England and Wales? </a:t>
            </a:r>
          </a:p>
          <a:p>
            <a:pPr algn="ctr">
              <a:lnSpc>
                <a:spcPct val="90000"/>
              </a:lnSpc>
              <a:spcBef>
                <a:spcPct val="0"/>
              </a:spcBef>
              <a:spcAft>
                <a:spcPts val="450"/>
              </a:spcAft>
            </a:pPr>
            <a:r>
              <a:rPr lang="en-US" sz="2000" dirty="0"/>
              <a:t>2. Does the period of detention differ for each incident?</a:t>
            </a:r>
          </a:p>
          <a:p>
            <a:pPr>
              <a:lnSpc>
                <a:spcPct val="90000"/>
              </a:lnSpc>
              <a:spcBef>
                <a:spcPct val="0"/>
              </a:spcBef>
              <a:spcAft>
                <a:spcPts val="450"/>
              </a:spcAft>
            </a:pPr>
            <a:endParaRPr lang="en-US" sz="1700" dirty="0"/>
          </a:p>
          <a:p>
            <a:pPr>
              <a:lnSpc>
                <a:spcPct val="90000"/>
              </a:lnSpc>
              <a:spcBef>
                <a:spcPct val="0"/>
              </a:spcBef>
              <a:spcAft>
                <a:spcPts val="450"/>
              </a:spcAft>
            </a:pPr>
            <a:endParaRPr lang="en-US" sz="1700" dirty="0"/>
          </a:p>
        </p:txBody>
      </p:sp>
      <p:pic>
        <p:nvPicPr>
          <p:cNvPr id="5126" name="Picture 6" descr="Custody time limits and why they matter – BCL Solicitors LLP">
            <a:extLst>
              <a:ext uri="{FF2B5EF4-FFF2-40B4-BE49-F238E27FC236}">
                <a16:creationId xmlns:a16="http://schemas.microsoft.com/office/drawing/2014/main" id="{8FDF5BF3-58FA-5078-0011-F55AAA68BB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49" r="3" b="3"/>
          <a:stretch/>
        </p:blipFill>
        <p:spPr bwMode="auto">
          <a:xfrm>
            <a:off x="4809087" y="10"/>
            <a:ext cx="433491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Long Can it Take to Get a Drink Driving Case to Court">
            <a:extLst>
              <a:ext uri="{FF2B5EF4-FFF2-40B4-BE49-F238E27FC236}">
                <a16:creationId xmlns:a16="http://schemas.microsoft.com/office/drawing/2014/main" id="{DC7F1C31-3CD9-E533-5BBF-D74CDF8799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950" b="33538"/>
          <a:stretch/>
        </p:blipFill>
        <p:spPr bwMode="auto">
          <a:xfrm>
            <a:off x="4809087" y="4570184"/>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dfordshire Police on Twitter: &quot;The BAFTA-nominated  #24HoursInPoliceCustody returns to @Channel4 at 9pm on Monday (22 March).  An investigation into a string of offences, culminating in the rape of two  teenage girls, and">
            <a:extLst>
              <a:ext uri="{FF2B5EF4-FFF2-40B4-BE49-F238E27FC236}">
                <a16:creationId xmlns:a16="http://schemas.microsoft.com/office/drawing/2014/main" id="{7529FC87-A8D3-75DA-DC94-2FA89E3BCB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5758"/>
          <a:stretch/>
        </p:blipFill>
        <p:spPr bwMode="auto">
          <a:xfrm>
            <a:off x="4809087" y="2288006"/>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Research vs Evaluation - a look into their differences - Voxco">
            <a:extLst>
              <a:ext uri="{FF2B5EF4-FFF2-40B4-BE49-F238E27FC236}">
                <a16:creationId xmlns:a16="http://schemas.microsoft.com/office/drawing/2014/main" id="{B192D5D3-FDEA-5A21-0E79-4DAB851444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604" y="411718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823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104171" y="1316371"/>
            <a:ext cx="6504973" cy="923330"/>
          </a:xfrm>
          <a:prstGeom prst="rect">
            <a:avLst/>
          </a:prstGeom>
          <a:noFill/>
        </p:spPr>
        <p:txBody>
          <a:bodyPr wrap="square">
            <a:spAutoFit/>
          </a:bodyPr>
          <a:lstStyle/>
          <a:p>
            <a:pPr eaLnBrk="0" fontAlgn="base" hangingPunct="0">
              <a:spcBef>
                <a:spcPts val="395"/>
              </a:spcBef>
            </a:pPr>
            <a:r>
              <a:rPr lang="en-GB" sz="1800" kern="1200" dirty="0">
                <a:effectLst/>
                <a:latin typeface="Calibri" panose="020F0502020204030204" pitchFamily="34" charset="0"/>
                <a:ea typeface="Times New Roman" panose="02020603050405020304" pitchFamily="18" charset="0"/>
              </a:rPr>
              <a:t>The maximum period of detention </a:t>
            </a:r>
            <a:r>
              <a:rPr lang="en-GB" sz="1800" b="1" kern="1200" dirty="0">
                <a:effectLst/>
                <a:latin typeface="Calibri" panose="020F0502020204030204" pitchFamily="34" charset="0"/>
                <a:ea typeface="Times New Roman" panose="02020603050405020304" pitchFamily="18" charset="0"/>
              </a:rPr>
              <a:t>without charge</a:t>
            </a:r>
            <a:br>
              <a:rPr lang="en-GB" sz="1800" b="1" kern="1200" dirty="0">
                <a:effectLst/>
                <a:latin typeface="Calibri" panose="020F0502020204030204" pitchFamily="34" charset="0"/>
                <a:ea typeface="Times New Roman" panose="02020603050405020304" pitchFamily="18" charset="0"/>
              </a:rPr>
            </a:br>
            <a:r>
              <a:rPr lang="en-GB" sz="1800" kern="1200" dirty="0">
                <a:effectLst/>
                <a:latin typeface="Calibri" panose="020F0502020204030204" pitchFamily="34" charset="0"/>
                <a:ea typeface="Times New Roman" panose="02020603050405020304" pitchFamily="18" charset="0"/>
              </a:rPr>
              <a:t> is generally </a:t>
            </a:r>
            <a:r>
              <a:rPr lang="en-GB" sz="1800" b="1" kern="1200" dirty="0">
                <a:solidFill>
                  <a:srgbClr val="FF0000"/>
                </a:solidFill>
                <a:effectLst/>
                <a:latin typeface="Calibri" panose="020F0502020204030204" pitchFamily="34" charset="0"/>
                <a:ea typeface="Times New Roman" panose="02020603050405020304" pitchFamily="18" charset="0"/>
              </a:rPr>
              <a:t>24 hours</a:t>
            </a:r>
            <a:r>
              <a:rPr lang="en-GB" sz="1800" b="1" kern="1200" dirty="0">
                <a:effectLst/>
                <a:latin typeface="Calibri" panose="020F0502020204030204" pitchFamily="34" charset="0"/>
                <a:ea typeface="Times New Roman" panose="02020603050405020304" pitchFamily="18" charset="0"/>
              </a:rPr>
              <a:t> from the relevant time</a:t>
            </a:r>
            <a:r>
              <a:rPr lang="en-GB" sz="1800" kern="1200" dirty="0">
                <a:effectLst/>
                <a:latin typeface="Calibri" panose="020F0502020204030204" pitchFamily="34" charset="0"/>
                <a:ea typeface="Times New Roman" panose="02020603050405020304" pitchFamily="18" charset="0"/>
              </a:rPr>
              <a:t>. </a:t>
            </a:r>
            <a:br>
              <a:rPr lang="en-GB" sz="1800" kern="1200" dirty="0">
                <a:effectLst/>
                <a:latin typeface="Calibri" panose="020F050202020403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104171" y="3277718"/>
            <a:ext cx="6250330" cy="1579920"/>
          </a:xfrm>
          <a:prstGeom prst="rect">
            <a:avLst/>
          </a:prstGeom>
          <a:noFill/>
        </p:spPr>
        <p:txBody>
          <a:bodyPr wrap="square">
            <a:spAutoFit/>
          </a:bodyPr>
          <a:lstStyle/>
          <a:p>
            <a:pPr eaLnBrk="0" fontAlgn="base" hangingPunct="0">
              <a:spcBef>
                <a:spcPts val="395"/>
              </a:spcBef>
            </a:pPr>
            <a:br>
              <a:rPr lang="en-GB" sz="1800" kern="1200" dirty="0">
                <a:effectLst/>
                <a:latin typeface="Calibri" panose="020F050202020403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eaLnBrk="0" fontAlgn="base" hangingPunct="0">
              <a:spcBef>
                <a:spcPts val="395"/>
              </a:spcBef>
            </a:pPr>
            <a:r>
              <a:rPr lang="en-GB" sz="1800" kern="1200" dirty="0">
                <a:effectLst/>
                <a:latin typeface="Calibri" panose="020F0502020204030204" pitchFamily="34" charset="0"/>
                <a:ea typeface="Times New Roman" panose="02020603050405020304" pitchFamily="18" charset="0"/>
              </a:rPr>
              <a:t>Detention </a:t>
            </a:r>
            <a:r>
              <a:rPr lang="en-GB" sz="1800" b="1" kern="1200" dirty="0">
                <a:solidFill>
                  <a:srgbClr val="FF0000"/>
                </a:solidFill>
                <a:effectLst/>
                <a:latin typeface="Calibri" panose="020F0502020204030204" pitchFamily="34" charset="0"/>
                <a:ea typeface="Times New Roman" panose="02020603050405020304" pitchFamily="18" charset="0"/>
              </a:rPr>
              <a:t>beyond 36 hours </a:t>
            </a:r>
            <a:r>
              <a:rPr lang="en-GB" sz="1800" kern="1200" dirty="0">
                <a:effectLst/>
                <a:latin typeface="Calibri" panose="020F0502020204030204" pitchFamily="34" charset="0"/>
                <a:ea typeface="Times New Roman" panose="02020603050405020304" pitchFamily="18" charset="0"/>
              </a:rPr>
              <a:t>is only permitted under </a:t>
            </a:r>
            <a:r>
              <a:rPr lang="en-GB" sz="1800" b="1" u="none" strike="noStrike" kern="1200" dirty="0">
                <a:effectLst/>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sz="1800" kern="1200" dirty="0">
                <a:effectLst/>
                <a:latin typeface="Calibri" panose="020F0502020204030204" pitchFamily="34" charset="0"/>
                <a:ea typeface="Times New Roman" panose="02020603050405020304" pitchFamily="18" charset="0"/>
              </a:rPr>
              <a:t> where a magistrates' court issues </a:t>
            </a:r>
            <a:r>
              <a:rPr lang="en-GB" sz="1800" b="1" kern="1200" dirty="0">
                <a:effectLst/>
                <a:latin typeface="Calibri" panose="020F0502020204030204" pitchFamily="34" charset="0"/>
                <a:ea typeface="Times New Roman" panose="02020603050405020304" pitchFamily="18" charset="0"/>
              </a:rPr>
              <a:t>a warrant of further detention</a:t>
            </a:r>
            <a:r>
              <a:rPr lang="en-GB" sz="1800" kern="12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eaLnBrk="0" fontAlgn="base" hangingPunct="0">
              <a:spcBef>
                <a:spcPts val="395"/>
              </a:spcBef>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104171" y="4922117"/>
            <a:ext cx="6412375" cy="1200329"/>
          </a:xfrm>
          <a:prstGeom prst="rect">
            <a:avLst/>
          </a:prstGeom>
          <a:noFill/>
        </p:spPr>
        <p:txBody>
          <a:bodyPr wrap="square">
            <a:spAutoFit/>
          </a:bodyPr>
          <a:lstStyle/>
          <a:p>
            <a:pPr eaLnBrk="0" fontAlgn="base" hangingPunct="0">
              <a:spcBef>
                <a:spcPts val="395"/>
              </a:spcBef>
            </a:pPr>
            <a:r>
              <a:rPr lang="en-GB" sz="1800" kern="1200" dirty="0">
                <a:effectLst/>
                <a:latin typeface="Calibri" panose="020F0502020204030204" pitchFamily="34" charset="0"/>
                <a:ea typeface="Times New Roman" panose="02020603050405020304" pitchFamily="18" charset="0"/>
              </a:rPr>
              <a:t>If the court grants the application, the warrant can be issued up to a maximum of </a:t>
            </a:r>
            <a:r>
              <a:rPr lang="en-GB" sz="1800" b="1" kern="1200" dirty="0">
                <a:solidFill>
                  <a:srgbClr val="FF0000"/>
                </a:solidFill>
                <a:effectLst/>
                <a:latin typeface="Calibri" panose="020F0502020204030204" pitchFamily="34" charset="0"/>
                <a:ea typeface="Times New Roman" panose="02020603050405020304" pitchFamily="18" charset="0"/>
              </a:rPr>
              <a:t>36 hours</a:t>
            </a:r>
            <a:r>
              <a:rPr lang="en-GB" sz="1800" kern="1200" dirty="0">
                <a:effectLst/>
                <a:latin typeface="Calibri" panose="020F0502020204030204" pitchFamily="34" charset="0"/>
                <a:ea typeface="Times New Roman" panose="02020603050405020304" pitchFamily="18" charset="0"/>
              </a:rPr>
              <a:t>. </a:t>
            </a:r>
            <a:r>
              <a:rPr lang="en-GB" sz="1800" b="1" kern="1200" dirty="0">
                <a:effectLst/>
                <a:latin typeface="Calibri" panose="020F0502020204030204" pitchFamily="34" charset="0"/>
                <a:ea typeface="Times New Roman" panose="02020603050405020304" pitchFamily="18" charset="0"/>
              </a:rPr>
              <a:t>However, this is subject to an overall maximum period of detention without charge </a:t>
            </a:r>
            <a:r>
              <a:rPr lang="en-GB" sz="1800" b="1" kern="1200" dirty="0">
                <a:solidFill>
                  <a:srgbClr val="FF0000"/>
                </a:solidFill>
                <a:effectLst/>
                <a:latin typeface="Calibri" panose="020F0502020204030204" pitchFamily="34" charset="0"/>
                <a:ea typeface="Times New Roman" panose="02020603050405020304" pitchFamily="18" charset="0"/>
              </a:rPr>
              <a:t>of 96 hours</a:t>
            </a:r>
            <a:r>
              <a:rPr lang="en-GB" sz="1800" b="1" kern="1200" dirty="0">
                <a:effectLst/>
                <a:latin typeface="Calibri" panose="020F0502020204030204" pitchFamily="34" charset="0"/>
                <a:ea typeface="Times New Roman" panose="02020603050405020304" pitchFamily="18" charset="0"/>
              </a:rPr>
              <a:t> from the relevant time.</a:t>
            </a:r>
            <a:endParaRPr lang="en-GB" sz="1800" dirty="0">
              <a:effectLst/>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104171" y="250567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sz="1800" dirty="0">
              <a:effectLst/>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9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162046" y="284016"/>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50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36234" y="349664"/>
            <a:ext cx="4384178"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a:latin typeface="+mj-lt"/>
                <a:ea typeface="+mj-ea"/>
                <a:cs typeface="+mj-cs"/>
              </a:rPr>
              <a:t>The Custody Officer</a:t>
            </a:r>
          </a:p>
        </p:txBody>
      </p:sp>
      <p:sp>
        <p:nvSpPr>
          <p:cNvPr id="4" name="Rectangle 3"/>
          <p:cNvSpPr/>
          <p:nvPr>
            <p:custDataLst>
              <p:tags r:id="rId1"/>
            </p:custDataLst>
          </p:nvPr>
        </p:nvSpPr>
        <p:spPr>
          <a:xfrm>
            <a:off x="440991" y="2620641"/>
            <a:ext cx="4378312" cy="3023702"/>
          </a:xfrm>
          <a:prstGeom prst="rect">
            <a:avLst/>
          </a:prstGeom>
        </p:spPr>
        <p:txBody>
          <a:bodyPr vert="horz" lIns="91440" tIns="45720" rIns="91440" bIns="45720" rtlCol="0" anchor="ctr">
            <a:normAutofit/>
          </a:bodyPr>
          <a:lstStyle/>
          <a:p>
            <a:pPr indent="-228600">
              <a:lnSpc>
                <a:spcPct val="90000"/>
              </a:lnSpc>
              <a:spcAft>
                <a:spcPts val="1800"/>
              </a:spcAft>
              <a:buFont typeface="Arial" panose="020B0604020202020204" pitchFamily="34" charset="0"/>
              <a:buChar char="•"/>
              <a:defRPr/>
            </a:pPr>
            <a:r>
              <a:rPr lang="en-US" altLang="en-US" sz="1700"/>
              <a:t>Sergeant</a:t>
            </a:r>
          </a:p>
          <a:p>
            <a:pPr indent="-228600">
              <a:lnSpc>
                <a:spcPct val="90000"/>
              </a:lnSpc>
              <a:spcAft>
                <a:spcPts val="1800"/>
              </a:spcAft>
              <a:buFont typeface="Arial" panose="020B0604020202020204" pitchFamily="34" charset="0"/>
              <a:buChar char="•"/>
              <a:defRPr/>
            </a:pPr>
            <a:r>
              <a:rPr lang="en-US" altLang="en-US" sz="1700"/>
              <a:t>Impartial &amp; Independent</a:t>
            </a:r>
          </a:p>
          <a:p>
            <a:pPr indent="-228600">
              <a:lnSpc>
                <a:spcPct val="90000"/>
              </a:lnSpc>
              <a:spcAft>
                <a:spcPts val="1800"/>
              </a:spcAft>
              <a:buFont typeface="Arial" panose="020B0604020202020204" pitchFamily="34" charset="0"/>
              <a:buChar char="•"/>
              <a:defRPr/>
            </a:pPr>
            <a:r>
              <a:rPr lang="en-US" altLang="en-US" sz="1700"/>
              <a:t>Prisoner’s rights</a:t>
            </a:r>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186644" y="1760836"/>
            <a:ext cx="524256" cy="88975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1585" y="399675"/>
            <a:ext cx="3485526"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11103" r="-3" b="-3"/>
          <a:stretch/>
        </p:blipFill>
        <p:spPr>
          <a:xfrm>
            <a:off x="5566029" y="627954"/>
            <a:ext cx="3176637"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65107" y="6150940"/>
            <a:ext cx="524256"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200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The Custody Officer</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custDataLst>
              <p:tags r:id="rId1"/>
            </p:custDataLst>
          </p:nvPr>
        </p:nvSpPr>
        <p:spPr>
          <a:xfrm>
            <a:off x="595245" y="2599509"/>
            <a:ext cx="3398174" cy="3639450"/>
          </a:xfrm>
          <a:prstGeom prst="rect">
            <a:avLst/>
          </a:prstGeom>
        </p:spPr>
        <p:txBody>
          <a:bodyPr vert="horz" lIns="91440" tIns="45720" rIns="91440" bIns="45720" rtlCol="0" anchor="ctr">
            <a:normAutofit/>
          </a:bodyPr>
          <a:lstStyle/>
          <a:p>
            <a:pPr indent="-228600">
              <a:lnSpc>
                <a:spcPct val="90000"/>
              </a:lnSpc>
              <a:spcAft>
                <a:spcPts val="1800"/>
              </a:spcAft>
              <a:buFont typeface="Arial" panose="020B0604020202020204" pitchFamily="34" charset="0"/>
              <a:buChar char="•"/>
              <a:defRPr/>
            </a:pPr>
            <a:r>
              <a:rPr lang="en-US" altLang="en-US" sz="2800" dirty="0"/>
              <a:t>Sergeant</a:t>
            </a:r>
          </a:p>
          <a:p>
            <a:pPr indent="-228600">
              <a:lnSpc>
                <a:spcPct val="90000"/>
              </a:lnSpc>
              <a:spcAft>
                <a:spcPts val="1800"/>
              </a:spcAft>
              <a:buFont typeface="Arial" panose="020B0604020202020204" pitchFamily="34" charset="0"/>
              <a:buChar char="•"/>
              <a:defRPr/>
            </a:pPr>
            <a:r>
              <a:rPr lang="en-US" altLang="en-US" sz="2800" dirty="0"/>
              <a:t>Impartial &amp; Independent</a:t>
            </a:r>
          </a:p>
          <a:p>
            <a:pPr indent="-228600">
              <a:lnSpc>
                <a:spcPct val="90000"/>
              </a:lnSpc>
              <a:spcAft>
                <a:spcPts val="1800"/>
              </a:spcAft>
              <a:buFont typeface="Arial" panose="020B0604020202020204" pitchFamily="34" charset="0"/>
              <a:buChar char="•"/>
              <a:defRPr/>
            </a:pPr>
            <a:r>
              <a:rPr lang="en-US" altLang="en-US" sz="2800" dirty="0"/>
              <a:t>Prisoner’s rights</a:t>
            </a:r>
          </a:p>
        </p:txBody>
      </p:sp>
      <p:pic>
        <p:nvPicPr>
          <p:cNvPr id="4098" name="Picture 2" descr="Police Custody Detention Officers | G4S United Kingdom">
            <a:extLst>
              <a:ext uri="{FF2B5EF4-FFF2-40B4-BE49-F238E27FC236}">
                <a16:creationId xmlns:a16="http://schemas.microsoft.com/office/drawing/2014/main" id="{0ED5F597-DC0B-9E45-949C-587D14F69B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25" r="8919" b="-2"/>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inal glimpse of real-life Peaky Blinders police station | Daily Mail Online">
            <a:extLst>
              <a:ext uri="{FF2B5EF4-FFF2-40B4-BE49-F238E27FC236}">
                <a16:creationId xmlns:a16="http://schemas.microsoft.com/office/drawing/2014/main" id="{21182737-9E64-F144-B932-0087FE753D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7" r="28075" b="-1"/>
          <a:stretch/>
        </p:blipFill>
        <p:spPr bwMode="auto">
          <a:xfrm>
            <a:off x="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5648707" y="365125"/>
            <a:ext cx="2866642" cy="1899912"/>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The Custody Officer</a:t>
            </a:r>
          </a:p>
        </p:txBody>
      </p:sp>
      <p:sp>
        <p:nvSpPr>
          <p:cNvPr id="3" name="Rectangle 2"/>
          <p:cNvSpPr/>
          <p:nvPr>
            <p:custDataLst>
              <p:tags r:id="rId1"/>
            </p:custDataLst>
          </p:nvPr>
        </p:nvSpPr>
        <p:spPr>
          <a:xfrm>
            <a:off x="5648707" y="2434201"/>
            <a:ext cx="2866642" cy="3742762"/>
          </a:xfrm>
          <a:prstGeom prst="rect">
            <a:avLst/>
          </a:prstGeom>
        </p:spPr>
        <p:txBody>
          <a:bodyPr vert="horz" lIns="91440" tIns="45720" rIns="91440" bIns="45720" rtlCol="0">
            <a:normAutofit/>
          </a:bodyPr>
          <a:lstStyle/>
          <a:p>
            <a:pPr>
              <a:lnSpc>
                <a:spcPct val="90000"/>
              </a:lnSpc>
              <a:spcAft>
                <a:spcPts val="1800"/>
              </a:spcAft>
              <a:defRPr/>
            </a:pPr>
            <a:r>
              <a:rPr lang="en-US" altLang="en-US" sz="1700" dirty="0"/>
              <a:t>Must be informed of:</a:t>
            </a:r>
          </a:p>
          <a:p>
            <a:pPr marL="428625" indent="-228600">
              <a:lnSpc>
                <a:spcPct val="90000"/>
              </a:lnSpc>
              <a:spcAft>
                <a:spcPts val="1800"/>
              </a:spcAft>
              <a:buFont typeface="Arial" panose="020B0604020202020204" pitchFamily="34" charset="0"/>
              <a:buChar char="•"/>
              <a:defRPr/>
            </a:pPr>
            <a:r>
              <a:rPr lang="en-US" altLang="en-US" sz="1700" dirty="0"/>
              <a:t>Circumstances of the arrest</a:t>
            </a:r>
          </a:p>
          <a:p>
            <a:pPr marL="428625" indent="-228600">
              <a:lnSpc>
                <a:spcPct val="90000"/>
              </a:lnSpc>
              <a:spcAft>
                <a:spcPts val="1800"/>
              </a:spcAft>
              <a:buFont typeface="Arial" panose="020B0604020202020204" pitchFamily="34" charset="0"/>
              <a:buChar char="•"/>
              <a:defRPr/>
            </a:pPr>
            <a:r>
              <a:rPr lang="en-US" altLang="en-US" sz="1700" dirty="0"/>
              <a:t>Involvement of the suspect</a:t>
            </a:r>
          </a:p>
          <a:p>
            <a:pPr marL="428625" indent="-228600">
              <a:lnSpc>
                <a:spcPct val="90000"/>
              </a:lnSpc>
              <a:spcAft>
                <a:spcPts val="1800"/>
              </a:spcAft>
              <a:buFont typeface="Arial" panose="020B0604020202020204" pitchFamily="34" charset="0"/>
              <a:buChar char="•"/>
              <a:defRPr/>
            </a:pPr>
            <a:r>
              <a:rPr lang="en-US" altLang="en-US" sz="1700" dirty="0"/>
              <a:t>Necessity for arrest</a:t>
            </a:r>
          </a:p>
          <a:p>
            <a:pPr marL="428625" indent="-228600">
              <a:lnSpc>
                <a:spcPct val="90000"/>
              </a:lnSpc>
              <a:spcAft>
                <a:spcPts val="1800"/>
              </a:spcAft>
              <a:buFont typeface="Arial" panose="020B0604020202020204" pitchFamily="34" charset="0"/>
              <a:buChar char="•"/>
              <a:defRPr/>
            </a:pPr>
            <a:r>
              <a:rPr lang="en-US" altLang="en-US" sz="1700" dirty="0"/>
              <a:t>Use of any force</a:t>
            </a:r>
          </a:p>
          <a:p>
            <a:pPr marL="428625" indent="-228600">
              <a:lnSpc>
                <a:spcPct val="90000"/>
              </a:lnSpc>
              <a:spcAft>
                <a:spcPts val="1800"/>
              </a:spcAft>
              <a:buFont typeface="Arial" panose="020B0604020202020204" pitchFamily="34" charset="0"/>
              <a:buChar char="•"/>
              <a:defRPr/>
            </a:pPr>
            <a:r>
              <a:rPr lang="en-US" altLang="en-US" sz="1700" dirty="0"/>
              <a:t>Other needs </a:t>
            </a:r>
          </a:p>
        </p:txBody>
      </p:sp>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Information to be given to the DP…</a:t>
            </a:r>
          </a:p>
        </p:txBody>
      </p:sp>
      <p:grpSp>
        <p:nvGrpSpPr>
          <p:cNvPr id="31" name="Group 3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32" name="Rectangle 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Someone informed </a:t>
            </a:r>
          </a:p>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Free independent legal advice </a:t>
            </a:r>
          </a:p>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Consult the Codes of Practice</a:t>
            </a:r>
          </a:p>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View custody record</a:t>
            </a:r>
          </a:p>
        </p:txBody>
      </p:sp>
      <p:sp>
        <p:nvSpPr>
          <p:cNvPr id="37" name="Rectangle 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l="18699" r="34878" b="-2"/>
          <a:stretch/>
        </p:blipFill>
        <p:spPr>
          <a:xfrm>
            <a:off x="4483341" y="799352"/>
            <a:ext cx="4069057" cy="5259296"/>
          </a:xfrm>
          <a:prstGeom prst="rect">
            <a:avLst/>
          </a:prstGeom>
        </p:spPr>
      </p:pic>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9" name="Rectangle 2058">
            <a:extLst>
              <a:ext uri="{FF2B5EF4-FFF2-40B4-BE49-F238E27FC236}">
                <a16:creationId xmlns:a16="http://schemas.microsoft.com/office/drawing/2014/main" id="{4841EA57-DEA6-4BE9-B11E-1FBCC76B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What happens at a voluntary police interview? - Stuart Miller Solicitors">
            <a:extLst>
              <a:ext uri="{FF2B5EF4-FFF2-40B4-BE49-F238E27FC236}">
                <a16:creationId xmlns:a16="http://schemas.microsoft.com/office/drawing/2014/main" id="{AC500BC4-5266-7A78-D8B5-C2C60D7D3B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031" r="2" b="2"/>
          <a:stretch/>
        </p:blipFill>
        <p:spPr bwMode="auto">
          <a:xfrm>
            <a:off x="4444680" y="10"/>
            <a:ext cx="469931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olice forced to lock up children due to lack of alternatives | London City  Hall">
            <a:extLst>
              <a:ext uri="{FF2B5EF4-FFF2-40B4-BE49-F238E27FC236}">
                <a16:creationId xmlns:a16="http://schemas.microsoft.com/office/drawing/2014/main" id="{3CC701A5-342A-8F8D-D741-EFC24F1713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1980"/>
          <a:stretch/>
        </p:blipFill>
        <p:spPr bwMode="auto">
          <a:xfrm>
            <a:off x="5241306" y="2286000"/>
            <a:ext cx="3902692"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Exeter's new police station and custody suite - Devon Live">
            <a:extLst>
              <a:ext uri="{FF2B5EF4-FFF2-40B4-BE49-F238E27FC236}">
                <a16:creationId xmlns:a16="http://schemas.microsoft.com/office/drawing/2014/main" id="{CA039FED-69E2-AF0B-9130-F7012231F9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601" b="-1"/>
          <a:stretch/>
        </p:blipFill>
        <p:spPr bwMode="auto">
          <a:xfrm>
            <a:off x="6035713" y="4572000"/>
            <a:ext cx="3108287"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a:noFill/>
          <a:extLst>
            <a:ext uri="{909E8E84-426E-40DD-AFC4-6F175D3DCCD1}">
              <a14:hiddenFill xmlns:a14="http://schemas.microsoft.com/office/drawing/2010/main">
                <a:solidFill>
                  <a:srgbClr val="FFFFFF"/>
                </a:solidFill>
              </a14:hiddenFill>
            </a:ext>
          </a:extLst>
        </p:spPr>
      </p:pic>
      <p:sp>
        <p:nvSpPr>
          <p:cNvPr id="2061" name="Freeform 15">
            <a:extLst>
              <a:ext uri="{FF2B5EF4-FFF2-40B4-BE49-F238E27FC236}">
                <a16:creationId xmlns:a16="http://schemas.microsoft.com/office/drawing/2014/main" id="{A26922E4-CEB0-4BFE-BAD1-403E6A417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2652"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Freeform: Shape 2062">
            <a:extLst>
              <a:ext uri="{FF2B5EF4-FFF2-40B4-BE49-F238E27FC236}">
                <a16:creationId xmlns:a16="http://schemas.microsoft.com/office/drawing/2014/main" id="{0F86758B-3106-4324-A03D-67715F7F1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26998"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42DFDC8D-F23A-FD11-6B0B-9D5E88D68BFD}"/>
              </a:ext>
            </a:extLst>
          </p:cNvPr>
          <p:cNvSpPr txBox="1"/>
          <p:nvPr/>
        </p:nvSpPr>
        <p:spPr>
          <a:xfrm>
            <a:off x="164007" y="365125"/>
            <a:ext cx="4280673" cy="1325563"/>
          </a:xfrm>
          <a:prstGeom prst="rect">
            <a:avLst/>
          </a:prstGeom>
        </p:spPr>
        <p:txBody>
          <a:bodyPr vert="horz" lIns="91440" tIns="45720" rIns="91440" bIns="45720" rtlCol="0" anchor="ctr">
            <a:normAutofit/>
          </a:bodyPr>
          <a:lstStyle/>
          <a:p>
            <a:pPr marL="228600" indent="-228600" algn="ctr">
              <a:lnSpc>
                <a:spcPct val="90000"/>
              </a:lnSpc>
              <a:spcBef>
                <a:spcPct val="0"/>
              </a:spcBef>
              <a:spcAft>
                <a:spcPts val="600"/>
              </a:spcAft>
              <a:defRPr/>
            </a:pPr>
            <a:r>
              <a:rPr lang="en-US" sz="2200" b="1" u="sng" kern="1200" dirty="0">
                <a:solidFill>
                  <a:srgbClr val="000000"/>
                </a:solidFill>
                <a:latin typeface="+mj-lt"/>
                <a:ea typeface="+mj-ea"/>
                <a:cs typeface="+mj-cs"/>
              </a:rPr>
              <a:t>What consequences do you think failing to deal with a detained person in an ethical manner might have for…</a:t>
            </a:r>
          </a:p>
        </p:txBody>
      </p:sp>
      <p:graphicFrame>
        <p:nvGraphicFramePr>
          <p:cNvPr id="7" name="TextBox 2">
            <a:extLst>
              <a:ext uri="{FF2B5EF4-FFF2-40B4-BE49-F238E27FC236}">
                <a16:creationId xmlns:a16="http://schemas.microsoft.com/office/drawing/2014/main" id="{10558046-458C-64FD-0886-9DC2142E4AEE}"/>
              </a:ext>
            </a:extLst>
          </p:cNvPr>
          <p:cNvGraphicFramePr/>
          <p:nvPr>
            <p:extLst>
              <p:ext uri="{D42A27DB-BD31-4B8C-83A1-F6EECF244321}">
                <p14:modId xmlns:p14="http://schemas.microsoft.com/office/powerpoint/2010/main" val="2186216865"/>
              </p:ext>
            </p:extLst>
          </p:nvPr>
        </p:nvGraphicFramePr>
        <p:xfrm>
          <a:off x="628650" y="2021249"/>
          <a:ext cx="4280673" cy="41557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44782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txBox="1">
            <a:spLocks/>
          </p:cNvSpPr>
          <p:nvPr/>
        </p:nvSpPr>
        <p:spPr bwMode="auto">
          <a:xfrm>
            <a:off x="462422" y="1622487"/>
            <a:ext cx="3780420" cy="3578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0"/>
              </a:spcBef>
              <a:spcAft>
                <a:spcPts val="2250"/>
              </a:spcAft>
              <a:buNone/>
              <a:defRPr/>
            </a:pPr>
            <a:r>
              <a:rPr lang="en-GB" sz="1800" kern="0" dirty="0">
                <a:solidFill>
                  <a:srgbClr val="002060"/>
                </a:solidFill>
                <a:latin typeface="Arial" panose="020B0604020202020204" pitchFamily="34" charset="0"/>
                <a:cs typeface="Arial" panose="020B0604020202020204" pitchFamily="34" charset="0"/>
              </a:rPr>
              <a:t>Any property may be seized if              it is believed it may be used to;</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Cause physical injury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Damage property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Interfere with evidence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Assist escape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Evidence relating to an offence</a:t>
            </a:r>
          </a:p>
          <a:p>
            <a:pPr marL="0" indent="0">
              <a:buNone/>
              <a:defRPr/>
            </a:pPr>
            <a:endParaRPr lang="en-GB" sz="1800" kern="0" dirty="0">
              <a:solidFill>
                <a:srgbClr val="333399"/>
              </a:solidFill>
            </a:endParaRPr>
          </a:p>
        </p:txBody>
      </p:sp>
      <p:sp>
        <p:nvSpPr>
          <p:cNvPr id="5" name="TextBox 4"/>
          <p:cNvSpPr txBox="1"/>
          <p:nvPr/>
        </p:nvSpPr>
        <p:spPr>
          <a:xfrm>
            <a:off x="0" y="355969"/>
            <a:ext cx="6210690" cy="461665"/>
          </a:xfrm>
          <a:prstGeom prst="rect">
            <a:avLst/>
          </a:prstGeom>
          <a:solidFill>
            <a:srgbClr val="FFC000"/>
          </a:solidFill>
          <a:ln>
            <a:noFill/>
          </a:ln>
        </p:spPr>
        <p:txBody>
          <a:bodyPr wrap="square" rtlCol="0">
            <a:spAutoFit/>
          </a:bodyPr>
          <a:lstStyle/>
          <a:p>
            <a:r>
              <a:rPr lang="en-GB" sz="2400" b="1" dirty="0"/>
              <a:t>Searches of Detained Persons</a:t>
            </a:r>
          </a:p>
        </p:txBody>
      </p:sp>
      <p:sp>
        <p:nvSpPr>
          <p:cNvPr id="6" name="TextBox 5">
            <a:extLst>
              <a:ext uri="{FF2B5EF4-FFF2-40B4-BE49-F238E27FC236}">
                <a16:creationId xmlns:a16="http://schemas.microsoft.com/office/drawing/2014/main" id="{6D7D17A4-160A-1648-A466-17235C24B0A0}"/>
              </a:ext>
            </a:extLst>
          </p:cNvPr>
          <p:cNvSpPr txBox="1"/>
          <p:nvPr/>
        </p:nvSpPr>
        <p:spPr>
          <a:xfrm>
            <a:off x="0" y="5436076"/>
            <a:ext cx="8866415" cy="507831"/>
          </a:xfrm>
          <a:prstGeom prst="rect">
            <a:avLst/>
          </a:prstGeom>
          <a:noFill/>
        </p:spPr>
        <p:txBody>
          <a:bodyPr wrap="square">
            <a:spAutoFit/>
          </a:bodyPr>
          <a:lstStyle/>
          <a:p>
            <a:pPr algn="ctr">
              <a:spcAft>
                <a:spcPts val="1800"/>
              </a:spcAft>
            </a:pPr>
            <a:r>
              <a:rPr lang="en-GB" sz="1350" dirty="0">
                <a:solidFill>
                  <a:srgbClr val="00B0F0"/>
                </a:solidFill>
              </a:rPr>
              <a:t>Section 54 of PACE provides a custody officer with a power to search, seize and retain any items which have been found during the search of detained persons.</a:t>
            </a:r>
          </a:p>
        </p:txBody>
      </p:sp>
      <p:pic>
        <p:nvPicPr>
          <p:cNvPr id="8194" name="Picture 2" descr="Stop and search | Essex Police">
            <a:extLst>
              <a:ext uri="{FF2B5EF4-FFF2-40B4-BE49-F238E27FC236}">
                <a16:creationId xmlns:a16="http://schemas.microsoft.com/office/drawing/2014/main" id="{527E30CA-EE50-DD4F-8A20-BD80DFF30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028950"/>
            <a:ext cx="2165845" cy="217203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4S - Custody Detention Officer: “As a CDO, the welfare and safety of the  detained people in our care is of paramount importance.” | Facebook">
            <a:extLst>
              <a:ext uri="{FF2B5EF4-FFF2-40B4-BE49-F238E27FC236}">
                <a16:creationId xmlns:a16="http://schemas.microsoft.com/office/drawing/2014/main" id="{BE83CD3A-1E7D-D04E-B13B-20350BA56B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2203" y="2535435"/>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night in custody - Office of the Police and Crime Commissioner for  Warwickshire">
            <a:extLst>
              <a:ext uri="{FF2B5EF4-FFF2-40B4-BE49-F238E27FC236}">
                <a16:creationId xmlns:a16="http://schemas.microsoft.com/office/drawing/2014/main" id="{C5308E5B-8D86-3D47-947D-A9CE0937E2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0545" y="1662372"/>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5295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BD02D496-6B73-4F97-A645-768B8C29F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387F331-A0AA-484B-B644-26D6EBC9FBE8}"/>
              </a:ext>
            </a:extLst>
          </p:cNvPr>
          <p:cNvSpPr txBox="1"/>
          <p:nvPr/>
        </p:nvSpPr>
        <p:spPr>
          <a:xfrm>
            <a:off x="3674080" y="967882"/>
            <a:ext cx="4777885" cy="393272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300">
                <a:latin typeface="+mj-lt"/>
                <a:ea typeface="+mj-ea"/>
                <a:cs typeface="+mj-cs"/>
              </a:rPr>
              <a:t>“Booking in” </a:t>
            </a:r>
          </a:p>
        </p:txBody>
      </p:sp>
      <p:grpSp>
        <p:nvGrpSpPr>
          <p:cNvPr id="1033" name="Group 7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9" y="2733628"/>
            <a:ext cx="1340409" cy="5777807"/>
            <a:chOff x="329184" y="2"/>
            <a:chExt cx="524256" cy="5777807"/>
          </a:xfrm>
        </p:grpSpPr>
        <p:cxnSp>
          <p:nvCxnSpPr>
            <p:cNvPr id="78" name="Straight Connector 7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4" name="Rectangle 7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35" name="Rectangle 8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6468" y="269325"/>
            <a:ext cx="277536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8F4990C2-4047-784C-BB74-BF282D3415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6780" y="115101"/>
            <a:ext cx="2366847" cy="35567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Mug Shot Released… Are YOU Wanted? [EXPIRED]">
            <a:extLst>
              <a:ext uri="{FF2B5EF4-FFF2-40B4-BE49-F238E27FC236}">
                <a16:creationId xmlns:a16="http://schemas.microsoft.com/office/drawing/2014/main" id="{A82C8B5F-C715-4D4C-996B-973665C98F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35" y="967882"/>
            <a:ext cx="3698403" cy="24611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otprints as Forensic Evidence: A Critical Analysis">
            <a:extLst>
              <a:ext uri="{FF2B5EF4-FFF2-40B4-BE49-F238E27FC236}">
                <a16:creationId xmlns:a16="http://schemas.microsoft.com/office/drawing/2014/main" id="{1E3DEBBA-A2FC-4E49-B6D7-0584CD196A8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6903" y="4863781"/>
            <a:ext cx="4301485" cy="151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9436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76" name="Rectangle 7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2768" y="922644"/>
            <a:ext cx="3780214" cy="116958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500" b="1" dirty="0">
                <a:latin typeface="+mj-lt"/>
                <a:ea typeface="+mj-ea"/>
                <a:cs typeface="+mj-cs"/>
              </a:rPr>
              <a:t>Appropriate Adult</a:t>
            </a:r>
          </a:p>
        </p:txBody>
      </p:sp>
      <p:sp>
        <p:nvSpPr>
          <p:cNvPr id="81" name="Rectangle 8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1785" y="2263365"/>
            <a:ext cx="37033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txBox="1">
            <a:spLocks noChangeArrowheads="1"/>
          </p:cNvSpPr>
          <p:nvPr>
            <p:custDataLst>
              <p:tags r:id="rId1"/>
            </p:custDataLst>
          </p:nvPr>
        </p:nvSpPr>
        <p:spPr bwMode="auto">
          <a:xfrm>
            <a:off x="791786" y="2508105"/>
            <a:ext cx="3780214"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3600"/>
              </a:spcAft>
              <a:buFont typeface="Arial" panose="020B0604020202020204" pitchFamily="34" charset="0"/>
              <a:buChar char="•"/>
              <a:defRPr/>
            </a:pPr>
            <a:r>
              <a:rPr lang="en-US" sz="1700">
                <a:solidFill>
                  <a:schemeClr val="tx1"/>
                </a:solidFill>
                <a:latin typeface="+mn-lt"/>
              </a:rPr>
              <a:t>Juveniles and detainees who are mentally vulnerable are entitled to the support of an appropriate adult. </a:t>
            </a:r>
          </a:p>
          <a:p>
            <a:pPr indent="-228600" eaLnBrk="1" hangingPunct="1">
              <a:lnSpc>
                <a:spcPct val="90000"/>
              </a:lnSpc>
              <a:spcBef>
                <a:spcPct val="0"/>
              </a:spcBef>
              <a:spcAft>
                <a:spcPts val="3600"/>
              </a:spcAft>
              <a:buFont typeface="Arial" panose="020B0604020202020204" pitchFamily="34" charset="0"/>
              <a:buChar char="•"/>
              <a:defRPr/>
            </a:pPr>
            <a:endParaRPr lang="en-US" altLang="en-US" sz="1700">
              <a:solidFill>
                <a:schemeClr val="tx1"/>
              </a:solidFill>
              <a:latin typeface="+mn-lt"/>
            </a:endParaRPr>
          </a:p>
        </p:txBody>
      </p:sp>
      <p:pic>
        <p:nvPicPr>
          <p:cNvPr id="10244" name="Picture 4" descr="Criminal Justice Services - Hafal">
            <a:extLst>
              <a:ext uri="{FF2B5EF4-FFF2-40B4-BE49-F238E27FC236}">
                <a16:creationId xmlns:a16="http://schemas.microsoft.com/office/drawing/2014/main" id="{3B77D64E-8026-E647-9BFA-4229ABAB416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65333" y="774285"/>
            <a:ext cx="2581173" cy="2581173"/>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About appropriate adults">
            <a:extLst>
              <a:ext uri="{FF2B5EF4-FFF2-40B4-BE49-F238E27FC236}">
                <a16:creationId xmlns:a16="http://schemas.microsoft.com/office/drawing/2014/main" id="{A83F1D99-FE4F-9E4A-AD5F-A83BA8DA3F8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066" r="94" b="-2"/>
          <a:stretch/>
        </p:blipFill>
        <p:spPr bwMode="auto">
          <a:xfrm>
            <a:off x="5210000" y="3899625"/>
            <a:ext cx="3291840" cy="1932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333384" y="857251"/>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08066"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6343659" y="1081694"/>
            <a:ext cx="2828925" cy="715581"/>
          </a:xfrm>
          <a:prstGeom prst="rect">
            <a:avLst/>
          </a:prstGeom>
          <a:noFill/>
        </p:spPr>
        <p:txBody>
          <a:bodyPr wrap="square" rtlCol="0">
            <a:spAutoFit/>
          </a:bodyPr>
          <a:lstStyle/>
          <a:p>
            <a:r>
              <a:rPr lang="en-US" sz="4050" b="1" dirty="0">
                <a:solidFill>
                  <a:srgbClr val="FF0000"/>
                </a:solidFill>
              </a:rPr>
              <a:t>S C R E E N </a:t>
            </a:r>
          </a:p>
        </p:txBody>
      </p:sp>
      <p:pic>
        <p:nvPicPr>
          <p:cNvPr id="1026" name="Picture 2" descr="IMPORTANT! | IsleChile … All B.S Aside">
            <a:extLst>
              <a:ext uri="{FF2B5EF4-FFF2-40B4-BE49-F238E27FC236}">
                <a16:creationId xmlns:a16="http://schemas.microsoft.com/office/drawing/2014/main" id="{E828A6C1-8BCE-66BC-D770-D90FDE837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7846" y="3968526"/>
            <a:ext cx="1860550" cy="109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907524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http://purl.org/dc/dcmitype/"/>
    <ds:schemaRef ds:uri="http://purl.org/dc/terms/"/>
    <ds:schemaRef ds:uri="2e89cfda-a374-4413-9f0d-8b601eddeb70"/>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1ecf5648-3750-43f5-867d-bfaa16e6e17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2539</TotalTime>
  <Words>1992</Words>
  <Application>Microsoft Macintosh PowerPoint</Application>
  <PresentationFormat>On-screen Show (4:3)</PresentationFormat>
  <Paragraphs>243</Paragraphs>
  <Slides>38</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Bradley Hand</vt:lpstr>
      <vt:lpstr>Calibri</vt:lpstr>
      <vt:lpstr>Calibri Light</vt:lpstr>
      <vt:lpstr>Times New Roman</vt:lpstr>
      <vt:lpstr>Verdana</vt:lpstr>
      <vt:lpstr>Office Theme</vt:lpstr>
      <vt:lpstr>PowerPoint Presentation</vt:lpstr>
      <vt:lpstr>PowerPoint Presentation</vt:lpstr>
      <vt:lpstr>PowerPoint Presentation</vt:lpstr>
      <vt:lpstr>PowerPoint Presentation</vt:lpstr>
      <vt:lpstr>Discuss... What’s the difference?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Sarah Jones (IMH)</dc:creator>
  <cp:lastModifiedBy>Rhiannon Lloyd</cp:lastModifiedBy>
  <cp:revision>56</cp:revision>
  <dcterms:created xsi:type="dcterms:W3CDTF">2020-07-16T07:08:53Z</dcterms:created>
  <dcterms:modified xsi:type="dcterms:W3CDTF">2022-11-06T10:35:12Z</dcterms:modified>
</cp:coreProperties>
</file>