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3"/>
  </p:notesMasterIdLst>
  <p:handoutMasterIdLst>
    <p:handoutMasterId r:id="rId24"/>
  </p:handoutMasterIdLst>
  <p:sldIdLst>
    <p:sldId id="258" r:id="rId5"/>
    <p:sldId id="256" r:id="rId6"/>
    <p:sldId id="257"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E0C1F"/>
    <a:srgbClr val="903163"/>
    <a:srgbClr val="E1E1E1"/>
    <a:srgbClr val="AA2C71"/>
    <a:srgbClr val="A62C6F"/>
    <a:srgbClr val="F9E7F1"/>
    <a:srgbClr val="852359"/>
    <a:srgbClr val="969FA7"/>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BC31F1-242E-462C-8E69-AF032F8BC8B8}" v="52" dt="2026-03-01T16:31:59.7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651" autoAdjust="0"/>
    <p:restoredTop sz="94660"/>
  </p:normalViewPr>
  <p:slideViewPr>
    <p:cSldViewPr snapToGrid="0">
      <p:cViewPr varScale="1">
        <p:scale>
          <a:sx n="82" d="100"/>
          <a:sy n="82" d="100"/>
        </p:scale>
        <p:origin x="874" y="77"/>
      </p:cViewPr>
      <p:guideLst/>
    </p:cSldViewPr>
  </p:slideViewPr>
  <p:notesTextViewPr>
    <p:cViewPr>
      <p:scale>
        <a:sx n="1" d="1"/>
        <a:sy n="1" d="1"/>
      </p:scale>
      <p:origin x="0" y="0"/>
    </p:cViewPr>
  </p:notesTextViewPr>
  <p:notesViewPr>
    <p:cSldViewPr snapToGrid="0">
      <p:cViewPr varScale="1">
        <p:scale>
          <a:sx n="89" d="100"/>
          <a:sy n="89" d="100"/>
        </p:scale>
        <p:origin x="3798"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BBDC8D5-9F2E-4D75-BAEE-90A72223126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0C57A6F2-2E55-423C-935C-925413569C7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36E9299-4E8A-4BB2-9AA7-863DADCC4931}" type="datetime1">
              <a:rPr lang="en-GB" smtClean="0"/>
              <a:t>28/02/2026</a:t>
            </a:fld>
            <a:endParaRPr lang="en-GB" dirty="0"/>
          </a:p>
        </p:txBody>
      </p:sp>
      <p:sp>
        <p:nvSpPr>
          <p:cNvPr id="4" name="Footer Placeholder 3">
            <a:extLst>
              <a:ext uri="{FF2B5EF4-FFF2-40B4-BE49-F238E27FC236}">
                <a16:creationId xmlns:a16="http://schemas.microsoft.com/office/drawing/2014/main" id="{FD3ABEBD-355E-4010-8101-DFA2D9F9056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5ADE3BFC-BA40-4B4D-9A7D-25A56E2F483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034A419-76DC-4350-B872-894E435241AB}" type="slidenum">
              <a:rPr lang="en-GB" smtClean="0"/>
              <a:t>‹#›</a:t>
            </a:fld>
            <a:endParaRPr lang="en-GB" dirty="0"/>
          </a:p>
        </p:txBody>
      </p:sp>
    </p:spTree>
    <p:extLst>
      <p:ext uri="{BB962C8B-B14F-4D97-AF65-F5344CB8AC3E}">
        <p14:creationId xmlns:p14="http://schemas.microsoft.com/office/powerpoint/2010/main" val="49958199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31ED0794-9995-430A-B305-37B685009D0F}" type="datetime1">
              <a:rPr lang="en-GB" noProof="0" smtClean="0"/>
              <a:t>24/02/2026</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12E1C88-3939-4832-BAAB-091D6FA96EB5}" type="slidenum">
              <a:rPr lang="en-GB" noProof="0" smtClean="0"/>
              <a:t>‹#›</a:t>
            </a:fld>
            <a:endParaRPr lang="en-GB" noProof="0" dirty="0"/>
          </a:p>
        </p:txBody>
      </p:sp>
    </p:spTree>
    <p:extLst>
      <p:ext uri="{BB962C8B-B14F-4D97-AF65-F5344CB8AC3E}">
        <p14:creationId xmlns:p14="http://schemas.microsoft.com/office/powerpoint/2010/main" val="131050048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Delete this slide when you’ve finished preparing the other slides.</a:t>
            </a:r>
          </a:p>
        </p:txBody>
      </p:sp>
      <p:sp>
        <p:nvSpPr>
          <p:cNvPr id="4" name="Slide Number Placeholder 3"/>
          <p:cNvSpPr>
            <a:spLocks noGrp="1"/>
          </p:cNvSpPr>
          <p:nvPr>
            <p:ph type="sldNum" sz="quarter" idx="10"/>
          </p:nvPr>
        </p:nvSpPr>
        <p:spPr/>
        <p:txBody>
          <a:bodyPr rtlCol="0"/>
          <a:lstStyle/>
          <a:p>
            <a:pPr rtl="0"/>
            <a:fld id="{012E1C88-3939-4832-BAAB-091D6FA96EB5}" type="slidenum">
              <a:rPr lang="en-GB" smtClean="0"/>
              <a:t>2</a:t>
            </a:fld>
            <a:endParaRPr lang="en-GB" dirty="0"/>
          </a:p>
        </p:txBody>
      </p:sp>
    </p:spTree>
    <p:extLst>
      <p:ext uri="{BB962C8B-B14F-4D97-AF65-F5344CB8AC3E}">
        <p14:creationId xmlns:p14="http://schemas.microsoft.com/office/powerpoint/2010/main" val="4925981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464567" y="3085765"/>
            <a:ext cx="11262866" cy="3304800"/>
          </a:xfrm>
          <a:prstGeom prst="rect">
            <a:avLst/>
          </a:prstGeom>
          <a:gradFill flip="none" rotWithShape="1">
            <a:gsLst>
              <a:gs pos="100000">
                <a:schemeClr val="accent2"/>
              </a:gs>
              <a:gs pos="58000">
                <a:schemeClr val="accent2">
                  <a:lumMod val="75000"/>
                </a:schemeClr>
              </a:gs>
              <a:gs pos="0">
                <a:schemeClr val="accent1">
                  <a:lumMod val="6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 name="Title 1"/>
          <p:cNvSpPr>
            <a:spLocks noGrp="1"/>
          </p:cNvSpPr>
          <p:nvPr>
            <p:ph type="ctrTitle"/>
          </p:nvPr>
        </p:nvSpPr>
        <p:spPr>
          <a:xfrm>
            <a:off x="599226" y="1020431"/>
            <a:ext cx="10993549" cy="1475013"/>
          </a:xfrm>
          <a:effectLst/>
        </p:spPr>
        <p:txBody>
          <a:bodyPr rtlCol="0" anchor="ctr" anchorCtr="0">
            <a:normAutofit/>
          </a:bodyPr>
          <a:lstStyle>
            <a:lvl1pPr algn="ctr">
              <a:defRPr sz="5400">
                <a:solidFill>
                  <a:schemeClr val="accent1"/>
                </a:solidFill>
              </a:defRPr>
            </a:lvl1pPr>
          </a:lstStyle>
          <a:p>
            <a:pPr rtl="0"/>
            <a:r>
              <a:rPr lang="en-GB" noProof="0"/>
              <a:t>Click to edit Master title style</a:t>
            </a:r>
          </a:p>
        </p:txBody>
      </p:sp>
      <p:sp>
        <p:nvSpPr>
          <p:cNvPr id="3" name="Subtitle 2"/>
          <p:cNvSpPr>
            <a:spLocks noGrp="1"/>
          </p:cNvSpPr>
          <p:nvPr>
            <p:ph type="subTitle" idx="1"/>
          </p:nvPr>
        </p:nvSpPr>
        <p:spPr>
          <a:xfrm>
            <a:off x="581194" y="2495445"/>
            <a:ext cx="10993546" cy="590321"/>
          </a:xfrm>
        </p:spPr>
        <p:txBody>
          <a:bodyPr rtlCol="0" anchor="t">
            <a:normAutofit/>
          </a:bodyPr>
          <a:lstStyle>
            <a:lvl1pPr marL="0" indent="0" algn="ctr">
              <a:buNone/>
              <a:defRPr sz="20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a:xfrm>
            <a:off x="7605951" y="5956137"/>
            <a:ext cx="2844800" cy="365125"/>
          </a:xfrm>
        </p:spPr>
        <p:txBody>
          <a:bodyPr rtlCol="0"/>
          <a:lstStyle>
            <a:lvl1pPr>
              <a:defRPr>
                <a:solidFill>
                  <a:schemeClr val="bg1"/>
                </a:solidFill>
              </a:defRPr>
            </a:lvl1pPr>
          </a:lstStyle>
          <a:p>
            <a:pPr rtl="0"/>
            <a:fld id="{7A78F742-61F2-4FBD-B743-761C8864724A}" type="datetime8">
              <a:rPr lang="en-GB" noProof="0" smtClean="0"/>
              <a:t>24/02/2026 17:15</a:t>
            </a:fld>
            <a:endParaRPr lang="en-GB" noProof="0" dirty="0"/>
          </a:p>
        </p:txBody>
      </p:sp>
      <p:sp>
        <p:nvSpPr>
          <p:cNvPr id="5" name="Footer Placeholder 4"/>
          <p:cNvSpPr>
            <a:spLocks noGrp="1"/>
          </p:cNvSpPr>
          <p:nvPr>
            <p:ph type="ftr" sz="quarter" idx="11"/>
          </p:nvPr>
        </p:nvSpPr>
        <p:spPr>
          <a:xfrm>
            <a:off x="581192" y="5951811"/>
            <a:ext cx="6917210" cy="365125"/>
          </a:xfrm>
        </p:spPr>
        <p:txBody>
          <a:bodyPr rtlCol="0"/>
          <a:lstStyle>
            <a:lvl1pPr>
              <a:defRPr>
                <a:solidFill>
                  <a:schemeClr val="bg1"/>
                </a:solidFill>
              </a:defRPr>
            </a:lvl1pPr>
          </a:lstStyle>
          <a:p>
            <a:pPr rtl="0"/>
            <a:r>
              <a:rPr lang="en-GB" noProof="0" dirty="0"/>
              <a:t>ADD A FOOTER</a:t>
            </a:r>
          </a:p>
        </p:txBody>
      </p:sp>
      <p:sp>
        <p:nvSpPr>
          <p:cNvPr id="6" name="Slide Number Placeholder 5"/>
          <p:cNvSpPr>
            <a:spLocks noGrp="1"/>
          </p:cNvSpPr>
          <p:nvPr>
            <p:ph type="sldNum" sz="quarter" idx="12"/>
          </p:nvPr>
        </p:nvSpPr>
        <p:spPr>
          <a:xfrm>
            <a:off x="10558300" y="5956137"/>
            <a:ext cx="1016440" cy="365125"/>
          </a:xfrm>
        </p:spPr>
        <p:txBody>
          <a:bodyPr rtlCol="0"/>
          <a:lstStyle>
            <a:lvl1pPr>
              <a:defRPr>
                <a:solidFill>
                  <a:schemeClr val="bg1"/>
                </a:solidFill>
              </a:defRPr>
            </a:lvl1pPr>
          </a:lstStyle>
          <a:p>
            <a:pPr rtl="0"/>
            <a:fld id="{C5C3056E-1632-4A65-A24F-3F10A1450A6E}" type="slidenum">
              <a:rPr lang="en-GB" noProof="0" smtClean="0"/>
              <a:pPr/>
              <a:t>‹#›</a:t>
            </a:fld>
            <a:endParaRPr lang="en-GB" noProof="0" dirty="0"/>
          </a:p>
        </p:txBody>
      </p:sp>
    </p:spTree>
    <p:extLst>
      <p:ext uri="{BB962C8B-B14F-4D97-AF65-F5344CB8AC3E}">
        <p14:creationId xmlns:p14="http://schemas.microsoft.com/office/powerpoint/2010/main" val="21688488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C994CB-2BC6-164B-80D4-304B4CB6D8C3}"/>
              </a:ext>
            </a:extLst>
          </p:cNvPr>
          <p:cNvSpPr>
            <a:spLocks noChangeAspect="1"/>
          </p:cNvSpPr>
          <p:nvPr userDrawn="1"/>
        </p:nvSpPr>
        <p:spPr bwMode="white">
          <a:xfrm>
            <a:off x="445982" y="606554"/>
            <a:ext cx="11300036" cy="1258827"/>
          </a:xfrm>
          <a:prstGeom prst="rect">
            <a:avLst/>
          </a:prstGeom>
          <a:gradFill flip="none" rotWithShape="1">
            <a:gsLst>
              <a:gs pos="100000">
                <a:schemeClr val="accent2"/>
              </a:gs>
              <a:gs pos="60000">
                <a:schemeClr val="accent1">
                  <a:lumMod val="95000"/>
                  <a:lumOff val="5000"/>
                </a:schemeClr>
              </a:gs>
              <a:gs pos="0">
                <a:schemeClr val="accent1">
                  <a:lumMod val="4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 name="Content Placeholder 2"/>
          <p:cNvSpPr>
            <a:spLocks noGrp="1"/>
          </p:cNvSpPr>
          <p:nvPr>
            <p:ph idx="1" hasCustomPrompt="1"/>
          </p:nvPr>
        </p:nvSpPr>
        <p:spPr>
          <a:xfrm>
            <a:off x="581192" y="2180496"/>
            <a:ext cx="11029615" cy="3678303"/>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5047E1E8-52C1-4CF6-8E50-E4E6A81E9407}" type="datetime8">
              <a:rPr lang="en-GB" noProof="0" smtClean="0"/>
              <a:t>24/02/2026 17:15</a:t>
            </a:fld>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6" name="Slide Number Placeholder 5"/>
          <p:cNvSpPr>
            <a:spLocks noGrp="1"/>
          </p:cNvSpPr>
          <p:nvPr>
            <p:ph type="sldNum" sz="quarter" idx="12"/>
          </p:nvPr>
        </p:nvSpPr>
        <p:spPr>
          <a:xfrm>
            <a:off x="10558300" y="5956137"/>
            <a:ext cx="1052508" cy="365125"/>
          </a:xfrm>
        </p:spPr>
        <p:txBody>
          <a:bodyPr rtlCol="0"/>
          <a:lstStyle/>
          <a:p>
            <a:pPr rtl="0"/>
            <a:fld id="{C5C3056E-1632-4A65-A24F-3F10A1450A6E}" type="slidenum">
              <a:rPr lang="en-GB" noProof="0" smtClean="0"/>
              <a:t>‹#›</a:t>
            </a:fld>
            <a:endParaRPr lang="en-GB" noProof="0" dirty="0"/>
          </a:p>
        </p:txBody>
      </p:sp>
      <p:sp>
        <p:nvSpPr>
          <p:cNvPr id="9" name="Title 1">
            <a:extLst>
              <a:ext uri="{FF2B5EF4-FFF2-40B4-BE49-F238E27FC236}">
                <a16:creationId xmlns:a16="http://schemas.microsoft.com/office/drawing/2014/main" id="{B5BE0FDB-DB48-E242-8A1F-5B06F79B404A}"/>
              </a:ext>
            </a:extLst>
          </p:cNvPr>
          <p:cNvSpPr>
            <a:spLocks noGrp="1"/>
          </p:cNvSpPr>
          <p:nvPr>
            <p:ph type="title"/>
          </p:nvPr>
        </p:nvSpPr>
        <p:spPr>
          <a:xfrm>
            <a:off x="581193" y="729658"/>
            <a:ext cx="11029616" cy="988332"/>
          </a:xfrm>
        </p:spPr>
        <p:txBody>
          <a:bodyPr rtlCol="0" anchor="ctr" anchorCtr="0">
            <a:normAutofit/>
          </a:bodyPr>
          <a:lstStyle>
            <a:lvl1pPr algn="ctr">
              <a:defRPr sz="4000"/>
            </a:lvl1pPr>
          </a:lstStyle>
          <a:p>
            <a:pPr rtl="0"/>
            <a:r>
              <a:rPr lang="en-GB" noProof="0"/>
              <a:t>Click to edit Master title style</a:t>
            </a:r>
          </a:p>
        </p:txBody>
      </p:sp>
    </p:spTree>
    <p:extLst>
      <p:ext uri="{BB962C8B-B14F-4D97-AF65-F5344CB8AC3E}">
        <p14:creationId xmlns:p14="http://schemas.microsoft.com/office/powerpoint/2010/main" val="2546653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mage and caption">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5655714" cy="5244392"/>
          </a:xfrm>
          <a:prstGeom prst="rect">
            <a:avLst/>
          </a:prstGeom>
          <a:gradFill flip="none" rotWithShape="1">
            <a:gsLst>
              <a:gs pos="100000">
                <a:schemeClr val="accent2"/>
              </a:gs>
              <a:gs pos="65000">
                <a:schemeClr val="accent1">
                  <a:lumMod val="95000"/>
                  <a:lumOff val="5000"/>
                </a:schemeClr>
              </a:gs>
              <a:gs pos="0">
                <a:schemeClr val="accent1">
                  <a:lumMod val="6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 name="Title 1"/>
          <p:cNvSpPr>
            <a:spLocks noGrp="1"/>
          </p:cNvSpPr>
          <p:nvPr>
            <p:ph type="title"/>
          </p:nvPr>
        </p:nvSpPr>
        <p:spPr>
          <a:xfrm>
            <a:off x="6295292" y="773724"/>
            <a:ext cx="5315516" cy="4958862"/>
          </a:xfrm>
        </p:spPr>
        <p:txBody>
          <a:bodyPr rtlCol="0" anchor="ctr" anchorCtr="0"/>
          <a:lstStyle>
            <a:lvl1pPr>
              <a:defRPr>
                <a:solidFill>
                  <a:schemeClr val="accent1"/>
                </a:solidFill>
              </a:defRPr>
            </a:lvl1pPr>
          </a:lstStyle>
          <a:p>
            <a:pPr rtl="0"/>
            <a:r>
              <a:rPr lang="en-GB" noProof="0"/>
              <a:t>Click to edit Master title style</a:t>
            </a:r>
          </a:p>
        </p:txBody>
      </p:sp>
      <p:sp>
        <p:nvSpPr>
          <p:cNvPr id="3" name="Content Placeholder 2"/>
          <p:cNvSpPr>
            <a:spLocks noGrp="1"/>
          </p:cNvSpPr>
          <p:nvPr>
            <p:ph idx="1" hasCustomPrompt="1"/>
          </p:nvPr>
        </p:nvSpPr>
        <p:spPr>
          <a:xfrm>
            <a:off x="581192" y="773724"/>
            <a:ext cx="5388785" cy="4958862"/>
          </a:xfrm>
        </p:spPr>
        <p:txBody>
          <a:bodyPr rtlCol="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93D08601-CFEC-4BE2-87AD-1550934A45D3}" type="datetime8">
              <a:rPr lang="en-GB" noProof="0" smtClean="0"/>
              <a:t>24/02/2026 17:15</a:t>
            </a:fld>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6" name="Slide Number Placeholder 5"/>
          <p:cNvSpPr>
            <a:spLocks noGrp="1"/>
          </p:cNvSpPr>
          <p:nvPr>
            <p:ph type="sldNum" sz="quarter" idx="12"/>
          </p:nvPr>
        </p:nvSpPr>
        <p:spPr>
          <a:xfrm>
            <a:off x="10558300" y="5956137"/>
            <a:ext cx="1052508" cy="365125"/>
          </a:xfrm>
        </p:spPr>
        <p:txBody>
          <a:bodyPr rtlCol="0"/>
          <a:lstStyle/>
          <a:p>
            <a:pPr rtl="0"/>
            <a:fld id="{C5C3056E-1632-4A65-A24F-3F10A1450A6E}" type="slidenum">
              <a:rPr lang="en-GB" noProof="0" smtClean="0"/>
              <a:t>‹#›</a:t>
            </a:fld>
            <a:endParaRPr lang="en-GB" noProof="0" dirty="0"/>
          </a:p>
        </p:txBody>
      </p:sp>
    </p:spTree>
    <p:extLst>
      <p:ext uri="{BB962C8B-B14F-4D97-AF65-F5344CB8AC3E}">
        <p14:creationId xmlns:p14="http://schemas.microsoft.com/office/powerpoint/2010/main" val="6378208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bwMode="white">
          <a:xfrm>
            <a:off x="447817" y="5141974"/>
            <a:ext cx="11290860" cy="1258827"/>
          </a:xfrm>
          <a:prstGeom prst="rect">
            <a:avLst/>
          </a:prstGeom>
          <a:gradFill flip="none" rotWithShape="1">
            <a:gsLst>
              <a:gs pos="100000">
                <a:srgbClr val="903163"/>
              </a:gs>
              <a:gs pos="60000">
                <a:schemeClr val="accent1">
                  <a:lumMod val="95000"/>
                  <a:lumOff val="5000"/>
                </a:schemeClr>
              </a:gs>
              <a:gs pos="1000">
                <a:schemeClr val="accent1">
                  <a:lumMod val="6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rtlCol="0" anchor="b">
            <a:normAutofit/>
          </a:bodyPr>
          <a:lstStyle>
            <a:lvl1pPr algn="l">
              <a:defRPr sz="3600" b="0" cap="all">
                <a:solidFill>
                  <a:schemeClr val="accent1"/>
                </a:solidFill>
              </a:defRPr>
            </a:lvl1pPr>
          </a:lstStyle>
          <a:p>
            <a:pPr rtl="0"/>
            <a:r>
              <a:rPr lang="en-GB" noProof="0"/>
              <a:t>Click to edit Master title style</a:t>
            </a:r>
          </a:p>
        </p:txBody>
      </p:sp>
      <p:sp>
        <p:nvSpPr>
          <p:cNvPr id="3" name="Text Placeholder 2"/>
          <p:cNvSpPr>
            <a:spLocks noGrp="1"/>
          </p:cNvSpPr>
          <p:nvPr>
            <p:ph type="body" idx="1" hasCustomPrompt="1"/>
          </p:nvPr>
        </p:nvSpPr>
        <p:spPr>
          <a:xfrm>
            <a:off x="581192" y="4541417"/>
            <a:ext cx="11029615" cy="600556"/>
          </a:xfrm>
        </p:spPr>
        <p:txBody>
          <a:bodyPr rtlCol="0"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lvl1pPr>
              <a:defRPr>
                <a:solidFill>
                  <a:schemeClr val="bg1"/>
                </a:solidFill>
              </a:defRPr>
            </a:lvl1pPr>
          </a:lstStyle>
          <a:p>
            <a:pPr rtl="0"/>
            <a:fld id="{D313E7AC-0A89-4AE3-945A-C41498967886}" type="datetime8">
              <a:rPr lang="en-GB" noProof="0" smtClean="0"/>
              <a:t>24/02/2026 17:15</a:t>
            </a:fld>
            <a:endParaRPr lang="en-GB" noProof="0" dirty="0"/>
          </a:p>
        </p:txBody>
      </p:sp>
      <p:sp>
        <p:nvSpPr>
          <p:cNvPr id="5" name="Footer Placeholder 4"/>
          <p:cNvSpPr>
            <a:spLocks noGrp="1"/>
          </p:cNvSpPr>
          <p:nvPr>
            <p:ph type="ftr" sz="quarter" idx="11"/>
          </p:nvPr>
        </p:nvSpPr>
        <p:spPr/>
        <p:txBody>
          <a:bodyPr rtlCol="0"/>
          <a:lstStyle>
            <a:lvl1pPr>
              <a:defRPr>
                <a:solidFill>
                  <a:schemeClr val="bg1"/>
                </a:solidFill>
              </a:defRPr>
            </a:lvl1pPr>
          </a:lstStyle>
          <a:p>
            <a:pPr rtl="0"/>
            <a:r>
              <a:rPr lang="en-GB" noProof="0" dirty="0"/>
              <a:t>ADD A FOOTER</a:t>
            </a:r>
          </a:p>
        </p:txBody>
      </p:sp>
      <p:sp>
        <p:nvSpPr>
          <p:cNvPr id="6" name="Slide Number Placeholder 5"/>
          <p:cNvSpPr>
            <a:spLocks noGrp="1"/>
          </p:cNvSpPr>
          <p:nvPr>
            <p:ph type="sldNum" sz="quarter" idx="12"/>
          </p:nvPr>
        </p:nvSpPr>
        <p:spPr/>
        <p:txBody>
          <a:bodyPr rtlCol="0"/>
          <a:lstStyle>
            <a:lvl1pPr>
              <a:defRPr>
                <a:solidFill>
                  <a:schemeClr val="bg1"/>
                </a:solidFill>
              </a:defRPr>
            </a:lvl1pPr>
          </a:lstStyle>
          <a:p>
            <a:pPr rtl="0"/>
            <a:fld id="{C5C3056E-1632-4A65-A24F-3F10A1450A6E}" type="slidenum">
              <a:rPr lang="en-GB" noProof="0" smtClean="0"/>
              <a:pPr/>
              <a:t>‹#›</a:t>
            </a:fld>
            <a:endParaRPr lang="en-GB" noProof="0" dirty="0"/>
          </a:p>
        </p:txBody>
      </p:sp>
    </p:spTree>
    <p:extLst>
      <p:ext uri="{BB962C8B-B14F-4D97-AF65-F5344CB8AC3E}">
        <p14:creationId xmlns:p14="http://schemas.microsoft.com/office/powerpoint/2010/main" val="249244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bwMode="white">
          <a:xfrm>
            <a:off x="445982" y="606554"/>
            <a:ext cx="11300036" cy="1258827"/>
          </a:xfrm>
          <a:prstGeom prst="rect">
            <a:avLst/>
          </a:prstGeom>
          <a:gradFill flip="none" rotWithShape="1">
            <a:gsLst>
              <a:gs pos="100000">
                <a:schemeClr val="accent2"/>
              </a:gs>
              <a:gs pos="60000">
                <a:schemeClr val="accent1">
                  <a:lumMod val="95000"/>
                  <a:lumOff val="5000"/>
                </a:schemeClr>
              </a:gs>
              <a:gs pos="0">
                <a:schemeClr val="accent1">
                  <a:lumMod val="6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rtlCol="0" anchor="ctr" anchorCtr="0">
            <a:normAutofit/>
          </a:bodyPr>
          <a:lstStyle>
            <a:lvl1pPr algn="ctr">
              <a:defRPr sz="4000"/>
            </a:lvl1pPr>
          </a:lstStyle>
          <a:p>
            <a:pPr rtl="0"/>
            <a:r>
              <a:rPr lang="en-GB" noProof="0"/>
              <a:t>Click to edit Master title style</a:t>
            </a:r>
          </a:p>
        </p:txBody>
      </p:sp>
      <p:sp>
        <p:nvSpPr>
          <p:cNvPr id="3" name="Content Placeholder 2"/>
          <p:cNvSpPr>
            <a:spLocks noGrp="1"/>
          </p:cNvSpPr>
          <p:nvPr>
            <p:ph sz="half" idx="1" hasCustomPrompt="1"/>
          </p:nvPr>
        </p:nvSpPr>
        <p:spPr>
          <a:xfrm>
            <a:off x="581193" y="2228003"/>
            <a:ext cx="5422390" cy="3633047"/>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6188417" y="2228003"/>
            <a:ext cx="5422392" cy="3633047"/>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2AA70CA8-7103-4BDE-AFB1-E1448C9A38DF}" type="datetime8">
              <a:rPr lang="en-GB" noProof="0" smtClean="0"/>
              <a:t>24/02/2026 17:15</a:t>
            </a:fld>
            <a:endParaRPr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7" name="Slide Number Placeholder 6"/>
          <p:cNvSpPr>
            <a:spLocks noGrp="1"/>
          </p:cNvSpPr>
          <p:nvPr>
            <p:ph type="sldNum" sz="quarter" idx="12"/>
          </p:nvPr>
        </p:nvSpPr>
        <p:spPr/>
        <p:txBody>
          <a:bodyPr rtlCol="0"/>
          <a:lstStyle/>
          <a:p>
            <a:pPr rtl="0"/>
            <a:fld id="{C5C3056E-1632-4A65-A24F-3F10A1450A6E}" type="slidenum">
              <a:rPr lang="en-GB" noProof="0" smtClean="0"/>
              <a:t>‹#›</a:t>
            </a:fld>
            <a:endParaRPr lang="en-GB" noProof="0" dirty="0"/>
          </a:p>
        </p:txBody>
      </p:sp>
    </p:spTree>
    <p:extLst>
      <p:ext uri="{BB962C8B-B14F-4D97-AF65-F5344CB8AC3E}">
        <p14:creationId xmlns:p14="http://schemas.microsoft.com/office/powerpoint/2010/main" val="42369661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3 Column">
    <p:spTree>
      <p:nvGrpSpPr>
        <p:cNvPr id="1" name=""/>
        <p:cNvGrpSpPr/>
        <p:nvPr/>
      </p:nvGrpSpPr>
      <p:grpSpPr>
        <a:xfrm>
          <a:off x="0" y="0"/>
          <a:ext cx="0" cy="0"/>
          <a:chOff x="0" y="0"/>
          <a:chExt cx="0" cy="0"/>
        </a:xfrm>
      </p:grpSpPr>
      <p:sp>
        <p:nvSpPr>
          <p:cNvPr id="11" name="Rectangle 10"/>
          <p:cNvSpPr>
            <a:spLocks noChangeAspect="1"/>
          </p:cNvSpPr>
          <p:nvPr/>
        </p:nvSpPr>
        <p:spPr bwMode="white">
          <a:xfrm>
            <a:off x="445982" y="606554"/>
            <a:ext cx="11300036" cy="1258827"/>
          </a:xfrm>
          <a:prstGeom prst="rect">
            <a:avLst/>
          </a:prstGeom>
          <a:gradFill flip="none" rotWithShape="1">
            <a:gsLst>
              <a:gs pos="100000">
                <a:schemeClr val="accent2"/>
              </a:gs>
              <a:gs pos="60000">
                <a:schemeClr val="accent1">
                  <a:lumMod val="95000"/>
                  <a:lumOff val="5000"/>
                </a:schemeClr>
              </a:gs>
              <a:gs pos="0">
                <a:schemeClr val="accent1">
                  <a:lumMod val="6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2" name="Title 1"/>
          <p:cNvSpPr>
            <a:spLocks noGrp="1"/>
          </p:cNvSpPr>
          <p:nvPr>
            <p:ph type="title"/>
          </p:nvPr>
        </p:nvSpPr>
        <p:spPr>
          <a:xfrm>
            <a:off x="581193" y="729658"/>
            <a:ext cx="11029616" cy="988332"/>
          </a:xfrm>
        </p:spPr>
        <p:txBody>
          <a:bodyPr rtlCol="0" anchor="ctr" anchorCtr="0">
            <a:normAutofit/>
          </a:bodyPr>
          <a:lstStyle>
            <a:lvl1pPr algn="ctr">
              <a:defRPr sz="4000"/>
            </a:lvl1pPr>
          </a:lstStyle>
          <a:p>
            <a:pPr rtl="0"/>
            <a:r>
              <a:rPr lang="en-GB" noProof="0"/>
              <a:t>Click to edit Master title style</a:t>
            </a:r>
          </a:p>
        </p:txBody>
      </p:sp>
      <p:sp>
        <p:nvSpPr>
          <p:cNvPr id="3" name="Text Placeholder 2"/>
          <p:cNvSpPr>
            <a:spLocks noGrp="1"/>
          </p:cNvSpPr>
          <p:nvPr>
            <p:ph type="body" idx="1" hasCustomPrompt="1"/>
          </p:nvPr>
        </p:nvSpPr>
        <p:spPr>
          <a:xfrm>
            <a:off x="677396" y="2023139"/>
            <a:ext cx="3198328" cy="536005"/>
          </a:xfrm>
        </p:spPr>
        <p:txBody>
          <a:bodyPr rtlCol="0" anchor="ctr" anchorCtr="0">
            <a:noAutofit/>
          </a:bodyPr>
          <a:lstStyle>
            <a:lvl1pPr marL="0" indent="0" algn="ctr">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581194" y="2714624"/>
            <a:ext cx="3378403" cy="3194051"/>
          </a:xfrm>
        </p:spPr>
        <p:txBody>
          <a:bodyPr rtlCol="0" anchor="t">
            <a:normAutofit/>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lvl1pPr>
              <a:defRPr>
                <a:solidFill>
                  <a:srgbClr val="903163"/>
                </a:solidFill>
              </a:defRPr>
            </a:lvl1pPr>
          </a:lstStyle>
          <a:p>
            <a:pPr rtl="0"/>
            <a:fld id="{BE91ABD0-E850-4988-B093-1434C1973204}" type="datetime8">
              <a:rPr lang="en-GB" noProof="0" smtClean="0"/>
              <a:t>24/02/2026 17:15</a:t>
            </a:fld>
            <a:endParaRPr lang="en-GB" noProof="0" dirty="0"/>
          </a:p>
        </p:txBody>
      </p:sp>
      <p:sp>
        <p:nvSpPr>
          <p:cNvPr id="8" name="Footer Placeholder 7"/>
          <p:cNvSpPr>
            <a:spLocks noGrp="1"/>
          </p:cNvSpPr>
          <p:nvPr>
            <p:ph type="ftr" sz="quarter" idx="11"/>
          </p:nvPr>
        </p:nvSpPr>
        <p:spPr>
          <a:xfrm>
            <a:off x="581192" y="5951811"/>
            <a:ext cx="6917210" cy="365125"/>
          </a:xfrm>
        </p:spPr>
        <p:txBody>
          <a:bodyPr rtlCol="0"/>
          <a:lstStyle>
            <a:lvl1pPr>
              <a:defRPr>
                <a:solidFill>
                  <a:srgbClr val="903163"/>
                </a:solidFill>
              </a:defRPr>
            </a:lvl1pPr>
          </a:lstStyle>
          <a:p>
            <a:pPr rtl="0"/>
            <a:r>
              <a:rPr lang="en-GB" noProof="0" dirty="0"/>
              <a:t>ADD A FOOTER</a:t>
            </a:r>
          </a:p>
        </p:txBody>
      </p:sp>
      <p:sp>
        <p:nvSpPr>
          <p:cNvPr id="23" name="Content Placeholder 3">
            <a:extLst>
              <a:ext uri="{FF2B5EF4-FFF2-40B4-BE49-F238E27FC236}">
                <a16:creationId xmlns:a16="http://schemas.microsoft.com/office/drawing/2014/main" id="{6D289ABA-BA71-41AF-AA30-58CB8F426F6C}"/>
              </a:ext>
            </a:extLst>
          </p:cNvPr>
          <p:cNvSpPr>
            <a:spLocks noGrp="1"/>
          </p:cNvSpPr>
          <p:nvPr>
            <p:ph sz="half" idx="15" hasCustomPrompt="1"/>
          </p:nvPr>
        </p:nvSpPr>
        <p:spPr>
          <a:xfrm>
            <a:off x="8145430" y="2714624"/>
            <a:ext cx="3378403" cy="3194051"/>
          </a:xfrm>
        </p:spPr>
        <p:txBody>
          <a:bodyPr rtlCol="0" anchor="t">
            <a:normAutofit/>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9" name="Slide Number Placeholder 8"/>
          <p:cNvSpPr>
            <a:spLocks noGrp="1"/>
          </p:cNvSpPr>
          <p:nvPr>
            <p:ph type="sldNum" sz="quarter" idx="12"/>
          </p:nvPr>
        </p:nvSpPr>
        <p:spPr/>
        <p:txBody>
          <a:bodyPr rtlCol="0"/>
          <a:lstStyle>
            <a:lvl1pPr>
              <a:defRPr>
                <a:solidFill>
                  <a:srgbClr val="903163"/>
                </a:solidFill>
              </a:defRPr>
            </a:lvl1pPr>
          </a:lstStyle>
          <a:p>
            <a:pPr rtl="0"/>
            <a:fld id="{C5C3056E-1632-4A65-A24F-3F10A1450A6E}" type="slidenum">
              <a:rPr lang="en-GB" noProof="0" smtClean="0"/>
              <a:pPr/>
              <a:t>‹#›</a:t>
            </a:fld>
            <a:endParaRPr lang="en-GB" noProof="0" dirty="0"/>
          </a:p>
        </p:txBody>
      </p:sp>
      <p:sp>
        <p:nvSpPr>
          <p:cNvPr id="22" name="Content Placeholder 3">
            <a:extLst>
              <a:ext uri="{FF2B5EF4-FFF2-40B4-BE49-F238E27FC236}">
                <a16:creationId xmlns:a16="http://schemas.microsoft.com/office/drawing/2014/main" id="{C06DFC81-3912-4844-B25C-E1D7CBCD80A0}"/>
              </a:ext>
            </a:extLst>
          </p:cNvPr>
          <p:cNvSpPr>
            <a:spLocks noGrp="1"/>
          </p:cNvSpPr>
          <p:nvPr>
            <p:ph sz="half" idx="14" hasCustomPrompt="1"/>
          </p:nvPr>
        </p:nvSpPr>
        <p:spPr>
          <a:xfrm>
            <a:off x="4400414" y="2714624"/>
            <a:ext cx="3378403" cy="3194051"/>
          </a:xfrm>
        </p:spPr>
        <p:txBody>
          <a:bodyPr rtlCol="0" anchor="t">
            <a:normAutofit/>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4" name="Text Placeholder 2">
            <a:extLst>
              <a:ext uri="{FF2B5EF4-FFF2-40B4-BE49-F238E27FC236}">
                <a16:creationId xmlns:a16="http://schemas.microsoft.com/office/drawing/2014/main" id="{11556C46-FD2A-4916-B30C-DB066CAEA471}"/>
              </a:ext>
            </a:extLst>
          </p:cNvPr>
          <p:cNvSpPr>
            <a:spLocks noGrp="1"/>
          </p:cNvSpPr>
          <p:nvPr>
            <p:ph type="body" idx="16" hasCustomPrompt="1"/>
          </p:nvPr>
        </p:nvSpPr>
        <p:spPr>
          <a:xfrm>
            <a:off x="8241852" y="2023139"/>
            <a:ext cx="3198328" cy="536005"/>
          </a:xfrm>
        </p:spPr>
        <p:txBody>
          <a:bodyPr rtlCol="0" anchor="ctr" anchorCtr="0">
            <a:noAutofit/>
          </a:bodyPr>
          <a:lstStyle>
            <a:lvl1pPr marL="0" indent="0" algn="ctr">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cxnSp>
        <p:nvCxnSpPr>
          <p:cNvPr id="19" name="Straight Connector 18">
            <a:extLst>
              <a:ext uri="{FF2B5EF4-FFF2-40B4-BE49-F238E27FC236}">
                <a16:creationId xmlns:a16="http://schemas.microsoft.com/office/drawing/2014/main" id="{E2328988-0888-4C1A-8F73-17D455B6F882}"/>
              </a:ext>
              <a:ext uri="{C183D7F6-B498-43B3-948B-1728B52AA6E4}">
                <adec:decorative xmlns:adec="http://schemas.microsoft.com/office/drawing/2017/decorative" val="1"/>
              </a:ext>
            </a:extLst>
          </p:cNvPr>
          <p:cNvCxnSpPr>
            <a:cxnSpLocks/>
          </p:cNvCxnSpPr>
          <p:nvPr userDrawn="1"/>
        </p:nvCxnSpPr>
        <p:spPr>
          <a:xfrm>
            <a:off x="4180115" y="2714625"/>
            <a:ext cx="0" cy="3194051"/>
          </a:xfrm>
          <a:prstGeom prst="line">
            <a:avLst/>
          </a:prstGeom>
          <a:ln>
            <a:solidFill>
              <a:schemeClr val="accent1"/>
            </a:solidFill>
          </a:ln>
        </p:spPr>
        <p:style>
          <a:lnRef idx="2">
            <a:schemeClr val="accent4"/>
          </a:lnRef>
          <a:fillRef idx="0">
            <a:schemeClr val="accent4"/>
          </a:fillRef>
          <a:effectRef idx="1">
            <a:schemeClr val="accent4"/>
          </a:effectRef>
          <a:fontRef idx="minor">
            <a:schemeClr val="tx1"/>
          </a:fontRef>
        </p:style>
      </p:cxnSp>
      <p:cxnSp>
        <p:nvCxnSpPr>
          <p:cNvPr id="20" name="Straight Connector 19">
            <a:extLst>
              <a:ext uri="{FF2B5EF4-FFF2-40B4-BE49-F238E27FC236}">
                <a16:creationId xmlns:a16="http://schemas.microsoft.com/office/drawing/2014/main" id="{D81892BA-72AB-4029-BF58-4D6F90C43628}"/>
              </a:ext>
              <a:ext uri="{C183D7F6-B498-43B3-948B-1728B52AA6E4}">
                <adec:decorative xmlns:adec="http://schemas.microsoft.com/office/drawing/2017/decorative" val="1"/>
              </a:ext>
            </a:extLst>
          </p:cNvPr>
          <p:cNvCxnSpPr>
            <a:cxnSpLocks/>
          </p:cNvCxnSpPr>
          <p:nvPr userDrawn="1"/>
        </p:nvCxnSpPr>
        <p:spPr>
          <a:xfrm>
            <a:off x="7962123" y="2714625"/>
            <a:ext cx="0" cy="3194051"/>
          </a:xfrm>
          <a:prstGeom prst="line">
            <a:avLst/>
          </a:prstGeom>
          <a:ln>
            <a:solidFill>
              <a:schemeClr val="accent1"/>
            </a:solidFill>
          </a:ln>
        </p:spPr>
        <p:style>
          <a:lnRef idx="2">
            <a:schemeClr val="accent4"/>
          </a:lnRef>
          <a:fillRef idx="0">
            <a:schemeClr val="accent4"/>
          </a:fillRef>
          <a:effectRef idx="1">
            <a:schemeClr val="accent4"/>
          </a:effectRef>
          <a:fontRef idx="minor">
            <a:schemeClr val="tx1"/>
          </a:fontRef>
        </p:style>
      </p:cxnSp>
      <p:sp>
        <p:nvSpPr>
          <p:cNvPr id="21" name="Text Placeholder 2">
            <a:extLst>
              <a:ext uri="{FF2B5EF4-FFF2-40B4-BE49-F238E27FC236}">
                <a16:creationId xmlns:a16="http://schemas.microsoft.com/office/drawing/2014/main" id="{8E232301-6803-418F-8637-ABBAC64416DA}"/>
              </a:ext>
            </a:extLst>
          </p:cNvPr>
          <p:cNvSpPr>
            <a:spLocks noGrp="1"/>
          </p:cNvSpPr>
          <p:nvPr>
            <p:ph type="body" idx="13" hasCustomPrompt="1"/>
          </p:nvPr>
        </p:nvSpPr>
        <p:spPr>
          <a:xfrm>
            <a:off x="4496836" y="2023139"/>
            <a:ext cx="3198328" cy="536005"/>
          </a:xfrm>
        </p:spPr>
        <p:txBody>
          <a:bodyPr rtlCol="0" anchor="ctr" anchorCtr="0">
            <a:noAutofit/>
          </a:bodyPr>
          <a:lstStyle>
            <a:lvl1pPr marL="0" indent="0" algn="ctr">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Tree>
    <p:extLst>
      <p:ext uri="{BB962C8B-B14F-4D97-AF65-F5344CB8AC3E}">
        <p14:creationId xmlns:p14="http://schemas.microsoft.com/office/powerpoint/2010/main" val="5711902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bwMode="white">
          <a:xfrm>
            <a:off x="445982" y="606554"/>
            <a:ext cx="11300036" cy="1258827"/>
          </a:xfrm>
          <a:prstGeom prst="rect">
            <a:avLst/>
          </a:prstGeom>
          <a:gradFill flip="none" rotWithShape="1">
            <a:gsLst>
              <a:gs pos="100000">
                <a:schemeClr val="accent2"/>
              </a:gs>
              <a:gs pos="60000">
                <a:schemeClr val="accent1">
                  <a:lumMod val="95000"/>
                  <a:lumOff val="5000"/>
                </a:schemeClr>
              </a:gs>
              <a:gs pos="0">
                <a:schemeClr val="accent1">
                  <a:lumMod val="6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rtlCol="0" anchor="ctr" anchorCtr="0">
            <a:normAutofit/>
          </a:bodyPr>
          <a:lstStyle>
            <a:lvl1pPr algn="ctr">
              <a:defRPr sz="4000"/>
            </a:lvl1pPr>
          </a:lstStyle>
          <a:p>
            <a:pPr rtl="0"/>
            <a:r>
              <a:rPr lang="en-GB" noProof="0"/>
              <a:t>Click to edit Master title style</a:t>
            </a:r>
          </a:p>
        </p:txBody>
      </p:sp>
      <p:sp>
        <p:nvSpPr>
          <p:cNvPr id="3" name="Text Placeholder 2"/>
          <p:cNvSpPr>
            <a:spLocks noGrp="1"/>
          </p:cNvSpPr>
          <p:nvPr>
            <p:ph type="body" idx="1" hasCustomPrompt="1"/>
          </p:nvPr>
        </p:nvSpPr>
        <p:spPr>
          <a:xfrm>
            <a:off x="581193" y="2250892"/>
            <a:ext cx="5393102" cy="536005"/>
          </a:xfrm>
        </p:spPr>
        <p:txBody>
          <a:bodyPr rtlCol="0" anchor="b">
            <a:noAutofit/>
          </a:bodyPr>
          <a:lstStyle>
            <a:lvl1pPr marL="0" indent="0">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581194" y="2926052"/>
            <a:ext cx="5393100" cy="2934999"/>
          </a:xfrm>
        </p:spPr>
        <p:txBody>
          <a:bodyPr rtlCol="0" anchor="t">
            <a:normAutofit/>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217707" y="2250892"/>
            <a:ext cx="5393102" cy="553373"/>
          </a:xfrm>
        </p:spPr>
        <p:txBody>
          <a:bodyPr rtlCol="0" anchor="b">
            <a:noAutofit/>
          </a:bodyPr>
          <a:lstStyle>
            <a:lvl1pPr marL="0" indent="0">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6217709" y="2926052"/>
            <a:ext cx="5393100" cy="2934999"/>
          </a:xfrm>
        </p:spPr>
        <p:txBody>
          <a:bodyPr rtlCol="0" anchor="t">
            <a:normAutofit/>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lvl1pPr>
              <a:defRPr>
                <a:solidFill>
                  <a:srgbClr val="903163"/>
                </a:solidFill>
              </a:defRPr>
            </a:lvl1pPr>
          </a:lstStyle>
          <a:p>
            <a:pPr rtl="0"/>
            <a:fld id="{38F7A71A-475B-4E9B-84F2-DFC406A3A06F}" type="datetime8">
              <a:rPr lang="en-GB" noProof="0" smtClean="0"/>
              <a:t>24/02/2026 17:15</a:t>
            </a:fld>
            <a:endParaRPr lang="en-GB" noProof="0" dirty="0"/>
          </a:p>
        </p:txBody>
      </p:sp>
      <p:sp>
        <p:nvSpPr>
          <p:cNvPr id="8" name="Footer Placeholder 7"/>
          <p:cNvSpPr>
            <a:spLocks noGrp="1"/>
          </p:cNvSpPr>
          <p:nvPr>
            <p:ph type="ftr" sz="quarter" idx="11"/>
          </p:nvPr>
        </p:nvSpPr>
        <p:spPr/>
        <p:txBody>
          <a:bodyPr rtlCol="0"/>
          <a:lstStyle>
            <a:lvl1pPr>
              <a:defRPr>
                <a:solidFill>
                  <a:srgbClr val="903163"/>
                </a:solidFill>
              </a:defRPr>
            </a:lvl1pPr>
          </a:lstStyle>
          <a:p>
            <a:pPr rtl="0"/>
            <a:r>
              <a:rPr lang="en-GB" noProof="0" dirty="0"/>
              <a:t>ADD A FOOTER</a:t>
            </a:r>
          </a:p>
        </p:txBody>
      </p:sp>
      <p:sp>
        <p:nvSpPr>
          <p:cNvPr id="9" name="Slide Number Placeholder 8"/>
          <p:cNvSpPr>
            <a:spLocks noGrp="1"/>
          </p:cNvSpPr>
          <p:nvPr>
            <p:ph type="sldNum" sz="quarter" idx="12"/>
          </p:nvPr>
        </p:nvSpPr>
        <p:spPr/>
        <p:txBody>
          <a:bodyPr rtlCol="0"/>
          <a:lstStyle>
            <a:lvl1pPr>
              <a:defRPr>
                <a:solidFill>
                  <a:srgbClr val="903163"/>
                </a:solidFill>
              </a:defRPr>
            </a:lvl1pPr>
          </a:lstStyle>
          <a:p>
            <a:pPr rtl="0"/>
            <a:fld id="{C5C3056E-1632-4A65-A24F-3F10A1450A6E}" type="slidenum">
              <a:rPr lang="en-GB" noProof="0" smtClean="0"/>
              <a:pPr/>
              <a:t>‹#›</a:t>
            </a:fld>
            <a:endParaRPr lang="en-GB" noProof="0" dirty="0"/>
          </a:p>
        </p:txBody>
      </p:sp>
    </p:spTree>
    <p:extLst>
      <p:ext uri="{BB962C8B-B14F-4D97-AF65-F5344CB8AC3E}">
        <p14:creationId xmlns:p14="http://schemas.microsoft.com/office/powerpoint/2010/main" val="2416690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Rectangle 6"/>
          <p:cNvSpPr>
            <a:spLocks noChangeAspect="1"/>
          </p:cNvSpPr>
          <p:nvPr/>
        </p:nvSpPr>
        <p:spPr bwMode="white">
          <a:xfrm>
            <a:off x="440683" y="606554"/>
            <a:ext cx="11300036" cy="1258827"/>
          </a:xfrm>
          <a:prstGeom prst="rect">
            <a:avLst/>
          </a:prstGeom>
          <a:gradFill flip="none" rotWithShape="1">
            <a:gsLst>
              <a:gs pos="100000">
                <a:schemeClr val="accent2"/>
              </a:gs>
              <a:gs pos="60000">
                <a:schemeClr val="accent1">
                  <a:lumMod val="95000"/>
                  <a:lumOff val="5000"/>
                </a:schemeClr>
              </a:gs>
              <a:gs pos="0">
                <a:schemeClr val="accent1">
                  <a:lumMod val="6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 name="Date Placeholder 2"/>
          <p:cNvSpPr>
            <a:spLocks noGrp="1"/>
          </p:cNvSpPr>
          <p:nvPr>
            <p:ph type="dt" sz="half" idx="10"/>
          </p:nvPr>
        </p:nvSpPr>
        <p:spPr/>
        <p:txBody>
          <a:bodyPr rtlCol="0"/>
          <a:lstStyle/>
          <a:p>
            <a:pPr rtl="0"/>
            <a:fld id="{6FDCD6C7-E4EE-4F90-96F6-3EFFFF399AE7}" type="datetime8">
              <a:rPr lang="en-GB" noProof="0" smtClean="0"/>
              <a:t>24/02/2026 17:15</a:t>
            </a:fld>
            <a:endParaRPr lang="en-GB" noProof="0" dirty="0"/>
          </a:p>
        </p:txBody>
      </p:sp>
      <p:sp>
        <p:nvSpPr>
          <p:cNvPr id="4" name="Footer Placeholder 3"/>
          <p:cNvSpPr>
            <a:spLocks noGrp="1"/>
          </p:cNvSpPr>
          <p:nvPr>
            <p:ph type="ftr" sz="quarter" idx="11"/>
          </p:nvPr>
        </p:nvSpPr>
        <p:spPr/>
        <p:txBody>
          <a:bodyPr rtlCol="0"/>
          <a:lstStyle/>
          <a:p>
            <a:pPr rtl="0"/>
            <a:r>
              <a:rPr lang="en-GB" noProof="0" dirty="0"/>
              <a:t>ADD A FOOTER</a:t>
            </a:r>
          </a:p>
        </p:txBody>
      </p:sp>
      <p:sp>
        <p:nvSpPr>
          <p:cNvPr id="5" name="Slide Number Placeholder 4"/>
          <p:cNvSpPr>
            <a:spLocks noGrp="1"/>
          </p:cNvSpPr>
          <p:nvPr>
            <p:ph type="sldNum" sz="quarter" idx="12"/>
          </p:nvPr>
        </p:nvSpPr>
        <p:spPr/>
        <p:txBody>
          <a:bodyPr rtlCol="0"/>
          <a:lstStyle/>
          <a:p>
            <a:pPr rtl="0"/>
            <a:fld id="{C5C3056E-1632-4A65-A24F-3F10A1450A6E}" type="slidenum">
              <a:rPr lang="en-GB" noProof="0" smtClean="0"/>
              <a:t>‹#›</a:t>
            </a:fld>
            <a:endParaRPr lang="en-GB" noProof="0" dirty="0"/>
          </a:p>
        </p:txBody>
      </p:sp>
      <p:sp>
        <p:nvSpPr>
          <p:cNvPr id="9" name="Title 1">
            <a:extLst>
              <a:ext uri="{FF2B5EF4-FFF2-40B4-BE49-F238E27FC236}">
                <a16:creationId xmlns:a16="http://schemas.microsoft.com/office/drawing/2014/main" id="{5CEC16FA-81A4-6F41-9FCE-6262A4533E5C}"/>
              </a:ext>
            </a:extLst>
          </p:cNvPr>
          <p:cNvSpPr>
            <a:spLocks noGrp="1"/>
          </p:cNvSpPr>
          <p:nvPr>
            <p:ph type="title"/>
          </p:nvPr>
        </p:nvSpPr>
        <p:spPr>
          <a:xfrm>
            <a:off x="581193" y="729658"/>
            <a:ext cx="11029616" cy="988332"/>
          </a:xfrm>
        </p:spPr>
        <p:txBody>
          <a:bodyPr rtlCol="0" anchor="ctr" anchorCtr="0">
            <a:normAutofit/>
          </a:bodyPr>
          <a:lstStyle>
            <a:lvl1pPr algn="ctr">
              <a:defRPr sz="4000"/>
            </a:lvl1pPr>
          </a:lstStyle>
          <a:p>
            <a:pPr rtl="0"/>
            <a:r>
              <a:rPr lang="en-GB" noProof="0"/>
              <a:t>Click to edit Master title style</a:t>
            </a:r>
          </a:p>
        </p:txBody>
      </p:sp>
    </p:spTree>
    <p:extLst>
      <p:ext uri="{BB962C8B-B14F-4D97-AF65-F5344CB8AC3E}">
        <p14:creationId xmlns:p14="http://schemas.microsoft.com/office/powerpoint/2010/main" val="1545445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lvl1pPr>
              <a:defRPr>
                <a:solidFill>
                  <a:srgbClr val="903163"/>
                </a:solidFill>
              </a:defRPr>
            </a:lvl1pPr>
          </a:lstStyle>
          <a:p>
            <a:pPr rtl="0"/>
            <a:fld id="{CA6BB528-6198-45A4-8D5E-6DD94DE6646F}" type="datetime8">
              <a:rPr lang="en-GB" noProof="0" smtClean="0"/>
              <a:t>24/02/2026 17:15</a:t>
            </a:fld>
            <a:endParaRPr lang="en-GB" noProof="0" dirty="0"/>
          </a:p>
        </p:txBody>
      </p:sp>
      <p:sp>
        <p:nvSpPr>
          <p:cNvPr id="3" name="Footer Placeholder 2"/>
          <p:cNvSpPr>
            <a:spLocks noGrp="1"/>
          </p:cNvSpPr>
          <p:nvPr>
            <p:ph type="ftr" sz="quarter" idx="11"/>
          </p:nvPr>
        </p:nvSpPr>
        <p:spPr/>
        <p:txBody>
          <a:bodyPr rtlCol="0"/>
          <a:lstStyle>
            <a:lvl1pPr>
              <a:defRPr>
                <a:solidFill>
                  <a:srgbClr val="903163"/>
                </a:solidFill>
              </a:defRPr>
            </a:lvl1pPr>
          </a:lstStyle>
          <a:p>
            <a:pPr rtl="0"/>
            <a:r>
              <a:rPr lang="en-GB" noProof="0" dirty="0"/>
              <a:t>ADD A FOOTER</a:t>
            </a:r>
          </a:p>
        </p:txBody>
      </p:sp>
      <p:sp>
        <p:nvSpPr>
          <p:cNvPr id="4" name="Slide Number Placeholder 3"/>
          <p:cNvSpPr>
            <a:spLocks noGrp="1"/>
          </p:cNvSpPr>
          <p:nvPr>
            <p:ph type="sldNum" sz="quarter" idx="12"/>
          </p:nvPr>
        </p:nvSpPr>
        <p:spPr/>
        <p:txBody>
          <a:bodyPr rtlCol="0"/>
          <a:lstStyle>
            <a:lvl1pPr>
              <a:defRPr>
                <a:solidFill>
                  <a:srgbClr val="903163"/>
                </a:solidFill>
              </a:defRPr>
            </a:lvl1pPr>
          </a:lstStyle>
          <a:p>
            <a:pPr rtl="0"/>
            <a:fld id="{C5C3056E-1632-4A65-A24F-3F10A1450A6E}" type="slidenum">
              <a:rPr lang="en-GB" noProof="0" smtClean="0"/>
              <a:pPr/>
              <a:t>‹#›</a:t>
            </a:fld>
            <a:endParaRPr lang="en-GB" noProof="0" dirty="0"/>
          </a:p>
        </p:txBody>
      </p:sp>
      <p:sp>
        <p:nvSpPr>
          <p:cNvPr id="5" name="Title 4">
            <a:extLst>
              <a:ext uri="{FF2B5EF4-FFF2-40B4-BE49-F238E27FC236}">
                <a16:creationId xmlns:a16="http://schemas.microsoft.com/office/drawing/2014/main" id="{DFBB0525-CFF9-4A39-B5EA-579253994F60}"/>
              </a:ext>
            </a:extLst>
          </p:cNvPr>
          <p:cNvSpPr>
            <a:spLocks noGrp="1"/>
          </p:cNvSpPr>
          <p:nvPr>
            <p:ph type="title"/>
          </p:nvPr>
        </p:nvSpPr>
        <p:spPr/>
        <p:txBody>
          <a:bodyPr rtlCol="0"/>
          <a:lstStyle>
            <a:lvl1pPr>
              <a:defRPr>
                <a:solidFill>
                  <a:schemeClr val="tx1"/>
                </a:solidFill>
              </a:defRPr>
            </a:lvl1pPr>
          </a:lstStyle>
          <a:p>
            <a:pPr rtl="0"/>
            <a:r>
              <a:rPr lang="en-GB" noProof="0"/>
              <a:t>Click to edit Master title style</a:t>
            </a:r>
          </a:p>
        </p:txBody>
      </p:sp>
    </p:spTree>
    <p:extLst>
      <p:ext uri="{BB962C8B-B14F-4D97-AF65-F5344CB8AC3E}">
        <p14:creationId xmlns:p14="http://schemas.microsoft.com/office/powerpoint/2010/main" val="785869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bwMode="white">
          <a:xfrm>
            <a:off x="447817" y="5141973"/>
            <a:ext cx="11298200" cy="1274702"/>
          </a:xfrm>
          <a:prstGeom prst="rect">
            <a:avLst/>
          </a:prstGeom>
          <a:gradFill flip="none" rotWithShape="1">
            <a:gsLst>
              <a:gs pos="100000">
                <a:schemeClr val="accent2"/>
              </a:gs>
              <a:gs pos="59000">
                <a:schemeClr val="accent1">
                  <a:lumMod val="95000"/>
                  <a:lumOff val="5000"/>
                </a:schemeClr>
              </a:gs>
              <a:gs pos="0">
                <a:schemeClr val="accent1">
                  <a:lumMod val="6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rtlCol="0" anchor="ctr"/>
          <a:lstStyle>
            <a:lvl1pPr algn="l">
              <a:defRPr sz="2000" b="0">
                <a:solidFill>
                  <a:schemeClr val="bg1"/>
                </a:solidFill>
              </a:defRPr>
            </a:lvl1pPr>
          </a:lstStyle>
          <a:p>
            <a:pPr rtl="0"/>
            <a:r>
              <a:rPr lang="en-GB" noProof="0"/>
              <a:t>Click to edit Master title style</a:t>
            </a:r>
          </a:p>
        </p:txBody>
      </p:sp>
      <p:sp>
        <p:nvSpPr>
          <p:cNvPr id="3" name="Content Placeholder 2"/>
          <p:cNvSpPr>
            <a:spLocks noGrp="1"/>
          </p:cNvSpPr>
          <p:nvPr>
            <p:ph idx="1" hasCustomPrompt="1"/>
          </p:nvPr>
        </p:nvSpPr>
        <p:spPr>
          <a:xfrm>
            <a:off x="447816" y="601200"/>
            <a:ext cx="11292840" cy="4204800"/>
          </a:xfrm>
        </p:spPr>
        <p:txBody>
          <a:bodyPr rtlCol="0" anchor="t" anchorCtr="0">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a:xfrm>
            <a:off x="5740823" y="5262296"/>
            <a:ext cx="5869987" cy="689515"/>
          </a:xfrm>
        </p:spPr>
        <p:txBody>
          <a:bodyPr rtlCol="0"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lvl1pPr>
              <a:defRPr>
                <a:solidFill>
                  <a:schemeClr val="bg1"/>
                </a:solidFill>
              </a:defRPr>
            </a:lvl1pPr>
          </a:lstStyle>
          <a:p>
            <a:pPr rtl="0"/>
            <a:fld id="{835C5EB1-7A73-4E93-BA6A-2BFECF8E86DE}" type="datetime8">
              <a:rPr lang="en-GB" noProof="0" smtClean="0"/>
              <a:t>24/02/2026 17:15</a:t>
            </a:fld>
            <a:endParaRPr lang="en-GB" noProof="0" dirty="0"/>
          </a:p>
        </p:txBody>
      </p:sp>
      <p:sp>
        <p:nvSpPr>
          <p:cNvPr id="6" name="Footer Placeholder 5"/>
          <p:cNvSpPr>
            <a:spLocks noGrp="1"/>
          </p:cNvSpPr>
          <p:nvPr>
            <p:ph type="ftr" sz="quarter" idx="11"/>
          </p:nvPr>
        </p:nvSpPr>
        <p:spPr/>
        <p:txBody>
          <a:bodyPr rtlCol="0"/>
          <a:lstStyle>
            <a:lvl1pPr>
              <a:defRPr>
                <a:solidFill>
                  <a:schemeClr val="bg1"/>
                </a:solidFill>
              </a:defRPr>
            </a:lvl1pPr>
          </a:lstStyle>
          <a:p>
            <a:pPr rtl="0"/>
            <a:r>
              <a:rPr lang="en-GB" noProof="0" dirty="0"/>
              <a:t>ADD A FOOTER</a:t>
            </a:r>
          </a:p>
        </p:txBody>
      </p:sp>
      <p:sp>
        <p:nvSpPr>
          <p:cNvPr id="7" name="Slide Number Placeholder 6"/>
          <p:cNvSpPr>
            <a:spLocks noGrp="1"/>
          </p:cNvSpPr>
          <p:nvPr>
            <p:ph type="sldNum" sz="quarter" idx="12"/>
          </p:nvPr>
        </p:nvSpPr>
        <p:spPr/>
        <p:txBody>
          <a:bodyPr rtlCol="0"/>
          <a:lstStyle>
            <a:lvl1pPr>
              <a:defRPr>
                <a:solidFill>
                  <a:schemeClr val="bg1"/>
                </a:solidFill>
              </a:defRPr>
            </a:lvl1pPr>
          </a:lstStyle>
          <a:p>
            <a:pPr rtl="0"/>
            <a:fld id="{C5C3056E-1632-4A65-A24F-3F10A1450A6E}" type="slidenum">
              <a:rPr lang="en-GB" noProof="0" smtClean="0"/>
              <a:pPr/>
              <a:t>‹#›</a:t>
            </a:fld>
            <a:endParaRPr lang="en-GB" noProof="0" dirty="0"/>
          </a:p>
        </p:txBody>
      </p:sp>
    </p:spTree>
    <p:extLst>
      <p:ext uri="{BB962C8B-B14F-4D97-AF65-F5344CB8AC3E}">
        <p14:creationId xmlns:p14="http://schemas.microsoft.com/office/powerpoint/2010/main" val="14169724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rtlCol="0" anchor="b">
            <a:normAutofit/>
          </a:bodyPr>
          <a:lstStyle>
            <a:lvl1pPr algn="l">
              <a:defRPr sz="2400" b="0">
                <a:solidFill>
                  <a:schemeClr val="accent1"/>
                </a:solidFill>
              </a:defRPr>
            </a:lvl1pPr>
          </a:lstStyle>
          <a:p>
            <a:pPr rtl="0"/>
            <a:r>
              <a:rPr lang="en-GB" noProof="0"/>
              <a:t>Click to edit Master title style</a:t>
            </a:r>
          </a:p>
        </p:txBody>
      </p:sp>
      <p:sp>
        <p:nvSpPr>
          <p:cNvPr id="3" name="Picture Placeholder 2"/>
          <p:cNvSpPr>
            <a:spLocks noGrp="1" noChangeAspect="1"/>
          </p:cNvSpPr>
          <p:nvPr>
            <p:ph type="pic" idx="1"/>
          </p:nvPr>
        </p:nvSpPr>
        <p:spPr>
          <a:xfrm>
            <a:off x="447817" y="599725"/>
            <a:ext cx="11290859" cy="3557252"/>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dirty="0"/>
              <a:t>Click icon to add picture</a:t>
            </a:r>
          </a:p>
        </p:txBody>
      </p:sp>
      <p:sp>
        <p:nvSpPr>
          <p:cNvPr id="4" name="Text Placeholder 3"/>
          <p:cNvSpPr>
            <a:spLocks noGrp="1"/>
          </p:cNvSpPr>
          <p:nvPr>
            <p:ph type="body" sz="half" idx="2" hasCustomPrompt="1"/>
          </p:nvPr>
        </p:nvSpPr>
        <p:spPr>
          <a:xfrm>
            <a:off x="581192" y="5260127"/>
            <a:ext cx="11029617" cy="598671"/>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9D714BA3-99F4-4C00-B895-1AFEE58ECBA1}" type="datetime8">
              <a:rPr lang="en-GB" noProof="0" smtClean="0"/>
              <a:t>24/02/2026 17:15</a:t>
            </a:fld>
            <a:endParaRPr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7" name="Slide Number Placeholder 6"/>
          <p:cNvSpPr>
            <a:spLocks noGrp="1"/>
          </p:cNvSpPr>
          <p:nvPr>
            <p:ph type="sldNum" sz="quarter" idx="12"/>
          </p:nvPr>
        </p:nvSpPr>
        <p:spPr/>
        <p:txBody>
          <a:bodyPr rtlCol="0"/>
          <a:lstStyle/>
          <a:p>
            <a:pPr rtl="0"/>
            <a:fld id="{C5C3056E-1632-4A65-A24F-3F10A1450A6E}" type="slidenum">
              <a:rPr lang="en-GB" noProof="0" smtClean="0"/>
              <a:t>‹#›</a:t>
            </a:fld>
            <a:endParaRPr lang="en-GB" noProof="0" dirty="0"/>
          </a:p>
        </p:txBody>
      </p:sp>
    </p:spTree>
    <p:extLst>
      <p:ext uri="{BB962C8B-B14F-4D97-AF65-F5344CB8AC3E}">
        <p14:creationId xmlns:p14="http://schemas.microsoft.com/office/powerpoint/2010/main" val="669210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Pr>
        <a:gradFill flip="none" rotWithShape="1">
          <a:gsLst>
            <a:gs pos="0">
              <a:schemeClr val="bg1">
                <a:tint val="90000"/>
                <a:lumMod val="110000"/>
              </a:schemeClr>
            </a:gs>
            <a:gs pos="100000">
              <a:schemeClr val="accent4">
                <a:lumMod val="60000"/>
                <a:lumOff val="40000"/>
              </a:schemeClr>
            </a:gs>
          </a:gsLst>
          <a:path path="circle">
            <a:fillToRect l="50000" t="50000" r="100000" b="10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pPr rtl="0"/>
            <a:r>
              <a:rPr lang="en-GB" noProof="0"/>
              <a:t>Click to edit Master title style</a:t>
            </a:r>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t" anchorCtr="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pPr rtl="0"/>
            <a:fld id="{04F017CE-065A-4C2C-9C15-92CA7F8C3661}" type="datetime8">
              <a:rPr lang="en-GB" noProof="0" smtClean="0"/>
              <a:t>24/02/2026 17:15</a:t>
            </a:fld>
            <a:endParaRPr lang="en-GB" noProof="0"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pPr rtl="0"/>
            <a:r>
              <a:rPr lang="en-GB" noProof="0" dirty="0"/>
              <a:t>ADD A FOOTER</a:t>
            </a:r>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pPr rtl="0"/>
            <a:fld id="{C5C3056E-1632-4A65-A24F-3F10A1450A6E}" type="slidenum">
              <a:rPr lang="en-GB" noProof="0" smtClean="0"/>
              <a:t>‹#›</a:t>
            </a:fld>
            <a:endParaRPr lang="en-GB" noProof="0"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Tree>
    <p:extLst>
      <p:ext uri="{BB962C8B-B14F-4D97-AF65-F5344CB8AC3E}">
        <p14:creationId xmlns:p14="http://schemas.microsoft.com/office/powerpoint/2010/main" val="38707312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72" r:id="rId3"/>
    <p:sldLayoutId id="2147483663" r:id="rId4"/>
    <p:sldLayoutId id="2147483664" r:id="rId5"/>
    <p:sldLayoutId id="2147483665" r:id="rId6"/>
    <p:sldLayoutId id="2147483673" r:id="rId7"/>
    <p:sldLayoutId id="2147483666" r:id="rId8"/>
    <p:sldLayoutId id="2147483667" r:id="rId9"/>
    <p:sldLayoutId id="2147483668" r:id="rId10"/>
    <p:sldLayoutId id="2147483669" r:id="rId11"/>
  </p:sldLayoutIdLst>
  <p:hf sldNum="0" hdr="0" ft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1B91FA6-C94E-DABA-BE29-397AEE65BD63}"/>
              </a:ext>
            </a:extLst>
          </p:cNvPr>
          <p:cNvSpPr>
            <a:spLocks noGrp="1"/>
          </p:cNvSpPr>
          <p:nvPr>
            <p:ph idx="1"/>
          </p:nvPr>
        </p:nvSpPr>
        <p:spPr/>
        <p:txBody>
          <a:bodyPr/>
          <a:lstStyle/>
          <a:p>
            <a:pPr marL="0" indent="0">
              <a:buNone/>
            </a:pPr>
            <a:r>
              <a:rPr lang="en-GB" b="1" dirty="0">
                <a:latin typeface="Abadi ExtraLight" panose="020B0204020104020204" pitchFamily="34" charset="0"/>
              </a:rPr>
              <a:t>Name:</a:t>
            </a:r>
            <a:r>
              <a:rPr lang="en-GB" dirty="0">
                <a:latin typeface="Abadi ExtraLight" panose="020B0204020104020204" pitchFamily="34" charset="0"/>
              </a:rPr>
              <a:t> Salma Zaidi </a:t>
            </a:r>
          </a:p>
          <a:p>
            <a:pPr marL="0" indent="0">
              <a:buNone/>
            </a:pPr>
            <a:r>
              <a:rPr lang="en-GB" b="1" dirty="0">
                <a:latin typeface="Abadi ExtraLight" panose="020B0204020104020204" pitchFamily="34" charset="0"/>
              </a:rPr>
              <a:t>Student Number:  </a:t>
            </a:r>
            <a:r>
              <a:rPr lang="en-GB" dirty="0">
                <a:latin typeface="Abadi ExtraLight" panose="020B0204020104020204" pitchFamily="34" charset="0"/>
              </a:rPr>
              <a:t>2310093</a:t>
            </a:r>
          </a:p>
          <a:p>
            <a:pPr marL="0" indent="0">
              <a:buNone/>
            </a:pPr>
            <a:r>
              <a:rPr lang="en-GB" b="1" dirty="0">
                <a:latin typeface="Abadi ExtraLight" panose="020B0204020104020204" pitchFamily="34" charset="0"/>
              </a:rPr>
              <a:t>Module Title: </a:t>
            </a:r>
            <a:r>
              <a:rPr lang="en-GB" dirty="0">
                <a:latin typeface="Abadi ExtraLight" panose="020B0204020104020204" pitchFamily="34" charset="0"/>
              </a:rPr>
              <a:t>Empowering the Older Person</a:t>
            </a:r>
          </a:p>
          <a:p>
            <a:pPr marL="0" indent="0">
              <a:buNone/>
            </a:pPr>
            <a:r>
              <a:rPr lang="en-GB" b="1" dirty="0">
                <a:latin typeface="Abadi ExtraLight" panose="020B0204020104020204" pitchFamily="34" charset="0"/>
              </a:rPr>
              <a:t>Assignment Title: </a:t>
            </a:r>
            <a:r>
              <a:rPr lang="en-GB" dirty="0">
                <a:latin typeface="Abadi ExtraLight" panose="020B0204020104020204" pitchFamily="34" charset="0"/>
              </a:rPr>
              <a:t>Component 1: Individual Presentation (power point with voice over)</a:t>
            </a:r>
          </a:p>
          <a:p>
            <a:pPr marL="0" indent="0">
              <a:buNone/>
            </a:pPr>
            <a:r>
              <a:rPr lang="en-GB" b="1" dirty="0">
                <a:latin typeface="Abadi ExtraLight" panose="020B0204020104020204" pitchFamily="34" charset="0"/>
              </a:rPr>
              <a:t>Module Code: </a:t>
            </a:r>
            <a:r>
              <a:rPr lang="en-GB" dirty="0">
                <a:latin typeface="Abadi ExtraLight" panose="020B0204020104020204" pitchFamily="34" charset="0"/>
              </a:rPr>
              <a:t>BMHP6027</a:t>
            </a:r>
          </a:p>
          <a:p>
            <a:pPr marL="0" indent="0">
              <a:buNone/>
            </a:pPr>
            <a:r>
              <a:rPr lang="en-GB" b="1" dirty="0">
                <a:latin typeface="Abadi ExtraLight" panose="020B0204020104020204" pitchFamily="34" charset="0"/>
              </a:rPr>
              <a:t>Date of Presentation: </a:t>
            </a:r>
            <a:r>
              <a:rPr lang="en-GB" dirty="0">
                <a:latin typeface="Abadi ExtraLight" panose="020B0204020104020204" pitchFamily="34" charset="0"/>
              </a:rPr>
              <a:t>1</a:t>
            </a:r>
            <a:r>
              <a:rPr lang="en-GB" baseline="30000" dirty="0">
                <a:latin typeface="Abadi ExtraLight" panose="020B0204020104020204" pitchFamily="34" charset="0"/>
              </a:rPr>
              <a:t>st</a:t>
            </a:r>
            <a:r>
              <a:rPr lang="en-GB" dirty="0">
                <a:latin typeface="Abadi ExtraLight" panose="020B0204020104020204" pitchFamily="34" charset="0"/>
              </a:rPr>
              <a:t> March 2026</a:t>
            </a:r>
          </a:p>
          <a:p>
            <a:pPr marL="0" indent="0">
              <a:buNone/>
            </a:pPr>
            <a:r>
              <a:rPr lang="en-GB" b="1" dirty="0">
                <a:latin typeface="Abadi ExtraLight" panose="020B0204020104020204" pitchFamily="34" charset="0"/>
              </a:rPr>
              <a:t>Name of Lecturer: </a:t>
            </a:r>
            <a:r>
              <a:rPr lang="en-GB" dirty="0">
                <a:latin typeface="Abadi ExtraLight" panose="020B0204020104020204" pitchFamily="34" charset="0"/>
              </a:rPr>
              <a:t>Rizwan Nadim</a:t>
            </a:r>
          </a:p>
        </p:txBody>
      </p:sp>
      <p:sp>
        <p:nvSpPr>
          <p:cNvPr id="3" name="Title 2">
            <a:extLst>
              <a:ext uri="{FF2B5EF4-FFF2-40B4-BE49-F238E27FC236}">
                <a16:creationId xmlns:a16="http://schemas.microsoft.com/office/drawing/2014/main" id="{9A4FD34B-B04C-C96D-F4AC-334D491EDABC}"/>
              </a:ext>
            </a:extLst>
          </p:cNvPr>
          <p:cNvSpPr>
            <a:spLocks noGrp="1"/>
          </p:cNvSpPr>
          <p:nvPr>
            <p:ph type="title"/>
          </p:nvPr>
        </p:nvSpPr>
        <p:spPr>
          <a:xfrm>
            <a:off x="581193" y="729658"/>
            <a:ext cx="11029616" cy="1080481"/>
          </a:xfrm>
        </p:spPr>
        <p:txBody>
          <a:bodyPr/>
          <a:lstStyle/>
          <a:p>
            <a:r>
              <a:rPr lang="en-GB" dirty="0">
                <a:latin typeface="Abadi ExtraLight" panose="020B0204020104020204" pitchFamily="34" charset="0"/>
              </a:rPr>
              <a:t>Empowering the older person </a:t>
            </a:r>
          </a:p>
        </p:txBody>
      </p:sp>
      <p:pic>
        <p:nvPicPr>
          <p:cNvPr id="8" name="Recorded Sound">
            <a:hlinkClick r:id="" action="ppaction://media"/>
            <a:extLst>
              <a:ext uri="{FF2B5EF4-FFF2-40B4-BE49-F238E27FC236}">
                <a16:creationId xmlns:a16="http://schemas.microsoft.com/office/drawing/2014/main" id="{01A351B2-6A65-88BC-0594-27563FEAE08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75451" y="5809975"/>
            <a:ext cx="487363" cy="487363"/>
          </a:xfrm>
          <a:prstGeom prst="rect">
            <a:avLst/>
          </a:prstGeom>
        </p:spPr>
      </p:pic>
    </p:spTree>
    <p:extLst>
      <p:ext uri="{BB962C8B-B14F-4D97-AF65-F5344CB8AC3E}">
        <p14:creationId xmlns:p14="http://schemas.microsoft.com/office/powerpoint/2010/main" val="3835826736"/>
      </p:ext>
    </p:extLst>
  </p:cSld>
  <p:clrMapOvr>
    <a:masterClrMapping/>
  </p:clrMapOvr>
  <mc:AlternateContent xmlns:mc="http://schemas.openxmlformats.org/markup-compatibility/2006">
    <mc:Choice xmlns:p14="http://schemas.microsoft.com/office/powerpoint/2010/main" Requires="p14">
      <p:transition spd="slow" p14:dur="2000" advTm="37725"/>
    </mc:Choice>
    <mc:Fallback>
      <p:transition spd="slow" advTm="377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373"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932A20C-8823-4E5C-BF21-C75BA56E76DE}"/>
              </a:ext>
            </a:extLst>
          </p:cNvPr>
          <p:cNvSpPr>
            <a:spLocks noGrp="1"/>
          </p:cNvSpPr>
          <p:nvPr>
            <p:ph idx="1"/>
          </p:nvPr>
        </p:nvSpPr>
        <p:spPr bwMode="black">
          <a:xfrm>
            <a:off x="110533" y="1939332"/>
            <a:ext cx="3724349" cy="4732056"/>
          </a:xfrm>
        </p:spPr>
        <p:txBody>
          <a:bodyPr rtlCol="0" anchor="t">
            <a:noAutofit/>
          </a:bodyPr>
          <a:lstStyle/>
          <a:p>
            <a:pPr marL="0" indent="0" rtl="0">
              <a:spcAft>
                <a:spcPts val="3000"/>
              </a:spcAft>
              <a:buNone/>
            </a:pPr>
            <a:r>
              <a:rPr lang="en-GB" sz="1400" b="1" u="sng" cap="none" dirty="0">
                <a:latin typeface="Abadi" panose="020B0604020104020204" pitchFamily="34" charset="0"/>
              </a:rPr>
              <a:t>Introduction </a:t>
            </a:r>
          </a:p>
          <a:p>
            <a:pPr marL="0" indent="0" rtl="0">
              <a:spcAft>
                <a:spcPts val="3000"/>
              </a:spcAft>
              <a:buNone/>
            </a:pPr>
            <a:r>
              <a:rPr lang="en-GB" sz="1400" dirty="0">
                <a:latin typeface="Abadi" panose="020B0604020104020204" pitchFamily="34" charset="0"/>
              </a:rPr>
              <a:t>This presentation aims to evaluate the care, empowerment and support needs of older people within the United Kingdom, with a focus on current care provisions, settings, and the role of technology in promoting independence and well being.</a:t>
            </a:r>
          </a:p>
          <a:p>
            <a:pPr marL="0" indent="0" rtl="0">
              <a:spcAft>
                <a:spcPts val="3000"/>
              </a:spcAft>
              <a:buNone/>
            </a:pPr>
            <a:r>
              <a:rPr lang="en-GB" sz="1400" b="1" u="sng" dirty="0">
                <a:latin typeface="Abadi" panose="020B0604020104020204" pitchFamily="34" charset="0"/>
              </a:rPr>
              <a:t>Define Ageing </a:t>
            </a:r>
          </a:p>
          <a:p>
            <a:pPr marL="0" indent="0" rtl="0">
              <a:spcAft>
                <a:spcPts val="3000"/>
              </a:spcAft>
              <a:buNone/>
            </a:pPr>
            <a:r>
              <a:rPr lang="en-GB" sz="1400" dirty="0">
                <a:latin typeface="Abadi" panose="020B0604020104020204" pitchFamily="34" charset="0"/>
              </a:rPr>
              <a:t>Ageing is a complex biological, psychological and social process characterised by gradual changes in physical capacity, cognitive function, and social roles over time. It is not solely a medical process but is influenced by environmental, social, and economic factors.</a:t>
            </a:r>
          </a:p>
          <a:p>
            <a:pPr>
              <a:spcAft>
                <a:spcPts val="3000"/>
              </a:spcAft>
            </a:pPr>
            <a:r>
              <a:rPr lang="en-GB" sz="1400" dirty="0">
                <a:latin typeface="Abadi" panose="020B0604020104020204" pitchFamily="34" charset="0"/>
              </a:rPr>
              <a:t> </a:t>
            </a:r>
          </a:p>
          <a:p>
            <a:pPr>
              <a:spcAft>
                <a:spcPts val="3000"/>
              </a:spcAft>
            </a:pPr>
            <a:endParaRPr lang="en-GB" sz="1400" cap="none" dirty="0">
              <a:latin typeface="Abadi" panose="020B0604020104020204" pitchFamily="34" charset="0"/>
            </a:endParaRPr>
          </a:p>
        </p:txBody>
      </p:sp>
      <p:sp>
        <p:nvSpPr>
          <p:cNvPr id="2" name="Title 1">
            <a:extLst>
              <a:ext uri="{FF2B5EF4-FFF2-40B4-BE49-F238E27FC236}">
                <a16:creationId xmlns:a16="http://schemas.microsoft.com/office/drawing/2014/main" id="{A6E9EA0F-FD88-464F-99D9-0E151D11E785}"/>
              </a:ext>
            </a:extLst>
          </p:cNvPr>
          <p:cNvSpPr>
            <a:spLocks noGrp="1"/>
          </p:cNvSpPr>
          <p:nvPr>
            <p:ph type="title"/>
          </p:nvPr>
        </p:nvSpPr>
        <p:spPr>
          <a:xfrm>
            <a:off x="581192" y="733530"/>
            <a:ext cx="11034703" cy="934497"/>
          </a:xfrm>
        </p:spPr>
        <p:txBody>
          <a:bodyPr rtlCol="0" anchor="ctr">
            <a:normAutofit fontScale="90000"/>
          </a:bodyPr>
          <a:lstStyle/>
          <a:p>
            <a:pPr rtl="0"/>
            <a:r>
              <a:rPr lang="en-GB" sz="2400" b="1" i="1" dirty="0">
                <a:latin typeface="Abadi" panose="020B0604020104020204" pitchFamily="34" charset="0"/>
                <a:cs typeface="Aparajita" panose="02020603050405020304" pitchFamily="18" charset="0"/>
              </a:rPr>
              <a:t>Evaluate care, empowerment and support needs of older people in the uk: </a:t>
            </a:r>
            <a:br>
              <a:rPr lang="en-GB" sz="2400" b="1" i="1" dirty="0">
                <a:latin typeface="Abadi" panose="020B0604020104020204" pitchFamily="34" charset="0"/>
                <a:cs typeface="Aparajita" panose="02020603050405020304" pitchFamily="18" charset="0"/>
              </a:rPr>
            </a:br>
            <a:r>
              <a:rPr lang="en-GB" sz="2400" b="1" i="1" dirty="0">
                <a:latin typeface="Abadi" panose="020B0604020104020204" pitchFamily="34" charset="0"/>
                <a:cs typeface="Aparajita" panose="02020603050405020304" pitchFamily="18" charset="0"/>
              </a:rPr>
              <a:t>Provisions, setting and technology</a:t>
            </a:r>
            <a:r>
              <a:rPr lang="en-GB" sz="2400" i="1" dirty="0">
                <a:latin typeface="Abadi" panose="020F0502020204030204" pitchFamily="34" charset="0"/>
              </a:rPr>
              <a:t>.</a:t>
            </a:r>
          </a:p>
        </p:txBody>
      </p:sp>
      <p:sp>
        <p:nvSpPr>
          <p:cNvPr id="4" name="TextBox 3">
            <a:extLst>
              <a:ext uri="{FF2B5EF4-FFF2-40B4-BE49-F238E27FC236}">
                <a16:creationId xmlns:a16="http://schemas.microsoft.com/office/drawing/2014/main" id="{2CA9E7B7-6B8B-2E19-15FD-93E90A6D5EB6}"/>
              </a:ext>
            </a:extLst>
          </p:cNvPr>
          <p:cNvSpPr txBox="1"/>
          <p:nvPr/>
        </p:nvSpPr>
        <p:spPr>
          <a:xfrm>
            <a:off x="4187890" y="2593911"/>
            <a:ext cx="3816220" cy="3631763"/>
          </a:xfrm>
          <a:prstGeom prst="rect">
            <a:avLst/>
          </a:prstGeom>
          <a:noFill/>
        </p:spPr>
        <p:txBody>
          <a:bodyPr wrap="square" rtlCol="0">
            <a:spAutoFit/>
          </a:bodyPr>
          <a:lstStyle/>
          <a:p>
            <a:pPr algn="ctr">
              <a:spcAft>
                <a:spcPts val="3000"/>
              </a:spcAft>
            </a:pPr>
            <a:r>
              <a:rPr lang="en-GB" sz="1400" b="1" u="sng" dirty="0">
                <a:latin typeface="Abadi" panose="020B0604020104020204" pitchFamily="34" charset="0"/>
              </a:rPr>
              <a:t>Key focus of the presentation </a:t>
            </a:r>
          </a:p>
          <a:p>
            <a:pPr marL="285750" indent="-285750">
              <a:spcAft>
                <a:spcPts val="3000"/>
              </a:spcAft>
              <a:buFont typeface="Arial" panose="020B0604020202020204" pitchFamily="34" charset="0"/>
              <a:buChar char="•"/>
            </a:pPr>
            <a:r>
              <a:rPr lang="en-GB" sz="1400" dirty="0">
                <a:latin typeface="Abadi" panose="020B0604020104020204" pitchFamily="34" charset="0"/>
              </a:rPr>
              <a:t>Theories of ageing and their relevance to care practice</a:t>
            </a:r>
          </a:p>
          <a:p>
            <a:pPr marL="285750" indent="-285750">
              <a:spcAft>
                <a:spcPts val="3000"/>
              </a:spcAft>
              <a:buFont typeface="Arial" panose="020B0604020202020204" pitchFamily="34" charset="0"/>
              <a:buChar char="•"/>
            </a:pPr>
            <a:r>
              <a:rPr lang="en-GB" sz="1400" dirty="0">
                <a:latin typeface="Abadi" panose="020B0604020104020204" pitchFamily="34" charset="0"/>
              </a:rPr>
              <a:t>UK policies and legislation influencing older people’s care</a:t>
            </a:r>
          </a:p>
          <a:p>
            <a:pPr marL="285750" indent="-285750">
              <a:spcAft>
                <a:spcPts val="3000"/>
              </a:spcAft>
              <a:buFont typeface="Arial" panose="020B0604020202020204" pitchFamily="34" charset="0"/>
              <a:buChar char="•"/>
            </a:pPr>
            <a:r>
              <a:rPr lang="en-GB" sz="1400" dirty="0">
                <a:latin typeface="Abadi" panose="020B0604020104020204" pitchFamily="34" charset="0"/>
              </a:rPr>
              <a:t>Evaluation of care provision across different settings </a:t>
            </a:r>
          </a:p>
          <a:p>
            <a:pPr marL="285750" indent="-285750">
              <a:spcAft>
                <a:spcPts val="3000"/>
              </a:spcAft>
              <a:buFont typeface="Arial" panose="020B0604020202020204" pitchFamily="34" charset="0"/>
              <a:buChar char="•"/>
            </a:pPr>
            <a:r>
              <a:rPr lang="en-GB" sz="1400" dirty="0">
                <a:latin typeface="Abadi" panose="020B0604020104020204" pitchFamily="34" charset="0"/>
              </a:rPr>
              <a:t>The role of empowerment, person centred care, and technology</a:t>
            </a:r>
            <a:r>
              <a:rPr lang="en-GB" dirty="0">
                <a:latin typeface="Abadi" panose="020B0604020104020204" pitchFamily="34" charset="0"/>
              </a:rPr>
              <a:t>.</a:t>
            </a:r>
          </a:p>
        </p:txBody>
      </p:sp>
      <p:sp>
        <p:nvSpPr>
          <p:cNvPr id="6" name="TextBox 5">
            <a:extLst>
              <a:ext uri="{FF2B5EF4-FFF2-40B4-BE49-F238E27FC236}">
                <a16:creationId xmlns:a16="http://schemas.microsoft.com/office/drawing/2014/main" id="{9BEFB4F1-3E7D-69ED-BE55-C92E4F5AE0E2}"/>
              </a:ext>
            </a:extLst>
          </p:cNvPr>
          <p:cNvSpPr txBox="1"/>
          <p:nvPr/>
        </p:nvSpPr>
        <p:spPr>
          <a:xfrm>
            <a:off x="8470520" y="2013977"/>
            <a:ext cx="3582955" cy="3539430"/>
          </a:xfrm>
          <a:prstGeom prst="rect">
            <a:avLst/>
          </a:prstGeom>
          <a:noFill/>
        </p:spPr>
        <p:txBody>
          <a:bodyPr wrap="square" rtlCol="0">
            <a:spAutoFit/>
          </a:bodyPr>
          <a:lstStyle/>
          <a:p>
            <a:endParaRPr lang="en-GB" sz="1400" b="1" u="sng" dirty="0"/>
          </a:p>
          <a:p>
            <a:endParaRPr lang="en-GB" sz="1400" b="1" u="sng" dirty="0"/>
          </a:p>
          <a:p>
            <a:endParaRPr lang="en-GB" sz="1400" b="1" u="sng" dirty="0"/>
          </a:p>
          <a:p>
            <a:r>
              <a:rPr lang="en-GB" sz="1400" b="1" u="sng" dirty="0">
                <a:latin typeface="Abadi" panose="020B0604020104020204" pitchFamily="34" charset="0"/>
              </a:rPr>
              <a:t>Significance of an Ageing Population</a:t>
            </a:r>
          </a:p>
          <a:p>
            <a:endParaRPr lang="en-GB" sz="1400" dirty="0">
              <a:latin typeface="Abadi" panose="020B0604020104020204" pitchFamily="34" charset="0"/>
            </a:endParaRPr>
          </a:p>
          <a:p>
            <a:r>
              <a:rPr lang="en-GB" sz="1400" dirty="0">
                <a:latin typeface="Abadi" panose="020B0604020104020204" pitchFamily="34" charset="0"/>
              </a:rPr>
              <a:t>The UK has a rapidly growing ageing population placing increased demand on health and social care services and requiring adaptive, sustainable models of care </a:t>
            </a:r>
          </a:p>
          <a:p>
            <a:endParaRPr lang="en-GB" sz="1400" dirty="0">
              <a:latin typeface="Abadi" panose="020B0604020104020204" pitchFamily="34" charset="0"/>
            </a:endParaRPr>
          </a:p>
          <a:p>
            <a:r>
              <a:rPr lang="en-GB" sz="1400" b="1" u="sng" dirty="0">
                <a:latin typeface="Abadi" panose="020B0604020104020204" pitchFamily="34" charset="0"/>
              </a:rPr>
              <a:t>Global Perceptions of Ageing and Ageism </a:t>
            </a:r>
          </a:p>
          <a:p>
            <a:endParaRPr lang="en-GB" sz="1400" dirty="0">
              <a:latin typeface="Abadi" panose="020B0604020104020204" pitchFamily="34" charset="0"/>
            </a:endParaRPr>
          </a:p>
          <a:p>
            <a:r>
              <a:rPr lang="en-GB" sz="1400" dirty="0">
                <a:latin typeface="Abadi" panose="020B0604020104020204" pitchFamily="34" charset="0"/>
              </a:rPr>
              <a:t>Attitudes towards ageing vary globally, ageism remains a significant barrier to dignity, inclusion, and equitable care for older people.</a:t>
            </a:r>
          </a:p>
        </p:txBody>
      </p:sp>
      <p:pic>
        <p:nvPicPr>
          <p:cNvPr id="11" name="Recorded Sound">
            <a:hlinkClick r:id="" action="ppaction://media"/>
            <a:extLst>
              <a:ext uri="{FF2B5EF4-FFF2-40B4-BE49-F238E27FC236}">
                <a16:creationId xmlns:a16="http://schemas.microsoft.com/office/drawing/2014/main" id="{CA13F832-D17D-ECAE-B993-7CDF806BD54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414194" y="5981992"/>
            <a:ext cx="487363" cy="487363"/>
          </a:xfrm>
          <a:prstGeom prst="rect">
            <a:avLst/>
          </a:prstGeom>
        </p:spPr>
      </p:pic>
    </p:spTree>
    <p:extLst>
      <p:ext uri="{BB962C8B-B14F-4D97-AF65-F5344CB8AC3E}">
        <p14:creationId xmlns:p14="http://schemas.microsoft.com/office/powerpoint/2010/main" val="1806037817"/>
      </p:ext>
    </p:extLst>
  </p:cSld>
  <p:clrMapOvr>
    <a:masterClrMapping/>
  </p:clrMapOvr>
  <mc:AlternateContent xmlns:mc="http://schemas.openxmlformats.org/markup-compatibility/2006">
    <mc:Choice xmlns:p14="http://schemas.microsoft.com/office/powerpoint/2010/main" Requires="p14">
      <p:transition spd="slow" p14:dur="2000" advTm="103519"/>
    </mc:Choice>
    <mc:Fallback>
      <p:transition spd="slow" advTm="1035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367"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432F6FF-C58C-3919-E551-976D9A2CB4BC}"/>
              </a:ext>
            </a:extLst>
          </p:cNvPr>
          <p:cNvSpPr>
            <a:spLocks noGrp="1"/>
          </p:cNvSpPr>
          <p:nvPr>
            <p:ph idx="1"/>
          </p:nvPr>
        </p:nvSpPr>
        <p:spPr>
          <a:xfrm>
            <a:off x="360067" y="1916365"/>
            <a:ext cx="11471149" cy="4493766"/>
          </a:xfrm>
        </p:spPr>
        <p:txBody>
          <a:bodyPr>
            <a:noAutofit/>
          </a:bodyPr>
          <a:lstStyle/>
          <a:p>
            <a:pPr marL="0" indent="0">
              <a:buNone/>
            </a:pPr>
            <a:r>
              <a:rPr lang="en-GB" sz="1400" b="1" u="sng" dirty="0">
                <a:latin typeface="Abadi" panose="020B0604020104020204" pitchFamily="34" charset="0"/>
              </a:rPr>
              <a:t>Overview of Current Services and Support in the UK </a:t>
            </a:r>
          </a:p>
          <a:p>
            <a:pPr marL="0" indent="0">
              <a:buNone/>
            </a:pPr>
            <a:r>
              <a:rPr lang="en-GB" sz="1400" dirty="0">
                <a:latin typeface="Abadi" panose="020B0604020104020204" pitchFamily="34" charset="0"/>
              </a:rPr>
              <a:t>The Uks older population is increasing significantly; projections indicate continued growth in proportion of adults aged 65 and over, with implications for demand on health and social care services (Ageing Better, 2025). Current care and support options include domiciliary (home) care, residential and nursing homes, day centres/ community support, and hospice/palliative care.</a:t>
            </a:r>
          </a:p>
          <a:p>
            <a:pPr marL="0" indent="0">
              <a:buNone/>
            </a:pPr>
            <a:r>
              <a:rPr lang="en-GB" sz="1400" b="1" u="sng" dirty="0">
                <a:latin typeface="Abadi" panose="020B0604020104020204" pitchFamily="34" charset="0"/>
              </a:rPr>
              <a:t>Critical Evaluation of Care Provisions</a:t>
            </a:r>
          </a:p>
          <a:p>
            <a:pPr marL="0" indent="0">
              <a:buNone/>
            </a:pPr>
            <a:r>
              <a:rPr lang="en-GB" sz="1400" b="1" i="1" dirty="0">
                <a:latin typeface="Abadi" panose="020B0604020104020204" pitchFamily="34" charset="0"/>
              </a:rPr>
              <a:t>Domiciliary Care</a:t>
            </a:r>
          </a:p>
          <a:p>
            <a:r>
              <a:rPr lang="en-GB" sz="1400" i="1" dirty="0">
                <a:latin typeface="Abadi" panose="020B0604020104020204" pitchFamily="34" charset="0"/>
              </a:rPr>
              <a:t>Strengths: Enable older adults to remain in their own homes, supporting independence and functional ability.</a:t>
            </a:r>
          </a:p>
          <a:p>
            <a:r>
              <a:rPr lang="en-GB" sz="1400" i="1" dirty="0">
                <a:latin typeface="Abadi" panose="020B0604020104020204" pitchFamily="34" charset="0"/>
              </a:rPr>
              <a:t>Limitations: Workforce shortage and funding constraints often result in delayed or insufficient care packages, negatively affecting quality of life (Age UK, 2024).</a:t>
            </a:r>
          </a:p>
          <a:p>
            <a:pPr marL="0" indent="0">
              <a:buNone/>
            </a:pPr>
            <a:r>
              <a:rPr lang="en-GB" sz="1400" b="1" i="1" dirty="0">
                <a:latin typeface="Abadi" panose="020B0604020104020204" pitchFamily="34" charset="0"/>
              </a:rPr>
              <a:t>Residential Care </a:t>
            </a:r>
          </a:p>
          <a:p>
            <a:r>
              <a:rPr lang="en-GB" sz="1400" i="1" dirty="0">
                <a:latin typeface="Abadi" panose="020B0604020104020204" pitchFamily="34" charset="0"/>
              </a:rPr>
              <a:t>Strengths: Provides comprehensive support for individuals with high dependency and complex health needs. </a:t>
            </a:r>
          </a:p>
          <a:p>
            <a:r>
              <a:rPr lang="en-GB" sz="1400" i="1" dirty="0">
                <a:latin typeface="Abadi" panose="020B0604020104020204" pitchFamily="34" charset="0"/>
              </a:rPr>
              <a:t>Limitations: Supply of residential and nursing home places is not keeping pace with demand, leading to capacity pressures and potential reductions in choice (Financial Times, 2025).</a:t>
            </a:r>
          </a:p>
          <a:p>
            <a:pPr marL="0" indent="0">
              <a:buNone/>
            </a:pPr>
            <a:r>
              <a:rPr lang="en-GB" sz="1400" dirty="0">
                <a:latin typeface="Abadi" panose="020B0604020104020204" pitchFamily="34" charset="0"/>
              </a:rPr>
              <a:t>These provisions reveal systemic challenges in accessibility, quality, and funding, which inform the experiences of users and carers. </a:t>
            </a:r>
          </a:p>
        </p:txBody>
      </p:sp>
      <p:sp>
        <p:nvSpPr>
          <p:cNvPr id="3" name="Title 2">
            <a:extLst>
              <a:ext uri="{FF2B5EF4-FFF2-40B4-BE49-F238E27FC236}">
                <a16:creationId xmlns:a16="http://schemas.microsoft.com/office/drawing/2014/main" id="{5FEE39BA-8B3C-0883-25B1-09936AE18A0C}"/>
              </a:ext>
            </a:extLst>
          </p:cNvPr>
          <p:cNvSpPr>
            <a:spLocks noGrp="1"/>
          </p:cNvSpPr>
          <p:nvPr>
            <p:ph type="title"/>
          </p:nvPr>
        </p:nvSpPr>
        <p:spPr>
          <a:xfrm>
            <a:off x="581193" y="729658"/>
            <a:ext cx="11029616" cy="868030"/>
          </a:xfrm>
        </p:spPr>
        <p:txBody>
          <a:bodyPr>
            <a:normAutofit/>
          </a:bodyPr>
          <a:lstStyle/>
          <a:p>
            <a:r>
              <a:rPr lang="en-GB" sz="2400" i="1" dirty="0">
                <a:latin typeface="Abadi" panose="020B0604020104020204" pitchFamily="34" charset="0"/>
              </a:rPr>
              <a:t>The ageing population: evaluation of current care and support</a:t>
            </a:r>
          </a:p>
        </p:txBody>
      </p:sp>
      <p:pic>
        <p:nvPicPr>
          <p:cNvPr id="7" name="Recorded Sound">
            <a:hlinkClick r:id="" action="ppaction://media"/>
            <a:extLst>
              <a:ext uri="{FF2B5EF4-FFF2-40B4-BE49-F238E27FC236}">
                <a16:creationId xmlns:a16="http://schemas.microsoft.com/office/drawing/2014/main" id="{B419A4E9-5AF0-5186-9C75-8E492398A95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23446" y="5884660"/>
            <a:ext cx="487363" cy="487363"/>
          </a:xfrm>
          <a:prstGeom prst="rect">
            <a:avLst/>
          </a:prstGeom>
        </p:spPr>
      </p:pic>
    </p:spTree>
    <p:extLst>
      <p:ext uri="{BB962C8B-B14F-4D97-AF65-F5344CB8AC3E}">
        <p14:creationId xmlns:p14="http://schemas.microsoft.com/office/powerpoint/2010/main" val="144178541"/>
      </p:ext>
    </p:extLst>
  </p:cSld>
  <p:clrMapOvr>
    <a:masterClrMapping/>
  </p:clrMapOvr>
  <mc:AlternateContent xmlns:mc="http://schemas.openxmlformats.org/markup-compatibility/2006">
    <mc:Choice xmlns:p14="http://schemas.microsoft.com/office/powerpoint/2010/main" Requires="p14">
      <p:transition spd="slow" p14:dur="2000" advTm="101878"/>
    </mc:Choice>
    <mc:Fallback>
      <p:transition spd="slow" advTm="1018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251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EB855C8-10C3-A221-5FF8-AB3FC4F961DC}"/>
              </a:ext>
            </a:extLst>
          </p:cNvPr>
          <p:cNvSpPr>
            <a:spLocks noGrp="1"/>
          </p:cNvSpPr>
          <p:nvPr>
            <p:ph idx="1"/>
          </p:nvPr>
        </p:nvSpPr>
        <p:spPr>
          <a:xfrm>
            <a:off x="581192" y="2155370"/>
            <a:ext cx="11029615" cy="4497357"/>
          </a:xfrm>
        </p:spPr>
        <p:txBody>
          <a:bodyPr>
            <a:noAutofit/>
          </a:bodyPr>
          <a:lstStyle/>
          <a:p>
            <a:pPr marL="0" indent="0">
              <a:buNone/>
            </a:pPr>
            <a:r>
              <a:rPr lang="en-GB" sz="1200" b="1" dirty="0">
                <a:latin typeface="Abadi" panose="020B0604020104020204" pitchFamily="34" charset="0"/>
              </a:rPr>
              <a:t>Effectiveness and Impact</a:t>
            </a:r>
          </a:p>
          <a:p>
            <a:pPr marL="0" indent="0">
              <a:buNone/>
            </a:pPr>
            <a:r>
              <a:rPr lang="en-GB" sz="1200" dirty="0">
                <a:latin typeface="Abadi" panose="020B0604020104020204" pitchFamily="34" charset="0"/>
              </a:rPr>
              <a:t>Trends show increasing demand for social care support among older adults, but unmet need remains high, contributing to poorer health outcomes and greater reliance on emergency services (Institute for Government, 2025). According to ecological model of ageing, inadequacies in environmental supports (including services) directly impact older people’s autonomy and wellbeing (Lawton &amp; Nahemow, 1973).  </a:t>
            </a:r>
          </a:p>
          <a:p>
            <a:pPr marL="0" indent="0">
              <a:buNone/>
            </a:pPr>
            <a:r>
              <a:rPr lang="en-GB" sz="1200" b="1" dirty="0">
                <a:latin typeface="Abadi" panose="020B0604020104020204" pitchFamily="34" charset="0"/>
              </a:rPr>
              <a:t>Challenges to Independence</a:t>
            </a:r>
          </a:p>
          <a:p>
            <a:pPr marL="0" indent="0">
              <a:buNone/>
            </a:pPr>
            <a:r>
              <a:rPr lang="en-GB" sz="1200" dirty="0">
                <a:latin typeface="Abadi" panose="020B0604020104020204" pitchFamily="34" charset="0"/>
              </a:rPr>
              <a:t>Common challenges include mobility limitations, multimorbidity, social isolation, and fragmented service access. These issues are exacerbated by workforce shortages and underfunded care systems constraining older people’s ability to maintain functional ability (Age UK, 2024)</a:t>
            </a:r>
          </a:p>
          <a:p>
            <a:pPr marL="0" indent="0">
              <a:buNone/>
            </a:pPr>
            <a:r>
              <a:rPr lang="en-GB" sz="1200" b="1" dirty="0">
                <a:latin typeface="Abadi" panose="020B0604020104020204" pitchFamily="34" charset="0"/>
              </a:rPr>
              <a:t>Significance in UK Context </a:t>
            </a:r>
          </a:p>
          <a:p>
            <a:pPr marL="0" indent="0">
              <a:buNone/>
            </a:pPr>
            <a:r>
              <a:rPr lang="en-GB" sz="1200" dirty="0">
                <a:latin typeface="Abadi" panose="020B0604020104020204" pitchFamily="34" charset="0"/>
              </a:rPr>
              <a:t>The demographic shift towards an older population significantly influences service design, workforce planning,  and policy priorities within the UK’s health and social care landscape (Ageing Better, 2025).</a:t>
            </a:r>
          </a:p>
          <a:p>
            <a:pPr marL="0" indent="0">
              <a:buNone/>
            </a:pPr>
            <a:r>
              <a:rPr lang="en-GB" sz="1200" b="1" dirty="0">
                <a:latin typeface="Abadi" panose="020B0604020104020204" pitchFamily="34" charset="0"/>
              </a:rPr>
              <a:t>Key Care Needs Across Domains</a:t>
            </a:r>
          </a:p>
          <a:p>
            <a:r>
              <a:rPr lang="en-GB" sz="1200" dirty="0">
                <a:latin typeface="Abadi" panose="020B0604020104020204" pitchFamily="34" charset="0"/>
              </a:rPr>
              <a:t>Physical: Assistance with activities of daily living and chronic condition management.</a:t>
            </a:r>
          </a:p>
          <a:p>
            <a:r>
              <a:rPr lang="en-GB" sz="1200" dirty="0">
                <a:latin typeface="Abadi" panose="020B0604020104020204" pitchFamily="34" charset="0"/>
              </a:rPr>
              <a:t>Emotional &amp; Social: Addressing loneliness and promoting social engagement.</a:t>
            </a:r>
          </a:p>
          <a:p>
            <a:r>
              <a:rPr lang="en-GB" sz="1200" dirty="0">
                <a:latin typeface="Abadi" panose="020B0604020104020204" pitchFamily="34" charset="0"/>
              </a:rPr>
              <a:t>Psychological: Supporting mental wellbeing through person-centred care.</a:t>
            </a:r>
          </a:p>
          <a:p>
            <a:pPr marL="0" indent="0">
              <a:buNone/>
            </a:pPr>
            <a:r>
              <a:rPr lang="en-GB" sz="1200" b="1" dirty="0">
                <a:latin typeface="Abadi" panose="020B0604020104020204" pitchFamily="34" charset="0"/>
              </a:rPr>
              <a:t>Importance of Innovation, Empowerment &amp; Policy </a:t>
            </a:r>
          </a:p>
          <a:p>
            <a:pPr marL="0" indent="0">
              <a:buNone/>
            </a:pPr>
            <a:r>
              <a:rPr lang="en-GB" sz="1200" dirty="0">
                <a:latin typeface="Abadi" panose="020B0604020104020204" pitchFamily="34" charset="0"/>
              </a:rPr>
              <a:t>Technological innovation (e.g. telecare and assistive technology), empowerment strategies that promote autonomy, and robust policy frame works are critical to meeting these complex needs effectively and sustainably </a:t>
            </a:r>
          </a:p>
          <a:p>
            <a:pPr marL="0" indent="0">
              <a:buNone/>
            </a:pPr>
            <a:endParaRPr lang="en-GB" sz="1200" b="1" dirty="0">
              <a:latin typeface="Abadi" panose="020B0604020104020204" pitchFamily="34" charset="0"/>
            </a:endParaRPr>
          </a:p>
          <a:p>
            <a:pPr marL="0" indent="0">
              <a:buNone/>
            </a:pPr>
            <a:r>
              <a:rPr lang="en-GB" sz="1200" b="1" dirty="0">
                <a:latin typeface="Abadi" panose="020B0604020104020204" pitchFamily="34" charset="0"/>
              </a:rPr>
              <a:t>  </a:t>
            </a:r>
          </a:p>
        </p:txBody>
      </p:sp>
      <p:sp>
        <p:nvSpPr>
          <p:cNvPr id="3" name="Title 2">
            <a:extLst>
              <a:ext uri="{FF2B5EF4-FFF2-40B4-BE49-F238E27FC236}">
                <a16:creationId xmlns:a16="http://schemas.microsoft.com/office/drawing/2014/main" id="{5A4381E8-7840-CB1F-C11B-DF48C511B15D}"/>
              </a:ext>
            </a:extLst>
          </p:cNvPr>
          <p:cNvSpPr>
            <a:spLocks noGrp="1"/>
          </p:cNvSpPr>
          <p:nvPr>
            <p:ph type="title"/>
          </p:nvPr>
        </p:nvSpPr>
        <p:spPr/>
        <p:txBody>
          <a:bodyPr>
            <a:normAutofit/>
          </a:bodyPr>
          <a:lstStyle/>
          <a:p>
            <a:r>
              <a:rPr lang="en-GB" sz="2800" i="1" dirty="0">
                <a:latin typeface="Abadi" panose="020B0604020104020204" pitchFamily="34" charset="0"/>
              </a:rPr>
              <a:t>The ageing population: evaluation of current care and support</a:t>
            </a:r>
          </a:p>
        </p:txBody>
      </p:sp>
      <p:pic>
        <p:nvPicPr>
          <p:cNvPr id="8" name="Recorded Sound">
            <a:hlinkClick r:id="" action="ppaction://media"/>
            <a:extLst>
              <a:ext uri="{FF2B5EF4-FFF2-40B4-BE49-F238E27FC236}">
                <a16:creationId xmlns:a16="http://schemas.microsoft.com/office/drawing/2014/main" id="{A59F7EB7-5C85-26ED-15C5-19D75F72CE7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38741" y="4798721"/>
            <a:ext cx="487363" cy="487363"/>
          </a:xfrm>
          <a:prstGeom prst="rect">
            <a:avLst/>
          </a:prstGeom>
        </p:spPr>
      </p:pic>
    </p:spTree>
    <p:extLst>
      <p:ext uri="{BB962C8B-B14F-4D97-AF65-F5344CB8AC3E}">
        <p14:creationId xmlns:p14="http://schemas.microsoft.com/office/powerpoint/2010/main" val="3856976270"/>
      </p:ext>
    </p:extLst>
  </p:cSld>
  <p:clrMapOvr>
    <a:masterClrMapping/>
  </p:clrMapOvr>
  <mc:AlternateContent xmlns:mc="http://schemas.openxmlformats.org/markup-compatibility/2006">
    <mc:Choice xmlns:p14="http://schemas.microsoft.com/office/powerpoint/2010/main" Requires="p14">
      <p:transition spd="slow" p14:dur="2000" advTm="15415"/>
    </mc:Choice>
    <mc:Fallback>
      <p:transition spd="slow" advTm="154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752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BF1CBE8-2D76-FA8E-FF59-BBBF31F39D2A}"/>
              </a:ext>
            </a:extLst>
          </p:cNvPr>
          <p:cNvSpPr>
            <a:spLocks noGrp="1"/>
          </p:cNvSpPr>
          <p:nvPr>
            <p:ph idx="1"/>
          </p:nvPr>
        </p:nvSpPr>
        <p:spPr>
          <a:xfrm>
            <a:off x="581193" y="1965891"/>
            <a:ext cx="4438677" cy="3678303"/>
          </a:xfrm>
        </p:spPr>
        <p:txBody>
          <a:bodyPr>
            <a:noAutofit/>
          </a:bodyPr>
          <a:lstStyle/>
          <a:p>
            <a:r>
              <a:rPr lang="en-GB" sz="1400" b="1" dirty="0">
                <a:latin typeface="Abadi" panose="020B0604020104020204" pitchFamily="34" charset="0"/>
              </a:rPr>
              <a:t>Overview of Key Ageing Theories </a:t>
            </a:r>
          </a:p>
          <a:p>
            <a:pPr marL="0" indent="0">
              <a:buNone/>
            </a:pPr>
            <a:r>
              <a:rPr lang="en-GB" sz="1400" dirty="0">
                <a:latin typeface="Abadi" panose="020B0604020104020204" pitchFamily="34" charset="0"/>
              </a:rPr>
              <a:t>Ageing theories help explain how older adults adapt to later life and inform the design of health and social care services.</a:t>
            </a:r>
          </a:p>
          <a:p>
            <a:r>
              <a:rPr lang="en-GB" sz="1400" b="1" dirty="0">
                <a:latin typeface="Abadi" panose="020B0604020104020204" pitchFamily="34" charset="0"/>
              </a:rPr>
              <a:t>Disengagement Theory </a:t>
            </a:r>
          </a:p>
          <a:p>
            <a:pPr marL="0" indent="0">
              <a:buNone/>
            </a:pPr>
            <a:r>
              <a:rPr lang="en-GB" sz="1400" dirty="0">
                <a:latin typeface="Abadi" panose="020B0604020104020204" pitchFamily="34" charset="0"/>
              </a:rPr>
              <a:t>Suggests that ageing involves a gradual withdrawal from social roles and relationships (Cumming and Henry, 1961).</a:t>
            </a:r>
          </a:p>
          <a:p>
            <a:pPr marL="0" indent="0">
              <a:buNone/>
            </a:pPr>
            <a:r>
              <a:rPr lang="en-GB" sz="1400" dirty="0">
                <a:latin typeface="Abadi" panose="020B0604020104020204" pitchFamily="34" charset="0"/>
              </a:rPr>
              <a:t>. </a:t>
            </a:r>
            <a:r>
              <a:rPr lang="en-GB" sz="1400" i="1" dirty="0">
                <a:latin typeface="Abadi" panose="020B0604020104020204" pitchFamily="34" charset="0"/>
              </a:rPr>
              <a:t>Critique: T</a:t>
            </a:r>
            <a:r>
              <a:rPr lang="en-GB" sz="1400" dirty="0">
                <a:latin typeface="Abadi" panose="020B0604020104020204" pitchFamily="34" charset="0"/>
              </a:rPr>
              <a:t>his theory has been criticised for reinforcing ageist assumptions and justifying reduced service provision.</a:t>
            </a:r>
          </a:p>
          <a:p>
            <a:r>
              <a:rPr lang="en-GB" sz="1400" b="1" dirty="0">
                <a:latin typeface="Abadi" panose="020B0604020104020204" pitchFamily="34" charset="0"/>
              </a:rPr>
              <a:t>Activity Theory</a:t>
            </a:r>
          </a:p>
          <a:p>
            <a:pPr marL="0" indent="0">
              <a:buNone/>
            </a:pPr>
            <a:r>
              <a:rPr lang="en-GB" sz="1400" dirty="0">
                <a:latin typeface="Abadi" panose="020B0604020104020204" pitchFamily="34" charset="0"/>
              </a:rPr>
              <a:t>Argues that continued social participation and activity promote wellbeing and life satisfaction in older age (Havighurst, 1961).</a:t>
            </a:r>
          </a:p>
          <a:p>
            <a:pPr marL="0" indent="0">
              <a:buNone/>
            </a:pPr>
            <a:r>
              <a:rPr lang="en-GB" sz="1400" dirty="0">
                <a:latin typeface="Abadi" panose="020B0604020104020204" pitchFamily="34" charset="0"/>
              </a:rPr>
              <a:t>. </a:t>
            </a:r>
            <a:r>
              <a:rPr lang="en-GB" sz="1400" i="1" dirty="0">
                <a:latin typeface="Abadi" panose="020B0604020104020204" pitchFamily="34" charset="0"/>
              </a:rPr>
              <a:t>Relevance:</a:t>
            </a:r>
            <a:r>
              <a:rPr lang="en-GB" sz="1400" dirty="0">
                <a:latin typeface="Abadi" panose="020B0604020104020204" pitchFamily="34" charset="0"/>
              </a:rPr>
              <a:t> Supports policies that promote active ageing, independence, and community engagement.</a:t>
            </a:r>
          </a:p>
          <a:p>
            <a:pPr marL="0" indent="0">
              <a:buNone/>
            </a:pPr>
            <a:r>
              <a:rPr lang="en-GB" sz="1400" dirty="0">
                <a:latin typeface="Abadi" panose="020B0604020104020204" pitchFamily="34" charset="0"/>
              </a:rPr>
              <a:t> </a:t>
            </a:r>
          </a:p>
        </p:txBody>
      </p:sp>
      <p:sp>
        <p:nvSpPr>
          <p:cNvPr id="3" name="Title 2">
            <a:extLst>
              <a:ext uri="{FF2B5EF4-FFF2-40B4-BE49-F238E27FC236}">
                <a16:creationId xmlns:a16="http://schemas.microsoft.com/office/drawing/2014/main" id="{3355067F-5FD1-7CCF-4D2C-EDB9940CC302}"/>
              </a:ext>
            </a:extLst>
          </p:cNvPr>
          <p:cNvSpPr>
            <a:spLocks noGrp="1"/>
          </p:cNvSpPr>
          <p:nvPr>
            <p:ph type="title"/>
          </p:nvPr>
        </p:nvSpPr>
        <p:spPr/>
        <p:txBody>
          <a:bodyPr>
            <a:normAutofit/>
          </a:bodyPr>
          <a:lstStyle/>
          <a:p>
            <a:r>
              <a:rPr lang="en-GB" sz="3200" i="1" dirty="0">
                <a:latin typeface="Abadi" panose="020B0604020104020204" pitchFamily="34" charset="0"/>
              </a:rPr>
              <a:t>Theories of Aging and relevance to care</a:t>
            </a:r>
          </a:p>
        </p:txBody>
      </p:sp>
      <p:sp>
        <p:nvSpPr>
          <p:cNvPr id="4" name="TextBox 3">
            <a:extLst>
              <a:ext uri="{FF2B5EF4-FFF2-40B4-BE49-F238E27FC236}">
                <a16:creationId xmlns:a16="http://schemas.microsoft.com/office/drawing/2014/main" id="{52441CE5-1BC0-B6F9-5F1E-F6B5583ED9F0}"/>
              </a:ext>
            </a:extLst>
          </p:cNvPr>
          <p:cNvSpPr txBox="1"/>
          <p:nvPr/>
        </p:nvSpPr>
        <p:spPr>
          <a:xfrm>
            <a:off x="6531428" y="2827175"/>
            <a:ext cx="5253134" cy="3600986"/>
          </a:xfrm>
          <a:prstGeom prst="rect">
            <a:avLst/>
          </a:prstGeom>
          <a:noFill/>
        </p:spPr>
        <p:txBody>
          <a:bodyPr wrap="square" rtlCol="0">
            <a:spAutoFit/>
          </a:bodyPr>
          <a:lstStyle/>
          <a:p>
            <a:pPr marL="285750" indent="-285750">
              <a:buFont typeface="Arial" panose="020B0604020202020204" pitchFamily="34" charset="0"/>
              <a:buChar char="•"/>
            </a:pPr>
            <a:r>
              <a:rPr lang="en-GB" sz="1600" b="1" dirty="0">
                <a:latin typeface="Abadi" panose="020B0604020104020204" pitchFamily="34" charset="0"/>
              </a:rPr>
              <a:t>Continuity Theory </a:t>
            </a:r>
          </a:p>
          <a:p>
            <a:r>
              <a:rPr lang="en-GB" sz="1600" dirty="0">
                <a:latin typeface="Abadi" panose="020B0604020104020204" pitchFamily="34" charset="0"/>
              </a:rPr>
              <a:t>Proposes that older people strive to maintain consistent lifestyle, values and behaviours over-time (Atchley, 1989).</a:t>
            </a:r>
          </a:p>
          <a:p>
            <a:endParaRPr lang="en-GB" sz="1600" dirty="0">
              <a:latin typeface="Abadi" panose="020B0604020104020204" pitchFamily="34" charset="0"/>
            </a:endParaRPr>
          </a:p>
          <a:p>
            <a:r>
              <a:rPr lang="en-GB" sz="1600" dirty="0">
                <a:latin typeface="Abadi" panose="020B0604020104020204" pitchFamily="34" charset="0"/>
              </a:rPr>
              <a:t>. </a:t>
            </a:r>
            <a:r>
              <a:rPr lang="en-GB" sz="1600" i="1" dirty="0">
                <a:latin typeface="Abadi" panose="020B0604020104020204" pitchFamily="34" charset="0"/>
              </a:rPr>
              <a:t>Relevance:</a:t>
            </a:r>
            <a:r>
              <a:rPr lang="en-GB" sz="1600" dirty="0">
                <a:latin typeface="Abadi" panose="020B0604020104020204" pitchFamily="34" charset="0"/>
              </a:rPr>
              <a:t> Underpins Person-centred care approaches by recognising individual’s life histories and preferences.</a:t>
            </a:r>
          </a:p>
          <a:p>
            <a:endParaRPr lang="en-GB" sz="1600" dirty="0">
              <a:latin typeface="Abadi" panose="020B0604020104020204" pitchFamily="34" charset="0"/>
            </a:endParaRPr>
          </a:p>
          <a:p>
            <a:pPr marL="285750" indent="-285750">
              <a:buFont typeface="Arial" panose="020B0604020202020204" pitchFamily="34" charset="0"/>
              <a:buChar char="•"/>
            </a:pPr>
            <a:r>
              <a:rPr lang="en-GB" sz="1600" b="1" dirty="0">
                <a:latin typeface="Abadi" panose="020B0604020104020204" pitchFamily="34" charset="0"/>
              </a:rPr>
              <a:t>Link to Care Practice and Policy </a:t>
            </a:r>
          </a:p>
          <a:p>
            <a:r>
              <a:rPr lang="en-GB" sz="1600" dirty="0">
                <a:latin typeface="Abadi" panose="020B0604020104020204" pitchFamily="34" charset="0"/>
              </a:rPr>
              <a:t>Modern UK health and social care policy reflects activity and continuity theories, emphasising empowerment, independence, ageing in place through community-based services and personalised care planning. </a:t>
            </a:r>
          </a:p>
          <a:p>
            <a:r>
              <a:rPr lang="en-GB" dirty="0">
                <a:latin typeface="Abadi" panose="020B0604020104020204" pitchFamily="34" charset="0"/>
              </a:rPr>
              <a:t>  </a:t>
            </a:r>
          </a:p>
          <a:p>
            <a:r>
              <a:rPr lang="en-GB" dirty="0">
                <a:latin typeface="Abadi" panose="020B0604020104020204" pitchFamily="34" charset="0"/>
              </a:rPr>
              <a:t> </a:t>
            </a:r>
          </a:p>
        </p:txBody>
      </p:sp>
      <p:pic>
        <p:nvPicPr>
          <p:cNvPr id="6" name="Recorded Sound">
            <a:hlinkClick r:id="" action="ppaction://media"/>
            <a:extLst>
              <a:ext uri="{FF2B5EF4-FFF2-40B4-BE49-F238E27FC236}">
                <a16:creationId xmlns:a16="http://schemas.microsoft.com/office/drawing/2014/main" id="{28DF6327-5BAD-1CF8-B50E-4ED47E055CE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86815" y="6058354"/>
            <a:ext cx="487363" cy="487363"/>
          </a:xfrm>
          <a:prstGeom prst="rect">
            <a:avLst/>
          </a:prstGeom>
        </p:spPr>
      </p:pic>
    </p:spTree>
    <p:extLst>
      <p:ext uri="{BB962C8B-B14F-4D97-AF65-F5344CB8AC3E}">
        <p14:creationId xmlns:p14="http://schemas.microsoft.com/office/powerpoint/2010/main" val="2106933211"/>
      </p:ext>
    </p:extLst>
  </p:cSld>
  <p:clrMapOvr>
    <a:masterClrMapping/>
  </p:clrMapOvr>
  <mc:AlternateContent xmlns:mc="http://schemas.openxmlformats.org/markup-compatibility/2006">
    <mc:Choice xmlns:p14="http://schemas.microsoft.com/office/powerpoint/2010/main" Requires="p14">
      <p:transition spd="slow" p14:dur="2000" advTm="95049"/>
    </mc:Choice>
    <mc:Fallback>
      <p:transition spd="slow" advTm="95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18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C1EC1E1-7321-1601-D8F1-21530902AF41}"/>
              </a:ext>
            </a:extLst>
          </p:cNvPr>
          <p:cNvSpPr>
            <a:spLocks noGrp="1"/>
          </p:cNvSpPr>
          <p:nvPr>
            <p:ph idx="1"/>
          </p:nvPr>
        </p:nvSpPr>
        <p:spPr>
          <a:xfrm>
            <a:off x="581192" y="2192694"/>
            <a:ext cx="11029615" cy="4170784"/>
          </a:xfrm>
        </p:spPr>
        <p:txBody>
          <a:bodyPr>
            <a:normAutofit fontScale="85000" lnSpcReduction="10000"/>
          </a:bodyPr>
          <a:lstStyle/>
          <a:p>
            <a:pPr marL="0" indent="0">
              <a:buNone/>
            </a:pPr>
            <a:r>
              <a:rPr lang="en-GB" dirty="0">
                <a:latin typeface="Abadi" panose="020B0604020104020204" pitchFamily="34" charset="0"/>
              </a:rPr>
              <a:t>Uk policy and legislation provide the legal and ethical framework for older people s care, shaping </a:t>
            </a:r>
            <a:r>
              <a:rPr lang="en-GB" b="1" dirty="0">
                <a:latin typeface="Abadi" panose="020B0604020104020204" pitchFamily="34" charset="0"/>
              </a:rPr>
              <a:t>practice, funding, safeguarding, and empowerment </a:t>
            </a:r>
            <a:r>
              <a:rPr lang="en-GB" dirty="0">
                <a:latin typeface="Abadi" panose="020B0604020104020204" pitchFamily="34" charset="0"/>
              </a:rPr>
              <a:t>(Department of Health and Social Care, 2014).</a:t>
            </a:r>
          </a:p>
          <a:p>
            <a:pPr marL="0" indent="0">
              <a:buNone/>
            </a:pPr>
            <a:r>
              <a:rPr lang="en-GB" b="1" dirty="0">
                <a:latin typeface="Abadi" panose="020B0604020104020204" pitchFamily="34" charset="0"/>
              </a:rPr>
              <a:t>Key Acts and Policies</a:t>
            </a:r>
          </a:p>
          <a:p>
            <a:r>
              <a:rPr lang="en-GB" b="1" dirty="0">
                <a:latin typeface="Abadi" panose="020B0604020104020204" pitchFamily="34" charset="0"/>
              </a:rPr>
              <a:t>Care Act 2014 </a:t>
            </a:r>
            <a:r>
              <a:rPr lang="en-GB" dirty="0">
                <a:latin typeface="Abadi" panose="020B0604020104020204" pitchFamily="34" charset="0"/>
              </a:rPr>
              <a:t>– Promotes wellbeing, prevention, independence, and person-centred care, placing statutory duties on local authorities (DHSC, 2014).</a:t>
            </a:r>
            <a:endParaRPr lang="en-GB" b="1" dirty="0">
              <a:latin typeface="Abadi" panose="020B0604020104020204" pitchFamily="34" charset="0"/>
            </a:endParaRPr>
          </a:p>
          <a:p>
            <a:r>
              <a:rPr lang="en-GB" b="1" dirty="0">
                <a:latin typeface="Abadi" panose="020B0604020104020204" pitchFamily="34" charset="0"/>
              </a:rPr>
              <a:t>Equality Act 2010 </a:t>
            </a:r>
            <a:r>
              <a:rPr lang="en-GB" dirty="0">
                <a:latin typeface="Abadi" panose="020B0604020104020204" pitchFamily="34" charset="0"/>
              </a:rPr>
              <a:t>– Protects older people from age discrimination and promotes fair access to services (UK Government, 2010).</a:t>
            </a:r>
            <a:endParaRPr lang="en-GB" b="1" dirty="0">
              <a:latin typeface="Abadi" panose="020B0604020104020204" pitchFamily="34" charset="0"/>
            </a:endParaRPr>
          </a:p>
          <a:p>
            <a:r>
              <a:rPr lang="en-GB" b="1" dirty="0">
                <a:latin typeface="Abadi" panose="020B0604020104020204" pitchFamily="34" charset="0"/>
              </a:rPr>
              <a:t>Human Rights Act 1998</a:t>
            </a:r>
            <a:r>
              <a:rPr lang="en-GB" dirty="0">
                <a:latin typeface="Abadi" panose="020B0604020104020204" pitchFamily="34" charset="0"/>
              </a:rPr>
              <a:t> – Ensures dignity respect, and protection from inhumane or degrading treatment in care settings (UK Government, 1998).</a:t>
            </a:r>
            <a:endParaRPr lang="en-GB" b="1" dirty="0">
              <a:latin typeface="Abadi" panose="020B0604020104020204" pitchFamily="34" charset="0"/>
            </a:endParaRPr>
          </a:p>
          <a:p>
            <a:r>
              <a:rPr lang="en-GB" b="1" dirty="0">
                <a:latin typeface="Abadi" panose="020B0604020104020204" pitchFamily="34" charset="0"/>
              </a:rPr>
              <a:t>NHS Long Term Plan </a:t>
            </a:r>
            <a:r>
              <a:rPr lang="en-GB" dirty="0">
                <a:latin typeface="Abadi" panose="020B0604020104020204" pitchFamily="34" charset="0"/>
              </a:rPr>
              <a:t>– Focuses on prevention, integrated care, and community- based support for people with long-term conditions (NHS England. 2019).</a:t>
            </a:r>
            <a:endParaRPr lang="en-GB" b="1" dirty="0">
              <a:latin typeface="Abadi" panose="020B0604020104020204" pitchFamily="34" charset="0"/>
            </a:endParaRPr>
          </a:p>
          <a:p>
            <a:pPr marL="0" indent="0">
              <a:buNone/>
            </a:pPr>
            <a:r>
              <a:rPr lang="en-GB" b="1" dirty="0">
                <a:latin typeface="Abadi" panose="020B0604020104020204" pitchFamily="34" charset="0"/>
              </a:rPr>
              <a:t>Impact on Care Practices </a:t>
            </a:r>
          </a:p>
          <a:p>
            <a:pPr marL="0" indent="0">
              <a:buNone/>
            </a:pPr>
            <a:r>
              <a:rPr lang="en-GB" dirty="0">
                <a:latin typeface="Abadi" panose="020B0604020104020204" pitchFamily="34" charset="0"/>
              </a:rPr>
              <a:t>These frameworks support </a:t>
            </a:r>
            <a:r>
              <a:rPr lang="en-GB" b="1" dirty="0">
                <a:latin typeface="Abadi" panose="020B0604020104020204" pitchFamily="34" charset="0"/>
              </a:rPr>
              <a:t>rights- based, person-centred and empowering care</a:t>
            </a:r>
            <a:r>
              <a:rPr lang="en-GB" dirty="0">
                <a:latin typeface="Abadi" panose="020B0604020104020204" pitchFamily="34" charset="0"/>
              </a:rPr>
              <a:t>, but their effectiveness is constrained by funding pressures, workforce shortages, and regional variation in service provision (Age UK, 2024). </a:t>
            </a:r>
          </a:p>
          <a:p>
            <a:pPr marL="0" indent="0">
              <a:buNone/>
            </a:pPr>
            <a:r>
              <a:rPr lang="en-GB" b="1" dirty="0">
                <a:latin typeface="Abadi" panose="020B0604020104020204" pitchFamily="34" charset="0"/>
              </a:rPr>
              <a:t> </a:t>
            </a:r>
          </a:p>
        </p:txBody>
      </p:sp>
      <p:sp>
        <p:nvSpPr>
          <p:cNvPr id="3" name="Title 2">
            <a:extLst>
              <a:ext uri="{FF2B5EF4-FFF2-40B4-BE49-F238E27FC236}">
                <a16:creationId xmlns:a16="http://schemas.microsoft.com/office/drawing/2014/main" id="{619608A3-8B60-A0BE-E448-2A94CBC687B3}"/>
              </a:ext>
            </a:extLst>
          </p:cNvPr>
          <p:cNvSpPr>
            <a:spLocks noGrp="1"/>
          </p:cNvSpPr>
          <p:nvPr>
            <p:ph type="title"/>
          </p:nvPr>
        </p:nvSpPr>
        <p:spPr/>
        <p:txBody>
          <a:bodyPr>
            <a:normAutofit/>
          </a:bodyPr>
          <a:lstStyle/>
          <a:p>
            <a:r>
              <a:rPr lang="en-GB" sz="3600" dirty="0">
                <a:latin typeface="Abadi" panose="020B0604020104020204" pitchFamily="34" charset="0"/>
              </a:rPr>
              <a:t>Policy and legislation </a:t>
            </a:r>
          </a:p>
        </p:txBody>
      </p:sp>
      <p:pic>
        <p:nvPicPr>
          <p:cNvPr id="4" name="Recorded Sound">
            <a:hlinkClick r:id="" action="ppaction://media"/>
            <a:extLst>
              <a:ext uri="{FF2B5EF4-FFF2-40B4-BE49-F238E27FC236}">
                <a16:creationId xmlns:a16="http://schemas.microsoft.com/office/drawing/2014/main" id="{F33F6E46-EAA6-4043-EA1D-EF3CB06F03F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19468" y="5884660"/>
            <a:ext cx="487363" cy="487363"/>
          </a:xfrm>
          <a:prstGeom prst="rect">
            <a:avLst/>
          </a:prstGeom>
        </p:spPr>
      </p:pic>
    </p:spTree>
    <p:extLst>
      <p:ext uri="{BB962C8B-B14F-4D97-AF65-F5344CB8AC3E}">
        <p14:creationId xmlns:p14="http://schemas.microsoft.com/office/powerpoint/2010/main" val="852999708"/>
      </p:ext>
    </p:extLst>
  </p:cSld>
  <p:clrMapOvr>
    <a:masterClrMapping/>
  </p:clrMapOvr>
  <mc:AlternateContent xmlns:mc="http://schemas.openxmlformats.org/markup-compatibility/2006">
    <mc:Choice xmlns:p14="http://schemas.microsoft.com/office/powerpoint/2010/main" Requires="p14">
      <p:transition spd="slow" p14:dur="2000" advTm="94179"/>
    </mc:Choice>
    <mc:Fallback>
      <p:transition spd="slow" advTm="941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417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12B557A-658F-8652-B6F4-9D7D956F2795}"/>
              </a:ext>
            </a:extLst>
          </p:cNvPr>
          <p:cNvSpPr>
            <a:spLocks noGrp="1"/>
          </p:cNvSpPr>
          <p:nvPr>
            <p:ph idx="1"/>
          </p:nvPr>
        </p:nvSpPr>
        <p:spPr>
          <a:xfrm>
            <a:off x="581192" y="1950098"/>
            <a:ext cx="4653281" cy="4553339"/>
          </a:xfrm>
        </p:spPr>
        <p:txBody>
          <a:bodyPr>
            <a:normAutofit fontScale="92500" lnSpcReduction="10000"/>
          </a:bodyPr>
          <a:lstStyle/>
          <a:p>
            <a:pPr marL="0" indent="0">
              <a:buNone/>
            </a:pPr>
            <a:r>
              <a:rPr lang="en-GB" b="1" i="1" dirty="0"/>
              <a:t>Overview of Current Services:</a:t>
            </a:r>
          </a:p>
          <a:p>
            <a:pPr marL="0" indent="0">
              <a:buNone/>
            </a:pPr>
            <a:r>
              <a:rPr lang="en-GB" i="1" dirty="0"/>
              <a:t>Older people in the UK access a range of services including residential care homes, day centres/community support, domiciliary care, and hospice services, aimed at supporting wellbeing and functional ability (Age UK, 2024).</a:t>
            </a:r>
          </a:p>
          <a:p>
            <a:pPr marL="0" indent="0">
              <a:buNone/>
            </a:pPr>
            <a:r>
              <a:rPr lang="en-GB" b="1" i="1" dirty="0"/>
              <a:t>Critical Evaluation of Specific Setting</a:t>
            </a:r>
          </a:p>
          <a:p>
            <a:pPr marL="0" indent="0">
              <a:buNone/>
            </a:pPr>
            <a:r>
              <a:rPr lang="en-GB" b="1" i="1" dirty="0"/>
              <a:t>Residential Care Homes</a:t>
            </a:r>
          </a:p>
          <a:p>
            <a:pPr marL="0" indent="0">
              <a:buNone/>
            </a:pPr>
            <a:r>
              <a:rPr lang="en-GB" b="1" i="1" dirty="0"/>
              <a:t>What works well: </a:t>
            </a:r>
          </a:p>
          <a:p>
            <a:pPr>
              <a:buFont typeface="Arial" panose="020B0604020202020204" pitchFamily="34" charset="0"/>
              <a:buChar char="•"/>
            </a:pPr>
            <a:r>
              <a:rPr lang="en-GB" i="1" dirty="0"/>
              <a:t>Provides structure 24/7 </a:t>
            </a:r>
            <a:r>
              <a:rPr lang="en-GB" b="1" i="1" dirty="0"/>
              <a:t> </a:t>
            </a:r>
            <a:r>
              <a:rPr lang="en-GB" i="1" dirty="0"/>
              <a:t>support for individuals with complex physical and cognitive needs. </a:t>
            </a:r>
          </a:p>
          <a:p>
            <a:pPr>
              <a:buFont typeface="Arial" panose="020B0604020202020204" pitchFamily="34" charset="0"/>
              <a:buChar char="•"/>
            </a:pPr>
            <a:r>
              <a:rPr lang="en-GB" i="1" dirty="0"/>
              <a:t>Can mitigate risks of falls, medication errors, and unmanaged comorbidity through supervised care (CQC, 2024).</a:t>
            </a:r>
          </a:p>
          <a:p>
            <a:pPr marL="0" indent="0">
              <a:buNone/>
            </a:pPr>
            <a:endParaRPr lang="en-GB" b="1" i="1" dirty="0"/>
          </a:p>
          <a:p>
            <a:pPr>
              <a:buFont typeface="Arial" panose="020B0604020202020204" pitchFamily="34" charset="0"/>
              <a:buChar char="•"/>
            </a:pPr>
            <a:endParaRPr lang="en-GB" b="1" dirty="0"/>
          </a:p>
        </p:txBody>
      </p:sp>
      <p:sp>
        <p:nvSpPr>
          <p:cNvPr id="3" name="Title 2">
            <a:extLst>
              <a:ext uri="{FF2B5EF4-FFF2-40B4-BE49-F238E27FC236}">
                <a16:creationId xmlns:a16="http://schemas.microsoft.com/office/drawing/2014/main" id="{98969C70-BA31-0622-7818-AD1AD09227D5}"/>
              </a:ext>
            </a:extLst>
          </p:cNvPr>
          <p:cNvSpPr>
            <a:spLocks noGrp="1"/>
          </p:cNvSpPr>
          <p:nvPr>
            <p:ph type="title"/>
          </p:nvPr>
        </p:nvSpPr>
        <p:spPr/>
        <p:txBody>
          <a:bodyPr>
            <a:normAutofit/>
          </a:bodyPr>
          <a:lstStyle/>
          <a:p>
            <a:r>
              <a:rPr lang="en-GB" sz="3600" dirty="0">
                <a:latin typeface="Abadi" panose="020B0604020104020204" pitchFamily="34" charset="0"/>
              </a:rPr>
              <a:t>Evaluation of current care  provisions </a:t>
            </a:r>
          </a:p>
        </p:txBody>
      </p:sp>
      <p:sp>
        <p:nvSpPr>
          <p:cNvPr id="6" name="TextBox 5">
            <a:extLst>
              <a:ext uri="{FF2B5EF4-FFF2-40B4-BE49-F238E27FC236}">
                <a16:creationId xmlns:a16="http://schemas.microsoft.com/office/drawing/2014/main" id="{4E4C2EB8-098F-C582-668D-0F11BC4290F8}"/>
              </a:ext>
            </a:extLst>
          </p:cNvPr>
          <p:cNvSpPr txBox="1"/>
          <p:nvPr/>
        </p:nvSpPr>
        <p:spPr>
          <a:xfrm>
            <a:off x="6204857" y="2351315"/>
            <a:ext cx="5281129" cy="4247317"/>
          </a:xfrm>
          <a:prstGeom prst="rect">
            <a:avLst/>
          </a:prstGeom>
          <a:noFill/>
        </p:spPr>
        <p:txBody>
          <a:bodyPr wrap="square" rtlCol="0">
            <a:spAutoFit/>
          </a:bodyPr>
          <a:lstStyle/>
          <a:p>
            <a:r>
              <a:rPr lang="en-GB" b="1" dirty="0">
                <a:latin typeface="Abadi" panose="020B0604020104020204" pitchFamily="34" charset="0"/>
              </a:rPr>
              <a:t>Limitations &amp; Gaps </a:t>
            </a:r>
          </a:p>
          <a:p>
            <a:pPr marL="285750" indent="-285750">
              <a:buFont typeface="Arial" panose="020B0604020202020204" pitchFamily="34" charset="0"/>
              <a:buChar char="•"/>
            </a:pPr>
            <a:r>
              <a:rPr lang="en-GB" b="1" dirty="0">
                <a:latin typeface="Abadi" panose="020B0604020104020204" pitchFamily="34" charset="0"/>
              </a:rPr>
              <a:t>Inconsistent quality: </a:t>
            </a:r>
            <a:r>
              <a:rPr lang="en-GB" dirty="0">
                <a:latin typeface="Abadi" panose="020B0604020104020204" pitchFamily="34" charset="0"/>
              </a:rPr>
              <a:t>Quality varies substantially across providers; the latest Care Quality </a:t>
            </a:r>
          </a:p>
          <a:p>
            <a:r>
              <a:rPr lang="en-GB" dirty="0">
                <a:latin typeface="Abadi" panose="020B0604020104020204" pitchFamily="34" charset="0"/>
              </a:rPr>
              <a:t>Commission report shows a significant proportion rated “requires improvement” (CQC, 2024).</a:t>
            </a:r>
          </a:p>
          <a:p>
            <a:endParaRPr lang="en-GB" dirty="0">
              <a:latin typeface="Abadi" panose="020B0604020104020204" pitchFamily="34" charset="0"/>
            </a:endParaRPr>
          </a:p>
          <a:p>
            <a:pPr marL="285750" indent="-285750">
              <a:buFont typeface="Arial" panose="020B0604020202020204" pitchFamily="34" charset="0"/>
              <a:buChar char="•"/>
            </a:pPr>
            <a:r>
              <a:rPr lang="en-GB" b="1" dirty="0">
                <a:latin typeface="Abadi" panose="020B0604020104020204" pitchFamily="34" charset="0"/>
              </a:rPr>
              <a:t>Workforce instability: </a:t>
            </a:r>
            <a:r>
              <a:rPr lang="en-GB" dirty="0">
                <a:latin typeface="Abadi" panose="020B0604020104020204" pitchFamily="34" charset="0"/>
              </a:rPr>
              <a:t>High turnover and low pay contribute to reduced continuity of care and limited staff capacity to deliver relational, person- centred support (skills for Care, 2025).</a:t>
            </a:r>
          </a:p>
          <a:p>
            <a:endParaRPr lang="en-GB" dirty="0">
              <a:latin typeface="Abadi" panose="020B0604020104020204" pitchFamily="34" charset="0"/>
            </a:endParaRPr>
          </a:p>
          <a:p>
            <a:pPr marL="285750" indent="-285750">
              <a:buFont typeface="Arial" panose="020B0604020202020204" pitchFamily="34" charset="0"/>
              <a:buChar char="•"/>
            </a:pPr>
            <a:r>
              <a:rPr lang="en-GB" dirty="0">
                <a:latin typeface="Abadi" panose="020B0604020104020204" pitchFamily="34" charset="0"/>
              </a:rPr>
              <a:t> </a:t>
            </a:r>
            <a:r>
              <a:rPr lang="en-GB" b="1" dirty="0">
                <a:latin typeface="Abadi" panose="020B0604020104020204" pitchFamily="34" charset="0"/>
              </a:rPr>
              <a:t> Limited autonomy: </a:t>
            </a:r>
            <a:r>
              <a:rPr lang="en-GB" dirty="0">
                <a:latin typeface="Abadi" panose="020B0604020104020204" pitchFamily="34" charset="0"/>
              </a:rPr>
              <a:t>institutional routines can undermine personalised care and resident control over daily life, contravening person-centred ideals .</a:t>
            </a:r>
            <a:endParaRPr lang="en-GB" b="1" dirty="0">
              <a:latin typeface="Abadi" panose="020B0604020104020204" pitchFamily="34" charset="0"/>
            </a:endParaRPr>
          </a:p>
        </p:txBody>
      </p:sp>
      <p:pic>
        <p:nvPicPr>
          <p:cNvPr id="7" name="Recorded Sound">
            <a:hlinkClick r:id="" action="ppaction://media"/>
            <a:extLst>
              <a:ext uri="{FF2B5EF4-FFF2-40B4-BE49-F238E27FC236}">
                <a16:creationId xmlns:a16="http://schemas.microsoft.com/office/drawing/2014/main" id="{BEF3B25B-7207-38EA-B6C8-A92C96E5D49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08716" y="6128342"/>
            <a:ext cx="487363" cy="487363"/>
          </a:xfrm>
          <a:prstGeom prst="rect">
            <a:avLst/>
          </a:prstGeom>
        </p:spPr>
      </p:pic>
    </p:spTree>
    <p:extLst>
      <p:ext uri="{BB962C8B-B14F-4D97-AF65-F5344CB8AC3E}">
        <p14:creationId xmlns:p14="http://schemas.microsoft.com/office/powerpoint/2010/main" val="4059442898"/>
      </p:ext>
    </p:extLst>
  </p:cSld>
  <p:clrMapOvr>
    <a:masterClrMapping/>
  </p:clrMapOvr>
  <mc:AlternateContent xmlns:mc="http://schemas.openxmlformats.org/markup-compatibility/2006">
    <mc:Choice xmlns:p14="http://schemas.microsoft.com/office/powerpoint/2010/main" Requires="p14">
      <p:transition spd="slow" p14:dur="2000" advTm="91191"/>
    </mc:Choice>
    <mc:Fallback>
      <p:transition spd="slow" advTm="911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19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F5F877F-C1DE-8C27-89B8-DA5D986A9E1C}"/>
              </a:ext>
            </a:extLst>
          </p:cNvPr>
          <p:cNvSpPr>
            <a:spLocks noGrp="1"/>
          </p:cNvSpPr>
          <p:nvPr>
            <p:ph idx="1"/>
          </p:nvPr>
        </p:nvSpPr>
        <p:spPr/>
        <p:txBody>
          <a:bodyPr/>
          <a:lstStyle/>
          <a:p>
            <a:pPr marL="0" indent="0" algn="ctr">
              <a:buNone/>
            </a:pPr>
            <a:endParaRPr lang="en-GB" b="1" dirty="0"/>
          </a:p>
          <a:p>
            <a:pPr marL="0" indent="0" algn="ctr">
              <a:buNone/>
            </a:pPr>
            <a:endParaRPr lang="en-GB" b="1" dirty="0"/>
          </a:p>
          <a:p>
            <a:pPr marL="0" indent="0" algn="ctr">
              <a:buNone/>
            </a:pPr>
            <a:r>
              <a:rPr lang="en-GB" b="1" dirty="0">
                <a:latin typeface="Abadi" panose="020B0604020104020204" pitchFamily="34" charset="0"/>
              </a:rPr>
              <a:t>Critical Perspective </a:t>
            </a:r>
          </a:p>
          <a:p>
            <a:pPr marL="0" indent="0">
              <a:buNone/>
            </a:pPr>
            <a:r>
              <a:rPr lang="en-GB" dirty="0">
                <a:latin typeface="Abadi" panose="020B0604020104020204" pitchFamily="34" charset="0"/>
              </a:rPr>
              <a:t>While residential care provides safety and medical supervision, evidence suggests it can inadvertently reinforce dependency and hinder autonomy. According to the person-environment fit theory, poor alignment between individual s needs and institutional structures can compromise wellbeing and self-efficacy (Lawton &amp; Nahemow, 1973).</a:t>
            </a:r>
          </a:p>
        </p:txBody>
      </p:sp>
      <p:sp>
        <p:nvSpPr>
          <p:cNvPr id="3" name="Title 2">
            <a:extLst>
              <a:ext uri="{FF2B5EF4-FFF2-40B4-BE49-F238E27FC236}">
                <a16:creationId xmlns:a16="http://schemas.microsoft.com/office/drawing/2014/main" id="{E651027D-D663-FE17-81DF-727DE1EFD86B}"/>
              </a:ext>
            </a:extLst>
          </p:cNvPr>
          <p:cNvSpPr>
            <a:spLocks noGrp="1"/>
          </p:cNvSpPr>
          <p:nvPr>
            <p:ph type="title"/>
          </p:nvPr>
        </p:nvSpPr>
        <p:spPr/>
        <p:txBody>
          <a:bodyPr/>
          <a:lstStyle/>
          <a:p>
            <a:r>
              <a:rPr lang="en-GB" dirty="0">
                <a:latin typeface="Abadi" panose="020B0604020104020204" pitchFamily="34" charset="0"/>
              </a:rPr>
              <a:t>Evaluation of current care  provisions </a:t>
            </a:r>
          </a:p>
        </p:txBody>
      </p:sp>
      <p:pic>
        <p:nvPicPr>
          <p:cNvPr id="4" name="Recorded Sound">
            <a:hlinkClick r:id="" action="ppaction://media"/>
            <a:extLst>
              <a:ext uri="{FF2B5EF4-FFF2-40B4-BE49-F238E27FC236}">
                <a16:creationId xmlns:a16="http://schemas.microsoft.com/office/drawing/2014/main" id="{74A43368-259E-B8BE-78E4-9827194F3C2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264904" y="5731783"/>
            <a:ext cx="487363" cy="487363"/>
          </a:xfrm>
          <a:prstGeom prst="rect">
            <a:avLst/>
          </a:prstGeom>
        </p:spPr>
      </p:pic>
    </p:spTree>
    <p:extLst>
      <p:ext uri="{BB962C8B-B14F-4D97-AF65-F5344CB8AC3E}">
        <p14:creationId xmlns:p14="http://schemas.microsoft.com/office/powerpoint/2010/main" val="201498188"/>
      </p:ext>
    </p:extLst>
  </p:cSld>
  <p:clrMapOvr>
    <a:masterClrMapping/>
  </p:clrMapOvr>
  <mc:AlternateContent xmlns:mc="http://schemas.openxmlformats.org/markup-compatibility/2006">
    <mc:Choice xmlns:p14="http://schemas.microsoft.com/office/powerpoint/2010/main" Requires="p14">
      <p:transition spd="slow" p14:dur="2000" advTm="34615"/>
    </mc:Choice>
    <mc:Fallback>
      <p:transition spd="slow" advTm="346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61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A48117D-4814-12A1-7C69-05A0AE4F9846}"/>
              </a:ext>
            </a:extLst>
          </p:cNvPr>
          <p:cNvSpPr>
            <a:spLocks noGrp="1"/>
          </p:cNvSpPr>
          <p:nvPr>
            <p:ph idx="1"/>
          </p:nvPr>
        </p:nvSpPr>
        <p:spPr>
          <a:xfrm>
            <a:off x="581192" y="2180496"/>
            <a:ext cx="4991877" cy="4173651"/>
          </a:xfrm>
        </p:spPr>
        <p:txBody>
          <a:bodyPr>
            <a:noAutofit/>
          </a:bodyPr>
          <a:lstStyle/>
          <a:p>
            <a:pPr marL="0" indent="0">
              <a:buNone/>
            </a:pPr>
            <a:r>
              <a:rPr lang="en-GB" sz="1400" b="1" dirty="0"/>
              <a:t>Day Centres and Community Support </a:t>
            </a:r>
          </a:p>
          <a:p>
            <a:pPr marL="0" indent="0">
              <a:buNone/>
            </a:pPr>
            <a:r>
              <a:rPr lang="en-GB" sz="1400" b="1" dirty="0"/>
              <a:t>Strengths:</a:t>
            </a:r>
          </a:p>
          <a:p>
            <a:pPr algn="just"/>
            <a:r>
              <a:rPr lang="en-GB" sz="1400" dirty="0"/>
              <a:t>Promote social interaction, reduce loneliness, and support mental wellbeing. </a:t>
            </a:r>
          </a:p>
          <a:p>
            <a:pPr algn="just"/>
            <a:r>
              <a:rPr lang="en-GB" sz="1400" dirty="0"/>
              <a:t>Offer preventative support that can delay more intensive care needs.</a:t>
            </a:r>
          </a:p>
          <a:p>
            <a:pPr marL="0" indent="0" algn="just">
              <a:buNone/>
            </a:pPr>
            <a:r>
              <a:rPr lang="en-GB" sz="1400" b="1" dirty="0"/>
              <a:t>Limitations: </a:t>
            </a:r>
          </a:p>
          <a:p>
            <a:pPr algn="just"/>
            <a:r>
              <a:rPr lang="en-GB" sz="1400" dirty="0"/>
              <a:t>Underfunding: Many services have been reduced or closed due to local authority budget constraints. </a:t>
            </a:r>
          </a:p>
          <a:p>
            <a:pPr algn="just"/>
            <a:r>
              <a:rPr lang="en-GB" sz="1400" dirty="0"/>
              <a:t>Inequitable access: Transport barriers and regional variation limit participation.</a:t>
            </a:r>
          </a:p>
          <a:p>
            <a:pPr marL="0" indent="0" algn="just">
              <a:buNone/>
            </a:pPr>
            <a:r>
              <a:rPr lang="en-GB" sz="1400" dirty="0"/>
              <a:t>These services align with activity theory, which links engagement with improved wellbeing; however, inconsistent provision undermines their effectiveness (Havighurst, 1961).</a:t>
            </a:r>
          </a:p>
          <a:p>
            <a:pPr marL="0" indent="0">
              <a:buNone/>
            </a:pPr>
            <a:endParaRPr lang="en-GB" sz="1400" dirty="0"/>
          </a:p>
          <a:p>
            <a:pPr marL="0" indent="0">
              <a:buNone/>
            </a:pPr>
            <a:r>
              <a:rPr lang="en-GB" sz="1400" dirty="0"/>
              <a:t> </a:t>
            </a:r>
          </a:p>
        </p:txBody>
      </p:sp>
      <p:sp>
        <p:nvSpPr>
          <p:cNvPr id="3" name="Title 2">
            <a:extLst>
              <a:ext uri="{FF2B5EF4-FFF2-40B4-BE49-F238E27FC236}">
                <a16:creationId xmlns:a16="http://schemas.microsoft.com/office/drawing/2014/main" id="{A94B7778-21F9-9112-6A4F-75ECCCCECBCB}"/>
              </a:ext>
            </a:extLst>
          </p:cNvPr>
          <p:cNvSpPr>
            <a:spLocks noGrp="1"/>
          </p:cNvSpPr>
          <p:nvPr>
            <p:ph type="title"/>
          </p:nvPr>
        </p:nvSpPr>
        <p:spPr/>
        <p:txBody>
          <a:bodyPr/>
          <a:lstStyle/>
          <a:p>
            <a:r>
              <a:rPr lang="en-GB" dirty="0"/>
              <a:t>Evaluation of current care  provisions </a:t>
            </a:r>
          </a:p>
        </p:txBody>
      </p:sp>
      <p:sp>
        <p:nvSpPr>
          <p:cNvPr id="5" name="TextBox 4">
            <a:extLst>
              <a:ext uri="{FF2B5EF4-FFF2-40B4-BE49-F238E27FC236}">
                <a16:creationId xmlns:a16="http://schemas.microsoft.com/office/drawing/2014/main" id="{F4595170-BA66-5D79-50EA-AAD2B8B8CC4F}"/>
              </a:ext>
            </a:extLst>
          </p:cNvPr>
          <p:cNvSpPr txBox="1"/>
          <p:nvPr/>
        </p:nvSpPr>
        <p:spPr>
          <a:xfrm>
            <a:off x="6288833" y="2180496"/>
            <a:ext cx="4991877" cy="2677656"/>
          </a:xfrm>
          <a:prstGeom prst="rect">
            <a:avLst/>
          </a:prstGeom>
          <a:noFill/>
        </p:spPr>
        <p:txBody>
          <a:bodyPr wrap="square" rtlCol="0">
            <a:spAutoFit/>
          </a:bodyPr>
          <a:lstStyle/>
          <a:p>
            <a:r>
              <a:rPr lang="en-GB" sz="1400" b="1" dirty="0"/>
              <a:t>Systemic Challenges </a:t>
            </a:r>
          </a:p>
          <a:p>
            <a:pPr marL="285750" indent="-285750">
              <a:buFont typeface="Arial" panose="020B0604020202020204" pitchFamily="34" charset="0"/>
              <a:buChar char="•"/>
            </a:pPr>
            <a:r>
              <a:rPr lang="en-GB" sz="1400" dirty="0"/>
              <a:t>Fragmented health and social care systems limit continuity of care (Glasby, 2021).</a:t>
            </a:r>
          </a:p>
          <a:p>
            <a:pPr marL="285750" indent="-285750">
              <a:buFont typeface="Arial" panose="020B0604020202020204" pitchFamily="34" charset="0"/>
              <a:buChar char="•"/>
            </a:pPr>
            <a:r>
              <a:rPr lang="en-GB" sz="1400" dirty="0"/>
              <a:t>Funding pressures and workforce shortage restrict services capacity and innovation.</a:t>
            </a:r>
          </a:p>
          <a:p>
            <a:pPr marL="285750" indent="-285750">
              <a:buFont typeface="Arial" panose="020B0604020202020204" pitchFamily="34" charset="0"/>
              <a:buChar char="•"/>
            </a:pPr>
            <a:r>
              <a:rPr lang="en-GB" sz="1400" dirty="0"/>
              <a:t>Care delivery often remains reactive rather preventative </a:t>
            </a:r>
          </a:p>
          <a:p>
            <a:pPr marL="285750" indent="-285750">
              <a:buFont typeface="Arial" panose="020B0604020202020204" pitchFamily="34" charset="0"/>
              <a:buChar char="•"/>
            </a:pPr>
            <a:endParaRPr lang="en-GB" sz="1400" dirty="0"/>
          </a:p>
          <a:p>
            <a:r>
              <a:rPr lang="en-GB" sz="1400" b="1" dirty="0"/>
              <a:t>Impact of Population Trends </a:t>
            </a:r>
          </a:p>
          <a:p>
            <a:r>
              <a:rPr lang="en-GB" sz="1400" dirty="0"/>
              <a:t>The rapid growth in adults aged 85+ is increasing demand  for complex and long-term care placing pressure on existing services (ONS, 2025). Without structure reform, current care models risk becoming unsustainable and inequitable.</a:t>
            </a:r>
          </a:p>
        </p:txBody>
      </p:sp>
      <p:pic>
        <p:nvPicPr>
          <p:cNvPr id="6" name="Recorded Sound">
            <a:hlinkClick r:id="" action="ppaction://media"/>
            <a:extLst>
              <a:ext uri="{FF2B5EF4-FFF2-40B4-BE49-F238E27FC236}">
                <a16:creationId xmlns:a16="http://schemas.microsoft.com/office/drawing/2014/main" id="{6300EB8F-200E-8EDF-EF1C-A8095C8E69D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143606" y="5866784"/>
            <a:ext cx="487363" cy="487363"/>
          </a:xfrm>
          <a:prstGeom prst="rect">
            <a:avLst/>
          </a:prstGeom>
        </p:spPr>
      </p:pic>
    </p:spTree>
    <p:extLst>
      <p:ext uri="{BB962C8B-B14F-4D97-AF65-F5344CB8AC3E}">
        <p14:creationId xmlns:p14="http://schemas.microsoft.com/office/powerpoint/2010/main" val="2294955158"/>
      </p:ext>
    </p:extLst>
  </p:cSld>
  <p:clrMapOvr>
    <a:masterClrMapping/>
  </p:clrMapOvr>
  <mc:AlternateContent xmlns:mc="http://schemas.openxmlformats.org/markup-compatibility/2006">
    <mc:Choice xmlns:p14="http://schemas.microsoft.com/office/powerpoint/2010/main" Requires="p14">
      <p:transition spd="slow" p14:dur="2000" advTm="90933"/>
    </mc:Choice>
    <mc:Fallback>
      <p:transition spd="slow" advTm="909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93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3CE14B1-7BC7-730D-F5E6-F620233AB7E9}"/>
              </a:ext>
            </a:extLst>
          </p:cNvPr>
          <p:cNvSpPr>
            <a:spLocks noGrp="1"/>
          </p:cNvSpPr>
          <p:nvPr>
            <p:ph idx="1"/>
          </p:nvPr>
        </p:nvSpPr>
        <p:spPr/>
        <p:txBody>
          <a:bodyPr>
            <a:normAutofit fontScale="77500" lnSpcReduction="20000"/>
          </a:bodyPr>
          <a:lstStyle/>
          <a:p>
            <a:pPr marL="0" indent="0">
              <a:buNone/>
            </a:pPr>
            <a:r>
              <a:rPr lang="en-GB" b="1" dirty="0">
                <a:latin typeface="Abadi" panose="020B0604020104020204" pitchFamily="34" charset="0"/>
              </a:rPr>
              <a:t>Innovation Overview</a:t>
            </a:r>
          </a:p>
          <a:p>
            <a:pPr marL="0" indent="0">
              <a:buNone/>
            </a:pPr>
            <a:r>
              <a:rPr lang="en-GB" dirty="0">
                <a:latin typeface="Abadi" panose="020B0604020104020204" pitchFamily="34" charset="0"/>
              </a:rPr>
              <a:t>Technological innovation is increasing shaping older people’s care in the UK. Key developments include telehealth and remote monitoring, smart home technologies, assistive and dementia- specific technologies, and digital health applications designed to support independence, safety, and self-management (NHS England 2019)</a:t>
            </a:r>
          </a:p>
          <a:p>
            <a:pPr marL="0" indent="0">
              <a:buNone/>
            </a:pPr>
            <a:r>
              <a:rPr lang="en-GB" dirty="0">
                <a:latin typeface="Abadi" panose="020B0604020104020204" pitchFamily="34" charset="0"/>
              </a:rPr>
              <a:t>  Examples include virtual GP consultations, fall detection sensors, medication reminders, GPS tracking for people with dementia, and wellbeing apps supporting physical and mental health. </a:t>
            </a:r>
          </a:p>
          <a:p>
            <a:pPr marL="0" indent="0">
              <a:buNone/>
            </a:pPr>
            <a:endParaRPr lang="en-GB" dirty="0">
              <a:latin typeface="Abadi" panose="020B0604020104020204" pitchFamily="34" charset="0"/>
            </a:endParaRPr>
          </a:p>
          <a:p>
            <a:pPr marL="0" indent="0">
              <a:buNone/>
            </a:pPr>
            <a:r>
              <a:rPr lang="en-GB" b="1" dirty="0">
                <a:latin typeface="Abadi" panose="020B0604020104020204" pitchFamily="34" charset="0"/>
              </a:rPr>
              <a:t>Critical Assessment of Benefits</a:t>
            </a:r>
          </a:p>
          <a:p>
            <a:r>
              <a:rPr lang="en-GB" b="1" dirty="0">
                <a:latin typeface="Abadi" panose="020B0604020104020204" pitchFamily="34" charset="0"/>
              </a:rPr>
              <a:t>Promotes independence: </a:t>
            </a:r>
            <a:r>
              <a:rPr lang="en-GB" dirty="0">
                <a:latin typeface="Abadi" panose="020B0604020104020204" pitchFamily="34" charset="0"/>
              </a:rPr>
              <a:t>Enables older adults to remain at home for longer, aligning with ageing –in-place policies </a:t>
            </a:r>
          </a:p>
          <a:p>
            <a:r>
              <a:rPr lang="en-GB" b="1" dirty="0">
                <a:latin typeface="Abadi" panose="020B0604020104020204" pitchFamily="34" charset="0"/>
              </a:rPr>
              <a:t>Improve access to care: </a:t>
            </a:r>
            <a:r>
              <a:rPr lang="en-GB" dirty="0">
                <a:latin typeface="Abadi" panose="020B0604020104020204" pitchFamily="34" charset="0"/>
              </a:rPr>
              <a:t>Telehealth reduces the need for travel and supports early intervention </a:t>
            </a:r>
          </a:p>
          <a:p>
            <a:r>
              <a:rPr lang="en-GB" b="1" dirty="0">
                <a:latin typeface="Abadi" panose="020B0604020104020204" pitchFamily="34" charset="0"/>
              </a:rPr>
              <a:t>Enhances safety:</a:t>
            </a:r>
            <a:r>
              <a:rPr lang="en-GB" dirty="0">
                <a:latin typeface="Abadi" panose="020B0604020104020204" pitchFamily="34" charset="0"/>
              </a:rPr>
              <a:t> Smart technologies can reduce risk such as falls or medication non –adherence </a:t>
            </a:r>
          </a:p>
          <a:p>
            <a:r>
              <a:rPr lang="en-GB" b="1" dirty="0">
                <a:latin typeface="Abadi" panose="020B0604020104020204" pitchFamily="34" charset="0"/>
              </a:rPr>
              <a:t>Supports carers: </a:t>
            </a:r>
            <a:r>
              <a:rPr lang="en-GB" dirty="0">
                <a:latin typeface="Abadi" panose="020B0604020104020204" pitchFamily="34" charset="0"/>
              </a:rPr>
              <a:t>Monitoring systems can reduce carer burden and anxiety.</a:t>
            </a:r>
          </a:p>
          <a:p>
            <a:pPr marL="0" indent="0">
              <a:buNone/>
            </a:pPr>
            <a:r>
              <a:rPr lang="en-GB" b="1" dirty="0">
                <a:latin typeface="Abadi" panose="020B0604020104020204" pitchFamily="34" charset="0"/>
              </a:rPr>
              <a:t>These innovations align with activity and continuity theories, supporting autonomy and sustained engagement in daily life (Atchley, 1989). </a:t>
            </a:r>
          </a:p>
        </p:txBody>
      </p:sp>
      <p:sp>
        <p:nvSpPr>
          <p:cNvPr id="3" name="Title 2">
            <a:extLst>
              <a:ext uri="{FF2B5EF4-FFF2-40B4-BE49-F238E27FC236}">
                <a16:creationId xmlns:a16="http://schemas.microsoft.com/office/drawing/2014/main" id="{0734F4DF-AD4F-08F6-6A8C-240C5A720485}"/>
              </a:ext>
            </a:extLst>
          </p:cNvPr>
          <p:cNvSpPr>
            <a:spLocks noGrp="1"/>
          </p:cNvSpPr>
          <p:nvPr>
            <p:ph type="title"/>
          </p:nvPr>
        </p:nvSpPr>
        <p:spPr/>
        <p:txBody>
          <a:bodyPr>
            <a:normAutofit fontScale="90000"/>
          </a:bodyPr>
          <a:lstStyle/>
          <a:p>
            <a:r>
              <a:rPr lang="en-GB" b="1" dirty="0">
                <a:latin typeface="Abadi" panose="020B0604020104020204" pitchFamily="34" charset="0"/>
              </a:rPr>
              <a:t>Technology and innovation in older people’s care</a:t>
            </a:r>
          </a:p>
        </p:txBody>
      </p:sp>
      <p:pic>
        <p:nvPicPr>
          <p:cNvPr id="4" name="Recorded Sound">
            <a:hlinkClick r:id="" action="ppaction://media"/>
            <a:extLst>
              <a:ext uri="{FF2B5EF4-FFF2-40B4-BE49-F238E27FC236}">
                <a16:creationId xmlns:a16="http://schemas.microsoft.com/office/drawing/2014/main" id="{B0C9635F-3732-D3EB-7749-8F692ED0207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714398" y="6128342"/>
            <a:ext cx="487363" cy="487363"/>
          </a:xfrm>
          <a:prstGeom prst="rect">
            <a:avLst/>
          </a:prstGeom>
        </p:spPr>
      </p:pic>
    </p:spTree>
    <p:extLst>
      <p:ext uri="{BB962C8B-B14F-4D97-AF65-F5344CB8AC3E}">
        <p14:creationId xmlns:p14="http://schemas.microsoft.com/office/powerpoint/2010/main" val="2564997563"/>
      </p:ext>
    </p:extLst>
  </p:cSld>
  <p:clrMapOvr>
    <a:masterClrMapping/>
  </p:clrMapOvr>
  <mc:AlternateContent xmlns:mc="http://schemas.openxmlformats.org/markup-compatibility/2006">
    <mc:Choice xmlns:p14="http://schemas.microsoft.com/office/powerpoint/2010/main" Requires="p14">
      <p:transition spd="slow" p14:dur="2000" advTm="91903"/>
    </mc:Choice>
    <mc:Fallback>
      <p:transition spd="slow" advTm="91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9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CD8202C-4E0E-99AB-2EBD-DE4C61E5052F}"/>
              </a:ext>
            </a:extLst>
          </p:cNvPr>
          <p:cNvSpPr>
            <a:spLocks noGrp="1"/>
          </p:cNvSpPr>
          <p:nvPr>
            <p:ph idx="1"/>
          </p:nvPr>
        </p:nvSpPr>
        <p:spPr/>
        <p:txBody>
          <a:bodyPr>
            <a:normAutofit fontScale="85000" lnSpcReduction="10000"/>
          </a:bodyPr>
          <a:lstStyle/>
          <a:p>
            <a:pPr marL="0" indent="0">
              <a:buNone/>
            </a:pPr>
            <a:r>
              <a:rPr lang="en-GB" b="1" dirty="0">
                <a:latin typeface="Abadi" panose="020B0604020104020204" pitchFamily="34" charset="0"/>
              </a:rPr>
              <a:t>Challenges and Limitations </a:t>
            </a:r>
          </a:p>
          <a:p>
            <a:r>
              <a:rPr lang="en-GB" b="1" dirty="0">
                <a:latin typeface="Abadi" panose="020B0604020104020204" pitchFamily="34" charset="0"/>
              </a:rPr>
              <a:t>Digital Exclusion:</a:t>
            </a:r>
            <a:r>
              <a:rPr lang="en-GB" dirty="0">
                <a:latin typeface="Abadi" panose="020B0604020104020204" pitchFamily="34" charset="0"/>
              </a:rPr>
              <a:t> Many older adults lack digital skills, internet access, or confidence, reinforcing inequalities (Age</a:t>
            </a:r>
            <a:r>
              <a:rPr lang="en-GB" b="1" dirty="0">
                <a:latin typeface="Abadi" panose="020B0604020104020204" pitchFamily="34" charset="0"/>
              </a:rPr>
              <a:t> </a:t>
            </a:r>
            <a:r>
              <a:rPr lang="en-GB" dirty="0">
                <a:latin typeface="Abadi" panose="020B0604020104020204" pitchFamily="34" charset="0"/>
              </a:rPr>
              <a:t>UK, 2023).</a:t>
            </a:r>
          </a:p>
          <a:p>
            <a:r>
              <a:rPr lang="en-GB" b="1" dirty="0">
                <a:latin typeface="Abadi" panose="020B0604020104020204" pitchFamily="34" charset="0"/>
              </a:rPr>
              <a:t>Cost and Sustainability: </a:t>
            </a:r>
            <a:r>
              <a:rPr lang="en-GB" dirty="0">
                <a:latin typeface="Abadi" panose="020B0604020104020204" pitchFamily="34" charset="0"/>
              </a:rPr>
              <a:t>High initial costs limit adoption by local authorities and individuals.</a:t>
            </a:r>
          </a:p>
          <a:p>
            <a:r>
              <a:rPr lang="en-GB" b="1" dirty="0">
                <a:latin typeface="Abadi" panose="020B0604020104020204" pitchFamily="34" charset="0"/>
              </a:rPr>
              <a:t>Ethical Concerns: </a:t>
            </a:r>
            <a:r>
              <a:rPr lang="en-GB" dirty="0">
                <a:latin typeface="Abadi" panose="020B0604020104020204" pitchFamily="34" charset="0"/>
              </a:rPr>
              <a:t>Issues around consent, surveillance, data privacy, and loss of human interaction.</a:t>
            </a:r>
          </a:p>
          <a:p>
            <a:r>
              <a:rPr lang="en-GB" b="1" dirty="0">
                <a:latin typeface="Abadi" panose="020B0604020104020204" pitchFamily="34" charset="0"/>
              </a:rPr>
              <a:t>Risk of Depersonalisation: </a:t>
            </a:r>
            <a:r>
              <a:rPr lang="en-GB" dirty="0">
                <a:latin typeface="Abadi" panose="020B0604020104020204" pitchFamily="34" charset="0"/>
              </a:rPr>
              <a:t>Overreliance on technology may reduce relational, person-centred care.</a:t>
            </a:r>
          </a:p>
          <a:p>
            <a:pPr marL="0" indent="0">
              <a:buNone/>
            </a:pPr>
            <a:r>
              <a:rPr lang="en-GB" dirty="0">
                <a:latin typeface="Abadi" panose="020B0604020104020204" pitchFamily="34" charset="0"/>
              </a:rPr>
              <a:t>From a critical gerontology perspective, technology can empower but may also reinforce structural inequalities if not implemented inclusively (Glasby, 2021).</a:t>
            </a:r>
          </a:p>
          <a:p>
            <a:pPr marL="0" indent="0">
              <a:buNone/>
            </a:pPr>
            <a:endParaRPr lang="en-GB" dirty="0">
              <a:latin typeface="Abadi" panose="020B0604020104020204" pitchFamily="34" charset="0"/>
            </a:endParaRPr>
          </a:p>
          <a:p>
            <a:pPr marL="0" indent="0">
              <a:buNone/>
            </a:pPr>
            <a:r>
              <a:rPr lang="en-GB" b="1" dirty="0">
                <a:latin typeface="Abadi" panose="020B0604020104020204" pitchFamily="34" charset="0"/>
              </a:rPr>
              <a:t>Overall Evaluation </a:t>
            </a:r>
          </a:p>
          <a:p>
            <a:pPr marL="0" indent="0">
              <a:buNone/>
            </a:pPr>
            <a:r>
              <a:rPr lang="en-GB" b="1" dirty="0">
                <a:latin typeface="Abadi" panose="020B0604020104020204" pitchFamily="34" charset="0"/>
              </a:rPr>
              <a:t>Technology has significant potential to enhance care quality and empowerment; however, its effectiveness depends on inclusive design, ethical use, adequate funding, and integration with human support, rather than replacing traditional care relationships.  </a:t>
            </a:r>
          </a:p>
        </p:txBody>
      </p:sp>
      <p:sp>
        <p:nvSpPr>
          <p:cNvPr id="3" name="Title 2">
            <a:extLst>
              <a:ext uri="{FF2B5EF4-FFF2-40B4-BE49-F238E27FC236}">
                <a16:creationId xmlns:a16="http://schemas.microsoft.com/office/drawing/2014/main" id="{BF6CB606-7F26-1365-DC11-C8A4F8626F8E}"/>
              </a:ext>
            </a:extLst>
          </p:cNvPr>
          <p:cNvSpPr>
            <a:spLocks noGrp="1"/>
          </p:cNvSpPr>
          <p:nvPr>
            <p:ph type="title"/>
          </p:nvPr>
        </p:nvSpPr>
        <p:spPr/>
        <p:txBody>
          <a:bodyPr>
            <a:normAutofit fontScale="90000"/>
          </a:bodyPr>
          <a:lstStyle/>
          <a:p>
            <a:r>
              <a:rPr lang="en-GB" dirty="0">
                <a:latin typeface="Abadi" panose="020B0604020104020204" pitchFamily="34" charset="0"/>
              </a:rPr>
              <a:t>Technology and innovation in older people’s care</a:t>
            </a:r>
          </a:p>
        </p:txBody>
      </p:sp>
      <p:pic>
        <p:nvPicPr>
          <p:cNvPr id="4" name="Recorded Sound">
            <a:hlinkClick r:id="" action="ppaction://media"/>
            <a:extLst>
              <a:ext uri="{FF2B5EF4-FFF2-40B4-BE49-F238E27FC236}">
                <a16:creationId xmlns:a16="http://schemas.microsoft.com/office/drawing/2014/main" id="{A6600CA2-06C0-E215-A052-FB1F2F3B03A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059631" y="5810308"/>
            <a:ext cx="487363" cy="1021994"/>
          </a:xfrm>
          <a:prstGeom prst="rect">
            <a:avLst/>
          </a:prstGeom>
        </p:spPr>
      </p:pic>
    </p:spTree>
    <p:extLst>
      <p:ext uri="{BB962C8B-B14F-4D97-AF65-F5344CB8AC3E}">
        <p14:creationId xmlns:p14="http://schemas.microsoft.com/office/powerpoint/2010/main" val="3069475113"/>
      </p:ext>
    </p:extLst>
  </p:cSld>
  <p:clrMapOvr>
    <a:masterClrMapping/>
  </p:clrMapOvr>
  <mc:AlternateContent xmlns:mc="http://schemas.openxmlformats.org/markup-compatibility/2006">
    <mc:Choice xmlns:p14="http://schemas.microsoft.com/office/powerpoint/2010/main" Requires="p14">
      <p:transition spd="slow" p14:dur="2000" advTm="81326"/>
    </mc:Choice>
    <mc:Fallback>
      <p:transition spd="slow" advTm="813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3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3C1117B-FF67-23D8-0BED-343B189E8F91}"/>
              </a:ext>
            </a:extLst>
          </p:cNvPr>
          <p:cNvSpPr>
            <a:spLocks noGrp="1"/>
          </p:cNvSpPr>
          <p:nvPr>
            <p:ph idx="1"/>
          </p:nvPr>
        </p:nvSpPr>
        <p:spPr/>
        <p:txBody>
          <a:bodyPr>
            <a:normAutofit fontScale="92500"/>
          </a:bodyPr>
          <a:lstStyle/>
          <a:p>
            <a:pPr marL="0" indent="0">
              <a:buNone/>
            </a:pPr>
            <a:r>
              <a:rPr lang="en-GB" b="1" dirty="0">
                <a:latin typeface="Abadi" panose="020B0604020104020204" pitchFamily="34" charset="0"/>
              </a:rPr>
              <a:t>Case studies: Theory, Policy and Technology in Practice  </a:t>
            </a:r>
          </a:p>
          <a:p>
            <a:pPr marL="0" indent="0">
              <a:buNone/>
            </a:pPr>
            <a:r>
              <a:rPr lang="en-GB" b="1" dirty="0">
                <a:latin typeface="Abadi" panose="020B0604020104020204" pitchFamily="34" charset="0"/>
              </a:rPr>
              <a:t>Case Study 1: Telehealth Supporting Independent Living </a:t>
            </a:r>
          </a:p>
          <a:p>
            <a:pPr marL="0" indent="0">
              <a:buNone/>
            </a:pPr>
            <a:r>
              <a:rPr lang="en-GB" dirty="0">
                <a:latin typeface="Abadi" panose="020B0604020104020204" pitchFamily="34" charset="0"/>
              </a:rPr>
              <a:t>An older adult with long-term conditions (e.g. COPD and diabetes) receives remote health monitoring and virtual GP consultations through NHS community services. This approach aligns with the NHS Long Term Plan, which promotes digital- first care and early intervention to reduce hospital admissions (NHS England, 2019).</a:t>
            </a:r>
          </a:p>
          <a:p>
            <a:pPr marL="0" indent="0">
              <a:buNone/>
            </a:pPr>
            <a:r>
              <a:rPr lang="en-GB" dirty="0">
                <a:latin typeface="Abadi" panose="020B0604020104020204" pitchFamily="34" charset="0"/>
              </a:rPr>
              <a:t>Application of Theory and Policy:</a:t>
            </a:r>
          </a:p>
          <a:p>
            <a:r>
              <a:rPr lang="en-GB" dirty="0">
                <a:latin typeface="Abadi" panose="020B0604020104020204" pitchFamily="34" charset="0"/>
              </a:rPr>
              <a:t>Reflects continuity theory, enabling individuals to maintain familiar routines and independence (Atchley, 1989).</a:t>
            </a:r>
          </a:p>
          <a:p>
            <a:r>
              <a:rPr lang="en-GB" dirty="0">
                <a:latin typeface="Abadi" panose="020B0604020104020204" pitchFamily="34" charset="0"/>
              </a:rPr>
              <a:t>Supports the Care Act 2014 duty to promote wellbeing and prevent escalation of care needs (DHSC, 2014).</a:t>
            </a:r>
          </a:p>
          <a:p>
            <a:pPr marL="0" indent="0">
              <a:buNone/>
            </a:pPr>
            <a:r>
              <a:rPr lang="en-GB" b="1" dirty="0">
                <a:latin typeface="Abadi" panose="020B0604020104020204" pitchFamily="34" charset="0"/>
              </a:rPr>
              <a:t>Learning Point: Technology can enhance autonomy and health outcomes when integrated with community-based support but relies on digital access and user capability.</a:t>
            </a:r>
          </a:p>
          <a:p>
            <a:pPr marL="0" indent="0">
              <a:buNone/>
            </a:pPr>
            <a:endParaRPr lang="en-GB" b="1" dirty="0"/>
          </a:p>
        </p:txBody>
      </p:sp>
      <p:sp>
        <p:nvSpPr>
          <p:cNvPr id="3" name="Title 2">
            <a:extLst>
              <a:ext uri="{FF2B5EF4-FFF2-40B4-BE49-F238E27FC236}">
                <a16:creationId xmlns:a16="http://schemas.microsoft.com/office/drawing/2014/main" id="{46246B50-ADDA-8143-A824-FCAD3560ED96}"/>
              </a:ext>
            </a:extLst>
          </p:cNvPr>
          <p:cNvSpPr>
            <a:spLocks noGrp="1"/>
          </p:cNvSpPr>
          <p:nvPr>
            <p:ph type="title"/>
          </p:nvPr>
        </p:nvSpPr>
        <p:spPr/>
        <p:txBody>
          <a:bodyPr/>
          <a:lstStyle/>
          <a:p>
            <a:r>
              <a:rPr lang="en-GB" dirty="0">
                <a:latin typeface="Abadi" panose="020B0604020104020204" pitchFamily="34" charset="0"/>
              </a:rPr>
              <a:t>Case study </a:t>
            </a:r>
          </a:p>
        </p:txBody>
      </p:sp>
      <p:pic>
        <p:nvPicPr>
          <p:cNvPr id="4" name="Recorded Sound">
            <a:hlinkClick r:id="" action="ppaction://media"/>
            <a:extLst>
              <a:ext uri="{FF2B5EF4-FFF2-40B4-BE49-F238E27FC236}">
                <a16:creationId xmlns:a16="http://schemas.microsoft.com/office/drawing/2014/main" id="{EB5C2643-EED3-A3FC-13CE-976DA020C9E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632047" y="5701628"/>
            <a:ext cx="487363" cy="487363"/>
          </a:xfrm>
          <a:prstGeom prst="rect">
            <a:avLst/>
          </a:prstGeom>
        </p:spPr>
      </p:pic>
    </p:spTree>
    <p:extLst>
      <p:ext uri="{BB962C8B-B14F-4D97-AF65-F5344CB8AC3E}">
        <p14:creationId xmlns:p14="http://schemas.microsoft.com/office/powerpoint/2010/main" val="4093864399"/>
      </p:ext>
    </p:extLst>
  </p:cSld>
  <p:clrMapOvr>
    <a:masterClrMapping/>
  </p:clrMapOvr>
  <mc:AlternateContent xmlns:mc="http://schemas.openxmlformats.org/markup-compatibility/2006">
    <mc:Choice xmlns:p14="http://schemas.microsoft.com/office/powerpoint/2010/main" Requires="p14">
      <p:transition spd="slow" p14:dur="2000" advTm="72294"/>
    </mc:Choice>
    <mc:Fallback>
      <p:transition spd="slow" advTm="722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29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593A2E9-BE3F-74B6-3926-6259B5A51E31}"/>
              </a:ext>
            </a:extLst>
          </p:cNvPr>
          <p:cNvSpPr>
            <a:spLocks noGrp="1"/>
          </p:cNvSpPr>
          <p:nvPr>
            <p:ph idx="1"/>
          </p:nvPr>
        </p:nvSpPr>
        <p:spPr>
          <a:xfrm>
            <a:off x="581192" y="2180496"/>
            <a:ext cx="11029615" cy="4490892"/>
          </a:xfrm>
        </p:spPr>
        <p:txBody>
          <a:bodyPr>
            <a:normAutofit lnSpcReduction="10000"/>
          </a:bodyPr>
          <a:lstStyle/>
          <a:p>
            <a:pPr marL="0" indent="0">
              <a:buNone/>
            </a:pPr>
            <a:r>
              <a:rPr lang="en-GB" b="1" dirty="0">
                <a:latin typeface="Abadi" panose="020B0604020104020204" pitchFamily="34" charset="0"/>
              </a:rPr>
              <a:t>Case study 2: Day Centre and Assistive Technology for Social Wellbeing </a:t>
            </a:r>
          </a:p>
          <a:p>
            <a:pPr marL="0" indent="0">
              <a:buNone/>
            </a:pPr>
            <a:r>
              <a:rPr lang="en-GB" dirty="0">
                <a:latin typeface="Abadi" panose="020B0604020104020204" pitchFamily="34" charset="0"/>
              </a:rPr>
              <a:t>A local authority- funded day centre incorporates digital activities such as tablet- based cognitive games and virtual social groups to support older adults at risk of isolation.</a:t>
            </a:r>
          </a:p>
          <a:p>
            <a:pPr marL="0" indent="0">
              <a:buNone/>
            </a:pPr>
            <a:r>
              <a:rPr lang="en-GB" dirty="0">
                <a:latin typeface="Abadi" panose="020B0604020104020204" pitchFamily="34" charset="0"/>
              </a:rPr>
              <a:t>Application of Theory and Policy:</a:t>
            </a:r>
          </a:p>
          <a:p>
            <a:r>
              <a:rPr lang="en-GB" dirty="0">
                <a:latin typeface="Abadi" panose="020B0604020104020204" pitchFamily="34" charset="0"/>
              </a:rPr>
              <a:t>Aligns with activity theory, demonstrating the importance of engagement for wellbeing (Havighurst, 1961).</a:t>
            </a:r>
          </a:p>
          <a:p>
            <a:r>
              <a:rPr lang="en-GB" dirty="0">
                <a:latin typeface="Abadi" panose="020B0604020104020204" pitchFamily="34" charset="0"/>
              </a:rPr>
              <a:t>Supports Equality Act 2010 principles by promoting inclusive participation </a:t>
            </a:r>
          </a:p>
          <a:p>
            <a:pPr marL="0" indent="0">
              <a:buNone/>
            </a:pPr>
            <a:r>
              <a:rPr lang="en-GB" b="1" dirty="0">
                <a:latin typeface="Abadi" panose="020B0604020104020204" pitchFamily="34" charset="0"/>
              </a:rPr>
              <a:t>Learning point: </a:t>
            </a:r>
          </a:p>
          <a:p>
            <a:pPr marL="0" indent="0">
              <a:buNone/>
            </a:pPr>
            <a:r>
              <a:rPr lang="en-GB" b="1" dirty="0">
                <a:latin typeface="Abadi" panose="020B0604020104020204" pitchFamily="34" charset="0"/>
              </a:rPr>
              <a:t>Blending traditional social care with technology can reduce loneliness and support mental wellbeing; however, funding constraints limit consistent access across regions.</a:t>
            </a:r>
          </a:p>
          <a:p>
            <a:pPr marL="0" indent="0">
              <a:buNone/>
            </a:pPr>
            <a:r>
              <a:rPr lang="en-GB" b="1" i="1" dirty="0">
                <a:latin typeface="Abadi" panose="020B0604020104020204" pitchFamily="34" charset="0"/>
              </a:rPr>
              <a:t>Overall Analysis </a:t>
            </a:r>
          </a:p>
          <a:p>
            <a:pPr marL="0" indent="0">
              <a:buNone/>
            </a:pPr>
            <a:r>
              <a:rPr lang="en-GB" b="1" i="1" dirty="0">
                <a:latin typeface="Abadi" panose="020B0604020104020204" pitchFamily="34" charset="0"/>
              </a:rPr>
              <a:t>These cases highlight that effective elderly care depends on integrating theory, policy and technology. Technology enhances care delivery when used ethically and inclusively, but does not replace the need for relational, person-centred support.</a:t>
            </a:r>
          </a:p>
          <a:p>
            <a:pPr marL="0" indent="0">
              <a:buNone/>
            </a:pPr>
            <a:endParaRPr lang="en-GB" b="1" dirty="0"/>
          </a:p>
        </p:txBody>
      </p:sp>
      <p:sp>
        <p:nvSpPr>
          <p:cNvPr id="3" name="Title 2">
            <a:extLst>
              <a:ext uri="{FF2B5EF4-FFF2-40B4-BE49-F238E27FC236}">
                <a16:creationId xmlns:a16="http://schemas.microsoft.com/office/drawing/2014/main" id="{76B44EA5-52F6-2CC2-1E6F-C3E5BB64097F}"/>
              </a:ext>
            </a:extLst>
          </p:cNvPr>
          <p:cNvSpPr>
            <a:spLocks noGrp="1"/>
          </p:cNvSpPr>
          <p:nvPr>
            <p:ph type="title"/>
          </p:nvPr>
        </p:nvSpPr>
        <p:spPr/>
        <p:txBody>
          <a:bodyPr/>
          <a:lstStyle/>
          <a:p>
            <a:r>
              <a:rPr lang="en-GB" dirty="0">
                <a:latin typeface="Abadi" panose="020B0604020104020204" pitchFamily="34" charset="0"/>
              </a:rPr>
              <a:t>Case study </a:t>
            </a:r>
          </a:p>
        </p:txBody>
      </p:sp>
      <p:pic>
        <p:nvPicPr>
          <p:cNvPr id="4" name="Recorded Sound">
            <a:hlinkClick r:id="" action="ppaction://media"/>
            <a:extLst>
              <a:ext uri="{FF2B5EF4-FFF2-40B4-BE49-F238E27FC236}">
                <a16:creationId xmlns:a16="http://schemas.microsoft.com/office/drawing/2014/main" id="{78FCDD72-E1E8-8127-F8FB-75680D4F353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106283" y="5227928"/>
            <a:ext cx="487363" cy="487363"/>
          </a:xfrm>
          <a:prstGeom prst="rect">
            <a:avLst/>
          </a:prstGeom>
        </p:spPr>
      </p:pic>
    </p:spTree>
    <p:extLst>
      <p:ext uri="{BB962C8B-B14F-4D97-AF65-F5344CB8AC3E}">
        <p14:creationId xmlns:p14="http://schemas.microsoft.com/office/powerpoint/2010/main" val="2490920330"/>
      </p:ext>
    </p:extLst>
  </p:cSld>
  <p:clrMapOvr>
    <a:masterClrMapping/>
  </p:clrMapOvr>
  <mc:AlternateContent xmlns:mc="http://schemas.openxmlformats.org/markup-compatibility/2006">
    <mc:Choice xmlns:p14="http://schemas.microsoft.com/office/powerpoint/2010/main" Requires="p14">
      <p:transition spd="slow" p14:dur="2000" advTm="69405"/>
    </mc:Choice>
    <mc:Fallback>
      <p:transition spd="slow" advTm="69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4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12B3E09-8B60-C485-FA00-20B7787B6BB0}"/>
              </a:ext>
            </a:extLst>
          </p:cNvPr>
          <p:cNvSpPr>
            <a:spLocks noGrp="1"/>
          </p:cNvSpPr>
          <p:nvPr>
            <p:ph idx="1"/>
          </p:nvPr>
        </p:nvSpPr>
        <p:spPr>
          <a:xfrm>
            <a:off x="581193" y="2180496"/>
            <a:ext cx="4681272" cy="3678303"/>
          </a:xfrm>
        </p:spPr>
        <p:txBody>
          <a:bodyPr>
            <a:normAutofit fontScale="92500" lnSpcReduction="20000"/>
          </a:bodyPr>
          <a:lstStyle/>
          <a:p>
            <a:pPr marL="0" indent="0">
              <a:buNone/>
            </a:pPr>
            <a:r>
              <a:rPr lang="en-GB" b="1" dirty="0">
                <a:latin typeface="Abadi" panose="020B0604020104020204" pitchFamily="34" charset="0"/>
              </a:rPr>
              <a:t>Strategic Improvements </a:t>
            </a:r>
          </a:p>
          <a:p>
            <a:r>
              <a:rPr lang="en-GB" b="1" dirty="0">
                <a:latin typeface="Abadi" panose="020B0604020104020204" pitchFamily="34" charset="0"/>
              </a:rPr>
              <a:t>Integrated Care Pathways: </a:t>
            </a:r>
            <a:r>
              <a:rPr lang="en-GB" dirty="0">
                <a:latin typeface="Abadi" panose="020B0604020104020204" pitchFamily="34" charset="0"/>
              </a:rPr>
              <a:t>Strengthen collaboration between health, social care, and community services to reduce fragmented care and improve continuity (Glasby, 2021).</a:t>
            </a:r>
          </a:p>
          <a:p>
            <a:r>
              <a:rPr lang="en-GB" b="1" dirty="0">
                <a:latin typeface="Abadi" panose="020B0604020104020204" pitchFamily="34" charset="0"/>
              </a:rPr>
              <a:t>Expanded Telehealth and Assistive Technology: </a:t>
            </a:r>
            <a:r>
              <a:rPr lang="en-GB" dirty="0">
                <a:latin typeface="Abadi" panose="020B0604020104020204" pitchFamily="34" charset="0"/>
              </a:rPr>
              <a:t>Scale up digital intervention while providing training and support to reduce digital exclusion (Age UK, 2023).</a:t>
            </a:r>
          </a:p>
          <a:p>
            <a:r>
              <a:rPr lang="en-GB" b="1" dirty="0">
                <a:latin typeface="Abadi" panose="020B0604020104020204" pitchFamily="34" charset="0"/>
              </a:rPr>
              <a:t>Workforce Development: </a:t>
            </a:r>
            <a:r>
              <a:rPr lang="en-GB" dirty="0">
                <a:latin typeface="Abadi" panose="020B0604020104020204" pitchFamily="34" charset="0"/>
              </a:rPr>
              <a:t>Invest in recruitment, retention, and skill development to ensure high-quality, person-centred care (Skills for Care, 2025).</a:t>
            </a:r>
          </a:p>
          <a:p>
            <a:endParaRPr lang="en-GB" dirty="0"/>
          </a:p>
        </p:txBody>
      </p:sp>
      <p:sp>
        <p:nvSpPr>
          <p:cNvPr id="3" name="Title 2">
            <a:extLst>
              <a:ext uri="{FF2B5EF4-FFF2-40B4-BE49-F238E27FC236}">
                <a16:creationId xmlns:a16="http://schemas.microsoft.com/office/drawing/2014/main" id="{8548F14E-FCB5-7299-9CFB-51152288EFA3}"/>
              </a:ext>
            </a:extLst>
          </p:cNvPr>
          <p:cNvSpPr>
            <a:spLocks noGrp="1"/>
          </p:cNvSpPr>
          <p:nvPr>
            <p:ph type="title"/>
          </p:nvPr>
        </p:nvSpPr>
        <p:spPr/>
        <p:txBody>
          <a:bodyPr>
            <a:normAutofit fontScale="90000"/>
          </a:bodyPr>
          <a:lstStyle/>
          <a:p>
            <a:r>
              <a:rPr lang="en-GB" dirty="0">
                <a:latin typeface="Abadi" panose="020B0604020104020204" pitchFamily="34" charset="0"/>
              </a:rPr>
              <a:t>Recommendations for improvement in older people’s care </a:t>
            </a:r>
          </a:p>
        </p:txBody>
      </p:sp>
      <p:sp>
        <p:nvSpPr>
          <p:cNvPr id="5" name="TextBox 4">
            <a:extLst>
              <a:ext uri="{FF2B5EF4-FFF2-40B4-BE49-F238E27FC236}">
                <a16:creationId xmlns:a16="http://schemas.microsoft.com/office/drawing/2014/main" id="{FF72966C-C463-CCAE-7688-D09C4D55A772}"/>
              </a:ext>
            </a:extLst>
          </p:cNvPr>
          <p:cNvSpPr txBox="1"/>
          <p:nvPr/>
        </p:nvSpPr>
        <p:spPr>
          <a:xfrm>
            <a:off x="6186196" y="2248678"/>
            <a:ext cx="5533053" cy="4247317"/>
          </a:xfrm>
          <a:prstGeom prst="rect">
            <a:avLst/>
          </a:prstGeom>
          <a:noFill/>
        </p:spPr>
        <p:txBody>
          <a:bodyPr wrap="square" rtlCol="0">
            <a:spAutoFit/>
          </a:bodyPr>
          <a:lstStyle/>
          <a:p>
            <a:r>
              <a:rPr lang="en-GB" b="1" dirty="0">
                <a:latin typeface="Abadi" panose="020B0604020104020204" pitchFamily="34" charset="0"/>
              </a:rPr>
              <a:t>Theory-based Recommendation </a:t>
            </a:r>
          </a:p>
          <a:p>
            <a:endParaRPr lang="en-GB" b="1" dirty="0">
              <a:latin typeface="Abadi" panose="020B0604020104020204" pitchFamily="34" charset="0"/>
            </a:endParaRPr>
          </a:p>
          <a:p>
            <a:pPr marL="285750" indent="-285750">
              <a:buFont typeface="Wingdings" panose="05000000000000000000" pitchFamily="2" charset="2"/>
              <a:buChar char="§"/>
            </a:pPr>
            <a:r>
              <a:rPr lang="en-GB" b="1" dirty="0">
                <a:latin typeface="Abadi" panose="020B0604020104020204" pitchFamily="34" charset="0"/>
              </a:rPr>
              <a:t>Activity Theory: </a:t>
            </a:r>
            <a:r>
              <a:rPr lang="en-GB" dirty="0">
                <a:latin typeface="Abadi" panose="020B0604020104020204" pitchFamily="34" charset="0"/>
              </a:rPr>
              <a:t>Expand programmes that maintain engagement and social participation, such as day centres incorporating digital and physical activities (Havighurst, 1961).</a:t>
            </a:r>
          </a:p>
          <a:p>
            <a:endParaRPr lang="en-GB" dirty="0">
              <a:latin typeface="Abadi" panose="020B0604020104020204" pitchFamily="34" charset="0"/>
            </a:endParaRPr>
          </a:p>
          <a:p>
            <a:pPr marL="285750" indent="-285750">
              <a:buFont typeface="Wingdings" panose="05000000000000000000" pitchFamily="2" charset="2"/>
              <a:buChar char="§"/>
            </a:pPr>
            <a:r>
              <a:rPr lang="en-GB" b="1" dirty="0">
                <a:latin typeface="Abadi" panose="020B0604020104020204" pitchFamily="34" charset="0"/>
              </a:rPr>
              <a:t>Continuity Theory: </a:t>
            </a:r>
            <a:r>
              <a:rPr lang="en-GB" dirty="0">
                <a:latin typeface="Abadi" panose="020B0604020104020204" pitchFamily="34" charset="0"/>
              </a:rPr>
              <a:t>Tailor interventions to individual lifestyles and preferences, supporting autonomy and sustained routines (Atchley, 1989). </a:t>
            </a:r>
          </a:p>
          <a:p>
            <a:endParaRPr lang="en-GB" dirty="0">
              <a:latin typeface="Abadi" panose="020B0604020104020204" pitchFamily="34" charset="0"/>
            </a:endParaRPr>
          </a:p>
          <a:p>
            <a:pPr marL="285750" indent="-285750">
              <a:buFont typeface="Wingdings" panose="05000000000000000000" pitchFamily="2" charset="2"/>
              <a:buChar char="§"/>
            </a:pPr>
            <a:r>
              <a:rPr lang="en-GB" b="1" dirty="0">
                <a:latin typeface="Abadi" panose="020B0604020104020204" pitchFamily="34" charset="0"/>
              </a:rPr>
              <a:t>Person-Environment Fit Theory: </a:t>
            </a:r>
            <a:r>
              <a:rPr lang="en-GB" dirty="0">
                <a:latin typeface="Abadi" panose="020B0604020104020204" pitchFamily="34" charset="0"/>
              </a:rPr>
              <a:t>Adapt residential and community care environment to align with older adults functional and cognitive needs (Lawton &amp; Nahemow, 1973).</a:t>
            </a:r>
          </a:p>
        </p:txBody>
      </p:sp>
      <p:pic>
        <p:nvPicPr>
          <p:cNvPr id="6" name="Recorded Sound">
            <a:hlinkClick r:id="" action="ppaction://media"/>
            <a:extLst>
              <a:ext uri="{FF2B5EF4-FFF2-40B4-BE49-F238E27FC236}">
                <a16:creationId xmlns:a16="http://schemas.microsoft.com/office/drawing/2014/main" id="{77117DBE-93B3-E584-1342-5FC2424F3AF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952722" y="6252313"/>
            <a:ext cx="487363" cy="487363"/>
          </a:xfrm>
          <a:prstGeom prst="rect">
            <a:avLst/>
          </a:prstGeom>
        </p:spPr>
      </p:pic>
    </p:spTree>
    <p:extLst>
      <p:ext uri="{BB962C8B-B14F-4D97-AF65-F5344CB8AC3E}">
        <p14:creationId xmlns:p14="http://schemas.microsoft.com/office/powerpoint/2010/main" val="1709430987"/>
      </p:ext>
    </p:extLst>
  </p:cSld>
  <p:clrMapOvr>
    <a:masterClrMapping/>
  </p:clrMapOvr>
  <mc:AlternateContent xmlns:mc="http://schemas.openxmlformats.org/markup-compatibility/2006">
    <mc:Choice xmlns:p14="http://schemas.microsoft.com/office/powerpoint/2010/main" Requires="p14">
      <p:transition spd="slow" p14:dur="2000" advTm="89033"/>
    </mc:Choice>
    <mc:Fallback>
      <p:transition spd="slow" advTm="890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903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B6C7F52-C8AE-D5F1-F4AE-92E035EC266C}"/>
              </a:ext>
            </a:extLst>
          </p:cNvPr>
          <p:cNvSpPr>
            <a:spLocks noGrp="1"/>
          </p:cNvSpPr>
          <p:nvPr>
            <p:ph idx="1"/>
          </p:nvPr>
        </p:nvSpPr>
        <p:spPr>
          <a:xfrm>
            <a:off x="581192" y="2180496"/>
            <a:ext cx="11029615" cy="4490892"/>
          </a:xfrm>
        </p:spPr>
        <p:txBody>
          <a:bodyPr>
            <a:normAutofit fontScale="85000" lnSpcReduction="10000"/>
          </a:bodyPr>
          <a:lstStyle/>
          <a:p>
            <a:pPr marL="0" indent="0">
              <a:buNone/>
            </a:pPr>
            <a:r>
              <a:rPr lang="en-GB" b="1" dirty="0">
                <a:latin typeface="Abadi" panose="020B0604020104020204" pitchFamily="34" charset="0"/>
              </a:rPr>
              <a:t>Policy Implication</a:t>
            </a:r>
          </a:p>
          <a:p>
            <a:r>
              <a:rPr lang="en-GB" b="1" dirty="0">
                <a:latin typeface="Abadi" panose="020B0604020104020204" pitchFamily="34" charset="0"/>
              </a:rPr>
              <a:t>Funding Reform:</a:t>
            </a:r>
            <a:r>
              <a:rPr lang="en-GB" dirty="0">
                <a:latin typeface="Abadi" panose="020B0604020104020204" pitchFamily="34" charset="0"/>
              </a:rPr>
              <a:t> Ensures sustainable local authority budgets to support preventative community-based care.</a:t>
            </a:r>
          </a:p>
          <a:p>
            <a:r>
              <a:rPr lang="en-GB" b="1" dirty="0">
                <a:latin typeface="Abadi" panose="020B0604020104020204" pitchFamily="34" charset="0"/>
              </a:rPr>
              <a:t>Digital Inclusion Policy:</a:t>
            </a:r>
            <a:r>
              <a:rPr lang="en-GB" dirty="0">
                <a:latin typeface="Abadi" panose="020B0604020104020204" pitchFamily="34" charset="0"/>
              </a:rPr>
              <a:t> Introduce national initiatives to provide devices, connectivity, and training for older adults. </a:t>
            </a:r>
          </a:p>
          <a:p>
            <a:r>
              <a:rPr lang="en-GB" b="1" dirty="0">
                <a:latin typeface="Abadi" panose="020B0604020104020204" pitchFamily="34" charset="0"/>
              </a:rPr>
              <a:t>Regulatory Support: </a:t>
            </a:r>
            <a:r>
              <a:rPr lang="en-GB" dirty="0">
                <a:latin typeface="Abadi" panose="020B0604020104020204" pitchFamily="34" charset="0"/>
              </a:rPr>
              <a:t>Embed technology use and person-centred practice in Care Quality Commission standards and inspection frameworks.</a:t>
            </a:r>
          </a:p>
          <a:p>
            <a:pPr marL="0" indent="0">
              <a:buNone/>
            </a:pPr>
            <a:r>
              <a:rPr lang="en-GB" b="1" dirty="0">
                <a:latin typeface="Abadi" panose="020B0604020104020204" pitchFamily="34" charset="0"/>
              </a:rPr>
              <a:t>Critical Evaluation</a:t>
            </a:r>
          </a:p>
          <a:p>
            <a:r>
              <a:rPr lang="en-GB" b="1" dirty="0">
                <a:latin typeface="Abadi" panose="020B0604020104020204" pitchFamily="34" charset="0"/>
              </a:rPr>
              <a:t>Potential Barriers: </a:t>
            </a:r>
            <a:r>
              <a:rPr lang="en-GB" dirty="0">
                <a:latin typeface="Abadi" panose="020B0604020104020204" pitchFamily="34" charset="0"/>
              </a:rPr>
              <a:t>High costs, work force shortages, resistance to technology adoption, and unequal regional implementation.</a:t>
            </a:r>
          </a:p>
          <a:p>
            <a:r>
              <a:rPr lang="en-GB" dirty="0">
                <a:latin typeface="Abadi" panose="020B0604020104020204" pitchFamily="34" charset="0"/>
              </a:rPr>
              <a:t>Suggested Solutions:</a:t>
            </a:r>
          </a:p>
          <a:p>
            <a:pPr>
              <a:buFont typeface="Arial" panose="020B0604020202020204" pitchFamily="34" charset="0"/>
              <a:buChar char="•"/>
            </a:pPr>
            <a:r>
              <a:rPr lang="en-GB" dirty="0">
                <a:latin typeface="Abadi" panose="020B0604020104020204" pitchFamily="34" charset="0"/>
              </a:rPr>
              <a:t>Pilot programmes to test feasibility before wide-scale implementation. </a:t>
            </a:r>
          </a:p>
          <a:p>
            <a:pPr>
              <a:buFont typeface="Arial" panose="020B0604020202020204" pitchFamily="34" charset="0"/>
              <a:buChar char="•"/>
            </a:pPr>
            <a:r>
              <a:rPr lang="en-GB" dirty="0">
                <a:latin typeface="Abadi" panose="020B0604020104020204" pitchFamily="34" charset="0"/>
              </a:rPr>
              <a:t>Partnership with voluntary and private sectors to supplement workforce and funding </a:t>
            </a:r>
          </a:p>
          <a:p>
            <a:pPr>
              <a:buFont typeface="Arial" panose="020B0604020202020204" pitchFamily="34" charset="0"/>
              <a:buChar char="•"/>
            </a:pPr>
            <a:r>
              <a:rPr lang="en-GB" dirty="0">
                <a:latin typeface="Abadi" panose="020B0604020104020204" pitchFamily="34" charset="0"/>
              </a:rPr>
              <a:t>Inclusive design and co-production with older people to enhance uptake and satisfaction.</a:t>
            </a:r>
          </a:p>
          <a:p>
            <a:pPr marL="0" indent="0">
              <a:buNone/>
            </a:pPr>
            <a:r>
              <a:rPr lang="en-GB" b="1" dirty="0">
                <a:latin typeface="Abadi" panose="020B0604020104020204" pitchFamily="34" charset="0"/>
              </a:rPr>
              <a:t>Overall: Recommendations address gaps in independence, social participation, safety, and equitable access while linking theory to practical evidence-based interventions.</a:t>
            </a:r>
          </a:p>
          <a:p>
            <a:pPr marL="0" indent="0">
              <a:buNone/>
            </a:pPr>
            <a:r>
              <a:rPr lang="en-GB" b="1" dirty="0">
                <a:latin typeface="Abadi" panose="020B0604020104020204" pitchFamily="34" charset="0"/>
              </a:rPr>
              <a:t> </a:t>
            </a:r>
          </a:p>
        </p:txBody>
      </p:sp>
      <p:sp>
        <p:nvSpPr>
          <p:cNvPr id="3" name="Title 2">
            <a:extLst>
              <a:ext uri="{FF2B5EF4-FFF2-40B4-BE49-F238E27FC236}">
                <a16:creationId xmlns:a16="http://schemas.microsoft.com/office/drawing/2014/main" id="{9111EAEF-FA82-B757-5956-C612B33A0CC1}"/>
              </a:ext>
            </a:extLst>
          </p:cNvPr>
          <p:cNvSpPr>
            <a:spLocks noGrp="1"/>
          </p:cNvSpPr>
          <p:nvPr>
            <p:ph type="title"/>
          </p:nvPr>
        </p:nvSpPr>
        <p:spPr/>
        <p:txBody>
          <a:bodyPr>
            <a:normAutofit fontScale="90000"/>
          </a:bodyPr>
          <a:lstStyle/>
          <a:p>
            <a:r>
              <a:rPr lang="en-GB" dirty="0">
                <a:latin typeface="Abadi" panose="020B0604020104020204" pitchFamily="34" charset="0"/>
              </a:rPr>
              <a:t>Recommendations for improvement in older people’s care </a:t>
            </a:r>
          </a:p>
        </p:txBody>
      </p:sp>
      <p:pic>
        <p:nvPicPr>
          <p:cNvPr id="4" name="Recorded Sound">
            <a:hlinkClick r:id="" action="ppaction://media"/>
            <a:extLst>
              <a:ext uri="{FF2B5EF4-FFF2-40B4-BE49-F238E27FC236}">
                <a16:creationId xmlns:a16="http://schemas.microsoft.com/office/drawing/2014/main" id="{E2D38B3B-EEE2-3034-580E-D0D16E3AAB6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20888" y="6011700"/>
            <a:ext cx="487363" cy="487363"/>
          </a:xfrm>
          <a:prstGeom prst="rect">
            <a:avLst/>
          </a:prstGeom>
        </p:spPr>
      </p:pic>
    </p:spTree>
    <p:extLst>
      <p:ext uri="{BB962C8B-B14F-4D97-AF65-F5344CB8AC3E}">
        <p14:creationId xmlns:p14="http://schemas.microsoft.com/office/powerpoint/2010/main" val="500404654"/>
      </p:ext>
    </p:extLst>
  </p:cSld>
  <p:clrMapOvr>
    <a:masterClrMapping/>
  </p:clrMapOvr>
  <mc:AlternateContent xmlns:mc="http://schemas.openxmlformats.org/markup-compatibility/2006">
    <mc:Choice xmlns:p14="http://schemas.microsoft.com/office/powerpoint/2010/main" Requires="p14">
      <p:transition spd="slow" p14:dur="2000" advTm="82348"/>
    </mc:Choice>
    <mc:Fallback>
      <p:transition spd="slow" advTm="823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23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5DFC1CE-F833-BC06-869A-6378F02547D2}"/>
              </a:ext>
            </a:extLst>
          </p:cNvPr>
          <p:cNvSpPr>
            <a:spLocks noGrp="1"/>
          </p:cNvSpPr>
          <p:nvPr>
            <p:ph idx="1"/>
          </p:nvPr>
        </p:nvSpPr>
        <p:spPr>
          <a:xfrm>
            <a:off x="581192" y="2180496"/>
            <a:ext cx="5514807" cy="4602859"/>
          </a:xfrm>
        </p:spPr>
        <p:txBody>
          <a:bodyPr>
            <a:noAutofit/>
          </a:bodyPr>
          <a:lstStyle/>
          <a:p>
            <a:pPr marL="0" indent="0">
              <a:buNone/>
            </a:pPr>
            <a:r>
              <a:rPr lang="en-GB" sz="1400" b="1" dirty="0">
                <a:latin typeface="Abadi" panose="020B0604020104020204" pitchFamily="34" charset="0"/>
              </a:rPr>
              <a:t>Summary of Key Points </a:t>
            </a:r>
          </a:p>
          <a:p>
            <a:r>
              <a:rPr lang="en-GB" sz="1400" dirty="0">
                <a:latin typeface="Abadi" panose="020B0604020104020204" pitchFamily="34" charset="0"/>
              </a:rPr>
              <a:t>The Uks ageing population presents increasing demand on health and social care, requiring adapted, person- centred strategies across domiciliary, residential, and community services (Age UK, 2024).</a:t>
            </a:r>
          </a:p>
          <a:p>
            <a:r>
              <a:rPr lang="en-GB" sz="1400" b="1" dirty="0">
                <a:latin typeface="Abadi" panose="020B0604020104020204" pitchFamily="34" charset="0"/>
              </a:rPr>
              <a:t>Critical evaluation of care provisions </a:t>
            </a:r>
            <a:r>
              <a:rPr lang="en-GB" sz="1400" dirty="0">
                <a:latin typeface="Abadi" panose="020B0604020104020204" pitchFamily="34" charset="0"/>
              </a:rPr>
              <a:t>reveals strengths in safety and structure, but persistent gaps in autonomy, accessibility, funding and workforce capacity (CQC, 2024; Skills for Care 2025).</a:t>
            </a:r>
          </a:p>
          <a:p>
            <a:r>
              <a:rPr lang="en-GB" sz="1400" b="1" dirty="0">
                <a:latin typeface="Abadi" panose="020B0604020104020204" pitchFamily="34" charset="0"/>
              </a:rPr>
              <a:t>Technology innovations </a:t>
            </a:r>
            <a:r>
              <a:rPr lang="en-GB" sz="1400" dirty="0">
                <a:latin typeface="Abadi" panose="020B0604020104020204" pitchFamily="34" charset="0"/>
              </a:rPr>
              <a:t>such as telehealth, smart homes, and digital apps enhance independence, safety, and engagement but raise (NHS England, 2019; Age UK, 2023).</a:t>
            </a:r>
          </a:p>
          <a:p>
            <a:r>
              <a:rPr lang="en-GB" sz="1400" dirty="0">
                <a:latin typeface="Abadi" panose="020B0604020104020204" pitchFamily="34" charset="0"/>
              </a:rPr>
              <a:t>Integration of theory and policy underpins best practice: activity, continuity and person-environment fit theories guide interventions, while legislation (Care Act 2014, Equality Act 2010) safeguard rights and promotes empowerment.</a:t>
            </a:r>
          </a:p>
          <a:p>
            <a:r>
              <a:rPr lang="en-GB" sz="1400" dirty="0">
                <a:latin typeface="Abadi" panose="020B0604020104020204" pitchFamily="34" charset="0"/>
              </a:rPr>
              <a:t>Case studies demonstrate that practical application of theory, policy and technology can improve outcomes when implemented inclusively and ethically.</a:t>
            </a:r>
          </a:p>
        </p:txBody>
      </p:sp>
      <p:sp>
        <p:nvSpPr>
          <p:cNvPr id="3" name="Title 2">
            <a:extLst>
              <a:ext uri="{FF2B5EF4-FFF2-40B4-BE49-F238E27FC236}">
                <a16:creationId xmlns:a16="http://schemas.microsoft.com/office/drawing/2014/main" id="{3841B8C1-392B-682C-370E-0EF4EB558DD5}"/>
              </a:ext>
            </a:extLst>
          </p:cNvPr>
          <p:cNvSpPr>
            <a:spLocks noGrp="1"/>
          </p:cNvSpPr>
          <p:nvPr>
            <p:ph type="title"/>
          </p:nvPr>
        </p:nvSpPr>
        <p:spPr/>
        <p:txBody>
          <a:bodyPr>
            <a:normAutofit/>
          </a:bodyPr>
          <a:lstStyle/>
          <a:p>
            <a:r>
              <a:rPr lang="en-GB" dirty="0">
                <a:latin typeface="Abadi" panose="020B0604020104020204" pitchFamily="34" charset="0"/>
              </a:rPr>
              <a:t>Conclusion &amp; future Outlook </a:t>
            </a:r>
          </a:p>
        </p:txBody>
      </p:sp>
      <p:sp>
        <p:nvSpPr>
          <p:cNvPr id="5" name="TextBox 4">
            <a:extLst>
              <a:ext uri="{FF2B5EF4-FFF2-40B4-BE49-F238E27FC236}">
                <a16:creationId xmlns:a16="http://schemas.microsoft.com/office/drawing/2014/main" id="{8ED00B39-8FD8-477C-313F-A2578001C736}"/>
              </a:ext>
            </a:extLst>
          </p:cNvPr>
          <p:cNvSpPr txBox="1"/>
          <p:nvPr/>
        </p:nvSpPr>
        <p:spPr>
          <a:xfrm>
            <a:off x="6512766" y="1950098"/>
            <a:ext cx="5679233" cy="3662541"/>
          </a:xfrm>
          <a:prstGeom prst="rect">
            <a:avLst/>
          </a:prstGeom>
          <a:noFill/>
        </p:spPr>
        <p:txBody>
          <a:bodyPr wrap="square" rtlCol="0">
            <a:spAutoFit/>
          </a:bodyPr>
          <a:lstStyle/>
          <a:p>
            <a:endParaRPr lang="en-GB" dirty="0"/>
          </a:p>
          <a:p>
            <a:r>
              <a:rPr lang="en-GB" sz="1400" b="1" dirty="0">
                <a:latin typeface="Abadi" panose="020B0604020104020204" pitchFamily="34" charset="0"/>
              </a:rPr>
              <a:t>Future  Outlook </a:t>
            </a:r>
          </a:p>
          <a:p>
            <a:pPr marL="285750" indent="-285750">
              <a:buFont typeface="Wingdings" panose="05000000000000000000" pitchFamily="2" charset="2"/>
              <a:buChar char="§"/>
            </a:pPr>
            <a:r>
              <a:rPr lang="en-GB" sz="1400" dirty="0">
                <a:latin typeface="Abadi" panose="020B0604020104020204" pitchFamily="34" charset="0"/>
              </a:rPr>
              <a:t>Expansion of technology-enabled care with inclusive, accessible digital solutions to address independence and social participation.</a:t>
            </a:r>
          </a:p>
          <a:p>
            <a:pPr marL="285750" indent="-285750">
              <a:buFont typeface="Wingdings" panose="05000000000000000000" pitchFamily="2" charset="2"/>
              <a:buChar char="§"/>
            </a:pPr>
            <a:endParaRPr lang="en-GB" sz="1400" dirty="0">
              <a:latin typeface="Abadi" panose="020B0604020104020204" pitchFamily="34" charset="0"/>
            </a:endParaRPr>
          </a:p>
          <a:p>
            <a:pPr marL="285750" indent="-285750">
              <a:buFont typeface="Wingdings" panose="05000000000000000000" pitchFamily="2" charset="2"/>
              <a:buChar char="§"/>
            </a:pPr>
            <a:r>
              <a:rPr lang="en-GB" sz="1400" dirty="0">
                <a:latin typeface="Abadi" panose="020B0604020104020204" pitchFamily="34" charset="0"/>
              </a:rPr>
              <a:t>Greater integration of health and social care systems to reduce fragmentation and enhance continuity.</a:t>
            </a:r>
          </a:p>
          <a:p>
            <a:pPr marL="285750" indent="-285750">
              <a:buFont typeface="Wingdings" panose="05000000000000000000" pitchFamily="2" charset="2"/>
              <a:buChar char="§"/>
            </a:pPr>
            <a:endParaRPr lang="en-GB" sz="1400" dirty="0">
              <a:latin typeface="Abadi" panose="020B0604020104020204" pitchFamily="34" charset="0"/>
            </a:endParaRPr>
          </a:p>
          <a:p>
            <a:pPr marL="285750" indent="-285750">
              <a:buFont typeface="Wingdings" panose="05000000000000000000" pitchFamily="2" charset="2"/>
              <a:buChar char="§"/>
            </a:pPr>
            <a:r>
              <a:rPr lang="en-GB" sz="1400" dirty="0">
                <a:latin typeface="Abadi" panose="020B0604020104020204" pitchFamily="34" charset="0"/>
              </a:rPr>
              <a:t>Research on long term outcomes of technology interventions, workforce models, and policy impact to inform evidence-based improvements. </a:t>
            </a:r>
          </a:p>
          <a:p>
            <a:pPr marL="285750" indent="-285750">
              <a:buFont typeface="Wingdings" panose="05000000000000000000" pitchFamily="2" charset="2"/>
              <a:buChar char="§"/>
            </a:pPr>
            <a:endParaRPr lang="en-GB" sz="1400" dirty="0">
              <a:latin typeface="Abadi" panose="020B0604020104020204" pitchFamily="34" charset="0"/>
            </a:endParaRPr>
          </a:p>
          <a:p>
            <a:pPr marL="285750" indent="-285750">
              <a:buFont typeface="Wingdings" panose="05000000000000000000" pitchFamily="2" charset="2"/>
              <a:buChar char="§"/>
            </a:pPr>
            <a:r>
              <a:rPr lang="en-GB" sz="1400" dirty="0">
                <a:latin typeface="Abadi" panose="020B0604020104020204" pitchFamily="34" charset="0"/>
              </a:rPr>
              <a:t>Development of innovation funding and policy frameworks to support preventive care, digital inclusion and sustainable person-centred models.  </a:t>
            </a:r>
          </a:p>
          <a:p>
            <a:endParaRPr lang="en-GB" dirty="0"/>
          </a:p>
        </p:txBody>
      </p:sp>
      <p:pic>
        <p:nvPicPr>
          <p:cNvPr id="6" name="Recorded Sound">
            <a:hlinkClick r:id="" action="ppaction://media"/>
            <a:extLst>
              <a:ext uri="{FF2B5EF4-FFF2-40B4-BE49-F238E27FC236}">
                <a16:creationId xmlns:a16="http://schemas.microsoft.com/office/drawing/2014/main" id="{445C5CE3-F0E9-BA86-7D8E-ED47110FB46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649084" y="5844747"/>
            <a:ext cx="487363" cy="487363"/>
          </a:xfrm>
          <a:prstGeom prst="rect">
            <a:avLst/>
          </a:prstGeom>
        </p:spPr>
      </p:pic>
    </p:spTree>
    <p:extLst>
      <p:ext uri="{BB962C8B-B14F-4D97-AF65-F5344CB8AC3E}">
        <p14:creationId xmlns:p14="http://schemas.microsoft.com/office/powerpoint/2010/main" val="3026820453"/>
      </p:ext>
    </p:extLst>
  </p:cSld>
  <p:clrMapOvr>
    <a:masterClrMapping/>
  </p:clrMapOvr>
  <mc:AlternateContent xmlns:mc="http://schemas.openxmlformats.org/markup-compatibility/2006">
    <mc:Choice xmlns:p14="http://schemas.microsoft.com/office/powerpoint/2010/main" Requires="p14">
      <p:transition spd="slow" p14:dur="2000" advTm="123202"/>
    </mc:Choice>
    <mc:Fallback>
      <p:transition spd="slow" advTm="1232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320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23D6B1B-786F-CBF7-A33E-B99EE1F174D4}"/>
              </a:ext>
            </a:extLst>
          </p:cNvPr>
          <p:cNvSpPr>
            <a:spLocks noGrp="1"/>
          </p:cNvSpPr>
          <p:nvPr>
            <p:ph idx="1"/>
          </p:nvPr>
        </p:nvSpPr>
        <p:spPr>
          <a:xfrm>
            <a:off x="581192" y="2180496"/>
            <a:ext cx="11029615" cy="4509553"/>
          </a:xfrm>
        </p:spPr>
        <p:txBody>
          <a:bodyPr/>
          <a:lstStyle/>
          <a:p>
            <a:pPr marL="342900" indent="-342900">
              <a:buFont typeface="+mj-lt"/>
              <a:buAutoNum type="arabicPeriod"/>
            </a:pPr>
            <a:r>
              <a:rPr lang="en-GB" dirty="0">
                <a:latin typeface="Abadi" panose="020B0604020104020204" pitchFamily="34" charset="0"/>
              </a:rPr>
              <a:t>Age UK (2023) </a:t>
            </a:r>
            <a:r>
              <a:rPr lang="en-GB" i="1" dirty="0">
                <a:latin typeface="Abadi" panose="020B0604020104020204" pitchFamily="34" charset="0"/>
              </a:rPr>
              <a:t>Digital inclusion and older people</a:t>
            </a:r>
            <a:r>
              <a:rPr lang="en-GB" dirty="0">
                <a:latin typeface="Abadi" panose="020B0604020104020204" pitchFamily="34" charset="0"/>
              </a:rPr>
              <a:t> London: Age UK.</a:t>
            </a:r>
          </a:p>
          <a:p>
            <a:pPr marL="342900" indent="-342900">
              <a:buFont typeface="+mj-lt"/>
              <a:buAutoNum type="arabicPeriod"/>
            </a:pPr>
            <a:r>
              <a:rPr lang="en-GB" dirty="0">
                <a:latin typeface="Abadi" panose="020B0604020104020204" pitchFamily="34" charset="0"/>
              </a:rPr>
              <a:t>Age UK (2024) </a:t>
            </a:r>
            <a:r>
              <a:rPr lang="en-GB" i="1" dirty="0">
                <a:latin typeface="Abadi" panose="020B0604020104020204" pitchFamily="34" charset="0"/>
              </a:rPr>
              <a:t>State of health and care of older people in England</a:t>
            </a:r>
            <a:r>
              <a:rPr lang="en-GB" dirty="0">
                <a:latin typeface="Abadi" panose="020B0604020104020204" pitchFamily="34" charset="0"/>
              </a:rPr>
              <a:t>. London: Age UK.</a:t>
            </a:r>
          </a:p>
          <a:p>
            <a:pPr marL="342900" indent="-342900">
              <a:buFont typeface="+mj-lt"/>
              <a:buAutoNum type="arabicPeriod"/>
            </a:pPr>
            <a:r>
              <a:rPr lang="en-GB" dirty="0">
                <a:latin typeface="Abadi" panose="020B0604020104020204" pitchFamily="34" charset="0"/>
              </a:rPr>
              <a:t>Atchley, R.C (1989) </a:t>
            </a:r>
            <a:r>
              <a:rPr lang="en-GB" i="1" dirty="0">
                <a:latin typeface="Abadi" panose="020B0604020104020204" pitchFamily="34" charset="0"/>
              </a:rPr>
              <a:t>‘A continuity theory of normal ageing’, The Gerontologist</a:t>
            </a:r>
            <a:r>
              <a:rPr lang="en-GB" dirty="0">
                <a:latin typeface="Abadi" panose="020B0604020104020204" pitchFamily="34" charset="0"/>
              </a:rPr>
              <a:t>, 29 (2), pp. 183-190.</a:t>
            </a:r>
          </a:p>
          <a:p>
            <a:pPr marL="342900" indent="-342900">
              <a:buFont typeface="+mj-lt"/>
              <a:buAutoNum type="arabicPeriod"/>
            </a:pPr>
            <a:r>
              <a:rPr lang="en-GB" dirty="0">
                <a:latin typeface="Abadi" panose="020B0604020104020204" pitchFamily="34" charset="0"/>
              </a:rPr>
              <a:t>Care Quality Commission (CQC) (2024) </a:t>
            </a:r>
            <a:r>
              <a:rPr lang="en-GB" i="1" dirty="0">
                <a:latin typeface="Abadi" panose="020B0604020104020204" pitchFamily="34" charset="0"/>
              </a:rPr>
              <a:t>State of adult social care services</a:t>
            </a:r>
            <a:r>
              <a:rPr lang="en-GB" dirty="0">
                <a:latin typeface="Abadi" panose="020B0604020104020204" pitchFamily="34" charset="0"/>
              </a:rPr>
              <a:t>. London: CQC.</a:t>
            </a:r>
          </a:p>
          <a:p>
            <a:pPr marL="342900" indent="-342900">
              <a:buFont typeface="+mj-lt"/>
              <a:buAutoNum type="arabicPeriod"/>
            </a:pPr>
            <a:r>
              <a:rPr lang="en-GB" dirty="0">
                <a:latin typeface="Abadi" panose="020B0604020104020204" pitchFamily="34" charset="0"/>
              </a:rPr>
              <a:t>Cumming, E. and Henry, W.E (1961) Growing old: The process of disengagement. New York: Basic Books.</a:t>
            </a:r>
          </a:p>
          <a:p>
            <a:pPr marL="342900" indent="-342900">
              <a:buFont typeface="+mj-lt"/>
              <a:buAutoNum type="arabicPeriod"/>
            </a:pPr>
            <a:r>
              <a:rPr lang="en-GB" dirty="0">
                <a:latin typeface="Abadi" panose="020B0604020104020204" pitchFamily="34" charset="0"/>
              </a:rPr>
              <a:t>Department of Health and Social Care (DHSC) (2014) </a:t>
            </a:r>
            <a:r>
              <a:rPr lang="en-GB" i="1" dirty="0">
                <a:latin typeface="Abadi" panose="020B0604020104020204" pitchFamily="34" charset="0"/>
              </a:rPr>
              <a:t>Care Act 2014</a:t>
            </a:r>
            <a:r>
              <a:rPr lang="en-GB" dirty="0">
                <a:latin typeface="Abadi" panose="020B0604020104020204" pitchFamily="34" charset="0"/>
              </a:rPr>
              <a:t>. London: DHSC.</a:t>
            </a:r>
          </a:p>
          <a:p>
            <a:pPr marL="342900" indent="-342900">
              <a:buFont typeface="+mj-lt"/>
              <a:buAutoNum type="arabicPeriod"/>
            </a:pPr>
            <a:r>
              <a:rPr lang="en-GB" dirty="0">
                <a:latin typeface="Abadi" panose="020B0604020104020204" pitchFamily="34" charset="0"/>
              </a:rPr>
              <a:t>Glasby, J. (2021) </a:t>
            </a:r>
            <a:r>
              <a:rPr lang="en-GB" i="1" dirty="0">
                <a:latin typeface="Abadi" panose="020B0604020104020204" pitchFamily="34" charset="0"/>
              </a:rPr>
              <a:t>Integrated health and social care in England: </a:t>
            </a:r>
            <a:r>
              <a:rPr lang="en-GB" dirty="0">
                <a:latin typeface="Abadi" panose="020B0604020104020204" pitchFamily="34" charset="0"/>
              </a:rPr>
              <a:t>Evidence and policy implications. Bristol: Policy Press.</a:t>
            </a:r>
          </a:p>
          <a:p>
            <a:pPr marL="342900" indent="-342900">
              <a:buFont typeface="+mj-lt"/>
              <a:buAutoNum type="arabicPeriod"/>
            </a:pPr>
            <a:r>
              <a:rPr lang="en-GB" dirty="0">
                <a:latin typeface="Abadi" panose="020B0604020104020204" pitchFamily="34" charset="0"/>
              </a:rPr>
              <a:t>Havighurst, R.J (1961) </a:t>
            </a:r>
            <a:r>
              <a:rPr lang="en-GB" i="1" dirty="0">
                <a:latin typeface="Abadi" panose="020B0604020104020204" pitchFamily="34" charset="0"/>
              </a:rPr>
              <a:t>‘Successful aging’, The Gerontologist</a:t>
            </a:r>
            <a:r>
              <a:rPr lang="en-GB" dirty="0">
                <a:latin typeface="Abadi" panose="020B0604020104020204" pitchFamily="34" charset="0"/>
              </a:rPr>
              <a:t>, 1(1), pp. 8-13.</a:t>
            </a:r>
          </a:p>
          <a:p>
            <a:pPr marL="342900" indent="-342900">
              <a:buFont typeface="+mj-lt"/>
              <a:buAutoNum type="arabicPeriod"/>
            </a:pPr>
            <a:r>
              <a:rPr lang="en-GB" dirty="0">
                <a:latin typeface="Abadi" panose="020B0604020104020204" pitchFamily="34" charset="0"/>
              </a:rPr>
              <a:t>Lawton, M.P. and Nahemow, L. (1973) ‘Ecology and the ageing process’, In Eisdorfer, C. and Lawton, M.P. (eds.) The psychology of adult development and aging. Washington, DC: American Psychological Association, pp. 619-674.</a:t>
            </a:r>
          </a:p>
          <a:p>
            <a:pPr marL="0" indent="0">
              <a:buNone/>
            </a:pPr>
            <a:endParaRPr lang="en-GB" dirty="0">
              <a:latin typeface="Abadi" panose="020B0604020104020204" pitchFamily="34" charset="0"/>
            </a:endParaRPr>
          </a:p>
          <a:p>
            <a:pPr marL="342900" indent="-342900">
              <a:buFont typeface="+mj-lt"/>
              <a:buAutoNum type="arabicPeriod"/>
            </a:pPr>
            <a:endParaRPr lang="en-GB" dirty="0">
              <a:latin typeface="Abadi" panose="020B0604020104020204" pitchFamily="34" charset="0"/>
            </a:endParaRPr>
          </a:p>
          <a:p>
            <a:pPr marL="342900" indent="-342900">
              <a:buFont typeface="+mj-lt"/>
              <a:buAutoNum type="arabicPeriod"/>
            </a:pPr>
            <a:endParaRPr lang="en-GB" dirty="0"/>
          </a:p>
        </p:txBody>
      </p:sp>
      <p:sp>
        <p:nvSpPr>
          <p:cNvPr id="3" name="Title 2">
            <a:extLst>
              <a:ext uri="{FF2B5EF4-FFF2-40B4-BE49-F238E27FC236}">
                <a16:creationId xmlns:a16="http://schemas.microsoft.com/office/drawing/2014/main" id="{6C4A4EAE-B7F4-E665-1A5A-BDE2D64306B9}"/>
              </a:ext>
            </a:extLst>
          </p:cNvPr>
          <p:cNvSpPr>
            <a:spLocks noGrp="1"/>
          </p:cNvSpPr>
          <p:nvPr>
            <p:ph type="title"/>
          </p:nvPr>
        </p:nvSpPr>
        <p:spPr/>
        <p:txBody>
          <a:bodyPr>
            <a:normAutofit/>
          </a:bodyPr>
          <a:lstStyle/>
          <a:p>
            <a:r>
              <a:rPr lang="en-GB" dirty="0"/>
              <a:t>References</a:t>
            </a:r>
          </a:p>
        </p:txBody>
      </p:sp>
    </p:spTree>
    <p:extLst>
      <p:ext uri="{BB962C8B-B14F-4D97-AF65-F5344CB8AC3E}">
        <p14:creationId xmlns:p14="http://schemas.microsoft.com/office/powerpoint/2010/main" val="3827419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51BBF66-286F-9E10-FECD-F0CA8D545225}"/>
              </a:ext>
            </a:extLst>
          </p:cNvPr>
          <p:cNvSpPr>
            <a:spLocks noGrp="1"/>
          </p:cNvSpPr>
          <p:nvPr>
            <p:ph idx="1"/>
          </p:nvPr>
        </p:nvSpPr>
        <p:spPr>
          <a:xfrm>
            <a:off x="581192" y="2180496"/>
            <a:ext cx="11029615" cy="4257626"/>
          </a:xfrm>
        </p:spPr>
        <p:txBody>
          <a:bodyPr/>
          <a:lstStyle/>
          <a:p>
            <a:pPr marL="0" indent="0">
              <a:buNone/>
            </a:pPr>
            <a:r>
              <a:rPr lang="en-GB" dirty="0">
                <a:latin typeface="Abadi" panose="020B0604020104020204" pitchFamily="34" charset="0"/>
              </a:rPr>
              <a:t>10. NHS England (2019) </a:t>
            </a:r>
            <a:r>
              <a:rPr lang="en-GB" i="1" dirty="0">
                <a:latin typeface="Abadi" panose="020B0604020104020204" pitchFamily="34" charset="0"/>
              </a:rPr>
              <a:t>The NHS Long Term  Plan. </a:t>
            </a:r>
            <a:r>
              <a:rPr lang="en-GB" dirty="0">
                <a:latin typeface="Abadi" panose="020B0604020104020204" pitchFamily="34" charset="0"/>
              </a:rPr>
              <a:t>London: NHS England.</a:t>
            </a:r>
          </a:p>
          <a:p>
            <a:pPr marL="0" indent="0">
              <a:buNone/>
            </a:pPr>
            <a:r>
              <a:rPr lang="en-GB" dirty="0">
                <a:latin typeface="Abadi" panose="020B0604020104020204" pitchFamily="34" charset="0"/>
              </a:rPr>
              <a:t>11. Office for National Statistics (ONS) (2025) </a:t>
            </a:r>
            <a:r>
              <a:rPr lang="en-GB" i="1" dirty="0">
                <a:latin typeface="Abadi" panose="020B0604020104020204" pitchFamily="34" charset="0"/>
              </a:rPr>
              <a:t>Population estimates and projections for the UK. </a:t>
            </a:r>
            <a:r>
              <a:rPr lang="en-GB" dirty="0">
                <a:latin typeface="Abadi" panose="020B0604020104020204" pitchFamily="34" charset="0"/>
              </a:rPr>
              <a:t>London: ONS.</a:t>
            </a:r>
          </a:p>
          <a:p>
            <a:pPr marL="0" indent="0">
              <a:buNone/>
            </a:pPr>
            <a:r>
              <a:rPr lang="en-GB" dirty="0">
                <a:latin typeface="Abadi" panose="020B0604020104020204" pitchFamily="34" charset="0"/>
              </a:rPr>
              <a:t>12. Skills for Care (2025) </a:t>
            </a:r>
            <a:r>
              <a:rPr lang="en-GB" i="1" dirty="0">
                <a:latin typeface="Abadi" panose="020B0604020104020204" pitchFamily="34" charset="0"/>
              </a:rPr>
              <a:t>The adult social care workforce in England</a:t>
            </a:r>
            <a:r>
              <a:rPr lang="en-GB" dirty="0">
                <a:latin typeface="Abadi" panose="020B0604020104020204" pitchFamily="34" charset="0"/>
              </a:rPr>
              <a:t>. Leeds: Skills for care.</a:t>
            </a:r>
          </a:p>
          <a:p>
            <a:pPr marL="0" indent="0">
              <a:buNone/>
            </a:pPr>
            <a:r>
              <a:rPr lang="en-GB" dirty="0">
                <a:latin typeface="Abadi" panose="020B0604020104020204" pitchFamily="34" charset="0"/>
              </a:rPr>
              <a:t>13. UK Government (1998) </a:t>
            </a:r>
            <a:r>
              <a:rPr lang="en-GB" i="1" dirty="0">
                <a:latin typeface="Abadi" panose="020B0604020104020204" pitchFamily="34" charset="0"/>
              </a:rPr>
              <a:t>Human Rights Act 2010</a:t>
            </a:r>
            <a:r>
              <a:rPr lang="en-GB" dirty="0">
                <a:latin typeface="Abadi" panose="020B0604020104020204" pitchFamily="34" charset="0"/>
              </a:rPr>
              <a:t>. London: HMSO. </a:t>
            </a:r>
          </a:p>
          <a:p>
            <a:pPr marL="0" indent="0">
              <a:buNone/>
            </a:pPr>
            <a:r>
              <a:rPr lang="en-GB" dirty="0">
                <a:latin typeface="Abadi" panose="020B0604020104020204" pitchFamily="34" charset="0"/>
              </a:rPr>
              <a:t>14. UK Government (2010) </a:t>
            </a:r>
            <a:r>
              <a:rPr lang="en-GB" i="1" dirty="0">
                <a:latin typeface="Abadi" panose="020B0604020104020204" pitchFamily="34" charset="0"/>
              </a:rPr>
              <a:t>Equality Act 2010</a:t>
            </a:r>
            <a:r>
              <a:rPr lang="en-GB" dirty="0">
                <a:latin typeface="Abadi" panose="020B0604020104020204" pitchFamily="34" charset="0"/>
              </a:rPr>
              <a:t>. London: HMSO.</a:t>
            </a:r>
          </a:p>
          <a:p>
            <a:pPr marL="0" indent="0">
              <a:buNone/>
            </a:pPr>
            <a:r>
              <a:rPr lang="en-GB" dirty="0">
                <a:latin typeface="Abadi" panose="020B0604020104020204" pitchFamily="34" charset="0"/>
              </a:rPr>
              <a:t>15. World Health Organisation (WHO) (2021) </a:t>
            </a:r>
            <a:r>
              <a:rPr lang="en-GB" i="1" dirty="0">
                <a:latin typeface="Abadi" panose="020B0604020104020204" pitchFamily="34" charset="0"/>
              </a:rPr>
              <a:t>Global report on ageism</a:t>
            </a:r>
            <a:r>
              <a:rPr lang="en-GB" dirty="0">
                <a:latin typeface="Abadi" panose="020B0604020104020204" pitchFamily="34" charset="0"/>
              </a:rPr>
              <a:t>. Geneva: World Health Organisation.</a:t>
            </a:r>
          </a:p>
        </p:txBody>
      </p:sp>
      <p:sp>
        <p:nvSpPr>
          <p:cNvPr id="3" name="Title 2">
            <a:extLst>
              <a:ext uri="{FF2B5EF4-FFF2-40B4-BE49-F238E27FC236}">
                <a16:creationId xmlns:a16="http://schemas.microsoft.com/office/drawing/2014/main" id="{7A0C698C-050F-E302-4CD4-1A30D3D0490B}"/>
              </a:ext>
            </a:extLst>
          </p:cNvPr>
          <p:cNvSpPr>
            <a:spLocks noGrp="1"/>
          </p:cNvSpPr>
          <p:nvPr>
            <p:ph type="title"/>
          </p:nvPr>
        </p:nvSpPr>
        <p:spPr/>
        <p:txBody>
          <a:bodyPr/>
          <a:lstStyle/>
          <a:p>
            <a:r>
              <a:rPr lang="en-GB" dirty="0"/>
              <a:t>Reference </a:t>
            </a:r>
          </a:p>
        </p:txBody>
      </p:sp>
    </p:spTree>
    <p:extLst>
      <p:ext uri="{BB962C8B-B14F-4D97-AF65-F5344CB8AC3E}">
        <p14:creationId xmlns:p14="http://schemas.microsoft.com/office/powerpoint/2010/main" val="3431227195"/>
      </p:ext>
    </p:extLst>
  </p:cSld>
  <p:clrMapOvr>
    <a:masterClrMapping/>
  </p:clrMapOvr>
</p:sld>
</file>

<file path=ppt/theme/theme1.xml><?xml version="1.0" encoding="utf-8"?>
<a:theme xmlns:a="http://schemas.openxmlformats.org/drawingml/2006/main" name="Dividend">
  <a:themeElements>
    <a:clrScheme name="Custom 11">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Custom 2">
      <a:majorFont>
        <a:latin typeface="Candara"/>
        <a:ea typeface=""/>
        <a:cs typeface=""/>
      </a:majorFont>
      <a:minorFont>
        <a:latin typeface="Candara"/>
        <a:ea typeface=""/>
        <a:cs typeface=""/>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spDef>
      <a:spPr>
        <a:ln>
          <a:noFill/>
        </a:ln>
      </a:spPr>
      <a:bodyPr rtlCol="0" anchor="ctr"/>
      <a:lstStyle>
        <a:defPPr algn="ctr">
          <a:defRPr/>
        </a:defPPr>
      </a:lstStyle>
      <a:style>
        <a:lnRef idx="2">
          <a:schemeClr val="accent2">
            <a:shade val="50000"/>
          </a:schemeClr>
        </a:lnRef>
        <a:fillRef idx="1">
          <a:schemeClr val="accent2"/>
        </a:fillRef>
        <a:effectRef idx="0">
          <a:schemeClr val="accent2"/>
        </a:effectRef>
        <a:fontRef idx="minor">
          <a:schemeClr val="lt1"/>
        </a:fontRef>
      </a:style>
    </a:spDef>
  </a:objectDefaults>
  <a:extraClrSchemeLst/>
  <a:extLst>
    <a:ext uri="{05A4C25C-085E-4340-85A3-A5531E510DB2}">
      <thm15:themeFamily xmlns:thm15="http://schemas.microsoft.com/office/thememl/2012/main" name="Office_30478012_TF00315753" id="{5DE6C40A-5A20-487B-AD8D-7270118E6749}" vid="{9CE065D8-4B43-48C3-B9AB-204ADCE793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653253B1-1887-43EF-BBA6-7E1941C427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658AF07-9E42-47AF-83DF-C9E8FADF7120}">
  <ds:schemaRefs>
    <ds:schemaRef ds:uri="http://schemas.microsoft.com/sharepoint/v3/contenttype/forms"/>
  </ds:schemaRefs>
</ds:datastoreItem>
</file>

<file path=customXml/itemProps3.xml><?xml version="1.0" encoding="utf-8"?>
<ds:datastoreItem xmlns:ds="http://schemas.openxmlformats.org/officeDocument/2006/customXml" ds:itemID="{DFC4EF74-2977-4065-95FE-55F8E4B639D4}">
  <ds:schemaRefs>
    <ds:schemaRef ds:uri="http://schemas.microsoft.com/office/2006/metadata/properties"/>
    <ds:schemaRef ds:uri="http://schemas.microsoft.com/office/infopath/2007/PartnerControls"/>
    <ds:schemaRef ds:uri="http://schemas.microsoft.com/sharepoint/v3"/>
  </ds:schemaRefs>
</ds:datastoreItem>
</file>

<file path=docProps/app.xml><?xml version="1.0" encoding="utf-8"?>
<Properties xmlns="http://schemas.openxmlformats.org/officeDocument/2006/extended-properties" xmlns:vt="http://schemas.openxmlformats.org/officeDocument/2006/docPropsVTypes">
  <Template>Looks like sounds like presentation</Template>
  <TotalTime>7272</TotalTime>
  <Words>2989</Words>
  <Application>Microsoft Office PowerPoint</Application>
  <PresentationFormat>Widescreen</PresentationFormat>
  <Paragraphs>222</Paragraphs>
  <Slides>18</Slides>
  <Notes>1</Notes>
  <HiddenSlides>0</HiddenSlides>
  <MMClips>16</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Abadi</vt:lpstr>
      <vt:lpstr>Abadi ExtraLight</vt:lpstr>
      <vt:lpstr>Arial</vt:lpstr>
      <vt:lpstr>Calibri</vt:lpstr>
      <vt:lpstr>Candara</vt:lpstr>
      <vt:lpstr>Wingdings</vt:lpstr>
      <vt:lpstr>Wingdings 2</vt:lpstr>
      <vt:lpstr>Dividend</vt:lpstr>
      <vt:lpstr>Empowering the older person </vt:lpstr>
      <vt:lpstr>Evaluate care, empowerment and support needs of older people in the uk:  Provisions, setting and technology.</vt:lpstr>
      <vt:lpstr>The ageing population: evaluation of current care and support</vt:lpstr>
      <vt:lpstr>The ageing population: evaluation of current care and support</vt:lpstr>
      <vt:lpstr>Theories of Aging and relevance to care</vt:lpstr>
      <vt:lpstr>Policy and legislation </vt:lpstr>
      <vt:lpstr>Evaluation of current care  provisions </vt:lpstr>
      <vt:lpstr>Evaluation of current care  provisions </vt:lpstr>
      <vt:lpstr>Evaluation of current care  provisions </vt:lpstr>
      <vt:lpstr>Technology and innovation in older people’s care</vt:lpstr>
      <vt:lpstr>Technology and innovation in older people’s care</vt:lpstr>
      <vt:lpstr>Case study </vt:lpstr>
      <vt:lpstr>Case study </vt:lpstr>
      <vt:lpstr>Recommendations for improvement in older people’s care </vt:lpstr>
      <vt:lpstr>Recommendations for improvement in older people’s care </vt:lpstr>
      <vt:lpstr>Conclusion &amp; future Outlook </vt:lpstr>
      <vt:lpstr>References</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salma zaidi</dc:creator>
  <cp:lastModifiedBy>salma zaidi</cp:lastModifiedBy>
  <cp:revision>2</cp:revision>
  <dcterms:created xsi:type="dcterms:W3CDTF">2026-02-05T18:54:26Z</dcterms:created>
  <dcterms:modified xsi:type="dcterms:W3CDTF">2026-03-01T16:36:52Z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