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7" r:id="rId1"/>
  </p:sldMasterIdLst>
  <p:notesMasterIdLst>
    <p:notesMasterId r:id="rId21"/>
  </p:notesMasterIdLst>
  <p:sldIdLst>
    <p:sldId id="329" r:id="rId2"/>
    <p:sldId id="312" r:id="rId3"/>
    <p:sldId id="314" r:id="rId4"/>
    <p:sldId id="315" r:id="rId5"/>
    <p:sldId id="330" r:id="rId6"/>
    <p:sldId id="334" r:id="rId7"/>
    <p:sldId id="331" r:id="rId8"/>
    <p:sldId id="332" r:id="rId9"/>
    <p:sldId id="316" r:id="rId10"/>
    <p:sldId id="317" r:id="rId11"/>
    <p:sldId id="327" r:id="rId12"/>
    <p:sldId id="323" r:id="rId13"/>
    <p:sldId id="328" r:id="rId14"/>
    <p:sldId id="324" r:id="rId15"/>
    <p:sldId id="325" r:id="rId16"/>
    <p:sldId id="318" r:id="rId17"/>
    <p:sldId id="319" r:id="rId18"/>
    <p:sldId id="321" r:id="rId19"/>
    <p:sldId id="322" r:id="rId2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27648" autoAdjust="0"/>
  </p:normalViewPr>
  <p:slideViewPr>
    <p:cSldViewPr>
      <p:cViewPr>
        <p:scale>
          <a:sx n="42" d="100"/>
          <a:sy n="42" d="100"/>
        </p:scale>
        <p:origin x="132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400" d="100"/>
        <a:sy n="4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180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1F51879B-46A6-4B01-9322-6C3420BE5B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73022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098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239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251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009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256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020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806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591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934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43746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2769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1088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68403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5836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730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3440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0411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8167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6498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FDAC528-03D6-438B-A820-234D9A47FBBD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2EEF96F-5EB4-462F-B061-0D763EF644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644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CC259AC-B69A-42E7-B312-0D2499E8AE90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27E3794-0826-486A-9E42-32D542308B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22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3BF1970-8EE9-4966-80B3-F11E973DAFA3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9F7F152-193E-44F7-A4E5-E45848C19F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10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37E0F5D-65AD-4EEA-A173-132E2E3BCBFD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410B10B-3A5A-423C-8B2A-0AD7E55CF7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906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B2CEE78-4BB6-47D5-99D7-13711CF510DB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444DF26-8129-4645-8E2E-F8CAE5CD18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35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630CD0C-A52E-4193-8D61-5CADEC628083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B513885-6A25-46AE-9CE7-740F7D6768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99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6561CF3-320B-48DA-97D5-267E427E9BCB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577550A-30B6-4B78-BAB4-9BA08591F6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188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4FEDFF7-D926-4858-8B6B-285716199DF0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F3CEB11-D980-4F5E-A802-4DE15B83DF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65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A452038-21B9-4F2C-BB5A-9BF4DDAD1094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10E202B-7042-4F8D-A382-F56284D5CD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01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7C83B51-CB89-45E6-99B3-3215B69253E5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713AF5B-DE7D-48DB-8BC1-2CFEA226E2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3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8B56D01-C254-4FF0-A4D9-FF265A8A27B2}" type="datetimeFigureOut">
              <a:rPr lang="en-GB"/>
              <a:pPr>
                <a:defRPr/>
              </a:pPr>
              <a:t>20/04/2018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65D0D0E-5FBD-4C91-BA8C-13D6B5F0EA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7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51012A92-0A3E-4B4A-BC58-81F3F021A88C}" type="datetimeFigureOut">
              <a:rPr lang="en-GB"/>
              <a:pPr>
                <a:defRPr/>
              </a:pPr>
              <a:t>20/04/2018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E472B36F-AC95-4823-B7CA-9ABF7D48ED2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GAHmiI1K6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yMqSG98a8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SWhPfeMEZ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reggioalliance.org/downloads/littlesister:thompson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o.se/Global/Projekt/Fr%C3%A5n%20forskningsobjekt/Forskning/Anteckningar%20Colin%20Barnes%20091118.pdf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styn.gov.uk/english/docViewer/320611.2/early-intervention-addresses-childrens-needs-and-improves-standards/?navmap=33,53,15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eric.ed.gov/fulltext/ED343659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2.le.ac.uk/offices/ssds/accessability/staff/accessabilitytutors/information-for-accessability-tutors/the-social-and-medical-model-of-dis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Ymyrraeth Gynnar - ADY</a:t>
            </a:r>
            <a:r>
              <a:rPr lang="cy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cy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Early Intervention - ALN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0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3284538"/>
            <a:ext cx="3810000" cy="23082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52717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Cynnwys y ddarlith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Content of lecture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en-US" sz="3200" dirty="0" smtClean="0">
                <a:latin typeface="Lucida Sans" panose="020B0602030504020204" pitchFamily="34" charset="0"/>
              </a:rPr>
              <a:t>Ymyrraeth gynnar</a:t>
            </a:r>
          </a:p>
          <a:p>
            <a:pPr>
              <a:defRPr/>
            </a:pPr>
            <a:r>
              <a:rPr lang="cy-GB" altLang="en-US" sz="3200" dirty="0" smtClean="0">
                <a:latin typeface="Lucida Sans" panose="020B0602030504020204" pitchFamily="34" charset="0"/>
              </a:rPr>
              <a:t>Damcaniaethau</a:t>
            </a:r>
          </a:p>
          <a:p>
            <a:pPr>
              <a:defRPr/>
            </a:pPr>
            <a:r>
              <a:rPr lang="cy-GB" altLang="en-US" sz="3200" dirty="0" smtClean="0">
                <a:latin typeface="Lucida Sans" panose="020B0602030504020204" pitchFamily="34" charset="0"/>
              </a:rPr>
              <a:t>Modelau</a:t>
            </a:r>
          </a:p>
          <a:p>
            <a:pPr>
              <a:defRPr/>
            </a:pPr>
            <a:r>
              <a:rPr lang="cy-GB" altLang="en-US" sz="3200" dirty="0" smtClean="0">
                <a:latin typeface="Lucida Sans" panose="020B0602030504020204" pitchFamily="34" charset="0"/>
              </a:rPr>
              <a:t>Tasg ymchwil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</a:t>
            </a: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intervention</a:t>
            </a:r>
          </a:p>
          <a:p>
            <a:pPr>
              <a:defRPr/>
            </a:pP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Theories</a:t>
            </a:r>
          </a:p>
          <a:p>
            <a:pPr>
              <a:defRPr/>
            </a:pP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Models</a:t>
            </a:r>
          </a:p>
          <a:p>
            <a:pPr>
              <a:defRPr/>
            </a:pP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Research task</a:t>
            </a:r>
            <a:endParaRPr lang="cy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Ymyrraeth gynnar</a:t>
            </a:r>
            <a:br>
              <a:rPr lang="cy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417638"/>
            <a:ext cx="4038600" cy="417160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y-GB" altLang="en-US" dirty="0" smtClean="0">
                <a:latin typeface="Lucida Sans" panose="020B0602030504020204" pitchFamily="34" charset="0"/>
              </a:rPr>
              <a:t>Dylai’r rhai sydd yn cyflwyno rhaglenni ymyrraeth gynnar: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Cymwysedig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Deall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Datblygu - DPP</a:t>
            </a:r>
          </a:p>
          <a:p>
            <a:pPr marL="0" indent="0">
              <a:buFontTx/>
              <a:buNone/>
            </a:pPr>
            <a:endParaRPr lang="en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FontTx/>
              <a:buNone/>
            </a:pPr>
            <a:endParaRPr lang="en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FontTx/>
              <a:buNone/>
            </a:pPr>
            <a:endParaRPr lang="en-GB" altLang="en-US" sz="2000" dirty="0" smtClean="0">
              <a:latin typeface="Lucida Sans" panose="020B0602030504020204" pitchFamily="34" charset="0"/>
            </a:endParaRPr>
          </a:p>
          <a:p>
            <a:pPr marL="0" indent="0" algn="r">
              <a:buFontTx/>
              <a:buNone/>
            </a:pPr>
            <a:endParaRPr lang="cy-GB" altLang="en-US" sz="1800" dirty="0" smtClean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17160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Those delivering early intervention programmes: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Qualified 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Understand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Develop – CPD</a:t>
            </a:r>
            <a:endParaRPr 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</a:t>
            </a:r>
            <a:r>
              <a:rPr lang="en-GB" sz="20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Nutbrown</a:t>
            </a: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et al., 2013)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latin typeface="Lucida Sans" panose="020B0602030504020204" pitchFamily="34" charset="0"/>
              </a:rPr>
              <a:t>Ymyrraeth Gynnar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196975"/>
            <a:ext cx="4244280" cy="439261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Gall ymyrraeth gynnar ganolbwyntio ar adferiad problemau datblygiadol sy'n bodoli eisoes neu atal nhw rhag dechrau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.</a:t>
            </a:r>
            <a:endParaRPr lang="cy-GB" altLang="cy-GB" kern="0" dirty="0">
              <a:solidFill>
                <a:srgbClr val="000000"/>
              </a:solidFill>
              <a:latin typeface="Lucida Sans" panose="020B0602030504020204" pitchFamily="34" charset="0"/>
              <a:ea typeface="MS PGothic" pitchFamily="34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5800" y="1196975"/>
            <a:ext cx="41910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Early intervention can focus on remediating existing developmental problems or preventing their occurrence.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latin typeface="Lucida Sans" panose="020B0602030504020204" pitchFamily="34" charset="0"/>
              </a:rPr>
              <a:t>Ymyrraeth Gynnar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196975"/>
            <a:ext cx="4244280" cy="439261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Mae </a:t>
            </a: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gwasanaethau ymyrraeth cynnar yn canolbwyntio ar y plentyn a'r teulu gyda'i gilydd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.</a:t>
            </a:r>
            <a:endParaRPr lang="cy-GB" altLang="cy-GB" kern="0" dirty="0">
              <a:solidFill>
                <a:srgbClr val="000000"/>
              </a:solidFill>
              <a:latin typeface="Lucida Sans" panose="020B0602030504020204" pitchFamily="34" charset="0"/>
              <a:ea typeface="MS PGothic" pitchFamily="34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5800" y="1196975"/>
            <a:ext cx="41910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Early </a:t>
            </a: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intervention services focus on the child and family together.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55159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latin typeface="Lucida Sans" panose="020B0602030504020204" pitchFamily="34" charset="0"/>
              </a:rPr>
              <a:t>Early Childhood Intervention and the Power of Family (2013)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Open Society Foundations (2013) ‘</a:t>
            </a:r>
            <a:r>
              <a:rPr lang="cy-GB" altLang="cy-GB" dirty="0">
                <a:latin typeface="Lucida Sans" panose="020B0602030504020204" pitchFamily="34" charset="0"/>
              </a:rPr>
              <a:t>Early Childhood Intervention and the Power of Family,’ </a:t>
            </a:r>
            <a:r>
              <a:rPr lang="cy-GB" altLang="cy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cy-GB" altLang="cy-GB" dirty="0" smtClean="0">
                <a:latin typeface="Lucida Sans" panose="020B0602030504020204" pitchFamily="34" charset="0"/>
                <a:hlinkClick r:id="rId3"/>
              </a:rPr>
              <a:t>www.youtube.com/watch?v=3GAHmiI1K64</a:t>
            </a:r>
            <a:r>
              <a:rPr lang="cy-GB" altLang="cy-GB" dirty="0" smtClean="0">
                <a:latin typeface="Lucida Sans" panose="020B0602030504020204" pitchFamily="34" charset="0"/>
              </a:rPr>
              <a:t> [Accessed: April 20 2018].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456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latin typeface="Lucida Sans" panose="020B0602030504020204" pitchFamily="34" charset="0"/>
              </a:rPr>
              <a:t>Ymyrraeth Gynnar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Gellir </a:t>
            </a: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seilio rhaglenni ymyrraeth cynnar ar ganolfannau, y cartref, ysbyty, neu gyfuniad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.</a:t>
            </a:r>
            <a:endParaRPr lang="cy-GB" altLang="cy-GB" kern="0" dirty="0">
              <a:solidFill>
                <a:srgbClr val="000000"/>
              </a:solidFill>
              <a:latin typeface="Lucida Sans" panose="020B0602030504020204" pitchFamily="34" charset="0"/>
              <a:ea typeface="MS PGothic" pitchFamily="34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5800" y="1196975"/>
            <a:ext cx="439668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Early </a:t>
            </a: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intervention programs may be center-based, home-based, hospital-based, or a combination.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01559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latin typeface="Lucida Sans" panose="020B0602030504020204" pitchFamily="34" charset="0"/>
              </a:rPr>
              <a:t>Ymyrraeth Gynnar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196975"/>
            <a:ext cx="4172272" cy="439261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Mae </a:t>
            </a:r>
            <a:r>
              <a:rPr lang="cy-GB" altLang="cy-GB" kern="0" dirty="0">
                <a:solidFill>
                  <a:srgbClr val="000000"/>
                </a:solidFill>
                <a:latin typeface="Lucida Sans" panose="020B0602030504020204" pitchFamily="34" charset="0"/>
                <a:ea typeface="MS PGothic" pitchFamily="34" charset="-128"/>
              </a:rPr>
              <a:t>gwasanaethau yn amrywio o adnabod (fel sgrinio a gwasanaethau cyfeirio) i raglenni ymyrraeth diagnostig ac uniongyrchol</a:t>
            </a:r>
            <a:r>
              <a:rPr lang="cy-GB" altLang="cy-GB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. 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5800" y="1196975"/>
            <a:ext cx="41910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Services </a:t>
            </a: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range from identification (such as screening and referral services) to diagnostic and direct intervention </a:t>
            </a:r>
            <a:r>
              <a:rPr lang="en-US" altLang="cy-GB" dirty="0" err="1" smtClean="0">
                <a:solidFill>
                  <a:srgbClr val="0000FF"/>
                </a:solidFill>
                <a:latin typeface="Lucida Sans" pitchFamily="34" charset="0"/>
              </a:rPr>
              <a:t>programmes</a:t>
            </a: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2020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>
                <a:latin typeface="Lucida Sans" panose="020B0602030504020204" pitchFamily="34" charset="0"/>
              </a:rPr>
              <a:t>Damcaniaethau/Athroniaethau</a:t>
            </a: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Theories/Philosophies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marL="0" indent="0">
              <a:buFontTx/>
              <a:buNone/>
              <a:defRPr/>
            </a:pPr>
            <a:endParaRPr lang="en-GB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dirty="0">
                <a:latin typeface="Lucida Sans" panose="020B0602040502020204" pitchFamily="34" charset="0"/>
              </a:rPr>
              <a:t>Montessori</a:t>
            </a:r>
          </a:p>
          <a:p>
            <a:pPr>
              <a:defRPr/>
            </a:pPr>
            <a:r>
              <a:rPr lang="en-GB" dirty="0">
                <a:latin typeface="Lucida Sans" panose="020B0602040502020204" pitchFamily="34" charset="0"/>
              </a:rPr>
              <a:t>Pestalozzi</a:t>
            </a:r>
          </a:p>
          <a:p>
            <a:pPr>
              <a:defRPr/>
            </a:pPr>
            <a:r>
              <a:rPr lang="en-GB" dirty="0">
                <a:latin typeface="Lucida Sans" panose="020B0602040502020204" pitchFamily="34" charset="0"/>
              </a:rPr>
              <a:t>Reggio Emilia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 marL="0" indent="0">
              <a:buFontTx/>
              <a:buNone/>
              <a:defRPr/>
            </a:pPr>
            <a:endParaRPr lang="en-US" sz="18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Montessori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Pestalozzi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Reggio Emilia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cy-GB" sz="3200" smtClean="0">
                <a:latin typeface="Lucida Sans" panose="020B0602030504020204" pitchFamily="34" charset="0"/>
              </a:rPr>
              <a:t>Montessori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en-US" dirty="0">
                <a:latin typeface="Lucida Sans" panose="020B0602030504020204" pitchFamily="34" charset="0"/>
              </a:rPr>
              <a:t>Dull datblygiadol  amlsynhwyraidd</a:t>
            </a:r>
          </a:p>
          <a:p>
            <a:pPr>
              <a:defRPr/>
            </a:pPr>
            <a:r>
              <a:rPr lang="cy-GB" altLang="en-US" dirty="0">
                <a:latin typeface="Lucida Sans" panose="020B0602030504020204" pitchFamily="34" charset="0"/>
              </a:rPr>
              <a:t>Dysgeidiaeth ddiagnostig</a:t>
            </a:r>
          </a:p>
          <a:p>
            <a:pPr>
              <a:defRPr/>
            </a:pPr>
            <a:r>
              <a:rPr lang="cy-GB" altLang="en-US" dirty="0">
                <a:latin typeface="Lucida Sans" panose="020B0602030504020204" pitchFamily="34" charset="0"/>
              </a:rPr>
              <a:t>Arsylwadau</a:t>
            </a:r>
          </a:p>
          <a:p>
            <a:pPr>
              <a:defRPr/>
            </a:pPr>
            <a:r>
              <a:rPr lang="cy-GB" altLang="en-US" dirty="0">
                <a:latin typeface="Lucida Sans" panose="020B0602030504020204" pitchFamily="34" charset="0"/>
              </a:rPr>
              <a:t>Strwythur</a:t>
            </a:r>
          </a:p>
          <a:p>
            <a:pPr>
              <a:defRPr/>
            </a:pPr>
            <a:r>
              <a:rPr lang="cy-GB" altLang="en-US" dirty="0">
                <a:latin typeface="Lucida Sans" panose="020B0602030504020204" pitchFamily="34" charset="0"/>
              </a:rPr>
              <a:t>Gweithdrefnau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Multi-sensory developmental method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Diagnostic teaching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Observations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Structure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Procedures</a:t>
            </a:r>
          </a:p>
          <a:p>
            <a:pPr marL="0" indent="0" algn="r">
              <a:buFontTx/>
              <a:buNone/>
              <a:defRPr/>
            </a:pPr>
            <a:r>
              <a:rPr lang="en-US" sz="1800" dirty="0">
                <a:solidFill>
                  <a:srgbClr val="0000FF"/>
                </a:solidFill>
                <a:latin typeface="Lucida Sans" panose="020B0602040502020204" pitchFamily="34" charset="0"/>
              </a:rPr>
              <a:t>(Pickering, 1992)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cy-GB" sz="3200" smtClean="0">
                <a:latin typeface="Lucida Sans" panose="020B0602030504020204" pitchFamily="34" charset="0"/>
              </a:rPr>
              <a:t>Montessori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867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mtClean="0">
                <a:latin typeface="Lucida Sans" panose="020B0602030504020204" pitchFamily="34" charset="0"/>
              </a:rPr>
              <a:t>Education not Limited (2012) ‘Teacher’s TV – The Montessori Method,’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  <a:hlinkClick r:id="rId3"/>
              </a:rPr>
              <a:t>https://www.youtube.com/watch?v=NyMqSG98a8M</a:t>
            </a:r>
            <a:r>
              <a:rPr lang="en-GB" altLang="en-US" smtClean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cy-GB" sz="3200" smtClean="0">
                <a:latin typeface="Lucida Sans" panose="020B0602030504020204" pitchFamily="34" charset="0"/>
              </a:rPr>
              <a:t>Pestalozzi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Dysgu synhwyraidd</a:t>
            </a:r>
          </a:p>
          <a:p>
            <a:pPr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Dysgu drwy arsylwi</a:t>
            </a:r>
          </a:p>
          <a:p>
            <a:pPr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Plant yn dysgu’n raddol felly ni ddylid eu rhuthro</a:t>
            </a:r>
          </a:p>
          <a:p>
            <a:pPr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Yn seiliedig ar wahaniaethau unigolion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Sensory learning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Learning through observation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Children learn gradually and should not be rushed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Based on individual differences</a:t>
            </a:r>
          </a:p>
          <a:p>
            <a:pPr marL="0" indent="0" algn="r">
              <a:buFont typeface="Arial" panose="020B0604020202020204" pitchFamily="34" charset="0"/>
              <a:buNone/>
              <a:defRPr/>
            </a:pPr>
            <a:r>
              <a:rPr lang="en-GB" sz="18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(Ornstein et al., 2014)</a:t>
            </a:r>
            <a:endParaRPr lang="en-US" sz="18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Pestalozzi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2771" name="Content Placeholder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mtClean="0">
                <a:latin typeface="Lucida Sans" panose="020B0602030504020204" pitchFamily="34" charset="0"/>
              </a:rPr>
              <a:t>Pestaliozzi UK (2013)’ Pestalozzi: 50 years in East Sussex,’ </a:t>
            </a:r>
            <a:r>
              <a:rPr lang="en-US" altLang="en-US" smtClean="0">
                <a:latin typeface="Lucida Sans" panose="020B0602030504020204" pitchFamily="34" charset="0"/>
                <a:hlinkClick r:id="rId3"/>
              </a:rPr>
              <a:t>https://www.youtube.com/watch?v=GSWhPfeMEZw</a:t>
            </a:r>
            <a:r>
              <a:rPr lang="en-US" altLang="en-US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cy-GB" sz="3200" smtClean="0">
                <a:latin typeface="Lucida Sans" panose="020B0602030504020204" pitchFamily="34" charset="0"/>
              </a:rPr>
              <a:t>Reggio Emilia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481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/>
          <a:lstStyle/>
          <a:p>
            <a:r>
              <a:rPr lang="en-GB" altLang="en-US" smtClean="0">
                <a:latin typeface="Lucida Sans" panose="020B0602030504020204" pitchFamily="34" charset="0"/>
              </a:rPr>
              <a:t>“</a:t>
            </a:r>
            <a:r>
              <a:rPr lang="cy-GB" altLang="en-US" smtClean="0">
                <a:latin typeface="Lucida Sans" panose="020B0602030504020204" pitchFamily="34" charset="0"/>
              </a:rPr>
              <a:t>hawliau arbennig”</a:t>
            </a:r>
          </a:p>
          <a:p>
            <a:r>
              <a:rPr lang="cy-GB" altLang="en-US" smtClean="0">
                <a:latin typeface="Lucida Sans" panose="020B0602030504020204" pitchFamily="34" charset="0"/>
              </a:rPr>
              <a:t>Arfer datblygiadol addas</a:t>
            </a:r>
          </a:p>
          <a:p>
            <a:r>
              <a:rPr lang="cy-GB" altLang="en-US" smtClean="0">
                <a:latin typeface="Lucida Sans" panose="020B0602030504020204" pitchFamily="34" charset="0"/>
              </a:rPr>
              <a:t>Datblygiad holistaidd</a:t>
            </a:r>
          </a:p>
          <a:p>
            <a:r>
              <a:rPr lang="cy-GB" altLang="en-US" smtClean="0">
                <a:latin typeface="Lucida Sans" panose="020B0602030504020204" pitchFamily="34" charset="0"/>
              </a:rPr>
              <a:t>Yr amgylchedd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“special rights”</a:t>
            </a:r>
          </a:p>
          <a:p>
            <a:pPr>
              <a:buFontTx/>
              <a:buChar char="•"/>
              <a:defRPr/>
            </a:pPr>
            <a:r>
              <a:rPr lang="en-US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Developmentally appropriate practice</a:t>
            </a:r>
          </a:p>
          <a:p>
            <a:pPr>
              <a:buFontTx/>
              <a:buChar char="•"/>
              <a:defRPr/>
            </a:pPr>
            <a:r>
              <a:rPr lang="en-US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Holistic development</a:t>
            </a:r>
          </a:p>
          <a:p>
            <a:pPr>
              <a:buFontTx/>
              <a:buChar char="•"/>
              <a:defRPr/>
            </a:pPr>
            <a:r>
              <a:rPr lang="en-US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The environment</a:t>
            </a:r>
          </a:p>
          <a:p>
            <a:pPr marL="0" indent="0" algn="r">
              <a:buFont typeface="Arial" panose="020B0604020202020204" pitchFamily="34" charset="0"/>
              <a:buNone/>
              <a:defRPr/>
            </a:pPr>
            <a:r>
              <a:rPr lang="en-US" sz="18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(</a:t>
            </a:r>
            <a:r>
              <a:rPr lang="en-US" sz="1800" kern="0" dirty="0" err="1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Vakil</a:t>
            </a:r>
            <a:r>
              <a:rPr lang="en-US" sz="18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 et al., 2003)</a:t>
            </a:r>
          </a:p>
          <a:p>
            <a:pPr>
              <a:defRPr/>
            </a:pPr>
            <a:endParaRPr lang="en-US" sz="18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cy-GB" sz="3200" smtClean="0">
                <a:latin typeface="Lucida Sans" panose="020B0602030504020204" pitchFamily="34" charset="0"/>
              </a:rPr>
              <a:t>Reggio Emilia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6867" name="Content Placeholder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mtClean="0">
                <a:latin typeface="Lucida Sans" panose="020B0602030504020204" pitchFamily="34" charset="0"/>
              </a:rPr>
              <a:t>Thompson, N. (date unknown) ‘”She is our little sister”: Reflections about inclusion,’ </a:t>
            </a:r>
            <a:r>
              <a:rPr lang="en-US" altLang="en-US" smtClean="0">
                <a:latin typeface="Lucida Sans" panose="020B0602030504020204" pitchFamily="34" charset="0"/>
                <a:hlinkClick r:id="rId3"/>
              </a:rPr>
              <a:t>https://reggioalliance.org/downloads/littlesister:thompson.pdf</a:t>
            </a:r>
            <a:r>
              <a:rPr lang="en-US" altLang="en-US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>
                <a:latin typeface="Lucida Sans" panose="020B0602030504020204" pitchFamily="34" charset="0"/>
              </a:rPr>
              <a:t>Model meddygol o anabledd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Medical model of disability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Ystyrir anabledd yn ‘broblem’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Dylai anawsterau fod yn bryder i'r unigolyn yr effeithir arnynt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Dylid ymdrech ychwanegol gael ei wneud gan y person a’r  anabledd</a:t>
            </a:r>
          </a:p>
          <a:p>
            <a:pPr marL="0" indent="0" algn="r">
              <a:buFontTx/>
              <a:buNone/>
              <a:defRPr/>
            </a:pPr>
            <a:endParaRPr lang="cy-GB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Views disability as a ‘problem’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Difficulties should be a concern for the individual affected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Extra effort should be made by the person with a disability</a:t>
            </a:r>
          </a:p>
          <a:p>
            <a:pPr marL="0" indent="0" algn="r">
              <a:buFontTx/>
              <a:buNone/>
              <a:defRPr/>
            </a:pPr>
            <a:r>
              <a:rPr lang="en-US" sz="2000" dirty="0">
                <a:solidFill>
                  <a:srgbClr val="0000FF"/>
                </a:solidFill>
                <a:latin typeface="Lucida Sans" panose="020B0602040502020204" pitchFamily="34" charset="0"/>
              </a:rPr>
              <a:t>(University of Leicester, 2008)</a:t>
            </a:r>
          </a:p>
          <a:p>
            <a:pPr marL="0" indent="0" algn="r">
              <a:buFontTx/>
              <a:buNone/>
              <a:defRPr/>
            </a:pPr>
            <a:endParaRPr lang="en-US" sz="18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>
                <a:latin typeface="Lucida Sans" panose="020B0602030504020204" pitchFamily="34" charset="0"/>
              </a:rPr>
              <a:t>Model cymdeithasol o anabledd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Social model of disability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buFontTx/>
              <a:buNone/>
              <a:defRPr/>
            </a:pPr>
            <a:r>
              <a:rPr lang="cy-GB" dirty="0">
                <a:latin typeface="Lucida Sans" panose="020B0602040502020204" pitchFamily="34" charset="0"/>
              </a:rPr>
              <a:t>Problemau a brofir gan bobl ag anableddau: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Amgylchoedd sy’n anablu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Addysg anhygyrch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Adeiladau anhygyrch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Dibrisio o bobl ag anableddau</a:t>
            </a:r>
          </a:p>
          <a:p>
            <a:pPr>
              <a:defRPr/>
            </a:pPr>
            <a:r>
              <a:rPr lang="cy-GB" dirty="0">
                <a:latin typeface="Lucida Sans" panose="020B0602040502020204" pitchFamily="34" charset="0"/>
              </a:rPr>
              <a:t>Delweddau negyddol yn cael eu portreadu mewn cymdeithas/cyfryngau</a:t>
            </a:r>
          </a:p>
          <a:p>
            <a:pPr marL="0" indent="0" algn="r">
              <a:buFontTx/>
              <a:buNone/>
              <a:defRPr/>
            </a:pPr>
            <a:endParaRPr lang="cy-GB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buFontTx/>
              <a:buNone/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Problems experienced by people with disabilities: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Disabling environments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Inaccessible education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Inaccessible buildings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Devaluing of people with disabilities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Negative images portrayed in society/media</a:t>
            </a:r>
          </a:p>
          <a:p>
            <a:pPr marL="0" indent="0" algn="r">
              <a:buFontTx/>
              <a:buNone/>
              <a:defRPr/>
            </a:pPr>
            <a:r>
              <a:rPr lang="en-US" sz="2000" dirty="0">
                <a:solidFill>
                  <a:srgbClr val="0000FF"/>
                </a:solidFill>
                <a:latin typeface="Lucida Sans" panose="020B0602040502020204" pitchFamily="34" charset="0"/>
              </a:rPr>
              <a:t>(Barnes, 2009)</a:t>
            </a:r>
          </a:p>
          <a:p>
            <a:pPr marL="0" indent="0" algn="r">
              <a:buFontTx/>
              <a:buNone/>
              <a:defRPr/>
            </a:pPr>
            <a:endParaRPr lang="en-US" sz="18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Cyfeiriadau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62500" lnSpcReduction="20000"/>
          </a:bodyPr>
          <a:lstStyle/>
          <a:p>
            <a:pPr marL="0" indent="0">
              <a:buFontTx/>
              <a:buNone/>
              <a:defRPr/>
            </a:pPr>
            <a:endParaRPr lang="en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FontTx/>
              <a:buNone/>
              <a:defRPr/>
            </a:pPr>
            <a:endParaRPr lang="en-GB" altLang="en-US" sz="2000" dirty="0">
              <a:latin typeface="Lucida Sans" panose="020B0602030504020204" pitchFamily="34" charset="0"/>
            </a:endParaRPr>
          </a:p>
          <a:p>
            <a:pPr marL="0" indent="0">
              <a:buFontTx/>
              <a:buNone/>
              <a:defRPr/>
            </a:pPr>
            <a:r>
              <a:rPr lang="en-GB" altLang="en-US" dirty="0" smtClean="0">
                <a:latin typeface="Lucida Sans" panose="020B0602030504020204" pitchFamily="34" charset="0"/>
              </a:rPr>
              <a:t>Barnes, C. (2009) ‘Understanding the social model of disability,’ </a:t>
            </a:r>
            <a:r>
              <a:rPr lang="en-GB" altLang="en-US" dirty="0" smtClean="0">
                <a:latin typeface="Lucida Sans" panose="020B0602030504020204" pitchFamily="34" charset="0"/>
                <a:hlinkClick r:id="rId3"/>
              </a:rPr>
              <a:t>http://www.hso.se/Global/Projekt/Fr%C3%A5n%20forskningsobjekt/Forskning/Anteckningar%20Colin%20Barnes%20091118.pdf</a:t>
            </a:r>
            <a:r>
              <a:rPr lang="en-GB" altLang="en-US" dirty="0" smtClean="0">
                <a:latin typeface="Lucida Sans" panose="020B0602030504020204" pitchFamily="34" charset="0"/>
              </a:rPr>
              <a:t> [Accessed: March 3 2015].</a:t>
            </a:r>
          </a:p>
          <a:p>
            <a:pPr marL="0" indent="0">
              <a:buFontTx/>
              <a:buNone/>
              <a:defRPr/>
            </a:pPr>
            <a:r>
              <a:rPr lang="en-GB" altLang="en-US" dirty="0" err="1" smtClean="0">
                <a:latin typeface="Lucida Sans" panose="020B0602030504020204" pitchFamily="34" charset="0"/>
              </a:rPr>
              <a:t>Estyn</a:t>
            </a:r>
            <a:r>
              <a:rPr lang="en-GB" altLang="en-US" dirty="0" smtClean="0">
                <a:latin typeface="Lucida Sans" panose="020B0602030504020204" pitchFamily="34" charset="0"/>
              </a:rPr>
              <a:t> (2014) ‘Case studies: Primary schools,’ </a:t>
            </a:r>
            <a:r>
              <a:rPr lang="en-GB" altLang="en-US" dirty="0" smtClean="0">
                <a:latin typeface="Lucida Sans" panose="020B0602030504020204" pitchFamily="34" charset="0"/>
                <a:hlinkClick r:id="rId4"/>
              </a:rPr>
              <a:t>http://www.estyn.gov.uk/english/docViewer/320611.2/early-intervention-addresses-childrens-needs-and-improves-standards/?navmap=33,53,158</a:t>
            </a:r>
            <a:r>
              <a:rPr lang="en-GB" altLang="en-US" dirty="0" smtClean="0">
                <a:latin typeface="Lucida Sans" panose="020B0602030504020204" pitchFamily="34" charset="0"/>
              </a:rPr>
              <a:t>, </a:t>
            </a:r>
          </a:p>
          <a:p>
            <a:pPr marL="0" indent="0">
              <a:buFontTx/>
              <a:buNone/>
              <a:defRPr/>
            </a:pPr>
            <a:r>
              <a:rPr lang="en-GB" altLang="en-US" dirty="0" smtClean="0">
                <a:latin typeface="Lucida Sans" panose="020B0602030504020204" pitchFamily="34" charset="0"/>
              </a:rPr>
              <a:t>[Accessed: March 3 2015].</a:t>
            </a:r>
          </a:p>
          <a:p>
            <a:pPr marL="0" indent="0">
              <a:buFontTx/>
              <a:buNone/>
              <a:defRPr/>
            </a:pPr>
            <a:r>
              <a:rPr lang="en-GB" altLang="en-US" dirty="0" err="1" smtClean="0">
                <a:latin typeface="Lucida Sans" panose="020B0602030504020204" pitchFamily="34" charset="0"/>
              </a:rPr>
              <a:t>Karier</a:t>
            </a:r>
            <a:r>
              <a:rPr lang="en-GB" altLang="en-US" dirty="0" smtClean="0">
                <a:latin typeface="Lucida Sans" panose="020B0602030504020204" pitchFamily="34" charset="0"/>
              </a:rPr>
              <a:t>, C. J. (1986) </a:t>
            </a:r>
            <a:r>
              <a:rPr lang="en-GB" altLang="en-US" i="1" dirty="0" smtClean="0">
                <a:latin typeface="Lucida Sans" panose="020B0602030504020204" pitchFamily="34" charset="0"/>
              </a:rPr>
              <a:t>The individual, society, and education: A history of American educational ideas. </a:t>
            </a:r>
            <a:r>
              <a:rPr lang="en-GB" altLang="en-US" dirty="0" smtClean="0">
                <a:latin typeface="Lucida Sans" panose="020B0602030504020204" pitchFamily="34" charset="0"/>
              </a:rPr>
              <a:t>USA: University of Illinois Press.</a:t>
            </a:r>
          </a:p>
          <a:p>
            <a:pPr marL="0" indent="0" algn="r">
              <a:buFontTx/>
              <a:buNone/>
              <a:defRPr/>
            </a:pPr>
            <a:r>
              <a:rPr lang="en-GB" altLang="en-US" sz="1800" dirty="0" smtClean="0">
                <a:latin typeface="Lucida Sans" panose="020B0602030504020204" pitchFamily="34" charset="0"/>
              </a:rPr>
              <a:t>)</a:t>
            </a:r>
            <a:endParaRPr lang="cy-GB" altLang="en-US" sz="1800" dirty="0" smtClean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Cyfeiriadau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85000" lnSpcReduction="10000"/>
          </a:bodyPr>
          <a:lstStyle/>
          <a:p>
            <a:pPr marL="0" indent="0">
              <a:buFontTx/>
              <a:buNone/>
              <a:defRPr/>
            </a:pP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Nutbrown, C., Clough, P., Atherton, F. (2013) </a:t>
            </a:r>
            <a:r>
              <a:rPr lang="en-GB" altLang="en-US" sz="2000" i="1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Inclusion in the early years. 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>
              <a:buFontTx/>
              <a:buNone/>
              <a:defRPr/>
            </a:pP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Ornstein, A. C., Levine, D. U., </a:t>
            </a:r>
            <a:r>
              <a:rPr lang="en-GB" altLang="en-US" sz="2000" dirty="0" err="1" smtClean="0">
                <a:solidFill>
                  <a:srgbClr val="000000"/>
                </a:solidFill>
                <a:latin typeface="Lucida Sans" panose="020B0602030504020204" pitchFamily="34" charset="0"/>
              </a:rPr>
              <a:t>Gutek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, G. L., </a:t>
            </a:r>
            <a:r>
              <a:rPr lang="en-GB" altLang="en-US" sz="2000" dirty="0" err="1" smtClean="0">
                <a:solidFill>
                  <a:srgbClr val="000000"/>
                </a:solidFill>
                <a:latin typeface="Lucida Sans" panose="020B0602030504020204" pitchFamily="34" charset="0"/>
              </a:rPr>
              <a:t>Vocke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, D. E. (2014) </a:t>
            </a:r>
            <a:r>
              <a:rPr lang="en-GB" altLang="en-US" sz="2000" i="1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Foundations of education. 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Boston: Cengage Learning.</a:t>
            </a:r>
          </a:p>
          <a:p>
            <a:pPr marL="0" indent="0">
              <a:buFontTx/>
              <a:buNone/>
              <a:defRPr/>
            </a:pP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Pickering, J. S. (1992) ‘Successful applications of Montessori methods with children at risk for learning disabilities,’ 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  <a:hlinkClick r:id="rId3"/>
              </a:rPr>
              <a:t>http://files.eric.ed.gov/fulltext/ED343659.pdf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 [Accessed: March 3 2015].</a:t>
            </a:r>
          </a:p>
          <a:p>
            <a:pPr marL="0" indent="0">
              <a:buFontTx/>
              <a:buNone/>
              <a:defRPr/>
            </a:pP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University of Leicester (2008) ‘The social and medical model of disability,’ 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  <a:hlinkClick r:id="rId4"/>
              </a:rPr>
              <a:t>http://www2.le.ac.uk/offices/ssds/accessability/staff/accessabilitytutors/information-for-accessability-tutors/the-social-and-medical-model-of-disability</a:t>
            </a:r>
            <a:r>
              <a:rPr lang="en-GB" altLang="en-US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 [Accessed: March 3 2015].</a:t>
            </a:r>
            <a:endParaRPr lang="cy-GB" altLang="en-US" sz="2000" dirty="0" smtClean="0">
              <a:solidFill>
                <a:srgbClr val="000000"/>
              </a:solidFill>
              <a:latin typeface="Lucida Sans" panose="020B0602030504020204" pitchFamily="34" charset="0"/>
            </a:endParaRPr>
          </a:p>
          <a:p>
            <a:pPr marL="0" indent="0">
              <a:buFontTx/>
              <a:buNone/>
              <a:defRPr/>
            </a:pPr>
            <a:r>
              <a:rPr lang="en-GB" altLang="en-US" sz="2000" dirty="0" err="1" smtClean="0">
                <a:latin typeface="Lucida Sans" panose="020B0602030504020204" pitchFamily="34" charset="0"/>
              </a:rPr>
              <a:t>Vakil</a:t>
            </a:r>
            <a:r>
              <a:rPr lang="en-GB" altLang="en-US" sz="2000" dirty="0" smtClean="0">
                <a:latin typeface="Lucida Sans" panose="020B0602030504020204" pitchFamily="34" charset="0"/>
              </a:rPr>
              <a:t>, S., Freeman, R., Swim, T. J. (2003) ‘The Reggio Emilia approach and inclusive early childhood programs,’ </a:t>
            </a:r>
            <a:r>
              <a:rPr lang="en-GB" altLang="en-US" sz="2000" i="1" dirty="0" smtClean="0">
                <a:latin typeface="Lucida Sans" panose="020B0602030504020204" pitchFamily="34" charset="0"/>
              </a:rPr>
              <a:t>Early Childhood Education Journal,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30, 3, pp. 187-192.</a:t>
            </a:r>
            <a:endParaRPr lang="cy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FontTx/>
              <a:buNone/>
              <a:defRPr/>
            </a:pPr>
            <a:endParaRPr lang="en-GB" altLang="en-US" sz="2000" dirty="0">
              <a:latin typeface="Lucida Sans" panose="020B0602030504020204" pitchFamily="34" charset="0"/>
            </a:endParaRPr>
          </a:p>
          <a:p>
            <a:pPr marL="0" indent="0" algn="r">
              <a:buFontTx/>
              <a:buNone/>
              <a:defRPr/>
            </a:pPr>
            <a:endParaRPr lang="cy-GB" altLang="en-US" sz="1800" dirty="0" smtClean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1737</TotalTime>
  <Words>759</Words>
  <Application>Microsoft Office PowerPoint</Application>
  <PresentationFormat>On-screen Show (4:3)</PresentationFormat>
  <Paragraphs>128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MS PGothic</vt:lpstr>
      <vt:lpstr>MS PGothic</vt:lpstr>
      <vt:lpstr>Arial</vt:lpstr>
      <vt:lpstr>Lucida Sans</vt:lpstr>
      <vt:lpstr>Myriad Pro</vt:lpstr>
      <vt:lpstr>1_20140311PresentationUWTSDTemplate</vt:lpstr>
      <vt:lpstr>Ymyrraeth Gynnar - ADY Early Intervention - ALN</vt:lpstr>
      <vt:lpstr>Cynnwys y ddarlith Content of lecture</vt:lpstr>
      <vt:lpstr>Ymyrraeth gynnar Early intervention</vt:lpstr>
      <vt:lpstr>Ymyrraeth Gynnar Early Intervention</vt:lpstr>
      <vt:lpstr>Ymyrraeth Gynnar Early Intervention</vt:lpstr>
      <vt:lpstr>Early Childhood Intervention and the Power of Family (2013)</vt:lpstr>
      <vt:lpstr>Ymyrraeth Gynnar Early Intervention</vt:lpstr>
      <vt:lpstr>Ymyrraeth Gynnar Early Intervention</vt:lpstr>
      <vt:lpstr>Damcaniaethau/Athroniaethau Theories/Philosophies</vt:lpstr>
      <vt:lpstr>Montessori</vt:lpstr>
      <vt:lpstr>Montessori</vt:lpstr>
      <vt:lpstr>Pestalozzi</vt:lpstr>
      <vt:lpstr>Pestalozzi</vt:lpstr>
      <vt:lpstr>Reggio Emilia</vt:lpstr>
      <vt:lpstr>Reggio Emilia</vt:lpstr>
      <vt:lpstr>Model meddygol o anabledd Medical model of disability</vt:lpstr>
      <vt:lpstr>Model cymdeithasol o anabledd Social model of disability</vt:lpstr>
      <vt:lpstr>Cyfeiriadau References</vt:lpstr>
      <vt:lpstr>Cyfeiriadau References</vt:lpstr>
    </vt:vector>
  </TitlesOfParts>
  <Company>Geiriau Bach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Saesneg fel Iaith Ychwanegol English as an Additional Language</dc:title>
  <dc:creator>edureea</dc:creator>
  <cp:lastModifiedBy>Alison Rees-Edwards</cp:lastModifiedBy>
  <cp:revision>42</cp:revision>
  <dcterms:created xsi:type="dcterms:W3CDTF">2006-04-22T22:14:59Z</dcterms:created>
  <dcterms:modified xsi:type="dcterms:W3CDTF">2018-04-20T14:32:07Z</dcterms:modified>
</cp:coreProperties>
</file>