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972" r:id="rId4"/>
    <p:sldMasterId id="2147483977" r:id="rId5"/>
    <p:sldMasterId id="2147483979" r:id="rId6"/>
    <p:sldMasterId id="2147483981" r:id="rId7"/>
    <p:sldMasterId id="2147483983" r:id="rId8"/>
    <p:sldMasterId id="2147483985" r:id="rId9"/>
    <p:sldMasterId id="2147483988" r:id="rId10"/>
    <p:sldMasterId id="2147483991" r:id="rId11"/>
    <p:sldMasterId id="2147483998" r:id="rId12"/>
    <p:sldMasterId id="2147484004" r:id="rId13"/>
    <p:sldMasterId id="2147484009" r:id="rId14"/>
    <p:sldMasterId id="2147484011" r:id="rId15"/>
    <p:sldMasterId id="2147484013" r:id="rId16"/>
    <p:sldMasterId id="2147484015" r:id="rId17"/>
    <p:sldMasterId id="2147484017" r:id="rId18"/>
    <p:sldMasterId id="2147484019" r:id="rId19"/>
    <p:sldMasterId id="2147484021" r:id="rId20"/>
    <p:sldMasterId id="2147484023" r:id="rId21"/>
    <p:sldMasterId id="2147484025" r:id="rId22"/>
  </p:sldMasterIdLst>
  <p:notesMasterIdLst>
    <p:notesMasterId r:id="rId48"/>
  </p:notesMasterIdLst>
  <p:sldIdLst>
    <p:sldId id="338" r:id="rId23"/>
    <p:sldId id="336" r:id="rId24"/>
    <p:sldId id="283" r:id="rId25"/>
    <p:sldId id="266" r:id="rId26"/>
    <p:sldId id="268" r:id="rId27"/>
    <p:sldId id="269" r:id="rId28"/>
    <p:sldId id="275" r:id="rId29"/>
    <p:sldId id="274" r:id="rId30"/>
    <p:sldId id="270" r:id="rId31"/>
    <p:sldId id="271" r:id="rId32"/>
    <p:sldId id="272" r:id="rId33"/>
    <p:sldId id="257" r:id="rId34"/>
    <p:sldId id="284" r:id="rId35"/>
    <p:sldId id="258" r:id="rId36"/>
    <p:sldId id="259" r:id="rId37"/>
    <p:sldId id="260" r:id="rId38"/>
    <p:sldId id="261" r:id="rId39"/>
    <p:sldId id="262" r:id="rId40"/>
    <p:sldId id="285" r:id="rId41"/>
    <p:sldId id="263" r:id="rId42"/>
    <p:sldId id="264" r:id="rId43"/>
    <p:sldId id="286" r:id="rId44"/>
    <p:sldId id="273" r:id="rId45"/>
    <p:sldId id="265" r:id="rId46"/>
    <p:sldId id="337" r:id="rId47"/>
  </p:sldIdLst>
  <p:sldSz cx="12192000" cy="6858000"/>
  <p:notesSz cx="6858000" cy="9144000"/>
  <p:embeddedFontLst>
    <p:embeddedFont>
      <p:font typeface="Times" panose="02020603050405020304" pitchFamily="18" charset="0"/>
      <p:regular r:id="rId49"/>
      <p:bold r:id="rId50"/>
      <p:italic r:id="rId51"/>
      <p:boldItalic r:id="rId52"/>
    </p:embeddedFont>
  </p:embeddedFontLst>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font" Target="fonts/font2.fntdata"/><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notesMaster" Target="notesMasters/notesMaster1.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font" Target="fonts/font3.fntdata"/><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the above points as some examples of reasons why conflict could occur within a workplace/setting.</a:t>
            </a:r>
          </a:p>
          <a:p>
            <a:endParaRPr lang="en-GB"/>
          </a:p>
          <a:p>
            <a:r>
              <a:rPr lang="en-GB"/>
              <a:t>Distribute one point each to a students and ask them to consider what they think this means…ask them to try and support these points with an example.   </a:t>
            </a:r>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1292830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Again…here are some examples or reasons why teams do not work effectively.</a:t>
            </a:r>
          </a:p>
          <a:p>
            <a:r>
              <a:rPr lang="en-GB"/>
              <a:t>Ask them to consider some examples from their own experiences  - reminding students of the need for anonymity and confidentiality.</a:t>
            </a:r>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466809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CIPD 2016 – Championing better work and working lives – (See handout on Moodle/Teams)</a:t>
            </a:r>
            <a:r>
              <a:rPr lang="en-GB"/>
              <a:t> Conflict is an inherent part of the employment relationship. A certain degree of healthy conflict can be a good thing, helping to create innovation between teams.</a:t>
            </a:r>
          </a:p>
          <a:p>
            <a:r>
              <a:rPr lang="en-GB"/>
              <a:t>But interpersonal tension can easily lead to discord, discontent and resentment and damaging relationships. When such conflict is pushed under the carpet and not resolved, the situation tends to fester and escalate.</a:t>
            </a:r>
          </a:p>
          <a:p>
            <a:r>
              <a:rPr lang="en-GB"/>
              <a:t>According to Debbie Garvey (Chapter 6) </a:t>
            </a:r>
          </a:p>
          <a:p>
            <a:endParaRPr lang="en-GB"/>
          </a:p>
          <a:p>
            <a:r>
              <a:rPr lang="en-GB"/>
              <a:t>If students choose to include conflict as a point of discussion on the agenda – consider this document. </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3865073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reminding students that this is a website offering free legal advice to employers and employees.</a:t>
            </a:r>
          </a:p>
          <a:p>
            <a:endParaRPr lang="en-GB"/>
          </a:p>
          <a:p>
            <a:r>
              <a:rPr lang="en-GB"/>
              <a:t>This is run by an experienced team of solicitors, barristers and other legal professionals where advice is provided often with templates being sent out to those making enquiries for examples letter template/booklets/guidance.</a:t>
            </a:r>
          </a:p>
          <a:p>
            <a:endParaRPr lang="en-GB"/>
          </a:p>
          <a:p>
            <a:r>
              <a:rPr lang="en-GB"/>
              <a:t>So well worth remembering this source for the future.  </a:t>
            </a:r>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938454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have come across ACAS during the last lecture – Lecture 4 when we covered Employment Law</a:t>
            </a:r>
          </a:p>
          <a:p>
            <a:r>
              <a:rPr lang="en-GB"/>
              <a:t>This is a  very useful website and certainly something to consider researching further if you refer to any statutory rights/regulations in terms of employment/new staff/induction/appraisal/disciplinary </a:t>
            </a:r>
            <a:r>
              <a:rPr lang="en-GB" err="1"/>
              <a:t>etc</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874856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June O’Sullivan has become a highly respected and well known author on Leadership in the Early Years. Her book (this publication – linking to the above slide) is on </a:t>
            </a:r>
            <a:r>
              <a:rPr lang="en-GB" err="1"/>
              <a:t>Leganto</a:t>
            </a:r>
            <a:r>
              <a:rPr lang="en-GB"/>
              <a:t>. You should all try and read her work. </a:t>
            </a:r>
          </a:p>
          <a:p>
            <a:endParaRPr lang="en-GB"/>
          </a:p>
          <a:p>
            <a:r>
              <a:rPr lang="en-GB"/>
              <a:t>Thinking logically – cutting problems down into chunks – prioritise these chunks</a:t>
            </a:r>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1338055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this happen everywhere?</a:t>
            </a:r>
          </a:p>
          <a:p>
            <a:r>
              <a:rPr lang="en-GB"/>
              <a:t>Staff Rooms?</a:t>
            </a:r>
          </a:p>
          <a:p>
            <a:r>
              <a:rPr lang="en-GB"/>
              <a:t>Only by some ?</a:t>
            </a:r>
          </a:p>
          <a:p>
            <a:r>
              <a:rPr lang="en-GB"/>
              <a:t>Can others be drawn into this?</a:t>
            </a:r>
          </a:p>
          <a:p>
            <a:endParaRPr lang="en-GB"/>
          </a:p>
          <a:p>
            <a:r>
              <a:rPr lang="en-GB"/>
              <a:t>How could this be managed?</a:t>
            </a:r>
          </a:p>
          <a:p>
            <a:endParaRPr lang="en-GB"/>
          </a:p>
          <a:p>
            <a:r>
              <a:rPr lang="en-GB"/>
              <a:t>Considering gender – predominantly female workforce in EY settings – do women gossip more than a male workforce?</a:t>
            </a:r>
          </a:p>
          <a:p>
            <a:r>
              <a:rPr lang="en-GB"/>
              <a:t> </a:t>
            </a:r>
          </a:p>
          <a:p>
            <a:r>
              <a:rPr lang="en-GB"/>
              <a:t>By all?</a:t>
            </a:r>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827074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 a 2016 publication – well worth a read.</a:t>
            </a:r>
          </a:p>
          <a:p>
            <a:r>
              <a:rPr lang="en-GB"/>
              <a:t>Available on </a:t>
            </a:r>
            <a:r>
              <a:rPr lang="en-GB" err="1"/>
              <a:t>Leganto</a:t>
            </a:r>
            <a:r>
              <a:rPr lang="en-GB"/>
              <a:t>. </a:t>
            </a:r>
          </a:p>
          <a:p>
            <a:endParaRPr lang="en-GB"/>
          </a:p>
          <a:p>
            <a:r>
              <a:rPr lang="en-GB"/>
              <a:t>Is it easy to say NO?</a:t>
            </a:r>
          </a:p>
          <a:p>
            <a:endParaRPr lang="en-GB"/>
          </a:p>
          <a:p>
            <a:r>
              <a:rPr lang="en-GB"/>
              <a:t>As a leader – how do you think staff react when the leader says NO?</a:t>
            </a:r>
          </a:p>
          <a:p>
            <a:r>
              <a:rPr lang="en-GB"/>
              <a:t>How should this be done?</a:t>
            </a:r>
          </a:p>
          <a:p>
            <a:endParaRPr lang="en-GB"/>
          </a:p>
          <a:p>
            <a:r>
              <a:rPr lang="en-GB"/>
              <a:t>Lindon, Lindon and Beckley (2016) suggest ways that saying no can be used in an effective way.</a:t>
            </a:r>
          </a:p>
          <a:p>
            <a:r>
              <a:rPr lang="en-GB"/>
              <a:t>Using different strategies can often change the way that staff feel they are managed and will understand the reasons behind decisions if explained clearly.  </a:t>
            </a:r>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4092606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Leadership in early education in times of change</a:t>
            </a:r>
            <a:r>
              <a:rPr lang="en-GB"/>
              <a:t> depicts topical issues of </a:t>
            </a:r>
            <a:r>
              <a:rPr lang="en-GB" b="1"/>
              <a:t>leadership</a:t>
            </a:r>
            <a:r>
              <a:rPr lang="en-GB"/>
              <a:t> within the context of </a:t>
            </a:r>
            <a:r>
              <a:rPr lang="en-GB" b="1"/>
              <a:t>Early Childhood Education</a:t>
            </a:r>
            <a:r>
              <a:rPr lang="en-GB"/>
              <a:t> (ECE) from various perspectives. ... Societal and </a:t>
            </a:r>
            <a:r>
              <a:rPr lang="en-GB" b="1"/>
              <a:t>educational</a:t>
            </a:r>
            <a:r>
              <a:rPr lang="en-GB"/>
              <a:t> reforms as well as increasing research on ECE </a:t>
            </a:r>
            <a:r>
              <a:rPr lang="en-GB" b="1"/>
              <a:t>leadership</a:t>
            </a:r>
            <a:r>
              <a:rPr lang="en-GB"/>
              <a:t> and pedagogy call for transformational and active </a:t>
            </a:r>
            <a:r>
              <a:rPr lang="en-GB" b="1"/>
              <a:t>leadership</a:t>
            </a:r>
            <a:r>
              <a:rPr lang="en-GB"/>
              <a:t>.</a:t>
            </a:r>
          </a:p>
          <a:p>
            <a:endParaRPr lang="en-GB"/>
          </a:p>
          <a:p>
            <a:r>
              <a:rPr lang="en-GB"/>
              <a:t>Consider:</a:t>
            </a:r>
          </a:p>
          <a:p>
            <a:r>
              <a:rPr lang="en-GB"/>
              <a:t>External factors such as:</a:t>
            </a:r>
          </a:p>
          <a:p>
            <a:r>
              <a:rPr lang="en-GB"/>
              <a:t>- Leadership during this Pandemic…</a:t>
            </a:r>
          </a:p>
          <a:p>
            <a:r>
              <a:rPr lang="en-GB"/>
              <a:t>- Leadership preparing for the new ALN Bill</a:t>
            </a:r>
          </a:p>
          <a:p>
            <a:pPr marL="176508" indent="-176508">
              <a:buFontTx/>
              <a:buChar char="-"/>
            </a:pPr>
            <a:r>
              <a:rPr lang="en-GB"/>
              <a:t>Leadership preparing for the New Curriculum</a:t>
            </a:r>
          </a:p>
          <a:p>
            <a:pPr marL="176508" indent="-176508">
              <a:buFontTx/>
              <a:buChar char="-"/>
            </a:pPr>
            <a:endParaRPr lang="en-GB"/>
          </a:p>
          <a:p>
            <a:r>
              <a:rPr lang="en-GB"/>
              <a:t>Personal Drive of a Leader/New Leader who wishes to develop/change practice</a:t>
            </a:r>
          </a:p>
          <a:p>
            <a:pPr marL="176508" indent="-176508">
              <a:buFontTx/>
              <a:buChar char="-"/>
            </a:pPr>
            <a:endParaRPr lang="en-GB"/>
          </a:p>
          <a:p>
            <a:r>
              <a:rPr lang="en-GB"/>
              <a:t>In your experiences – </a:t>
            </a:r>
            <a:r>
              <a:rPr lang="en-GB" b="1"/>
              <a:t>how do you react </a:t>
            </a:r>
            <a:r>
              <a:rPr lang="en-GB"/>
              <a:t>to change in the workplace. How would you like to hear about change? From who? </a:t>
            </a:r>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1777534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79893"/>
          </a:xfrm>
        </p:spPr>
        <p:txBody>
          <a:bodyPr/>
          <a:lstStyle/>
          <a:p>
            <a:r>
              <a:rPr lang="en-GB"/>
              <a:t>According to research carried out by the centre for creative Leadership, These 3 C’s unite effective change leadership:</a:t>
            </a:r>
          </a:p>
          <a:p>
            <a:r>
              <a:rPr lang="en-GB"/>
              <a:t>1. Communicate.</a:t>
            </a:r>
          </a:p>
          <a:p>
            <a:r>
              <a:rPr lang="en-GB"/>
              <a:t>Unsuccessful leaders tended to focus on the “what” behind the change. Successful leaders communicated the “what” and the “why.” Leaders who explained the purpose of the change and connected it to the organization’s values or explained the benefits created stronger buy-in and urgency for the change.</a:t>
            </a:r>
          </a:p>
          <a:p>
            <a:endParaRPr lang="en-GB"/>
          </a:p>
          <a:p>
            <a:r>
              <a:rPr lang="en-GB"/>
              <a:t>2. Collaborate.</a:t>
            </a:r>
          </a:p>
          <a:p>
            <a:r>
              <a:rPr lang="en-GB"/>
              <a:t>Bringing people together to plan and execute change is critical. Successful leaders worked across boundaries, encouraged employees to break out of their silos, and refused to tolerate unhealthy competition. They also included employees in decision-making early on, strengthening their commitment to change. Unsuccessful change leaders failed to engage employees early and often in the change process.</a:t>
            </a:r>
          </a:p>
          <a:p>
            <a:endParaRPr lang="en-GB"/>
          </a:p>
          <a:p>
            <a:r>
              <a:rPr lang="en-GB"/>
              <a:t>3. Commit.</a:t>
            </a:r>
          </a:p>
          <a:p>
            <a:r>
              <a:rPr lang="en-GB"/>
              <a:t>Successful leaders made sure their own beliefs and </a:t>
            </a:r>
            <a:r>
              <a:rPr lang="en-GB" err="1"/>
              <a:t>behaviors</a:t>
            </a:r>
            <a:r>
              <a:rPr lang="en-GB"/>
              <a:t> supported change, too. Change is difficult, but leaders who negotiated it successfully were resilient and persistent, and willing to step outside their comfort zone. They also devoted more of their own time to the change effort and focused on the big picture. Unsuccessful leaders failed to adapt to challenges, expressed negativity, and were impatient with a lack of results.</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317992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Jennie Lindon </a:t>
            </a:r>
          </a:p>
          <a:p>
            <a:endParaRPr lang="en-GB" b="1"/>
          </a:p>
          <a:p>
            <a:r>
              <a:rPr lang="en-GB" b="1"/>
              <a:t>Everyday</a:t>
            </a:r>
            <a:r>
              <a:rPr lang="en-GB"/>
              <a:t> – the ability to adapt and be flexible in your practice – responding to immediate changes and having the ability to make decisions effectively and democratically – communicating in an effective way. </a:t>
            </a:r>
          </a:p>
          <a:p>
            <a:r>
              <a:rPr lang="en-GB" b="1"/>
              <a:t>Enhancement</a:t>
            </a:r>
            <a:r>
              <a:rPr lang="en-GB"/>
              <a:t> – the ability to introduce change which will/can improve an aspect of the practice or service – this could relate to a wide range of aspects such as a new cook – improving menus, nutrition, inclusion of this role with the children’s learning; a new practitioner with a specialism such as music, forest schools, baby yoga/massage </a:t>
            </a:r>
            <a:r>
              <a:rPr lang="en-GB" err="1"/>
              <a:t>etc</a:t>
            </a:r>
            <a:r>
              <a:rPr lang="en-GB"/>
              <a:t>; implementation of a new project, partnership with another organisation – the list is endless. </a:t>
            </a:r>
          </a:p>
          <a:p>
            <a:r>
              <a:rPr lang="en-GB" b="1"/>
              <a:t>Radical</a:t>
            </a:r>
            <a:r>
              <a:rPr lang="en-GB"/>
              <a:t> – complete overhaul of practice, re-structure of staff, change of ownership/headship/leadership/management. </a:t>
            </a:r>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4175194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effective leader will have experienced and understood the culture and ethos of a setting and will also know the workforce – strengths and weaknesses of each staff member.</a:t>
            </a:r>
          </a:p>
          <a:p>
            <a:r>
              <a:rPr lang="en-GB"/>
              <a:t>With this knowledge, any new change will be carefully approached – communicating the nature of the change and possibly delegating responsibilities, empowering staff and including the staff in the change process.</a:t>
            </a:r>
          </a:p>
          <a:p>
            <a:endParaRPr lang="en-GB"/>
          </a:p>
          <a:p>
            <a:r>
              <a:rPr lang="en-GB"/>
              <a:t>Whilst the style may change during this process – if communicated effectively, the transition should be smoother. </a:t>
            </a:r>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942642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508" indent="-176508" defTabSz="941375">
              <a:buFont typeface="Arial" panose="020B0604020202020204" pitchFamily="34" charset="0"/>
              <a:buChar char="•"/>
              <a:defRPr/>
            </a:pPr>
            <a:r>
              <a:rPr lang="en-GB" altLang="en-US">
                <a:latin typeface="Calibri" pitchFamily="34" charset="0"/>
              </a:rPr>
              <a:t>Re-structure – a change to roles and responsibilities</a:t>
            </a:r>
          </a:p>
          <a:p>
            <a:pPr marL="176508" indent="-176508" defTabSz="941375">
              <a:buFont typeface="Arial" panose="020B0604020202020204" pitchFamily="34" charset="0"/>
              <a:buChar char="•"/>
              <a:defRPr/>
            </a:pPr>
            <a:r>
              <a:rPr lang="en-GB" altLang="en-US">
                <a:latin typeface="Calibri" pitchFamily="34" charset="0"/>
              </a:rPr>
              <a:t>Promotion – can cause problems initially amongst other members of team due to jealousy. </a:t>
            </a:r>
            <a:r>
              <a:rPr lang="en-GB" altLang="en-US" err="1">
                <a:latin typeface="Calibri" pitchFamily="34" charset="0"/>
              </a:rPr>
              <a:t>Dyrchafiad</a:t>
            </a:r>
            <a:r>
              <a:rPr lang="en-GB" altLang="en-US">
                <a:latin typeface="Calibri" pitchFamily="34" charset="0"/>
              </a:rPr>
              <a:t> – gall </a:t>
            </a:r>
            <a:r>
              <a:rPr lang="en-GB" altLang="en-US" err="1">
                <a:latin typeface="Calibri" pitchFamily="34" charset="0"/>
              </a:rPr>
              <a:t>achosi</a:t>
            </a:r>
            <a:r>
              <a:rPr lang="en-GB" altLang="en-US">
                <a:latin typeface="Calibri" pitchFamily="34" charset="0"/>
              </a:rPr>
              <a:t> </a:t>
            </a:r>
            <a:r>
              <a:rPr lang="en-GB" altLang="en-US" err="1">
                <a:latin typeface="Calibri" pitchFamily="34" charset="0"/>
              </a:rPr>
              <a:t>problemau</a:t>
            </a:r>
            <a:r>
              <a:rPr lang="en-GB" altLang="en-US">
                <a:latin typeface="Calibri" pitchFamily="34" charset="0"/>
              </a:rPr>
              <a:t> </a:t>
            </a:r>
            <a:r>
              <a:rPr lang="en-GB" altLang="en-US" err="1">
                <a:latin typeface="Calibri" pitchFamily="34" charset="0"/>
              </a:rPr>
              <a:t>ar</a:t>
            </a:r>
            <a:r>
              <a:rPr lang="en-GB" altLang="en-US">
                <a:latin typeface="Calibri" pitchFamily="34" charset="0"/>
              </a:rPr>
              <a:t> y </a:t>
            </a:r>
            <a:r>
              <a:rPr lang="en-GB" altLang="en-US" err="1">
                <a:latin typeface="Calibri" pitchFamily="34" charset="0"/>
              </a:rPr>
              <a:t>dechrau</a:t>
            </a:r>
            <a:r>
              <a:rPr lang="en-GB" altLang="en-US">
                <a:latin typeface="Calibri" pitchFamily="34" charset="0"/>
              </a:rPr>
              <a:t> </a:t>
            </a:r>
            <a:r>
              <a:rPr lang="en-GB" altLang="en-US" err="1">
                <a:latin typeface="Calibri" pitchFamily="34" charset="0"/>
              </a:rPr>
              <a:t>ymlith</a:t>
            </a:r>
            <a:r>
              <a:rPr lang="en-GB" altLang="en-US">
                <a:latin typeface="Calibri" pitchFamily="34" charset="0"/>
              </a:rPr>
              <a:t> </a:t>
            </a:r>
            <a:r>
              <a:rPr lang="en-GB" altLang="en-US" err="1">
                <a:latin typeface="Calibri" pitchFamily="34" charset="0"/>
              </a:rPr>
              <a:t>aelodau</a:t>
            </a:r>
            <a:r>
              <a:rPr lang="en-GB" altLang="en-US">
                <a:latin typeface="Calibri" pitchFamily="34" charset="0"/>
              </a:rPr>
              <a:t> </a:t>
            </a:r>
            <a:r>
              <a:rPr lang="en-GB" altLang="en-US" err="1">
                <a:latin typeface="Calibri" pitchFamily="34" charset="0"/>
              </a:rPr>
              <a:t>eraill</a:t>
            </a:r>
            <a:r>
              <a:rPr lang="en-GB" altLang="en-US">
                <a:latin typeface="Calibri" pitchFamily="34" charset="0"/>
              </a:rPr>
              <a:t> y t</a:t>
            </a:r>
            <a:r>
              <a:rPr lang="en-US" altLang="en-US">
                <a:latin typeface="Calibri" pitchFamily="34" charset="0"/>
              </a:rPr>
              <a:t>î</a:t>
            </a:r>
            <a:r>
              <a:rPr lang="en-GB" altLang="en-US">
                <a:latin typeface="Calibri" pitchFamily="34" charset="0"/>
              </a:rPr>
              <a:t>m </a:t>
            </a:r>
            <a:r>
              <a:rPr lang="en-GB" altLang="en-US" err="1">
                <a:latin typeface="Calibri" pitchFamily="34" charset="0"/>
              </a:rPr>
              <a:t>oherwydd</a:t>
            </a:r>
            <a:r>
              <a:rPr lang="en-GB" altLang="en-US">
                <a:latin typeface="Calibri" pitchFamily="34" charset="0"/>
              </a:rPr>
              <a:t> </a:t>
            </a:r>
            <a:r>
              <a:rPr lang="en-GB" altLang="en-US" err="1">
                <a:latin typeface="Calibri" pitchFamily="34" charset="0"/>
              </a:rPr>
              <a:t>cenfigen</a:t>
            </a:r>
            <a:r>
              <a:rPr lang="en-GB" altLang="en-US">
                <a:latin typeface="Calibri" pitchFamily="34" charset="0"/>
              </a:rPr>
              <a:t>.</a:t>
            </a:r>
          </a:p>
          <a:p>
            <a:pPr marL="176508" indent="-176508" defTabSz="941375">
              <a:buFont typeface="Arial" panose="020B0604020202020204" pitchFamily="34" charset="0"/>
              <a:buChar char="•"/>
              <a:defRPr/>
            </a:pPr>
            <a:r>
              <a:rPr lang="en-GB" altLang="en-US">
                <a:latin typeface="Calibri" pitchFamily="34" charset="0"/>
              </a:rPr>
              <a:t>New staff being employed without any discussion with the team</a:t>
            </a:r>
          </a:p>
          <a:p>
            <a:pPr marL="176508" indent="-176508" defTabSz="941375">
              <a:buFont typeface="Arial" panose="020B0604020202020204" pitchFamily="34" charset="0"/>
              <a:buChar char="•"/>
              <a:defRPr/>
            </a:pPr>
            <a:endParaRPr lang="en-GB" altLang="en-US">
              <a:latin typeface="Calibri" pitchFamily="34" charset="0"/>
            </a:endParaRPr>
          </a:p>
          <a:p>
            <a:pPr marL="176508" indent="-176508" defTabSz="941375">
              <a:buFont typeface="Arial" panose="020B0604020202020204" pitchFamily="34" charset="0"/>
              <a:buChar char="•"/>
              <a:defRPr/>
            </a:pPr>
            <a:r>
              <a:rPr lang="en-GB" altLang="en-US">
                <a:latin typeface="Calibri" pitchFamily="34" charset="0"/>
              </a:rPr>
              <a:t>Tuckman – forming storming</a:t>
            </a:r>
          </a:p>
          <a:p>
            <a:pPr marL="176508" indent="-176508" defTabSz="941375">
              <a:buFont typeface="Arial" panose="020B0604020202020204" pitchFamily="34" charset="0"/>
              <a:buChar char="•"/>
              <a:defRPr/>
            </a:pPr>
            <a:r>
              <a:rPr lang="en-GB" altLang="en-US">
                <a:latin typeface="Calibri" pitchFamily="34" charset="0"/>
              </a:rPr>
              <a:t>Handy – power, role cultures etc </a:t>
            </a:r>
          </a:p>
          <a:p>
            <a:pPr marL="176508" indent="-176508" defTabSz="941375">
              <a:buFont typeface="Arial" panose="020B0604020202020204" pitchFamily="34" charset="0"/>
              <a:buChar char="•"/>
              <a:defRPr/>
            </a:pPr>
            <a:r>
              <a:rPr lang="en-GB" altLang="en-US">
                <a:latin typeface="Calibri" pitchFamily="34" charset="0"/>
              </a:rPr>
              <a:t>Herzberg – motivational theory </a:t>
            </a:r>
          </a:p>
          <a:p>
            <a:pPr marL="176508" indent="-176508" defTabSz="941375">
              <a:buFont typeface="Arial" panose="020B0604020202020204" pitchFamily="34" charset="0"/>
              <a:buChar char="•"/>
              <a:defRPr/>
            </a:pPr>
            <a:endParaRPr lang="en-GB" altLang="en-US">
              <a:latin typeface="Calibri" pitchFamily="34" charset="0"/>
            </a:endParaRP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915292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Buzz word now – leaders become </a:t>
            </a:r>
            <a:r>
              <a:rPr lang="en-GB" b="1"/>
              <a:t>agents </a:t>
            </a:r>
            <a:r>
              <a:rPr lang="en-GB"/>
              <a:t>for change</a:t>
            </a:r>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54716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You </a:t>
            </a:r>
            <a:r>
              <a:rPr lang="cy-GB" err="1"/>
              <a:t>may</a:t>
            </a:r>
            <a:r>
              <a:rPr lang="cy-GB"/>
              <a:t> </a:t>
            </a:r>
            <a:r>
              <a:rPr lang="cy-GB" err="1"/>
              <a:t>also</a:t>
            </a:r>
            <a:r>
              <a:rPr lang="cy-GB"/>
              <a:t> </a:t>
            </a:r>
            <a:r>
              <a:rPr lang="cy-GB" err="1"/>
              <a:t>wish</a:t>
            </a:r>
            <a:r>
              <a:rPr lang="cy-GB"/>
              <a:t> to </a:t>
            </a:r>
            <a:r>
              <a:rPr lang="cy-GB" err="1"/>
              <a:t>consider</a:t>
            </a:r>
            <a:r>
              <a:rPr lang="cy-GB"/>
              <a:t> </a:t>
            </a:r>
            <a:r>
              <a:rPr lang="cy-GB" err="1"/>
              <a:t>this</a:t>
            </a:r>
            <a:r>
              <a:rPr lang="cy-GB"/>
              <a:t> to </a:t>
            </a:r>
            <a:r>
              <a:rPr lang="cy-GB" err="1"/>
              <a:t>evaluate</a:t>
            </a:r>
            <a:r>
              <a:rPr lang="cy-GB"/>
              <a:t> a </a:t>
            </a:r>
            <a:r>
              <a:rPr lang="cy-GB" err="1"/>
              <a:t>topic</a:t>
            </a:r>
            <a:r>
              <a:rPr lang="cy-GB"/>
              <a:t> of </a:t>
            </a:r>
            <a:r>
              <a:rPr lang="cy-GB" err="1"/>
              <a:t>discussion</a:t>
            </a:r>
            <a:r>
              <a:rPr lang="cy-GB"/>
              <a:t> </a:t>
            </a:r>
            <a:r>
              <a:rPr lang="cy-GB" err="1"/>
              <a:t>for</a:t>
            </a:r>
            <a:r>
              <a:rPr lang="cy-GB"/>
              <a:t> </a:t>
            </a:r>
            <a:r>
              <a:rPr lang="cy-GB" err="1"/>
              <a:t>your</a:t>
            </a:r>
            <a:r>
              <a:rPr lang="cy-GB"/>
              <a:t> </a:t>
            </a:r>
            <a:r>
              <a:rPr lang="cy-GB" err="1"/>
              <a:t>Team</a:t>
            </a:r>
            <a:r>
              <a:rPr lang="cy-GB"/>
              <a:t> </a:t>
            </a:r>
            <a:r>
              <a:rPr lang="cy-GB" err="1"/>
              <a:t>Meeting</a:t>
            </a:r>
            <a:r>
              <a:rPr lang="cy-GB"/>
              <a:t>.</a:t>
            </a:r>
          </a:p>
          <a:p>
            <a:endParaRPr lang="cy-GB"/>
          </a:p>
          <a:p>
            <a:r>
              <a:rPr lang="cy-GB"/>
              <a:t>SWOT – </a:t>
            </a:r>
            <a:r>
              <a:rPr lang="cy-GB" err="1"/>
              <a:t>This</a:t>
            </a:r>
            <a:r>
              <a:rPr lang="cy-GB"/>
              <a:t> is </a:t>
            </a:r>
            <a:r>
              <a:rPr lang="cy-GB" err="1"/>
              <a:t>an</a:t>
            </a:r>
            <a:r>
              <a:rPr lang="cy-GB"/>
              <a:t> INTERNAL Process. A </a:t>
            </a:r>
            <a:r>
              <a:rPr lang="cy-GB" err="1"/>
              <a:t>strategy</a:t>
            </a:r>
            <a:r>
              <a:rPr lang="cy-GB"/>
              <a:t> </a:t>
            </a:r>
            <a:r>
              <a:rPr lang="cy-GB" err="1"/>
              <a:t>used</a:t>
            </a:r>
            <a:r>
              <a:rPr lang="cy-GB"/>
              <a:t> to </a:t>
            </a:r>
            <a:r>
              <a:rPr lang="cy-GB" err="1"/>
              <a:t>identify</a:t>
            </a:r>
            <a:r>
              <a:rPr lang="cy-GB"/>
              <a:t> </a:t>
            </a:r>
            <a:r>
              <a:rPr lang="cy-GB" err="1"/>
              <a:t>and</a:t>
            </a:r>
            <a:r>
              <a:rPr lang="cy-GB"/>
              <a:t> </a:t>
            </a:r>
            <a:r>
              <a:rPr lang="cy-GB" err="1"/>
              <a:t>recognise</a:t>
            </a:r>
            <a:r>
              <a:rPr lang="cy-GB"/>
              <a:t> </a:t>
            </a:r>
            <a:r>
              <a:rPr lang="cy-GB" err="1"/>
              <a:t>factors</a:t>
            </a:r>
            <a:r>
              <a:rPr lang="cy-GB"/>
              <a:t>/</a:t>
            </a:r>
            <a:r>
              <a:rPr lang="cy-GB" err="1"/>
              <a:t>features</a:t>
            </a:r>
            <a:r>
              <a:rPr lang="cy-GB"/>
              <a:t> </a:t>
            </a:r>
            <a:r>
              <a:rPr lang="cy-GB" err="1"/>
              <a:t>that</a:t>
            </a:r>
            <a:r>
              <a:rPr lang="cy-GB"/>
              <a:t> </a:t>
            </a:r>
            <a:r>
              <a:rPr lang="cy-GB" err="1"/>
              <a:t>relate</a:t>
            </a:r>
            <a:r>
              <a:rPr lang="cy-GB"/>
              <a:t> to the curent </a:t>
            </a:r>
            <a:r>
              <a:rPr lang="cy-GB" err="1"/>
              <a:t>situation</a:t>
            </a:r>
            <a:r>
              <a:rPr lang="cy-GB"/>
              <a:t> </a:t>
            </a:r>
            <a:r>
              <a:rPr lang="cy-GB" err="1"/>
              <a:t>in</a:t>
            </a:r>
            <a:r>
              <a:rPr lang="cy-GB"/>
              <a:t> a </a:t>
            </a:r>
            <a:r>
              <a:rPr lang="cy-GB" err="1"/>
              <a:t>setting</a:t>
            </a:r>
            <a:r>
              <a:rPr lang="cy-GB"/>
              <a:t>/</a:t>
            </a:r>
            <a:r>
              <a:rPr lang="cy-GB" err="1"/>
              <a:t>in</a:t>
            </a:r>
            <a:r>
              <a:rPr lang="cy-GB"/>
              <a:t> a </a:t>
            </a:r>
            <a:r>
              <a:rPr lang="cy-GB" err="1"/>
              <a:t>business</a:t>
            </a:r>
            <a:r>
              <a:rPr lang="cy-GB"/>
              <a:t>. </a:t>
            </a:r>
          </a:p>
          <a:p>
            <a:endParaRPr lang="cy-GB"/>
          </a:p>
          <a:p>
            <a:r>
              <a:rPr lang="cy-GB"/>
              <a:t>Os bydd cyflogwr mawr newydd yn dod i’r ardal, cymerwch fantais o hyn: byddwch yn rhagweithiol: cysylltwch â’r Adran Adnoddau Dynol: beth yw’r tebygolrwydd y bydd angen gofal plant ymhlith y staff? Pa fath o batrymau sifftiau? Pa oriau agor fyddai angen i chi eu gweithredu er mwyn darparu ar gyfer hyn?</a:t>
            </a:r>
          </a:p>
          <a:p>
            <a:r>
              <a:rPr lang="cy-GB"/>
              <a:t>Pwy yw eich cystadleuwyr?</a:t>
            </a:r>
          </a:p>
          <a:p>
            <a:endParaRPr lang="cy-GB"/>
          </a:p>
          <a:p>
            <a:r>
              <a:rPr lang="en-GB"/>
              <a:t>If a new large employer is coming to the area, take advantage</a:t>
            </a:r>
            <a:r>
              <a:rPr lang="en-GB" baseline="0"/>
              <a:t> of this: be proactive: consult the Human Resources </a:t>
            </a:r>
            <a:r>
              <a:rPr lang="en-GB" baseline="0" err="1"/>
              <a:t>Dept</a:t>
            </a:r>
            <a:r>
              <a:rPr lang="en-GB" baseline="0"/>
              <a:t>: what is the likelihood of the need for childcare amongst the staff? What kind of shift patterns? What would your opening hours need to be to accommodate this?</a:t>
            </a:r>
          </a:p>
          <a:p>
            <a:r>
              <a:rPr lang="en-GB" baseline="0"/>
              <a:t>Who are your competitors?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18</a:t>
            </a:fld>
            <a:endParaRPr lang="en-GB"/>
          </a:p>
        </p:txBody>
      </p:sp>
    </p:spTree>
    <p:extLst>
      <p:ext uri="{BB962C8B-B14F-4D97-AF65-F5344CB8AC3E}">
        <p14:creationId xmlns:p14="http://schemas.microsoft.com/office/powerpoint/2010/main" val="1534611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7080798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PESTLE – EXTERNAL</a:t>
            </a:r>
          </a:p>
          <a:p>
            <a:r>
              <a:rPr lang="en-GB" b="0"/>
              <a:t>Leaders/Managers have very little control over factors that can impact on businesses/settings/organisations.</a:t>
            </a:r>
          </a:p>
          <a:p>
            <a:endParaRPr lang="en-GB" b="0"/>
          </a:p>
          <a:p>
            <a:r>
              <a:rPr lang="en-GB" b="0"/>
              <a:t>For example – WG imposing Fire Break during Pandemic – therefore knock on effect on the setting – Leaders have no power here</a:t>
            </a:r>
          </a:p>
        </p:txBody>
      </p:sp>
      <p:sp>
        <p:nvSpPr>
          <p:cNvPr id="4" name="Slide Number Placeholder 3"/>
          <p:cNvSpPr>
            <a:spLocks noGrp="1"/>
          </p:cNvSpPr>
          <p:nvPr>
            <p:ph type="sldNum" sz="quarter" idx="10"/>
          </p:nvPr>
        </p:nvSpPr>
        <p:spPr/>
        <p:txBody>
          <a:bodyPr/>
          <a:lstStyle/>
          <a:p>
            <a:fld id="{76F0279F-9DB8-4DA9-9A4B-D2F2BF777939}" type="slidenum">
              <a:rPr lang="en-GB" smtClean="0"/>
              <a:t>20</a:t>
            </a:fld>
            <a:endParaRPr lang="en-GB"/>
          </a:p>
        </p:txBody>
      </p:sp>
    </p:spTree>
    <p:extLst>
      <p:ext uri="{BB962C8B-B14F-4D97-AF65-F5344CB8AC3E}">
        <p14:creationId xmlns:p14="http://schemas.microsoft.com/office/powerpoint/2010/main" val="3620472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Ydy’r myfyrwyr yn gallu enwi rhai enghreifftiau penodol ar gyfer pob un? Naill ai ar gyfer gofal plant neu ysgolion?</a:t>
            </a:r>
          </a:p>
          <a:p>
            <a:r>
              <a:rPr lang="cy-GB"/>
              <a:t>P: ysgolion yn cael eu haddasu i ddod yn lleoliadau cyfrwng Cymraeg; ffocws ar ysgolion cymunedol; canolfannau integredig.</a:t>
            </a:r>
          </a:p>
          <a:p>
            <a:r>
              <a:rPr lang="cy-GB"/>
              <a:t>E: Ysgolion bach gwledig yn cau oherwydd nifer isel y plant; cynnydd yng nghyfraddau morgeisi? Dirwasgiad? Rhieni’n tynnu eu plant allan o’r lleoliadau ac yn gofyn i’w teuluoedd ofalu am y plant?</a:t>
            </a:r>
          </a:p>
          <a:p>
            <a:r>
              <a:rPr lang="cy-GB"/>
              <a:t>S: yr amrywiad yn y gyfradd genedigaethau: a oes angen i faint y lleoliad newid o ganlyniad i hyn?</a:t>
            </a:r>
          </a:p>
          <a:p>
            <a:r>
              <a:rPr lang="cy-GB"/>
              <a:t>T: angen cyllideb newydd ar gyfer gofynion llythrennedd digidol?</a:t>
            </a:r>
          </a:p>
          <a:p>
            <a:endParaRPr lang="en-GB"/>
          </a:p>
          <a:p>
            <a:r>
              <a:rPr lang="en-GB"/>
              <a:t>Can students name some specific examples for each? Either for childcare or schools?</a:t>
            </a:r>
          </a:p>
          <a:p>
            <a:r>
              <a:rPr lang="en-GB" b="1"/>
              <a:t>P</a:t>
            </a:r>
            <a:r>
              <a:rPr lang="en-GB"/>
              <a:t>: schools being adapted to become Welsh medium settings; community schools focus; integrated centres.</a:t>
            </a:r>
          </a:p>
          <a:p>
            <a:r>
              <a:rPr lang="en-GB" b="1"/>
              <a:t>E</a:t>
            </a:r>
            <a:r>
              <a:rPr lang="en-GB"/>
              <a:t>: Small rural schools closing due to low numbers of children; mortgage rate rises? Recession? Parents withdrawing their children to ask their families to care for the child? Pandemic?</a:t>
            </a:r>
          </a:p>
          <a:p>
            <a:r>
              <a:rPr lang="en-GB" b="1"/>
              <a:t>S</a:t>
            </a:r>
            <a:r>
              <a:rPr lang="en-GB"/>
              <a:t>: birth rate fluctuation: does the size of premises need to change as a result?</a:t>
            </a:r>
          </a:p>
          <a:p>
            <a:r>
              <a:rPr lang="en-GB" b="1"/>
              <a:t>T</a:t>
            </a:r>
            <a:r>
              <a:rPr lang="en-GB"/>
              <a:t>: need new budget for</a:t>
            </a:r>
            <a:r>
              <a:rPr lang="en-GB" baseline="0"/>
              <a:t> digital literacy requirements?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21</a:t>
            </a:fld>
            <a:endParaRPr lang="en-GB"/>
          </a:p>
        </p:txBody>
      </p:sp>
    </p:spTree>
    <p:extLst>
      <p:ext uri="{BB962C8B-B14F-4D97-AF65-F5344CB8AC3E}">
        <p14:creationId xmlns:p14="http://schemas.microsoft.com/office/powerpoint/2010/main" val="244667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3462474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a:t>SMART is an acronym that you can use to guide your goal setting.</a:t>
            </a:r>
          </a:p>
          <a:p>
            <a:pPr fontAlgn="base"/>
            <a:r>
              <a:rPr lang="en-GB"/>
              <a:t>Its criteria are commonly attributed to Peter Drucker's concept (management doing things right, leadership doing the right thing). SMART has come to mean different things to different people, as shown below.</a:t>
            </a:r>
          </a:p>
          <a:p>
            <a:pPr fontAlgn="base"/>
            <a:r>
              <a:rPr lang="en-GB"/>
              <a:t>To make sure your goals are clear and reachable, each one should be:</a:t>
            </a:r>
          </a:p>
          <a:p>
            <a:pPr fontAlgn="base"/>
            <a:r>
              <a:rPr lang="en-GB" b="1"/>
              <a:t>S</a:t>
            </a:r>
            <a:r>
              <a:rPr lang="en-GB"/>
              <a:t>pecific (simple, sensible, significant).</a:t>
            </a:r>
          </a:p>
          <a:p>
            <a:pPr fontAlgn="base"/>
            <a:r>
              <a:rPr lang="en-GB" b="1"/>
              <a:t>M</a:t>
            </a:r>
            <a:r>
              <a:rPr lang="en-GB"/>
              <a:t>easurable (meaningful, motivating).</a:t>
            </a:r>
          </a:p>
          <a:p>
            <a:pPr fontAlgn="base"/>
            <a:r>
              <a:rPr lang="en-GB" b="1"/>
              <a:t>A</a:t>
            </a:r>
            <a:r>
              <a:rPr lang="en-GB"/>
              <a:t>chievable (agreed, attainable).</a:t>
            </a:r>
          </a:p>
          <a:p>
            <a:pPr fontAlgn="base"/>
            <a:r>
              <a:rPr lang="en-GB" b="1"/>
              <a:t>R</a:t>
            </a:r>
            <a:r>
              <a:rPr lang="en-GB"/>
              <a:t>elevant (reasonable, realistic and resourced, results-based).</a:t>
            </a:r>
          </a:p>
          <a:p>
            <a:pPr fontAlgn="base"/>
            <a:r>
              <a:rPr lang="en-GB" b="1"/>
              <a:t>T</a:t>
            </a:r>
            <a:r>
              <a:rPr lang="en-GB"/>
              <a:t>ime bound (time-based, time limited, time/cost limited, timely, time-sensitive).</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866872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55294" y="3716338"/>
            <a:ext cx="6147412" cy="5051922"/>
          </a:xfrm>
        </p:spPr>
        <p:txBody>
          <a:bodyPr/>
          <a:lstStyle/>
          <a:p>
            <a:r>
              <a:rPr lang="en-GB"/>
              <a:t>300 page document</a:t>
            </a:r>
          </a:p>
          <a:p>
            <a:r>
              <a:rPr lang="en-GB"/>
              <a:t>5 authors including Jillian Rodd and </a:t>
            </a:r>
            <a:r>
              <a:rPr lang="en-GB" err="1"/>
              <a:t>Waniganayake</a:t>
            </a:r>
            <a:r>
              <a:rPr lang="en-GB"/>
              <a:t> and </a:t>
            </a:r>
            <a:r>
              <a:rPr lang="en-GB" err="1"/>
              <a:t>Heikka</a:t>
            </a:r>
            <a:endParaRPr lang="en-GB"/>
          </a:p>
          <a:p>
            <a:r>
              <a:rPr lang="en-GB"/>
              <a:t>2019 – most recent</a:t>
            </a:r>
          </a:p>
          <a:p>
            <a:endParaRPr lang="en-GB"/>
          </a:p>
          <a:p>
            <a:r>
              <a:rPr lang="en-GB"/>
              <a:t>Focuses on preparing future leaders, mentoring and training</a:t>
            </a:r>
          </a:p>
          <a:p>
            <a:r>
              <a:rPr lang="en-GB"/>
              <a:t>Importance of continuous personal development of the whole team</a:t>
            </a:r>
          </a:p>
          <a:p>
            <a:endParaRPr lang="en-GB"/>
          </a:p>
          <a:p>
            <a:r>
              <a:rPr lang="en-GB" err="1"/>
              <a:t>Pg</a:t>
            </a:r>
            <a:r>
              <a:rPr lang="en-GB"/>
              <a:t> 158 – developing a learning organisation with the creation of a common culture (Norway)</a:t>
            </a:r>
          </a:p>
          <a:p>
            <a:endParaRPr lang="en-GB"/>
          </a:p>
          <a:p>
            <a:r>
              <a:rPr lang="en-GB"/>
              <a:t>Joint leadership – Shared leadership – linked with the distributed style of leadership</a:t>
            </a:r>
          </a:p>
          <a:p>
            <a:endParaRPr lang="en-GB"/>
          </a:p>
          <a:p>
            <a:r>
              <a:rPr lang="en-GB"/>
              <a:t>Page 291 – Epilogue written by Jillian Rodd</a:t>
            </a:r>
          </a:p>
          <a:p>
            <a:endParaRPr lang="en-GB"/>
          </a:p>
          <a:p>
            <a:r>
              <a:rPr lang="en-GB"/>
              <a:t>Most recent research offering fresh perspectives, challenges and possibilities</a:t>
            </a:r>
          </a:p>
          <a:p>
            <a:r>
              <a:rPr lang="en-GB"/>
              <a:t>The labyrinth of laws, policies, regulations, standards and practice – many continue to assume the roles of leadership with responsibilities and higher positions without the adequate preparation, support, or individual plans for ongoing professional development. </a:t>
            </a:r>
          </a:p>
          <a:p>
            <a:endParaRPr lang="en-GB"/>
          </a:p>
          <a:p>
            <a:r>
              <a:rPr lang="en-GB"/>
              <a:t>Page 295 – Critical issue raised from a number of studies:</a:t>
            </a:r>
          </a:p>
          <a:p>
            <a:r>
              <a:rPr lang="en-GB"/>
              <a:t>A dissonance (a lack of harmony or agreement between things/people) exists between the administrative and operational demands of accountable, economically sustainable provisions and the challenge of fulfilling the professional pedagogical aspects including the principles, values and practice.</a:t>
            </a:r>
          </a:p>
          <a:p>
            <a:r>
              <a:rPr lang="en-GB"/>
              <a:t>The question which becomes clear is: Is it possible for one person who may not be qualified in both areas, to competently fulfil those two very different aspects of today’s increasing demanding roles and responsibilities of a leader?</a:t>
            </a:r>
          </a:p>
          <a:p>
            <a:endParaRPr lang="en-GB"/>
          </a:p>
          <a:p>
            <a:r>
              <a:rPr lang="en-GB"/>
              <a:t> </a:t>
            </a:r>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3598341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539731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460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7507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10/10/2025</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7296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10/10/2025</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04434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83836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5511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31637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7022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225086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5034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14615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78573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49414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0336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8603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9117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45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56458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10/10/2025</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446810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36440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14493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47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939884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620993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8303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50677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389969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5208031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47733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820757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7911595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26516569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14485097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0290729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5244742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a:p>
        </p:txBody>
      </p:sp>
    </p:spTree>
    <p:extLst>
      <p:ext uri="{BB962C8B-B14F-4D97-AF65-F5344CB8AC3E}">
        <p14:creationId xmlns:p14="http://schemas.microsoft.com/office/powerpoint/2010/main" val="37696791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526363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026805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493066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836802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5437388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109926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853689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841411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9.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01982187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869679"/>
      </p:ext>
    </p:extLst>
  </p:cSld>
  <p:clrMap bg1="lt1" tx1="dk1" bg2="lt2" tx2="dk2" accent1="accent1" accent2="accent2" accent3="accent3" accent4="accent4" accent5="accent5" accent6="accent6" hlink="hlink" folHlink="folHlink"/>
  <p:sldLayoutIdLst>
    <p:sldLayoutId id="21474839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34795809"/>
      </p:ext>
    </p:extLst>
  </p:cSld>
  <p:clrMap bg1="lt1" tx1="dk1" bg2="lt2" tx2="dk2" accent1="accent1" accent2="accent2" accent3="accent3" accent4="accent4" accent5="accent5" accent6="accent6" hlink="hlink" folHlink="folHlink"/>
  <p:sldLayoutIdLst>
    <p:sldLayoutId id="21474839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9867302"/>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62656641"/>
      </p:ext>
    </p:extLst>
  </p:cSld>
  <p:clrMap bg1="lt1" tx1="dk1" bg2="lt2" tx2="dk2" accent1="accent1" accent2="accent2" accent3="accent3" accent4="accent4" accent5="accent5" accent6="accent6" hlink="hlink" folHlink="folHlink"/>
  <p:sldLayoutIdLst>
    <p:sldLayoutId id="21474839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34568791"/>
      </p:ext>
    </p:extLst>
  </p:cSld>
  <p:clrMap bg1="lt1" tx1="dk1" bg2="lt2" tx2="dk2" accent1="accent1" accent2="accent2" accent3="accent3" accent4="accent4" accent5="accent5" accent6="accent6" hlink="hlink" folHlink="folHlink"/>
  <p:sldLayoutIdLst>
    <p:sldLayoutId id="2147483986" r:id="rId1"/>
    <p:sldLayoutId id="214748398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10/10/2025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55784662"/>
      </p:ext>
    </p:extLst>
  </p:cSld>
  <p:clrMap bg1="lt1" tx1="dk1" bg2="lt2" tx2="dk2" accent1="accent1" accent2="accent2" accent3="accent3" accent4="accent4" accent5="accent5" accent6="accent6" hlink="hlink" folHlink="folHlink"/>
  <p:sldLayoutIdLst>
    <p:sldLayoutId id="2147483989" r:id="rId1"/>
    <p:sldLayoutId id="21474839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87421562"/>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403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10/10/2025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00929512"/>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10/10/2025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90498767"/>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3998847"/>
      </p:ext>
    </p:extLst>
  </p:cSld>
  <p:clrMap bg1="lt1" tx1="dk1" bg2="lt2" tx2="dk2" accent1="accent1" accent2="accent2" accent3="accent3" accent4="accent4" accent5="accent5" accent6="accent6" hlink="hlink" folHlink="folHlink"/>
  <p:sldLayoutIdLst>
    <p:sldLayoutId id="21474840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49123675"/>
      </p:ext>
    </p:extLst>
  </p:cSld>
  <p:clrMap bg1="lt1" tx1="dk1" bg2="lt2" tx2="dk2" accent1="accent1" accent2="accent2" accent3="accent3" accent4="accent4" accent5="accent5" accent6="accent6" hlink="hlink" folHlink="folHlink"/>
  <p:sldLayoutIdLst>
    <p:sldLayoutId id="21474840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0246841"/>
      </p:ext>
    </p:extLst>
  </p:cSld>
  <p:clrMap bg1="lt1" tx1="dk1" bg2="lt2" tx2="dk2" accent1="accent1" accent2="accent2" accent3="accent3" accent4="accent4" accent5="accent5" accent6="accent6" hlink="hlink" folHlink="folHlink"/>
  <p:sldLayoutIdLst>
    <p:sldLayoutId id="21474840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68368494"/>
      </p:ext>
    </p:extLst>
  </p:cSld>
  <p:clrMap bg1="lt1" tx1="dk1" bg2="lt2" tx2="dk2" accent1="accent1" accent2="accent2" accent3="accent3" accent4="accent4" accent5="accent5" accent6="accent6" hlink="hlink" folHlink="folHlink"/>
  <p:sldLayoutIdLst>
    <p:sldLayoutId id="21474840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44155119"/>
      </p:ext>
    </p:extLst>
  </p:cSld>
  <p:clrMap bg1="lt1" tx1="dk1" bg2="lt2" tx2="dk2" accent1="accent1" accent2="accent2" accent3="accent3" accent4="accent4" accent5="accent5" accent6="accent6" hlink="hlink" folHlink="folHlink"/>
  <p:sldLayoutIdLst>
    <p:sldLayoutId id="21474840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63121035"/>
      </p:ext>
    </p:extLst>
  </p:cSld>
  <p:clrMap bg1="lt1" tx1="dk1" bg2="lt2" tx2="dk2" accent1="accent1" accent2="accent2" accent3="accent3" accent4="accent4" accent5="accent5" accent6="accent6" hlink="hlink" folHlink="folHlink"/>
  <p:sldLayoutIdLst>
    <p:sldLayoutId id="21474840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5752710"/>
      </p:ext>
    </p:extLst>
  </p:cSld>
  <p:clrMap bg1="lt1" tx1="dk1" bg2="lt2" tx2="dk2" accent1="accent1" accent2="accent2" accent3="accent3" accent4="accent4" accent5="accent5" accent6="accent6" hlink="hlink" folHlink="folHlink"/>
  <p:sldLayoutIdLst>
    <p:sldLayoutId id="21474840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08782986"/>
      </p:ext>
    </p:extLst>
  </p:cSld>
  <p:clrMap bg1="lt1" tx1="dk1" bg2="lt2" tx2="dk2" accent1="accent1" accent2="accent2" accent3="accent3" accent4="accent4" accent5="accent5" accent6="accent6" hlink="hlink" folHlink="folHlink"/>
  <p:sldLayoutIdLst>
    <p:sldLayoutId id="21474840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41813"/>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 id="2147484032" r:id="rId7"/>
    <p:sldLayoutId id="214748403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www.acas.org.uk/"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5.xml"/><Relationship Id="rId5" Type="http://schemas.openxmlformats.org/officeDocument/2006/relationships/image" Target="../media/image30.jpe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8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r>
              <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rPr>
              <a:t>ECEY5006C: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Arweinyddiaeth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gwaith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tîm</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yn</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y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blynyddoedd</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cynnar</a:t>
            </a:r>
            <a:endPar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Overcoming Barriers to Effective Communications in Agile Teams">
            <a:extLst>
              <a:ext uri="{FF2B5EF4-FFF2-40B4-BE49-F238E27FC236}">
                <a16:creationId xmlns:a16="http://schemas.microsoft.com/office/drawing/2014/main" id="{91F67270-E19F-476B-A4CA-33DA8734E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9244" y="334688"/>
            <a:ext cx="9465226" cy="53241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E61B46-EBEA-4BF5-B43B-008F38CEB2CF}"/>
              </a:ext>
            </a:extLst>
          </p:cNvPr>
          <p:cNvSpPr txBox="1"/>
          <p:nvPr/>
        </p:nvSpPr>
        <p:spPr>
          <a:xfrm>
            <a:off x="4416632" y="755111"/>
            <a:ext cx="3490451" cy="1815882"/>
          </a:xfrm>
          <a:prstGeom prst="rect">
            <a:avLst/>
          </a:prstGeom>
          <a:noFill/>
        </p:spPr>
        <p:txBody>
          <a:bodyPr wrap="square" rtlCol="0">
            <a:spAutoFit/>
          </a:bodyPr>
          <a:lstStyle/>
          <a:p>
            <a:pPr algn="ctr"/>
            <a:r>
              <a:rPr lang="en-GB" sz="2800">
                <a:solidFill>
                  <a:schemeClr val="bg1"/>
                </a:solidFill>
                <a:latin typeface="Arial" panose="020B0604020202020204" pitchFamily="34" charset="0"/>
                <a:cs typeface="Arial" panose="020B0604020202020204" pitchFamily="34" charset="0"/>
              </a:rPr>
              <a:t>Barriers to Teamwork &amp; Leading in Times of Change  </a:t>
            </a:r>
          </a:p>
        </p:txBody>
      </p:sp>
    </p:spTree>
    <p:extLst>
      <p:ext uri="{BB962C8B-B14F-4D97-AF65-F5344CB8AC3E}">
        <p14:creationId xmlns:p14="http://schemas.microsoft.com/office/powerpoint/2010/main" val="2464203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59838"/>
            <a:ext cx="10515600" cy="1325563"/>
          </a:xfrm>
        </p:spPr>
        <p:txBody>
          <a:bodyPr>
            <a:noAutofit/>
          </a:bodyPr>
          <a:lstStyle/>
          <a:p>
            <a:pPr algn="ctr"/>
            <a:r>
              <a:rPr lang="en-GB" sz="4800" b="1" err="1">
                <a:latin typeface="Arial" panose="020B0604020202020204" pitchFamily="34" charset="0"/>
                <a:cs typeface="Arial" panose="020B0604020202020204" pitchFamily="34" charset="0"/>
              </a:rPr>
              <a:t>Rhwystrau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weithio</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effeithiol</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fel</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tîm</a:t>
            </a:r>
            <a:r>
              <a:rPr lang="en-GB" sz="4800" b="1">
                <a:latin typeface="Arial" panose="020B0604020202020204" pitchFamily="34" charset="0"/>
                <a:cs typeface="Arial" panose="020B0604020202020204" pitchFamily="34" charset="0"/>
              </a:rPr>
              <a: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Barriers to effective team working </a:t>
            </a:r>
          </a:p>
        </p:txBody>
      </p:sp>
      <p:sp>
        <p:nvSpPr>
          <p:cNvPr id="5" name="Content Placeholder 4"/>
          <p:cNvSpPr>
            <a:spLocks noGrp="1"/>
          </p:cNvSpPr>
          <p:nvPr>
            <p:ph sz="half" idx="1"/>
          </p:nvPr>
        </p:nvSpPr>
        <p:spPr>
          <a:xfrm>
            <a:off x="210558" y="2021805"/>
            <a:ext cx="5066323" cy="3888432"/>
          </a:xfrm>
        </p:spPr>
        <p:txBody>
          <a:bodyPr>
            <a:noAutofit/>
          </a:bodyPr>
          <a:lstStyle/>
          <a:p>
            <a:r>
              <a:rPr lang="cy-GB" sz="2400">
                <a:latin typeface="Arial" panose="020B0604020202020204" pitchFamily="34" charset="0"/>
                <a:cs typeface="Arial" panose="020B0604020202020204" pitchFamily="34" charset="0"/>
              </a:rPr>
              <a:t>Arweinyddiaeth – absenoldeb arweinyddiaeth neu’r arweinyddiaeth anghywir</a:t>
            </a:r>
          </a:p>
          <a:p>
            <a:r>
              <a:rPr lang="cy-GB" sz="2400">
                <a:latin typeface="Arial" panose="020B0604020202020204" pitchFamily="34" charset="0"/>
                <a:cs typeface="Arial" panose="020B0604020202020204" pitchFamily="34" charset="0"/>
              </a:rPr>
              <a:t>Rheolaeth gwan o’r tîm</a:t>
            </a:r>
          </a:p>
          <a:p>
            <a:r>
              <a:rPr lang="cy-GB" sz="2400">
                <a:latin typeface="Arial" panose="020B0604020202020204" pitchFamily="34" charset="0"/>
                <a:cs typeface="Arial" panose="020B0604020202020204" pitchFamily="34" charset="0"/>
              </a:rPr>
              <a:t>Diffyg eglurdeb ynglŷn a rolau a chyfrifoldebau'r ymarferwyr.</a:t>
            </a:r>
          </a:p>
          <a:p>
            <a:r>
              <a:rPr lang="cy-GB" sz="2400">
                <a:latin typeface="Arial" panose="020B0604020202020204" pitchFamily="34" charset="0"/>
                <a:cs typeface="Arial" panose="020B0604020202020204" pitchFamily="34" charset="0"/>
              </a:rPr>
              <a:t>Diffyg polisïau, gweithdrefnau a rheolau clir</a:t>
            </a:r>
          </a:p>
          <a:p>
            <a:r>
              <a:rPr lang="cy-GB" sz="2400">
                <a:latin typeface="Arial" panose="020B0604020202020204" pitchFamily="34" charset="0"/>
                <a:cs typeface="Arial" panose="020B0604020202020204" pitchFamily="34" charset="0"/>
              </a:rPr>
              <a:t>Gwrthdaro</a:t>
            </a:r>
          </a:p>
          <a:p>
            <a:r>
              <a:rPr lang="cy-GB" sz="2400">
                <a:latin typeface="Arial" panose="020B0604020202020204" pitchFamily="34" charset="0"/>
                <a:cs typeface="Arial" panose="020B0604020202020204" pitchFamily="34" charset="0"/>
              </a:rPr>
              <a:t>Cyfathrebu gwael </a:t>
            </a:r>
          </a:p>
        </p:txBody>
      </p:sp>
      <p:sp>
        <p:nvSpPr>
          <p:cNvPr id="6" name="Content Placeholder 5"/>
          <p:cNvSpPr>
            <a:spLocks noGrp="1"/>
          </p:cNvSpPr>
          <p:nvPr>
            <p:ph sz="half" idx="2"/>
          </p:nvPr>
        </p:nvSpPr>
        <p:spPr>
          <a:xfrm>
            <a:off x="6211265" y="2021805"/>
            <a:ext cx="5509846" cy="4175222"/>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Leadership – absence of leadership or the wrong leadership style</a:t>
            </a:r>
          </a:p>
          <a:p>
            <a:r>
              <a:rPr lang="en-GB" sz="2400">
                <a:solidFill>
                  <a:schemeClr val="accent1">
                    <a:lumMod val="75000"/>
                  </a:schemeClr>
                </a:solidFill>
                <a:latin typeface="Arial" panose="020B0604020202020204" pitchFamily="34" charset="0"/>
                <a:cs typeface="Arial" panose="020B0604020202020204" pitchFamily="34" charset="0"/>
              </a:rPr>
              <a:t>Poor management of the team </a:t>
            </a:r>
          </a:p>
          <a:p>
            <a:r>
              <a:rPr lang="en-GB" sz="2400">
                <a:solidFill>
                  <a:schemeClr val="accent1">
                    <a:lumMod val="75000"/>
                  </a:schemeClr>
                </a:solidFill>
                <a:latin typeface="Arial" panose="020B0604020202020204" pitchFamily="34" charset="0"/>
                <a:cs typeface="Arial" panose="020B0604020202020204" pitchFamily="34" charset="0"/>
              </a:rPr>
              <a:t>Lack of clarity regarding the roles and responsibilities of practitioners</a:t>
            </a:r>
          </a:p>
          <a:p>
            <a:r>
              <a:rPr lang="en-GB" sz="2400">
                <a:solidFill>
                  <a:schemeClr val="accent1">
                    <a:lumMod val="75000"/>
                  </a:schemeClr>
                </a:solidFill>
                <a:latin typeface="Arial" panose="020B0604020202020204" pitchFamily="34" charset="0"/>
                <a:cs typeface="Arial" panose="020B0604020202020204" pitchFamily="34" charset="0"/>
              </a:rPr>
              <a:t>Lack of clear policies, procedures and ‘ground rules’ </a:t>
            </a:r>
          </a:p>
          <a:p>
            <a:r>
              <a:rPr lang="en-GB" sz="2400">
                <a:solidFill>
                  <a:schemeClr val="accent1">
                    <a:lumMod val="75000"/>
                  </a:schemeClr>
                </a:solidFill>
                <a:latin typeface="Arial" panose="020B0604020202020204" pitchFamily="34" charset="0"/>
                <a:cs typeface="Arial" panose="020B0604020202020204" pitchFamily="34" charset="0"/>
              </a:rPr>
              <a:t>Conflict</a:t>
            </a:r>
          </a:p>
          <a:p>
            <a:r>
              <a:rPr lang="en-GB" sz="2400">
                <a:solidFill>
                  <a:schemeClr val="accent1">
                    <a:lumMod val="75000"/>
                  </a:schemeClr>
                </a:solidFill>
                <a:latin typeface="Arial" panose="020B0604020202020204" pitchFamily="34" charset="0"/>
                <a:cs typeface="Arial" panose="020B0604020202020204" pitchFamily="34" charset="0"/>
              </a:rPr>
              <a:t>Poor communication</a:t>
            </a:r>
          </a:p>
        </p:txBody>
      </p:sp>
    </p:spTree>
    <p:extLst>
      <p:ext uri="{BB962C8B-B14F-4D97-AF65-F5344CB8AC3E}">
        <p14:creationId xmlns:p14="http://schemas.microsoft.com/office/powerpoint/2010/main" val="2367731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175" y="141536"/>
            <a:ext cx="11041249" cy="1325563"/>
          </a:xfrm>
        </p:spPr>
        <p:txBody>
          <a:bodyPr>
            <a:noAutofit/>
          </a:bodyPr>
          <a:lstStyle/>
          <a:p>
            <a:pPr algn="ctr"/>
            <a:r>
              <a:rPr lang="en-GB" sz="4800" b="1" err="1">
                <a:latin typeface="Arial" panose="020B0604020202020204" pitchFamily="34" charset="0"/>
                <a:cs typeface="Arial" panose="020B0604020202020204" pitchFamily="34" charset="0"/>
              </a:rPr>
              <a:t>Rhwystrau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weithio</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effeithiol</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fel</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tîm</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Barriers to effective team working</a:t>
            </a:r>
          </a:p>
        </p:txBody>
      </p:sp>
      <p:sp>
        <p:nvSpPr>
          <p:cNvPr id="3" name="Content Placeholder 2"/>
          <p:cNvSpPr>
            <a:spLocks noGrp="1"/>
          </p:cNvSpPr>
          <p:nvPr>
            <p:ph sz="half" idx="1"/>
          </p:nvPr>
        </p:nvSpPr>
        <p:spPr>
          <a:xfrm>
            <a:off x="312551" y="1585112"/>
            <a:ext cx="5181600" cy="4351338"/>
          </a:xfrm>
        </p:spPr>
        <p:txBody>
          <a:bodyPr>
            <a:noAutofit/>
          </a:bodyPr>
          <a:lstStyle/>
          <a:p>
            <a:r>
              <a:rPr lang="cy-GB" sz="2400">
                <a:latin typeface="Arial" panose="020B0604020202020204" pitchFamily="34" charset="0"/>
                <a:cs typeface="Arial" panose="020B0604020202020204" pitchFamily="34" charset="0"/>
              </a:rPr>
              <a:t>Personoliaethau yn ‘</a:t>
            </a:r>
            <a:r>
              <a:rPr lang="cy-GB" sz="2400" err="1">
                <a:latin typeface="Arial" panose="020B0604020202020204" pitchFamily="34" charset="0"/>
                <a:cs typeface="Arial" panose="020B0604020202020204" pitchFamily="34" charset="0"/>
              </a:rPr>
              <a:t>clasho</a:t>
            </a:r>
            <a:r>
              <a:rPr lang="cy-GB" sz="2400">
                <a:latin typeface="Arial" panose="020B0604020202020204" pitchFamily="34" charset="0"/>
                <a:cs typeface="Arial" panose="020B0604020202020204" pitchFamily="34" charset="0"/>
              </a:rPr>
              <a:t>’ (gwrthdaro)</a:t>
            </a:r>
          </a:p>
          <a:p>
            <a:r>
              <a:rPr lang="cy-GB" sz="2400">
                <a:latin typeface="Arial" panose="020B0604020202020204" pitchFamily="34" charset="0"/>
                <a:cs typeface="Arial" panose="020B0604020202020204" pitchFamily="34" charset="0"/>
              </a:rPr>
              <a:t>Dynameg y tîm</a:t>
            </a:r>
          </a:p>
          <a:p>
            <a:r>
              <a:rPr lang="cy-GB" sz="2400">
                <a:latin typeface="Arial" panose="020B0604020202020204" pitchFamily="34" charset="0"/>
                <a:cs typeface="Arial" panose="020B0604020202020204" pitchFamily="34" charset="0"/>
              </a:rPr>
              <a:t>Absenoldeb</a:t>
            </a:r>
          </a:p>
          <a:p>
            <a:r>
              <a:rPr lang="cy-GB" sz="2400">
                <a:latin typeface="Arial" panose="020B0604020202020204" pitchFamily="34" charset="0"/>
                <a:cs typeface="Arial" panose="020B0604020202020204" pitchFamily="34" charset="0"/>
              </a:rPr>
              <a:t>Staff yn gwrthsefyll newid</a:t>
            </a:r>
          </a:p>
          <a:p>
            <a:r>
              <a:rPr lang="cy-GB" sz="2400">
                <a:latin typeface="Arial" panose="020B0604020202020204" pitchFamily="34" charset="0"/>
                <a:cs typeface="Arial" panose="020B0604020202020204" pitchFamily="34" charset="0"/>
              </a:rPr>
              <a:t>Staff yn gwrthsefyll cyfrifoldebau</a:t>
            </a:r>
          </a:p>
          <a:p>
            <a:r>
              <a:rPr lang="cy-GB" sz="2400" err="1">
                <a:latin typeface="Arial" panose="020B0604020202020204" pitchFamily="34" charset="0"/>
                <a:cs typeface="Arial" panose="020B0604020202020204" pitchFamily="34" charset="0"/>
              </a:rPr>
              <a:t>Clics</a:t>
            </a:r>
            <a:endParaRPr lang="cy-GB" sz="2400">
              <a:latin typeface="Arial" panose="020B0604020202020204" pitchFamily="34" charset="0"/>
              <a:cs typeface="Arial" panose="020B0604020202020204" pitchFamily="34" charset="0"/>
            </a:endParaRPr>
          </a:p>
          <a:p>
            <a:r>
              <a:rPr lang="cy-GB" sz="2400">
                <a:latin typeface="Arial" panose="020B0604020202020204" pitchFamily="34" charset="0"/>
                <a:cs typeface="Arial" panose="020B0604020202020204" pitchFamily="34" charset="0"/>
              </a:rPr>
              <a:t>Ffafriaeth</a:t>
            </a:r>
          </a:p>
          <a:p>
            <a:r>
              <a:rPr lang="cy-GB" sz="2400">
                <a:latin typeface="Arial" panose="020B0604020202020204" pitchFamily="34" charset="0"/>
                <a:cs typeface="Arial" panose="020B0604020202020204" pitchFamily="34" charset="0"/>
              </a:rPr>
              <a:t>Diwylliant o glecs</a:t>
            </a:r>
          </a:p>
        </p:txBody>
      </p:sp>
      <p:sp>
        <p:nvSpPr>
          <p:cNvPr id="4" name="Content Placeholder 3"/>
          <p:cNvSpPr>
            <a:spLocks noGrp="1"/>
          </p:cNvSpPr>
          <p:nvPr>
            <p:ph sz="half" idx="2"/>
          </p:nvPr>
        </p:nvSpPr>
        <p:spPr>
          <a:xfrm>
            <a:off x="6019800" y="1702344"/>
            <a:ext cx="5181600" cy="4351338"/>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Clashes of personalities</a:t>
            </a:r>
          </a:p>
          <a:p>
            <a:r>
              <a:rPr lang="en-GB" sz="2400">
                <a:solidFill>
                  <a:schemeClr val="accent1">
                    <a:lumMod val="75000"/>
                  </a:schemeClr>
                </a:solidFill>
                <a:latin typeface="Arial" panose="020B0604020202020204" pitchFamily="34" charset="0"/>
                <a:cs typeface="Arial" panose="020B0604020202020204" pitchFamily="34" charset="0"/>
              </a:rPr>
              <a:t>Dynamics of the team</a:t>
            </a:r>
          </a:p>
          <a:p>
            <a:r>
              <a:rPr lang="en-GB" sz="2400">
                <a:solidFill>
                  <a:schemeClr val="accent1">
                    <a:lumMod val="75000"/>
                  </a:schemeClr>
                </a:solidFill>
                <a:latin typeface="Arial" panose="020B0604020202020204" pitchFamily="34" charset="0"/>
                <a:cs typeface="Arial" panose="020B0604020202020204" pitchFamily="34" charset="0"/>
              </a:rPr>
              <a:t>Absenteeism</a:t>
            </a:r>
          </a:p>
          <a:p>
            <a:r>
              <a:rPr lang="en-GB" sz="2400">
                <a:solidFill>
                  <a:schemeClr val="accent1">
                    <a:lumMod val="75000"/>
                  </a:schemeClr>
                </a:solidFill>
                <a:latin typeface="Arial" panose="020B0604020202020204" pitchFamily="34" charset="0"/>
                <a:cs typeface="Arial" panose="020B0604020202020204" pitchFamily="34" charset="0"/>
              </a:rPr>
              <a:t>Staff resistance to change</a:t>
            </a:r>
          </a:p>
          <a:p>
            <a:r>
              <a:rPr lang="en-GB" sz="2400">
                <a:solidFill>
                  <a:schemeClr val="accent1">
                    <a:lumMod val="75000"/>
                  </a:schemeClr>
                </a:solidFill>
                <a:latin typeface="Arial" panose="020B0604020202020204" pitchFamily="34" charset="0"/>
                <a:cs typeface="Arial" panose="020B0604020202020204" pitchFamily="34" charset="0"/>
              </a:rPr>
              <a:t>Staff resistance to responsibilities</a:t>
            </a:r>
          </a:p>
          <a:p>
            <a:r>
              <a:rPr lang="en-GB" sz="2400">
                <a:solidFill>
                  <a:schemeClr val="accent1">
                    <a:lumMod val="75000"/>
                  </a:schemeClr>
                </a:solidFill>
                <a:latin typeface="Arial" panose="020B0604020202020204" pitchFamily="34" charset="0"/>
                <a:cs typeface="Arial" panose="020B0604020202020204" pitchFamily="34" charset="0"/>
              </a:rPr>
              <a:t>Cliques</a:t>
            </a:r>
          </a:p>
          <a:p>
            <a:r>
              <a:rPr lang="en-GB" sz="2400">
                <a:solidFill>
                  <a:schemeClr val="accent1">
                    <a:lumMod val="75000"/>
                  </a:schemeClr>
                </a:solidFill>
                <a:latin typeface="Arial" panose="020B0604020202020204" pitchFamily="34" charset="0"/>
                <a:cs typeface="Arial" panose="020B0604020202020204" pitchFamily="34" charset="0"/>
              </a:rPr>
              <a:t>Favouritism </a:t>
            </a:r>
          </a:p>
          <a:p>
            <a:r>
              <a:rPr lang="en-GB" sz="2400">
                <a:solidFill>
                  <a:schemeClr val="accent1">
                    <a:lumMod val="75000"/>
                  </a:schemeClr>
                </a:solidFill>
                <a:latin typeface="Arial" panose="020B0604020202020204" pitchFamily="34" charset="0"/>
                <a:cs typeface="Arial" panose="020B0604020202020204" pitchFamily="34" charset="0"/>
              </a:rPr>
              <a:t>A culture of gossip</a:t>
            </a:r>
          </a:p>
          <a:p>
            <a:endParaRPr lang="en-GB"/>
          </a:p>
        </p:txBody>
      </p:sp>
    </p:spTree>
    <p:extLst>
      <p:ext uri="{BB962C8B-B14F-4D97-AF65-F5344CB8AC3E}">
        <p14:creationId xmlns:p14="http://schemas.microsoft.com/office/powerpoint/2010/main" val="3069274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99404"/>
            <a:ext cx="10515600" cy="1325563"/>
          </a:xfrm>
        </p:spPr>
        <p:txBody>
          <a:bodyPr>
            <a:noAutofit/>
          </a:bodyPr>
          <a:lstStyle/>
          <a:p>
            <a:pPr algn="ctr"/>
            <a:r>
              <a:rPr lang="en-GB" sz="4800" b="1" err="1">
                <a:latin typeface="Arial" panose="020B0604020202020204" pitchFamily="34" charset="0"/>
                <a:cs typeface="Arial" panose="020B0604020202020204" pitchFamily="34" charset="0"/>
              </a:rPr>
              <a:t>Gorchfygu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heriau</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Overcoming challenges </a:t>
            </a:r>
          </a:p>
        </p:txBody>
      </p:sp>
      <p:sp>
        <p:nvSpPr>
          <p:cNvPr id="5" name="Content Placeholder 4"/>
          <p:cNvSpPr>
            <a:spLocks noGrp="1"/>
          </p:cNvSpPr>
          <p:nvPr>
            <p:ph sz="half" idx="1"/>
          </p:nvPr>
        </p:nvSpPr>
        <p:spPr>
          <a:xfrm>
            <a:off x="338015" y="1364517"/>
            <a:ext cx="5181600" cy="4351338"/>
          </a:xfrm>
        </p:spPr>
        <p:txBody>
          <a:bodyPr>
            <a:normAutofit/>
          </a:bodyPr>
          <a:lstStyle/>
          <a:p>
            <a:r>
              <a:rPr lang="en-GB" err="1">
                <a:latin typeface="Arial" panose="020B0604020202020204" pitchFamily="34" charset="0"/>
                <a:cs typeface="Arial" panose="020B0604020202020204" pitchFamily="34" charset="0"/>
              </a:rPr>
              <a:t>Sylw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syth</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methu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caniatau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faterion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dyfu</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cynyddu</a:t>
            </a:r>
            <a:r>
              <a:rPr lang="en-GB">
                <a:latin typeface="Arial" panose="020B0604020202020204" pitchFamily="34" charset="0"/>
                <a:cs typeface="Arial" panose="020B0604020202020204" pitchFamily="34" charset="0"/>
              </a:rPr>
              <a:t> </a:t>
            </a:r>
          </a:p>
          <a:p>
            <a:r>
              <a:rPr lang="en-GB" err="1">
                <a:latin typeface="Arial" panose="020B0604020202020204" pitchFamily="34" charset="0"/>
                <a:cs typeface="Arial" panose="020B0604020202020204" pitchFamily="34" charset="0"/>
              </a:rPr>
              <a:t>Cyfathrebu</a:t>
            </a:r>
            <a:r>
              <a:rPr lang="en-GB">
                <a:latin typeface="Arial" panose="020B0604020202020204" pitchFamily="34" charset="0"/>
                <a:cs typeface="Arial" panose="020B0604020202020204" pitchFamily="34" charset="0"/>
              </a:rPr>
              <a:t> – bod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onest</a:t>
            </a:r>
            <a:r>
              <a:rPr lang="en-GB">
                <a:latin typeface="Arial" panose="020B0604020202020204" pitchFamily="34" charset="0"/>
                <a:cs typeface="Arial" panose="020B0604020202020204" pitchFamily="34" charset="0"/>
              </a:rPr>
              <a:t> ac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gryno</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Gwneud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penderfyniadau</a:t>
            </a:r>
            <a:r>
              <a:rPr lang="en-GB">
                <a:latin typeface="Arial" panose="020B0604020202020204" pitchFamily="34" charset="0"/>
                <a:cs typeface="Arial" panose="020B0604020202020204" pitchFamily="34" charset="0"/>
              </a:rPr>
              <a:t> – trin </a:t>
            </a:r>
            <a:r>
              <a:rPr lang="en-GB" err="1">
                <a:latin typeface="Arial" panose="020B0604020202020204" pitchFamily="34" charset="0"/>
                <a:cs typeface="Arial" panose="020B0604020202020204" pitchFamily="34" charset="0"/>
              </a:rPr>
              <a:t>pobl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pharch</a:t>
            </a:r>
            <a:r>
              <a:rPr lang="en-GB">
                <a:latin typeface="Arial" panose="020B0604020202020204" pitchFamily="34" charset="0"/>
                <a:cs typeface="Arial" panose="020B0604020202020204" pitchFamily="34" charset="0"/>
              </a:rPr>
              <a:t> ac </a:t>
            </a:r>
            <a:r>
              <a:rPr lang="en-GB" err="1">
                <a:latin typeface="Arial" panose="020B0604020202020204" pitchFamily="34" charset="0"/>
                <a:cs typeface="Arial" panose="020B0604020202020204" pitchFamily="34" charset="0"/>
              </a:rPr>
              <a:t>urddas</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Gwrthdaro</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werthfawrogi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ond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ceisio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osgoi</a:t>
            </a:r>
            <a:r>
              <a:rPr lang="en-GB">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a:xfrm>
            <a:off x="6096000" y="1520825"/>
            <a:ext cx="5181600" cy="4351338"/>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Immediate attention – cannot allow for issues to ‘snowball’. </a:t>
            </a:r>
          </a:p>
          <a:p>
            <a:r>
              <a:rPr lang="en-GB">
                <a:solidFill>
                  <a:schemeClr val="accent1">
                    <a:lumMod val="75000"/>
                  </a:schemeClr>
                </a:solidFill>
                <a:latin typeface="Arial" panose="020B0604020202020204" pitchFamily="34" charset="0"/>
                <a:cs typeface="Arial" panose="020B0604020202020204" pitchFamily="34" charset="0"/>
              </a:rPr>
              <a:t>Communication – truthful/honest/ concise</a:t>
            </a:r>
          </a:p>
          <a:p>
            <a:r>
              <a:rPr lang="en-GB">
                <a:solidFill>
                  <a:schemeClr val="accent1">
                    <a:lumMod val="75000"/>
                  </a:schemeClr>
                </a:solidFill>
                <a:latin typeface="Arial" panose="020B0604020202020204" pitchFamily="34" charset="0"/>
                <a:cs typeface="Arial" panose="020B0604020202020204" pitchFamily="34" charset="0"/>
              </a:rPr>
              <a:t>Decision making – always treat people with dignity and respect.</a:t>
            </a:r>
          </a:p>
          <a:p>
            <a:r>
              <a:rPr lang="en-GB">
                <a:solidFill>
                  <a:schemeClr val="accent1">
                    <a:lumMod val="75000"/>
                  </a:schemeClr>
                </a:solidFill>
                <a:latin typeface="Arial" panose="020B0604020202020204" pitchFamily="34" charset="0"/>
                <a:cs typeface="Arial" panose="020B0604020202020204" pitchFamily="34" charset="0"/>
              </a:rPr>
              <a:t>Conflict – to value but try and prevent.</a:t>
            </a:r>
          </a:p>
          <a:p>
            <a:endParaRPr lang="en-GB">
              <a:solidFill>
                <a:schemeClr val="accent1">
                  <a:lumMod val="75000"/>
                </a:schemeClr>
              </a:solidFill>
            </a:endParaRPr>
          </a:p>
          <a:p>
            <a:pPr marL="0" indent="0">
              <a:buNone/>
            </a:pPr>
            <a:endParaRPr lang="en-GB"/>
          </a:p>
        </p:txBody>
      </p:sp>
    </p:spTree>
    <p:extLst>
      <p:ext uri="{BB962C8B-B14F-4D97-AF65-F5344CB8AC3E}">
        <p14:creationId xmlns:p14="http://schemas.microsoft.com/office/powerpoint/2010/main" val="2848926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30" y="508073"/>
            <a:ext cx="12059138" cy="1325563"/>
          </a:xfrm>
        </p:spPr>
        <p:txBody>
          <a:bodyPr>
            <a:noAutofit/>
          </a:bodyPr>
          <a:lstStyle/>
          <a:p>
            <a:pPr algn="ctr"/>
            <a:r>
              <a:rPr lang="en-GB" altLang="en-US" sz="4800" b="1">
                <a:latin typeface="Arial" panose="020B0604020202020204" pitchFamily="34" charset="0"/>
                <a:cs typeface="Arial" panose="020B0604020202020204" pitchFamily="34" charset="0"/>
              </a:rPr>
              <a:t>Y </a:t>
            </a:r>
            <a:r>
              <a:rPr lang="en-GB" altLang="en-US" sz="4800" b="1" err="1">
                <a:latin typeface="Arial" panose="020B0604020202020204" pitchFamily="34" charset="0"/>
                <a:cs typeface="Arial" panose="020B0604020202020204" pitchFamily="34" charset="0"/>
              </a:rPr>
              <a:t>Gwasanaeth</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Cymodi</a:t>
            </a:r>
            <a:r>
              <a:rPr lang="en-GB" altLang="en-US" sz="4800" b="1">
                <a:latin typeface="Arial" panose="020B0604020202020204" pitchFamily="34" charset="0"/>
                <a:cs typeface="Arial" panose="020B0604020202020204" pitchFamily="34" charset="0"/>
              </a:rPr>
              <a:t> (ACAS)</a:t>
            </a:r>
            <a:br>
              <a:rPr lang="en-GB" altLang="en-US" sz="4800" b="1">
                <a:latin typeface="Arial" panose="020B0604020202020204" pitchFamily="34" charset="0"/>
                <a:cs typeface="Arial" panose="020B0604020202020204" pitchFamily="34" charset="0"/>
              </a:rPr>
            </a:b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Advisory, conciliation and arbitrary service (ACAS)</a:t>
            </a:r>
            <a:endParaRPr lang="en-GB"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0369" y="2310431"/>
            <a:ext cx="5181600" cy="4351338"/>
          </a:xfrm>
        </p:spPr>
        <p:txBody>
          <a:bodyPr>
            <a:normAutofit/>
          </a:bodyPr>
          <a:lstStyle/>
          <a:p>
            <a:r>
              <a:rPr lang="en-GB" altLang="en-US" sz="2400">
                <a:latin typeface="Arial" panose="020B0604020202020204" pitchFamily="34" charset="0"/>
                <a:cs typeface="Arial" panose="020B0604020202020204" pitchFamily="34" charset="0"/>
              </a:rPr>
              <a:t>Mae ACAS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arddel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polisi</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adeiladu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gwell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perthynas</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gweithle</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chynnig</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ystod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eang</a:t>
            </a:r>
            <a:r>
              <a:rPr lang="en-GB" altLang="en-US" sz="2400">
                <a:latin typeface="Arial" panose="020B0604020202020204" pitchFamily="34" charset="0"/>
                <a:cs typeface="Arial" panose="020B0604020202020204" pitchFamily="34" charset="0"/>
              </a:rPr>
              <a:t> o help </a:t>
            </a:r>
            <a:r>
              <a:rPr lang="en-GB" altLang="en-US" sz="2400" err="1">
                <a:latin typeface="Arial" panose="020B0604020202020204" pitchFamily="34" charset="0"/>
                <a:cs typeface="Arial" panose="020B0604020202020204" pitchFamily="34" charset="0"/>
              </a:rPr>
              <a:t>ymarferol</a:t>
            </a:r>
            <a:r>
              <a:rPr lang="en-GB" altLang="en-US" sz="2400">
                <a:latin typeface="Arial" panose="020B0604020202020204" pitchFamily="34" charset="0"/>
                <a:cs typeface="Arial" panose="020B0604020202020204" pitchFamily="34" charset="0"/>
              </a:rPr>
              <a:t>.</a:t>
            </a:r>
          </a:p>
          <a:p>
            <a:r>
              <a:rPr lang="en-GB" altLang="en-US" sz="2400" err="1">
                <a:latin typeface="Arial" panose="020B0604020202020204" pitchFamily="34" charset="0"/>
                <a:cs typeface="Arial" panose="020B0604020202020204" pitchFamily="34" charset="0"/>
              </a:rPr>
              <a:t>Llinell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gymorth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Genedlaethol</a:t>
            </a:r>
            <a:r>
              <a:rPr lang="en-GB" altLang="en-US" sz="2400">
                <a:latin typeface="Arial" panose="020B0604020202020204" pitchFamily="34" charset="0"/>
                <a:cs typeface="Arial" panose="020B0604020202020204" pitchFamily="34" charset="0"/>
              </a:rPr>
              <a:t> ACAS – 08457 474747 – gall </a:t>
            </a:r>
            <a:r>
              <a:rPr lang="en-GB" altLang="en-US" sz="2400" err="1">
                <a:latin typeface="Arial" panose="020B0604020202020204" pitchFamily="34" charset="0"/>
                <a:cs typeface="Arial" panose="020B0604020202020204" pitchFamily="34" charset="0"/>
              </a:rPr>
              <a:t>ateb</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mwyafrif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eich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cwestiynau</a:t>
            </a:r>
            <a:r>
              <a:rPr lang="en-GB" altLang="en-US" sz="2400">
                <a:latin typeface="Arial" panose="020B0604020202020204" pitchFamily="34" charset="0"/>
                <a:cs typeface="Arial" panose="020B0604020202020204" pitchFamily="34" charset="0"/>
              </a:rPr>
              <a:t> am </a:t>
            </a:r>
            <a:r>
              <a:rPr lang="en-GB" altLang="en-US" sz="2400" err="1">
                <a:latin typeface="Arial" panose="020B0604020202020204" pitchFamily="34" charset="0"/>
                <a:cs typeface="Arial" panose="020B0604020202020204" pitchFamily="34" charset="0"/>
              </a:rPr>
              <a:t>faterion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cysylltiadau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cyflogi</a:t>
            </a:r>
            <a:r>
              <a:rPr lang="en-GB" altLang="en-US" sz="2400">
                <a:latin typeface="Arial" panose="020B0604020202020204" pitchFamily="34" charset="0"/>
                <a:cs typeface="Arial" panose="020B0604020202020204" pitchFamily="34" charset="0"/>
              </a:rPr>
              <a:t>.</a:t>
            </a:r>
          </a:p>
          <a:p>
            <a:r>
              <a:rPr lang="en-GB" altLang="en-US" sz="2400">
                <a:latin typeface="Arial" panose="020B0604020202020204" pitchFamily="34" charset="0"/>
                <a:cs typeface="Arial" panose="020B0604020202020204" pitchFamily="34" charset="0"/>
                <a:hlinkClick r:id="rId3"/>
              </a:rPr>
              <a:t>www.acas.org.uk</a:t>
            </a:r>
            <a:r>
              <a:rPr lang="en-GB" altLang="en-US" sz="2400">
                <a:latin typeface="Arial" panose="020B0604020202020204" pitchFamily="34" charset="0"/>
                <a:cs typeface="Arial" panose="020B0604020202020204" pitchFamily="34" charset="0"/>
              </a:rPr>
              <a:t> </a:t>
            </a:r>
          </a:p>
          <a:p>
            <a:pPr marL="0" indent="0">
              <a:buNone/>
            </a:pPr>
            <a:endParaRPr lang="en-GB"/>
          </a:p>
        </p:txBody>
      </p:sp>
      <p:sp>
        <p:nvSpPr>
          <p:cNvPr id="4" name="Content Placeholder 3"/>
          <p:cNvSpPr>
            <a:spLocks noGrp="1"/>
          </p:cNvSpPr>
          <p:nvPr>
            <p:ph sz="half" idx="2"/>
          </p:nvPr>
        </p:nvSpPr>
        <p:spPr>
          <a:xfrm>
            <a:off x="6180016" y="2310431"/>
            <a:ext cx="5181600" cy="4351338"/>
          </a:xfrm>
        </p:spPr>
        <p:txBody>
          <a:bodyPr>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ACAS are committed to building better relationships in the workplace and offer a wide range of practical help</a:t>
            </a:r>
          </a:p>
          <a:p>
            <a:r>
              <a:rPr lang="en-GB" altLang="en-US" sz="2400">
                <a:solidFill>
                  <a:schemeClr val="accent1">
                    <a:lumMod val="75000"/>
                  </a:schemeClr>
                </a:solidFill>
                <a:latin typeface="Arial" panose="020B0604020202020204" pitchFamily="34" charset="0"/>
                <a:cs typeface="Arial" panose="020B0604020202020204" pitchFamily="34" charset="0"/>
              </a:rPr>
              <a:t>ACAS National helpline – 08457 474747 – can answer most of your questions about employment relations matters</a:t>
            </a:r>
          </a:p>
          <a:p>
            <a:r>
              <a:rPr lang="en-GB" altLang="en-US" sz="2400" b="1">
                <a:latin typeface="Arial" panose="020B0604020202020204" pitchFamily="34" charset="0"/>
                <a:cs typeface="Arial" panose="020B0604020202020204" pitchFamily="34" charset="0"/>
                <a:hlinkClick r:id="rId3"/>
              </a:rPr>
              <a:t>www.acas.org.uk</a:t>
            </a:r>
            <a:endParaRPr lang="en-GB" altLang="en-US" sz="2400" b="1">
              <a:latin typeface="Arial" panose="020B0604020202020204" pitchFamily="34" charset="0"/>
              <a:cs typeface="Arial" panose="020B0604020202020204" pitchFamily="34" charset="0"/>
            </a:endParaRPr>
          </a:p>
          <a:p>
            <a:pPr marL="0" indent="0">
              <a:buNone/>
            </a:pPr>
            <a:endParaRPr lang="en-GB" altLang="en-US" b="1">
              <a:latin typeface="Calibri" pitchFamily="34" charset="0"/>
            </a:endParaRPr>
          </a:p>
          <a:p>
            <a:endParaRPr lang="en-GB"/>
          </a:p>
        </p:txBody>
      </p:sp>
    </p:spTree>
    <p:extLst>
      <p:ext uri="{BB962C8B-B14F-4D97-AF65-F5344CB8AC3E}">
        <p14:creationId xmlns:p14="http://schemas.microsoft.com/office/powerpoint/2010/main" val="3688908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516" y="-7244"/>
            <a:ext cx="10515600" cy="1325563"/>
          </a:xfrm>
        </p:spPr>
        <p:txBody>
          <a:bodyPr/>
          <a:lstStyle/>
          <a:p>
            <a:pPr algn="ctr"/>
            <a:r>
              <a:rPr lang="en-GB" sz="4800" b="1">
                <a:latin typeface="Arial" panose="020B0604020202020204" pitchFamily="34" charset="0"/>
                <a:cs typeface="Arial" panose="020B0604020202020204" pitchFamily="34" charset="0"/>
              </a:rPr>
              <a:t>ACAS</a:t>
            </a:r>
            <a:r>
              <a:rPr lang="en-GB"/>
              <a:t> </a:t>
            </a:r>
          </a:p>
        </p:txBody>
      </p:sp>
      <p:sp>
        <p:nvSpPr>
          <p:cNvPr id="3" name="Content Placeholder 2"/>
          <p:cNvSpPr>
            <a:spLocks noGrp="1"/>
          </p:cNvSpPr>
          <p:nvPr>
            <p:ph sz="half" idx="1"/>
          </p:nvPr>
        </p:nvSpPr>
        <p:spPr>
          <a:xfrm>
            <a:off x="463573" y="1487401"/>
            <a:ext cx="4530213" cy="4482841"/>
          </a:xfrm>
        </p:spPr>
        <p:txBody>
          <a:bodyPr>
            <a:noAutofit/>
          </a:bodyPr>
          <a:lstStyle/>
          <a:p>
            <a:pPr marL="0" indent="0">
              <a:buNone/>
            </a:pPr>
            <a:r>
              <a:rPr lang="en-GB" sz="2400" b="1">
                <a:latin typeface="Arial" panose="020B0604020202020204" pitchFamily="34" charset="0"/>
                <a:cs typeface="Arial" panose="020B0604020202020204" pitchFamily="34" charset="0"/>
              </a:rPr>
              <a:t>Mae </a:t>
            </a:r>
            <a:r>
              <a:rPr lang="en-GB" sz="2400" b="1" err="1">
                <a:latin typeface="Arial" panose="020B0604020202020204" pitchFamily="34" charset="0"/>
                <a:cs typeface="Arial" panose="020B0604020202020204" pitchFamily="34" charset="0"/>
              </a:rPr>
              <a:t>gwrthdaro</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yn</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cwympo</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i</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fewn</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i</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dau</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gategori</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eang</a:t>
            </a:r>
            <a:r>
              <a:rPr lang="en-GB" sz="2400" b="1">
                <a:latin typeface="Arial" panose="020B0604020202020204" pitchFamily="34" charset="0"/>
                <a:cs typeface="Arial" panose="020B0604020202020204" pitchFamily="34" charset="0"/>
              </a:rPr>
              <a:t>:</a:t>
            </a:r>
          </a:p>
          <a:p>
            <a:r>
              <a:rPr lang="en-GB" sz="2400" err="1">
                <a:latin typeface="Arial" panose="020B0604020202020204" pitchFamily="34" charset="0"/>
                <a:cs typeface="Arial" panose="020B0604020202020204" pitchFamily="34" charset="0"/>
              </a:rPr>
              <a:t>Gwrthdaro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rhwng</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unigolion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cynnwys</a:t>
            </a:r>
            <a:r>
              <a:rPr lang="en-GB" sz="240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err="1">
                <a:latin typeface="Arial" panose="020B0604020202020204" pitchFamily="34" charset="0"/>
                <a:cs typeface="Arial" panose="020B0604020202020204" pitchFamily="34" charset="0"/>
              </a:rPr>
              <a:t>Cydweithiwr</a:t>
            </a:r>
            <a:endParaRPr lang="en-GB" sz="240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err="1">
                <a:latin typeface="Arial" panose="020B0604020202020204" pitchFamily="34" charset="0"/>
                <a:cs typeface="Arial" panose="020B0604020202020204" pitchFamily="34" charset="0"/>
              </a:rPr>
              <a:t>Gweithwyr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rheolwyr</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Gwrthdaro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rhwng</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grwpiau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cynnwys</a:t>
            </a:r>
            <a:r>
              <a:rPr lang="en-GB" sz="240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err="1">
                <a:latin typeface="Arial" panose="020B0604020202020204" pitchFamily="34" charset="0"/>
                <a:cs typeface="Arial" panose="020B0604020202020204" pitchFamily="34" charset="0"/>
              </a:rPr>
              <a:t>Timoedd</a:t>
            </a:r>
            <a:endParaRPr lang="en-GB" sz="240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err="1">
                <a:latin typeface="Arial" panose="020B0604020202020204" pitchFamily="34" charset="0"/>
                <a:cs typeface="Arial" panose="020B0604020202020204" pitchFamily="34" charset="0"/>
              </a:rPr>
              <a:t>Grwpiau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mwy</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weithwyr</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rheolwyr</a:t>
            </a:r>
            <a:r>
              <a:rPr lang="en-GB" sz="240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5927747" y="1487401"/>
            <a:ext cx="5692878" cy="4320481"/>
          </a:xfrm>
        </p:spPr>
        <p:txBody>
          <a:bodyPr>
            <a:normAutofit fontScale="92500" lnSpcReduction="20000"/>
          </a:bodyPr>
          <a:lstStyle/>
          <a:p>
            <a:pPr marL="0" indent="0">
              <a:buNone/>
            </a:pPr>
            <a:r>
              <a:rPr lang="en-GB" b="1">
                <a:solidFill>
                  <a:schemeClr val="accent1">
                    <a:lumMod val="75000"/>
                  </a:schemeClr>
                </a:solidFill>
                <a:latin typeface="Arial" panose="020B0604020202020204" pitchFamily="34" charset="0"/>
                <a:cs typeface="Arial" panose="020B0604020202020204" pitchFamily="34" charset="0"/>
              </a:rPr>
              <a:t>Conflict falls into two broad categories:</a:t>
            </a:r>
          </a:p>
          <a:p>
            <a:r>
              <a:rPr lang="en-GB">
                <a:solidFill>
                  <a:schemeClr val="accent1">
                    <a:lumMod val="75000"/>
                  </a:schemeClr>
                </a:solidFill>
                <a:latin typeface="Arial" panose="020B0604020202020204" pitchFamily="34" charset="0"/>
                <a:cs typeface="Arial" panose="020B0604020202020204" pitchFamily="34" charset="0"/>
              </a:rPr>
              <a:t>Conflict between individuals involving:</a:t>
            </a:r>
          </a:p>
          <a:p>
            <a:pPr>
              <a:buFont typeface="Wingdings" panose="05000000000000000000" pitchFamily="2" charset="2"/>
              <a:buChar char="Ø"/>
            </a:pPr>
            <a:r>
              <a:rPr lang="en-GB">
                <a:solidFill>
                  <a:schemeClr val="accent1">
                    <a:lumMod val="75000"/>
                  </a:schemeClr>
                </a:solidFill>
                <a:latin typeface="Arial" panose="020B0604020202020204" pitchFamily="34" charset="0"/>
                <a:cs typeface="Arial" panose="020B0604020202020204" pitchFamily="34" charset="0"/>
              </a:rPr>
              <a:t>Colleagues</a:t>
            </a:r>
          </a:p>
          <a:p>
            <a:pPr>
              <a:buFont typeface="Wingdings" panose="05000000000000000000" pitchFamily="2" charset="2"/>
              <a:buChar char="Ø"/>
            </a:pPr>
            <a:r>
              <a:rPr lang="en-GB">
                <a:solidFill>
                  <a:schemeClr val="accent1">
                    <a:lumMod val="75000"/>
                  </a:schemeClr>
                </a:solidFill>
                <a:latin typeface="Arial" panose="020B0604020202020204" pitchFamily="34" charset="0"/>
                <a:cs typeface="Arial" panose="020B0604020202020204" pitchFamily="34" charset="0"/>
              </a:rPr>
              <a:t>Employees and their managers</a:t>
            </a:r>
          </a:p>
          <a:p>
            <a:r>
              <a:rPr lang="en-GB">
                <a:solidFill>
                  <a:schemeClr val="accent1">
                    <a:lumMod val="75000"/>
                  </a:schemeClr>
                </a:solidFill>
                <a:latin typeface="Arial" panose="020B0604020202020204" pitchFamily="34" charset="0"/>
                <a:cs typeface="Arial" panose="020B0604020202020204" pitchFamily="34" charset="0"/>
              </a:rPr>
              <a:t>Conflict between groups involving:</a:t>
            </a:r>
          </a:p>
          <a:p>
            <a:pPr>
              <a:buFont typeface="Wingdings" panose="05000000000000000000" pitchFamily="2" charset="2"/>
              <a:buChar char="Ø"/>
            </a:pPr>
            <a:r>
              <a:rPr lang="en-GB">
                <a:solidFill>
                  <a:schemeClr val="accent1">
                    <a:lumMod val="75000"/>
                  </a:schemeClr>
                </a:solidFill>
                <a:latin typeface="Arial" panose="020B0604020202020204" pitchFamily="34" charset="0"/>
                <a:cs typeface="Arial" panose="020B0604020202020204" pitchFamily="34" charset="0"/>
              </a:rPr>
              <a:t>Teams</a:t>
            </a:r>
          </a:p>
          <a:p>
            <a:pPr>
              <a:buFont typeface="Wingdings" panose="05000000000000000000" pitchFamily="2" charset="2"/>
              <a:buChar char="Ø"/>
            </a:pPr>
            <a:r>
              <a:rPr lang="en-GB">
                <a:solidFill>
                  <a:schemeClr val="accent1">
                    <a:lumMod val="75000"/>
                  </a:schemeClr>
                </a:solidFill>
                <a:latin typeface="Arial" panose="020B0604020202020204" pitchFamily="34" charset="0"/>
                <a:cs typeface="Arial" panose="020B0604020202020204" pitchFamily="34" charset="0"/>
              </a:rPr>
              <a:t>Larger groups of employees and management </a:t>
            </a:r>
          </a:p>
          <a:p>
            <a:pPr marL="0" indent="0" algn="r">
              <a:buNone/>
            </a:pPr>
            <a:r>
              <a:rPr lang="en-GB">
                <a:solidFill>
                  <a:schemeClr val="accent1">
                    <a:lumMod val="75000"/>
                  </a:schemeClr>
                </a:solidFill>
                <a:latin typeface="Arial" panose="020B0604020202020204" pitchFamily="34" charset="0"/>
                <a:cs typeface="Arial" panose="020B0604020202020204" pitchFamily="34" charset="0"/>
              </a:rPr>
              <a:t>(ACAS, 2014 cited in Garvey, 2017: 225) </a:t>
            </a:r>
          </a:p>
          <a:p>
            <a:endParaRPr lang="en-GB"/>
          </a:p>
        </p:txBody>
      </p:sp>
    </p:spTree>
    <p:extLst>
      <p:ext uri="{BB962C8B-B14F-4D97-AF65-F5344CB8AC3E}">
        <p14:creationId xmlns:p14="http://schemas.microsoft.com/office/powerpoint/2010/main" val="806562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0718"/>
            <a:ext cx="10515600" cy="1325563"/>
          </a:xfrm>
        </p:spPr>
        <p:txBody>
          <a:bodyPr>
            <a:noAutofit/>
          </a:bodyPr>
          <a:lstStyle/>
          <a:p>
            <a:pPr algn="ctr"/>
            <a:r>
              <a:rPr lang="en-GB" sz="4800" b="1" err="1">
                <a:latin typeface="Arial" panose="020B0604020202020204" pitchFamily="34" charset="0"/>
                <a:cs typeface="Arial" panose="020B0604020202020204" pitchFamily="34" charset="0"/>
              </a:rPr>
              <a:t>Datrys</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problemau</a:t>
            </a:r>
            <a:r>
              <a:rPr lang="en-GB" sz="4800" b="1">
                <a:latin typeface="Arial" panose="020B0604020202020204" pitchFamily="34" charset="0"/>
                <a:cs typeface="Arial" panose="020B0604020202020204" pitchFamily="34" charset="0"/>
              </a:rPr>
              <a: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Problem solving</a:t>
            </a:r>
          </a:p>
        </p:txBody>
      </p:sp>
      <p:sp>
        <p:nvSpPr>
          <p:cNvPr id="5" name="Content Placeholder 4"/>
          <p:cNvSpPr>
            <a:spLocks noGrp="1"/>
          </p:cNvSpPr>
          <p:nvPr>
            <p:ph sz="half" idx="1"/>
          </p:nvPr>
        </p:nvSpPr>
        <p:spPr>
          <a:xfrm>
            <a:off x="365496" y="1622873"/>
            <a:ext cx="5181600" cy="4351338"/>
          </a:xfrm>
        </p:spPr>
        <p:txBody>
          <a:bodyPr>
            <a:normAutofit fontScale="85000" lnSpcReduction="20000"/>
          </a:bodyPr>
          <a:lstStyle/>
          <a:p>
            <a:pPr marL="0" indent="0">
              <a:buNone/>
            </a:pPr>
            <a:r>
              <a:rPr lang="cy-GB" b="1">
                <a:latin typeface="Arial" panose="020B0604020202020204" pitchFamily="34" charset="0"/>
                <a:cs typeface="Arial" panose="020B0604020202020204" pitchFamily="34" charset="0"/>
              </a:rPr>
              <a:t>Pan yn delio a materion o frys:</a:t>
            </a:r>
          </a:p>
          <a:p>
            <a:endParaRPr lang="cy-GB">
              <a:latin typeface="Arial" panose="020B0604020202020204" pitchFamily="34" charset="0"/>
              <a:cs typeface="Arial" panose="020B0604020202020204" pitchFamily="34" charset="0"/>
            </a:endParaRPr>
          </a:p>
          <a:p>
            <a:r>
              <a:rPr lang="cy-GB">
                <a:latin typeface="Arial" panose="020B0604020202020204" pitchFamily="34" charset="0"/>
                <a:cs typeface="Arial" panose="020B0604020202020204" pitchFamily="34" charset="0"/>
              </a:rPr>
              <a:t>Ystyriwch y broblem</a:t>
            </a:r>
          </a:p>
          <a:p>
            <a:r>
              <a:rPr lang="cy-GB">
                <a:latin typeface="Arial" panose="020B0604020202020204" pitchFamily="34" charset="0"/>
                <a:cs typeface="Arial" panose="020B0604020202020204" pitchFamily="34" charset="0"/>
              </a:rPr>
              <a:t>Pa gymorth sydd angen?</a:t>
            </a:r>
          </a:p>
          <a:p>
            <a:r>
              <a:rPr lang="cy-GB">
                <a:latin typeface="Arial" panose="020B0604020202020204" pitchFamily="34" charset="0"/>
                <a:cs typeface="Arial" panose="020B0604020202020204" pitchFamily="34" charset="0"/>
              </a:rPr>
              <a:t>Beth yw’r canlyniad?</a:t>
            </a:r>
          </a:p>
          <a:p>
            <a:r>
              <a:rPr lang="cy-GB">
                <a:latin typeface="Arial" panose="020B0604020202020204" pitchFamily="34" charset="0"/>
                <a:cs typeface="Arial" panose="020B0604020202020204" pitchFamily="34" charset="0"/>
              </a:rPr>
              <a:t>Blaenoriaethu/dirprwyo</a:t>
            </a:r>
          </a:p>
          <a:p>
            <a:r>
              <a:rPr lang="cy-GB">
                <a:latin typeface="Arial" panose="020B0604020202020204" pitchFamily="34" charset="0"/>
                <a:cs typeface="Arial" panose="020B0604020202020204" pitchFamily="34" charset="0"/>
              </a:rPr>
              <a:t>Peidiwch colli golwg ar beth sydd angen</a:t>
            </a:r>
          </a:p>
          <a:p>
            <a:r>
              <a:rPr lang="cy-GB">
                <a:latin typeface="Arial" panose="020B0604020202020204" pitchFamily="34" charset="0"/>
                <a:cs typeface="Arial" panose="020B0604020202020204" pitchFamily="34" charset="0"/>
              </a:rPr>
              <a:t>Cadw golwg ar unrhyw cynnydd</a:t>
            </a:r>
          </a:p>
          <a:p>
            <a:r>
              <a:rPr lang="cy-GB">
                <a:latin typeface="Arial" panose="020B0604020202020204" pitchFamily="34" charset="0"/>
                <a:cs typeface="Arial" panose="020B0604020202020204" pitchFamily="34" charset="0"/>
              </a:rPr>
              <a:t>Adolygu canlyniadau </a:t>
            </a:r>
          </a:p>
          <a:p>
            <a:pPr marL="0" indent="0" algn="r">
              <a:buNone/>
            </a:pPr>
            <a:r>
              <a:rPr lang="cy-GB">
                <a:latin typeface="Arial" panose="020B0604020202020204" pitchFamily="34" charset="0"/>
                <a:cs typeface="Arial" panose="020B0604020202020204" pitchFamily="34" charset="0"/>
              </a:rPr>
              <a:t>(O’ </a:t>
            </a:r>
            <a:r>
              <a:rPr lang="cy-GB" err="1">
                <a:latin typeface="Arial" panose="020B0604020202020204" pitchFamily="34" charset="0"/>
                <a:cs typeface="Arial" panose="020B0604020202020204" pitchFamily="34" charset="0"/>
              </a:rPr>
              <a:t>Sullivan</a:t>
            </a:r>
            <a:r>
              <a:rPr lang="cy-GB">
                <a:latin typeface="Arial" panose="020B0604020202020204" pitchFamily="34" charset="0"/>
                <a:cs typeface="Arial" panose="020B0604020202020204" pitchFamily="34" charset="0"/>
              </a:rPr>
              <a:t>, 2015)</a:t>
            </a:r>
          </a:p>
        </p:txBody>
      </p:sp>
      <p:sp>
        <p:nvSpPr>
          <p:cNvPr id="6" name="Content Placeholder 5"/>
          <p:cNvSpPr>
            <a:spLocks noGrp="1"/>
          </p:cNvSpPr>
          <p:nvPr>
            <p:ph sz="half" idx="2"/>
          </p:nvPr>
        </p:nvSpPr>
        <p:spPr>
          <a:xfrm>
            <a:off x="6345461" y="1622873"/>
            <a:ext cx="5181600" cy="4351338"/>
          </a:xfrm>
        </p:spPr>
        <p:txBody>
          <a:bodyPr>
            <a:normAutofit fontScale="85000" lnSpcReduction="20000"/>
          </a:bodyPr>
          <a:lstStyle/>
          <a:p>
            <a:pPr marL="0" indent="0">
              <a:buNone/>
            </a:pPr>
            <a:r>
              <a:rPr lang="en-GB" b="1">
                <a:solidFill>
                  <a:schemeClr val="accent1">
                    <a:lumMod val="75000"/>
                  </a:schemeClr>
                </a:solidFill>
                <a:latin typeface="Arial" panose="020B0604020202020204" pitchFamily="34" charset="0"/>
                <a:cs typeface="Arial" panose="020B0604020202020204" pitchFamily="34" charset="0"/>
              </a:rPr>
              <a:t>When handling urgent issues:</a:t>
            </a:r>
          </a:p>
          <a:p>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Consider the problem</a:t>
            </a:r>
          </a:p>
          <a:p>
            <a:r>
              <a:rPr lang="en-GB">
                <a:solidFill>
                  <a:schemeClr val="accent1">
                    <a:lumMod val="75000"/>
                  </a:schemeClr>
                </a:solidFill>
                <a:latin typeface="Arial" panose="020B0604020202020204" pitchFamily="34" charset="0"/>
                <a:cs typeface="Arial" panose="020B0604020202020204" pitchFamily="34" charset="0"/>
              </a:rPr>
              <a:t>What help do you require?</a:t>
            </a:r>
          </a:p>
          <a:p>
            <a:r>
              <a:rPr lang="en-GB">
                <a:solidFill>
                  <a:schemeClr val="accent1">
                    <a:lumMod val="75000"/>
                  </a:schemeClr>
                </a:solidFill>
                <a:latin typeface="Arial" panose="020B0604020202020204" pitchFamily="34" charset="0"/>
                <a:cs typeface="Arial" panose="020B0604020202020204" pitchFamily="34" charset="0"/>
              </a:rPr>
              <a:t>What are the consequences? Prioritise/delegate</a:t>
            </a:r>
          </a:p>
          <a:p>
            <a:r>
              <a:rPr lang="en-GB">
                <a:solidFill>
                  <a:schemeClr val="accent1">
                    <a:lumMod val="75000"/>
                  </a:schemeClr>
                </a:solidFill>
                <a:latin typeface="Arial" panose="020B0604020202020204" pitchFamily="34" charset="0"/>
                <a:cs typeface="Arial" panose="020B0604020202020204" pitchFamily="34" charset="0"/>
              </a:rPr>
              <a:t>Do not get side-tracked</a:t>
            </a:r>
          </a:p>
          <a:p>
            <a:r>
              <a:rPr lang="en-GB">
                <a:solidFill>
                  <a:schemeClr val="accent1">
                    <a:lumMod val="75000"/>
                  </a:schemeClr>
                </a:solidFill>
                <a:latin typeface="Arial" panose="020B0604020202020204" pitchFamily="34" charset="0"/>
                <a:cs typeface="Arial" panose="020B0604020202020204" pitchFamily="34" charset="0"/>
              </a:rPr>
              <a:t>Check progress</a:t>
            </a:r>
          </a:p>
          <a:p>
            <a:r>
              <a:rPr lang="en-GB">
                <a:solidFill>
                  <a:schemeClr val="accent1">
                    <a:lumMod val="75000"/>
                  </a:schemeClr>
                </a:solidFill>
                <a:latin typeface="Arial" panose="020B0604020202020204" pitchFamily="34" charset="0"/>
                <a:cs typeface="Arial" panose="020B0604020202020204" pitchFamily="34" charset="0"/>
              </a:rPr>
              <a:t>Review outcomes</a:t>
            </a:r>
          </a:p>
          <a:p>
            <a:pPr marL="0" indent="0" algn="r">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a:solidFill>
                  <a:schemeClr val="accent1">
                    <a:lumMod val="75000"/>
                  </a:schemeClr>
                </a:solidFill>
                <a:latin typeface="Arial" panose="020B0604020202020204" pitchFamily="34" charset="0"/>
                <a:cs typeface="Arial" panose="020B0604020202020204" pitchFamily="34" charset="0"/>
              </a:rPr>
              <a:t>(O’Sullivan, 2015)</a:t>
            </a:r>
          </a:p>
        </p:txBody>
      </p:sp>
    </p:spTree>
    <p:extLst>
      <p:ext uri="{BB962C8B-B14F-4D97-AF65-F5344CB8AC3E}">
        <p14:creationId xmlns:p14="http://schemas.microsoft.com/office/powerpoint/2010/main" val="213559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Rheoli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siop</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siarad</a:t>
            </a:r>
            <a:r>
              <a:rPr lang="en-GB" sz="4800" b="1">
                <a:latin typeface="Arial" panose="020B0604020202020204" pitchFamily="34" charset="0"/>
                <a:cs typeface="Arial" panose="020B0604020202020204" pitchFamily="34" charset="0"/>
              </a:rPr>
              <a:t>’</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Managing ‘gossip’</a:t>
            </a:r>
          </a:p>
        </p:txBody>
      </p:sp>
      <p:sp>
        <p:nvSpPr>
          <p:cNvPr id="5" name="Content Placeholder 4"/>
          <p:cNvSpPr>
            <a:spLocks noGrp="1"/>
          </p:cNvSpPr>
          <p:nvPr>
            <p:ph sz="half" idx="1"/>
          </p:nvPr>
        </p:nvSpPr>
        <p:spPr>
          <a:xfrm>
            <a:off x="631723" y="2141535"/>
            <a:ext cx="5181600" cy="4351338"/>
          </a:xfrm>
        </p:spPr>
        <p:txBody>
          <a:bodyPr/>
          <a:lstStyle/>
          <a:p>
            <a:r>
              <a:rPr lang="cy-GB">
                <a:latin typeface="Arial" panose="020B0604020202020204" pitchFamily="34" charset="0"/>
                <a:cs typeface="Arial" panose="020B0604020202020204" pitchFamily="34" charset="0"/>
              </a:rPr>
              <a:t>Gwleidyddiaeth y lleoliad – y ‘</a:t>
            </a:r>
            <a:r>
              <a:rPr lang="cy-GB" err="1">
                <a:latin typeface="Arial" panose="020B0604020202020204" pitchFamily="34" charset="0"/>
                <a:cs typeface="Arial" panose="020B0604020202020204" pitchFamily="34" charset="0"/>
              </a:rPr>
              <a:t>Grapevine</a:t>
            </a:r>
            <a:r>
              <a:rPr lang="cy-GB">
                <a:latin typeface="Arial" panose="020B0604020202020204" pitchFamily="34" charset="0"/>
                <a:cs typeface="Arial" panose="020B0604020202020204" pitchFamily="34" charset="0"/>
              </a:rPr>
              <a:t>’</a:t>
            </a:r>
          </a:p>
          <a:p>
            <a:r>
              <a:rPr lang="cy-GB">
                <a:latin typeface="Arial" panose="020B0604020202020204" pitchFamily="34" charset="0"/>
                <a:cs typeface="Arial" panose="020B0604020202020204" pitchFamily="34" charset="0"/>
              </a:rPr>
              <a:t>Pŵer</a:t>
            </a:r>
          </a:p>
          <a:p>
            <a:r>
              <a:rPr lang="cy-GB">
                <a:latin typeface="Arial" panose="020B0604020202020204" pitchFamily="34" charset="0"/>
                <a:cs typeface="Arial" panose="020B0604020202020204" pitchFamily="34" charset="0"/>
              </a:rPr>
              <a:t>Sylw</a:t>
            </a:r>
          </a:p>
          <a:p>
            <a:r>
              <a:rPr lang="cy-GB">
                <a:latin typeface="Arial" panose="020B0604020202020204" pitchFamily="34" charset="0"/>
                <a:cs typeface="Arial" panose="020B0604020202020204" pitchFamily="34" charset="0"/>
              </a:rPr>
              <a:t>Bod yn boblogaidd</a:t>
            </a:r>
          </a:p>
          <a:p>
            <a:r>
              <a:rPr lang="cy-GB">
                <a:latin typeface="Arial" panose="020B0604020202020204" pitchFamily="34" charset="0"/>
                <a:cs typeface="Arial" panose="020B0604020202020204" pitchFamily="34" charset="0"/>
              </a:rPr>
              <a:t>Yr awydd i achosi anghytgord</a:t>
            </a:r>
          </a:p>
        </p:txBody>
      </p:sp>
      <p:sp>
        <p:nvSpPr>
          <p:cNvPr id="6" name="Content Placeholder 5"/>
          <p:cNvSpPr>
            <a:spLocks noGrp="1"/>
          </p:cNvSpPr>
          <p:nvPr>
            <p:ph sz="half" idx="2"/>
          </p:nvPr>
        </p:nvSpPr>
        <p:spPr>
          <a:xfrm>
            <a:off x="6260690" y="2141535"/>
            <a:ext cx="5181600" cy="4351338"/>
          </a:xfrm>
        </p:spPr>
        <p:txBody>
          <a:bodyPr/>
          <a:lstStyle/>
          <a:p>
            <a:r>
              <a:rPr lang="en-GB">
                <a:solidFill>
                  <a:schemeClr val="accent1">
                    <a:lumMod val="75000"/>
                  </a:schemeClr>
                </a:solidFill>
                <a:latin typeface="Arial" panose="020B0604020202020204" pitchFamily="34" charset="0"/>
                <a:cs typeface="Arial" panose="020B0604020202020204" pitchFamily="34" charset="0"/>
              </a:rPr>
              <a:t>Politics of the setting – the ‘Grapevine’</a:t>
            </a:r>
          </a:p>
          <a:p>
            <a:r>
              <a:rPr lang="en-GB">
                <a:solidFill>
                  <a:schemeClr val="accent1">
                    <a:lumMod val="75000"/>
                  </a:schemeClr>
                </a:solidFill>
                <a:latin typeface="Arial" panose="020B0604020202020204" pitchFamily="34" charset="0"/>
                <a:cs typeface="Arial" panose="020B0604020202020204" pitchFamily="34" charset="0"/>
              </a:rPr>
              <a:t>Power playing</a:t>
            </a:r>
          </a:p>
          <a:p>
            <a:r>
              <a:rPr lang="en-GB">
                <a:solidFill>
                  <a:schemeClr val="accent1">
                    <a:lumMod val="75000"/>
                  </a:schemeClr>
                </a:solidFill>
                <a:latin typeface="Arial" panose="020B0604020202020204" pitchFamily="34" charset="0"/>
                <a:cs typeface="Arial" panose="020B0604020202020204" pitchFamily="34" charset="0"/>
              </a:rPr>
              <a:t>Attention</a:t>
            </a:r>
          </a:p>
          <a:p>
            <a:r>
              <a:rPr lang="en-GB">
                <a:solidFill>
                  <a:schemeClr val="accent1">
                    <a:lumMod val="75000"/>
                  </a:schemeClr>
                </a:solidFill>
                <a:latin typeface="Arial" panose="020B0604020202020204" pitchFamily="34" charset="0"/>
                <a:cs typeface="Arial" panose="020B0604020202020204" pitchFamily="34" charset="0"/>
              </a:rPr>
              <a:t>Popularity</a:t>
            </a:r>
          </a:p>
          <a:p>
            <a:r>
              <a:rPr lang="en-GB">
                <a:solidFill>
                  <a:schemeClr val="accent1">
                    <a:lumMod val="75000"/>
                  </a:schemeClr>
                </a:solidFill>
                <a:latin typeface="Arial" panose="020B0604020202020204" pitchFamily="34" charset="0"/>
                <a:cs typeface="Arial" panose="020B0604020202020204" pitchFamily="34" charset="0"/>
              </a:rPr>
              <a:t>Desire to cause disharmony</a:t>
            </a:r>
          </a:p>
        </p:txBody>
      </p:sp>
    </p:spTree>
    <p:extLst>
      <p:ext uri="{BB962C8B-B14F-4D97-AF65-F5344CB8AC3E}">
        <p14:creationId xmlns:p14="http://schemas.microsoft.com/office/powerpoint/2010/main" val="804772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48817"/>
            <a:ext cx="10515600" cy="1325563"/>
          </a:xfrm>
        </p:spPr>
        <p:txBody>
          <a:bodyPr>
            <a:normAutofit/>
          </a:bodyPr>
          <a:lstStyle/>
          <a:p>
            <a:pPr algn="ctr"/>
            <a:r>
              <a:rPr lang="en-GB" sz="4800" b="1" err="1">
                <a:latin typeface="Arial" panose="020B0604020202020204" pitchFamily="34" charset="0"/>
                <a:cs typeface="Arial" panose="020B0604020202020204" pitchFamily="34" charset="0"/>
              </a:rPr>
              <a:t>Dweud</a:t>
            </a:r>
            <a:r>
              <a:rPr lang="en-GB" sz="4800" b="1">
                <a:latin typeface="Arial" panose="020B0604020202020204" pitchFamily="34" charset="0"/>
                <a:cs typeface="Arial" panose="020B0604020202020204" pitchFamily="34" charset="0"/>
              </a:rPr>
              <a:t> ‘NA’ / </a:t>
            </a:r>
            <a:r>
              <a:rPr lang="en-GB" sz="4800" b="1">
                <a:solidFill>
                  <a:schemeClr val="accent1">
                    <a:lumMod val="75000"/>
                  </a:schemeClr>
                </a:solidFill>
                <a:latin typeface="Arial" panose="020B0604020202020204" pitchFamily="34" charset="0"/>
                <a:cs typeface="Arial" panose="020B0604020202020204" pitchFamily="34" charset="0"/>
              </a:rPr>
              <a:t>Saying ‘NO’</a:t>
            </a:r>
          </a:p>
        </p:txBody>
      </p:sp>
      <p:sp>
        <p:nvSpPr>
          <p:cNvPr id="5" name="Content Placeholder 4"/>
          <p:cNvSpPr>
            <a:spLocks noGrp="1"/>
          </p:cNvSpPr>
          <p:nvPr>
            <p:ph sz="half" idx="1"/>
          </p:nvPr>
        </p:nvSpPr>
        <p:spPr>
          <a:xfrm>
            <a:off x="539262" y="1579818"/>
            <a:ext cx="5181600" cy="4351338"/>
          </a:xfrm>
        </p:spPr>
        <p:txBody>
          <a:bodyPr>
            <a:normAutofit fontScale="92500" lnSpcReduction="20000"/>
          </a:bodyPr>
          <a:lstStyle/>
          <a:p>
            <a:pPr marL="0" indent="0">
              <a:buNone/>
            </a:pPr>
            <a:r>
              <a:rPr lang="cy-GB">
                <a:latin typeface="Arial" panose="020B0604020202020204" pitchFamily="34" charset="0"/>
                <a:cs typeface="Arial" panose="020B0604020202020204" pitchFamily="34" charset="0"/>
              </a:rPr>
              <a:t>Yr iaith a ddefnyddiwyd:</a:t>
            </a:r>
          </a:p>
          <a:p>
            <a:pPr marL="0" indent="0">
              <a:buNone/>
            </a:pPr>
            <a:r>
              <a:rPr lang="cy-GB">
                <a:latin typeface="Arial" panose="020B0604020202020204" pitchFamily="34" charset="0"/>
                <a:cs typeface="Arial" panose="020B0604020202020204" pitchFamily="34" charset="0"/>
              </a:rPr>
              <a:t> - Rwy’n meddwl…</a:t>
            </a:r>
          </a:p>
          <a:p>
            <a:pPr marL="0" indent="0">
              <a:buNone/>
            </a:pPr>
            <a:r>
              <a:rPr lang="cy-GB">
                <a:latin typeface="Arial" panose="020B0604020202020204" pitchFamily="34" charset="0"/>
                <a:cs typeface="Arial" panose="020B0604020202020204" pitchFamily="34" charset="0"/>
              </a:rPr>
              <a:t> - Rwy’n credu…</a:t>
            </a:r>
          </a:p>
          <a:p>
            <a:pPr marL="0" indent="0">
              <a:buNone/>
            </a:pPr>
            <a:r>
              <a:rPr lang="cy-GB">
                <a:latin typeface="Arial" panose="020B0604020202020204" pitchFamily="34" charset="0"/>
                <a:cs typeface="Arial" panose="020B0604020202020204" pitchFamily="34" charset="0"/>
              </a:rPr>
              <a:t> - Rwy’n teimlo…</a:t>
            </a:r>
          </a:p>
          <a:p>
            <a:pPr marL="0" indent="0">
              <a:buNone/>
            </a:pPr>
            <a:endParaRPr lang="cy-GB">
              <a:latin typeface="Arial" panose="020B0604020202020204" pitchFamily="34" charset="0"/>
              <a:cs typeface="Arial" panose="020B0604020202020204" pitchFamily="34" charset="0"/>
            </a:endParaRPr>
          </a:p>
          <a:p>
            <a:r>
              <a:rPr lang="cy-GB">
                <a:latin typeface="Arial" panose="020B0604020202020204" pitchFamily="34" charset="0"/>
                <a:cs typeface="Arial" panose="020B0604020202020204" pitchFamily="34" charset="0"/>
              </a:rPr>
              <a:t>Bod yn gadarn</a:t>
            </a:r>
          </a:p>
          <a:p>
            <a:r>
              <a:rPr lang="cy-GB">
                <a:latin typeface="Arial" panose="020B0604020202020204" pitchFamily="34" charset="0"/>
                <a:cs typeface="Arial" panose="020B0604020202020204" pitchFamily="34" charset="0"/>
              </a:rPr>
              <a:t>Emosiwn</a:t>
            </a:r>
          </a:p>
          <a:p>
            <a:r>
              <a:rPr lang="cy-GB">
                <a:latin typeface="Arial" panose="020B0604020202020204" pitchFamily="34" charset="0"/>
                <a:cs typeface="Arial" panose="020B0604020202020204" pitchFamily="34" charset="0"/>
              </a:rPr>
              <a:t>Gofyn</a:t>
            </a:r>
          </a:p>
          <a:p>
            <a:r>
              <a:rPr lang="cy-GB">
                <a:latin typeface="Arial" panose="020B0604020202020204" pitchFamily="34" charset="0"/>
                <a:cs typeface="Arial" panose="020B0604020202020204" pitchFamily="34" charset="0"/>
              </a:rPr>
              <a:t>Gwrthod </a:t>
            </a:r>
          </a:p>
          <a:p>
            <a:pPr marL="0" indent="0" algn="r">
              <a:buNone/>
            </a:pPr>
            <a:r>
              <a:rPr lang="cy-GB">
                <a:latin typeface="Arial" panose="020B0604020202020204" pitchFamily="34" charset="0"/>
                <a:cs typeface="Arial" panose="020B0604020202020204" pitchFamily="34" charset="0"/>
              </a:rPr>
              <a:t>(</a:t>
            </a:r>
            <a:r>
              <a:rPr lang="cy-GB" err="1">
                <a:latin typeface="Arial" panose="020B0604020202020204" pitchFamily="34" charset="0"/>
                <a:cs typeface="Arial" panose="020B0604020202020204" pitchFamily="34" charset="0"/>
              </a:rPr>
              <a:t>Lindon</a:t>
            </a:r>
            <a:r>
              <a:rPr lang="cy-GB">
                <a:latin typeface="Arial" panose="020B0604020202020204" pitchFamily="34" charset="0"/>
                <a:cs typeface="Arial" panose="020B0604020202020204" pitchFamily="34" charset="0"/>
              </a:rPr>
              <a:t>, </a:t>
            </a:r>
            <a:r>
              <a:rPr lang="cy-GB" err="1">
                <a:latin typeface="Arial" panose="020B0604020202020204" pitchFamily="34" charset="0"/>
                <a:cs typeface="Arial" panose="020B0604020202020204" pitchFamily="34" charset="0"/>
              </a:rPr>
              <a:t>Lindon</a:t>
            </a:r>
            <a:r>
              <a:rPr lang="cy-GB">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a Beckley, 2016)</a:t>
            </a:r>
          </a:p>
        </p:txBody>
      </p:sp>
      <p:sp>
        <p:nvSpPr>
          <p:cNvPr id="6" name="Content Placeholder 5"/>
          <p:cNvSpPr>
            <a:spLocks noGrp="1"/>
          </p:cNvSpPr>
          <p:nvPr>
            <p:ph sz="half" idx="2"/>
          </p:nvPr>
        </p:nvSpPr>
        <p:spPr>
          <a:xfrm>
            <a:off x="6172202" y="1579818"/>
            <a:ext cx="5480536" cy="4351338"/>
          </a:xfrm>
        </p:spPr>
        <p:txBody>
          <a:bodyPr>
            <a:normAutofit fontScale="92500" lnSpcReduction="2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Language used:</a:t>
            </a:r>
          </a:p>
          <a:p>
            <a:pPr>
              <a:buFontTx/>
              <a:buChar char="-"/>
            </a:pPr>
            <a:r>
              <a:rPr lang="en-GB">
                <a:solidFill>
                  <a:schemeClr val="accent1">
                    <a:lumMod val="75000"/>
                  </a:schemeClr>
                </a:solidFill>
                <a:latin typeface="Arial" panose="020B0604020202020204" pitchFamily="34" charset="0"/>
                <a:cs typeface="Arial" panose="020B0604020202020204" pitchFamily="34" charset="0"/>
              </a:rPr>
              <a:t>I think…</a:t>
            </a:r>
          </a:p>
          <a:p>
            <a:pPr>
              <a:buFontTx/>
              <a:buChar char="-"/>
            </a:pPr>
            <a:r>
              <a:rPr lang="en-GB">
                <a:solidFill>
                  <a:schemeClr val="accent1">
                    <a:lumMod val="75000"/>
                  </a:schemeClr>
                </a:solidFill>
                <a:latin typeface="Arial" panose="020B0604020202020204" pitchFamily="34" charset="0"/>
                <a:cs typeface="Arial" panose="020B0604020202020204" pitchFamily="34" charset="0"/>
              </a:rPr>
              <a:t>I believe…</a:t>
            </a:r>
          </a:p>
          <a:p>
            <a:pPr>
              <a:buFontTx/>
              <a:buChar char="-"/>
            </a:pPr>
            <a:r>
              <a:rPr lang="en-GB">
                <a:solidFill>
                  <a:schemeClr val="accent1">
                    <a:lumMod val="75000"/>
                  </a:schemeClr>
                </a:solidFill>
                <a:latin typeface="Arial" panose="020B0604020202020204" pitchFamily="34" charset="0"/>
                <a:cs typeface="Arial" panose="020B0604020202020204" pitchFamily="34" charset="0"/>
              </a:rPr>
              <a:t>I feel… </a:t>
            </a:r>
          </a:p>
          <a:p>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Assertiveness</a:t>
            </a:r>
          </a:p>
          <a:p>
            <a:r>
              <a:rPr lang="en-GB">
                <a:solidFill>
                  <a:schemeClr val="accent1">
                    <a:lumMod val="75000"/>
                  </a:schemeClr>
                </a:solidFill>
                <a:latin typeface="Arial" panose="020B0604020202020204" pitchFamily="34" charset="0"/>
                <a:cs typeface="Arial" panose="020B0604020202020204" pitchFamily="34" charset="0"/>
              </a:rPr>
              <a:t>Emotion</a:t>
            </a:r>
          </a:p>
          <a:p>
            <a:r>
              <a:rPr lang="en-GB">
                <a:solidFill>
                  <a:schemeClr val="accent1">
                    <a:lumMod val="75000"/>
                  </a:schemeClr>
                </a:solidFill>
                <a:latin typeface="Arial" panose="020B0604020202020204" pitchFamily="34" charset="0"/>
                <a:cs typeface="Arial" panose="020B0604020202020204" pitchFamily="34" charset="0"/>
              </a:rPr>
              <a:t>Asking</a:t>
            </a:r>
          </a:p>
          <a:p>
            <a:r>
              <a:rPr lang="en-GB">
                <a:solidFill>
                  <a:schemeClr val="accent1">
                    <a:lumMod val="75000"/>
                  </a:schemeClr>
                </a:solidFill>
                <a:latin typeface="Arial" panose="020B0604020202020204" pitchFamily="34" charset="0"/>
                <a:cs typeface="Arial" panose="020B0604020202020204" pitchFamily="34" charset="0"/>
              </a:rPr>
              <a:t>Declining </a:t>
            </a:r>
          </a:p>
          <a:p>
            <a:pPr marL="0" indent="0" algn="r">
              <a:buNone/>
            </a:pPr>
            <a:r>
              <a:rPr lang="en-GB">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103505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800" err="1">
                <a:latin typeface="Arial" panose="020B0604020202020204" pitchFamily="34" charset="0"/>
                <a:cs typeface="Arial" panose="020B0604020202020204" pitchFamily="34" charset="0"/>
              </a:rPr>
              <a:t>Arweinhyddiaeth</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mewn</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amser</a:t>
            </a:r>
            <a:r>
              <a:rPr lang="en-GB" sz="4800">
                <a:latin typeface="Arial" panose="020B0604020202020204" pitchFamily="34" charset="0"/>
                <a:cs typeface="Arial" panose="020B0604020202020204" pitchFamily="34" charset="0"/>
              </a:rPr>
              <a:t> o </a:t>
            </a:r>
            <a:r>
              <a:rPr lang="en-GB" sz="4800" err="1">
                <a:latin typeface="Arial" panose="020B0604020202020204" pitchFamily="34" charset="0"/>
                <a:cs typeface="Arial" panose="020B0604020202020204" pitchFamily="34" charset="0"/>
              </a:rPr>
              <a:t>newid</a:t>
            </a:r>
            <a:br>
              <a:rPr lang="en-GB" sz="4800">
                <a:solidFill>
                  <a:schemeClr val="accent1">
                    <a:lumMod val="75000"/>
                  </a:schemeClr>
                </a:solidFill>
                <a:latin typeface="Arial" panose="020B0604020202020204" pitchFamily="34" charset="0"/>
                <a:cs typeface="Arial" panose="020B0604020202020204" pitchFamily="34" charset="0"/>
              </a:rPr>
            </a:br>
            <a:r>
              <a:rPr lang="en-GB" sz="4800">
                <a:solidFill>
                  <a:schemeClr val="accent1">
                    <a:lumMod val="75000"/>
                  </a:schemeClr>
                </a:solidFill>
                <a:latin typeface="Arial" panose="020B0604020202020204" pitchFamily="34" charset="0"/>
                <a:cs typeface="Arial" panose="020B0604020202020204" pitchFamily="34" charset="0"/>
              </a:rPr>
              <a:t>Leadership in times of change</a:t>
            </a:r>
          </a:p>
        </p:txBody>
      </p:sp>
      <p:sp>
        <p:nvSpPr>
          <p:cNvPr id="5" name="Content Placeholder 4"/>
          <p:cNvSpPr>
            <a:spLocks noGrp="1"/>
          </p:cNvSpPr>
          <p:nvPr>
            <p:ph sz="half" idx="1"/>
          </p:nvPr>
        </p:nvSpPr>
        <p:spPr/>
        <p:txBody>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Y broses o </a:t>
            </a:r>
            <a:r>
              <a:rPr lang="en-GB" err="1">
                <a:latin typeface="Arial" panose="020B0604020202020204" pitchFamily="34" charset="0"/>
                <a:cs typeface="Arial" panose="020B0604020202020204" pitchFamily="34" charset="0"/>
              </a:rPr>
              <a:t>newid</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Pam?</a:t>
            </a:r>
          </a:p>
          <a:p>
            <a:r>
              <a:rPr lang="en-GB" err="1">
                <a:latin typeface="Arial" panose="020B0604020202020204" pitchFamily="34" charset="0"/>
                <a:cs typeface="Arial" panose="020B0604020202020204" pitchFamily="34" charset="0"/>
              </a:rPr>
              <a:t>Ffactorau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allanol</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Awydd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personol</a:t>
            </a:r>
            <a:r>
              <a:rPr lang="en-GB">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p:txBody>
          <a:bodyPr/>
          <a:lstStyle/>
          <a:p>
            <a:endParaRPr lang="en-GB"/>
          </a:p>
          <a:p>
            <a:r>
              <a:rPr lang="en-GB">
                <a:solidFill>
                  <a:schemeClr val="accent1">
                    <a:lumMod val="75000"/>
                  </a:schemeClr>
                </a:solidFill>
                <a:latin typeface="Arial" panose="020B0604020202020204" pitchFamily="34" charset="0"/>
                <a:cs typeface="Arial" panose="020B0604020202020204" pitchFamily="34" charset="0"/>
              </a:rPr>
              <a:t>The process of change</a:t>
            </a:r>
          </a:p>
          <a:p>
            <a:r>
              <a:rPr lang="en-GB">
                <a:solidFill>
                  <a:schemeClr val="accent1">
                    <a:lumMod val="75000"/>
                  </a:schemeClr>
                </a:solidFill>
                <a:latin typeface="Arial" panose="020B0604020202020204" pitchFamily="34" charset="0"/>
                <a:cs typeface="Arial" panose="020B0604020202020204" pitchFamily="34" charset="0"/>
              </a:rPr>
              <a:t>Why?</a:t>
            </a:r>
          </a:p>
          <a:p>
            <a:r>
              <a:rPr lang="en-GB">
                <a:solidFill>
                  <a:schemeClr val="accent1">
                    <a:lumMod val="75000"/>
                  </a:schemeClr>
                </a:solidFill>
                <a:latin typeface="Arial" panose="020B0604020202020204" pitchFamily="34" charset="0"/>
                <a:cs typeface="Arial" panose="020B0604020202020204" pitchFamily="34" charset="0"/>
              </a:rPr>
              <a:t>External factors?</a:t>
            </a:r>
          </a:p>
          <a:p>
            <a:r>
              <a:rPr lang="en-GB">
                <a:solidFill>
                  <a:schemeClr val="accent1">
                    <a:lumMod val="75000"/>
                  </a:schemeClr>
                </a:solidFill>
                <a:latin typeface="Arial" panose="020B0604020202020204" pitchFamily="34" charset="0"/>
                <a:cs typeface="Arial" panose="020B0604020202020204" pitchFamily="34" charset="0"/>
              </a:rPr>
              <a:t>Personal drive? </a:t>
            </a:r>
          </a:p>
        </p:txBody>
      </p:sp>
    </p:spTree>
    <p:extLst>
      <p:ext uri="{BB962C8B-B14F-4D97-AF65-F5344CB8AC3E}">
        <p14:creationId xmlns:p14="http://schemas.microsoft.com/office/powerpoint/2010/main" val="1511979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fographic: The 3 C's of Effective Change Leadership - CCL">
            <a:extLst>
              <a:ext uri="{FF2B5EF4-FFF2-40B4-BE49-F238E27FC236}">
                <a16:creationId xmlns:a16="http://schemas.microsoft.com/office/drawing/2014/main" id="{51E192DE-C5BB-4C68-976C-B7F06892A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0680" y="144072"/>
            <a:ext cx="9930640" cy="5585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713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Mathau</a:t>
            </a:r>
            <a:r>
              <a:rPr lang="en-GB" sz="4800" b="1">
                <a:latin typeface="Arial" panose="020B0604020202020204" pitchFamily="34" charset="0"/>
                <a:cs typeface="Arial" panose="020B0604020202020204" pitchFamily="34" charset="0"/>
              </a:rPr>
              <a:t> o </a:t>
            </a:r>
            <a:r>
              <a:rPr lang="en-GB" sz="4800" b="1" err="1">
                <a:latin typeface="Arial" panose="020B0604020202020204" pitchFamily="34" charset="0"/>
                <a:cs typeface="Arial" panose="020B0604020202020204" pitchFamily="34" charset="0"/>
              </a:rPr>
              <a:t>newid</a:t>
            </a:r>
            <a:br>
              <a:rPr lang="en-GB" sz="4800" b="1">
                <a:solidFill>
                  <a:schemeClr val="accent1">
                    <a:lumMod val="75000"/>
                  </a:schemeClr>
                </a:solidFill>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Types of change</a:t>
            </a:r>
          </a:p>
        </p:txBody>
      </p:sp>
      <p:sp>
        <p:nvSpPr>
          <p:cNvPr id="3" name="Content Placeholder 2"/>
          <p:cNvSpPr>
            <a:spLocks noGrp="1"/>
          </p:cNvSpPr>
          <p:nvPr>
            <p:ph sz="half" idx="1"/>
          </p:nvPr>
        </p:nvSpPr>
        <p:spPr>
          <a:xfrm>
            <a:off x="838200" y="2036219"/>
            <a:ext cx="5181600" cy="4351338"/>
          </a:xfrm>
        </p:spPr>
        <p:txBody>
          <a:bodyPr>
            <a:normAutofit/>
          </a:bodyPr>
          <a:lstStyle/>
          <a:p>
            <a:pPr marL="0" indent="0">
              <a:buNone/>
            </a:pPr>
            <a:r>
              <a:rPr lang="en-GB" b="1">
                <a:latin typeface="Arial" panose="020B0604020202020204" pitchFamily="34" charset="0"/>
                <a:cs typeface="Arial" panose="020B0604020202020204" pitchFamily="34" charset="0"/>
              </a:rPr>
              <a:t>Tri math o </a:t>
            </a:r>
            <a:r>
              <a:rPr lang="en-GB" b="1" err="1">
                <a:latin typeface="Arial" panose="020B0604020202020204" pitchFamily="34" charset="0"/>
                <a:cs typeface="Arial" panose="020B0604020202020204" pitchFamily="34" charset="0"/>
              </a:rPr>
              <a:t>newid</a:t>
            </a:r>
            <a:r>
              <a:rPr lang="en-GB" b="1">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Pob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dydd</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Ychwanegiad</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Radical</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Trafodwch</a:t>
            </a:r>
            <a:r>
              <a:rPr lang="en-GB">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566889" y="1959563"/>
            <a:ext cx="5181600" cy="4351338"/>
          </a:xfrm>
        </p:spPr>
        <p:txBody>
          <a:bodyPr>
            <a:normAutofit/>
          </a:bodyPr>
          <a:lstStyle/>
          <a:p>
            <a:pPr marL="0" indent="0">
              <a:buNone/>
            </a:pPr>
            <a:r>
              <a:rPr lang="en-GB" b="1">
                <a:solidFill>
                  <a:schemeClr val="accent1">
                    <a:lumMod val="75000"/>
                  </a:schemeClr>
                </a:solidFill>
                <a:latin typeface="Arial" panose="020B0604020202020204" pitchFamily="34" charset="0"/>
                <a:cs typeface="Arial" panose="020B0604020202020204" pitchFamily="34" charset="0"/>
              </a:rPr>
              <a:t>Three types of change:</a:t>
            </a:r>
          </a:p>
          <a:p>
            <a:r>
              <a:rPr lang="en-GB">
                <a:solidFill>
                  <a:schemeClr val="accent1">
                    <a:lumMod val="75000"/>
                  </a:schemeClr>
                </a:solidFill>
                <a:latin typeface="Arial" panose="020B0604020202020204" pitchFamily="34" charset="0"/>
                <a:cs typeface="Arial" panose="020B0604020202020204" pitchFamily="34" charset="0"/>
              </a:rPr>
              <a:t>Everyday</a:t>
            </a:r>
          </a:p>
          <a:p>
            <a:r>
              <a:rPr lang="en-GB">
                <a:solidFill>
                  <a:schemeClr val="accent1">
                    <a:lumMod val="75000"/>
                  </a:schemeClr>
                </a:solidFill>
                <a:latin typeface="Arial" panose="020B0604020202020204" pitchFamily="34" charset="0"/>
                <a:cs typeface="Arial" panose="020B0604020202020204" pitchFamily="34" charset="0"/>
              </a:rPr>
              <a:t>Enhancement</a:t>
            </a:r>
          </a:p>
          <a:p>
            <a:r>
              <a:rPr lang="en-GB">
                <a:solidFill>
                  <a:schemeClr val="accent1">
                    <a:lumMod val="75000"/>
                  </a:schemeClr>
                </a:solidFill>
                <a:latin typeface="Arial" panose="020B0604020202020204" pitchFamily="34" charset="0"/>
                <a:cs typeface="Arial" panose="020B0604020202020204" pitchFamily="34" charset="0"/>
              </a:rPr>
              <a:t>Radical</a:t>
            </a:r>
          </a:p>
          <a:p>
            <a:pPr marL="0" indent="0" algn="r">
              <a:buNone/>
            </a:pPr>
            <a:r>
              <a:rPr lang="en-GB">
                <a:solidFill>
                  <a:schemeClr val="accent1">
                    <a:lumMod val="75000"/>
                  </a:schemeClr>
                </a:solidFill>
                <a:latin typeface="Arial" panose="020B0604020202020204" pitchFamily="34" charset="0"/>
                <a:cs typeface="Arial" panose="020B0604020202020204" pitchFamily="34" charset="0"/>
              </a:rPr>
              <a:t>  Lindon, Lindon and  et al. (2016)</a:t>
            </a:r>
          </a:p>
          <a:p>
            <a:pPr marL="0" indent="0" algn="r">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4183818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b="1" err="1">
                <a:latin typeface="Arial" panose="020B0604020202020204" pitchFamily="34" charset="0"/>
                <a:cs typeface="Arial" panose="020B0604020202020204" pitchFamily="34" charset="0"/>
              </a:rPr>
              <a:t>Newid</a:t>
            </a:r>
            <a:r>
              <a:rPr lang="en-GB" sz="4800" b="1">
                <a:latin typeface="Arial" panose="020B0604020202020204" pitchFamily="34" charset="0"/>
                <a:cs typeface="Arial" panose="020B0604020202020204" pitchFamily="34" charset="0"/>
              </a:rPr>
              <a:t> a </a:t>
            </a:r>
            <a:r>
              <a:rPr lang="en-GB" sz="4800" b="1" err="1">
                <a:latin typeface="Arial" panose="020B0604020202020204" pitchFamily="34" charset="0"/>
                <a:cs typeface="Arial" panose="020B0604020202020204" pitchFamily="34" charset="0"/>
              </a:rPr>
              <a:t>dulliau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arweinyddiaeth</a:t>
            </a:r>
            <a:br>
              <a:rPr lang="en-GB" sz="4800" b="1">
                <a:solidFill>
                  <a:schemeClr val="accent1">
                    <a:lumMod val="75000"/>
                  </a:schemeClr>
                </a:solidFill>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Change and leadership styles</a:t>
            </a:r>
          </a:p>
        </p:txBody>
      </p:sp>
      <p:sp>
        <p:nvSpPr>
          <p:cNvPr id="3" name="Content Placeholder 2"/>
          <p:cNvSpPr>
            <a:spLocks noGrp="1"/>
          </p:cNvSpPr>
          <p:nvPr>
            <p:ph sz="half" idx="1"/>
          </p:nvPr>
        </p:nvSpPr>
        <p:spPr/>
        <p:txBody>
          <a:bodyPr>
            <a:normAutofit/>
          </a:bodyPr>
          <a:lstStyle/>
          <a:p>
            <a:pPr marL="0" indent="0">
              <a:buNone/>
            </a:pPr>
            <a:r>
              <a:rPr lang="en-GB" err="1">
                <a:latin typeface="Arial" panose="020B0604020202020204" pitchFamily="34" charset="0"/>
                <a:cs typeface="Arial" panose="020B0604020202020204" pitchFamily="34" charset="0"/>
              </a:rPr>
              <a:t>Ydy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gofyn</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ardull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arweinyddiaeth</a:t>
            </a:r>
            <a:r>
              <a:rPr lang="en-GB">
                <a:latin typeface="Arial" panose="020B0604020202020204" pitchFamily="34" charset="0"/>
                <a:cs typeface="Arial" panose="020B0604020202020204" pitchFamily="34" charset="0"/>
              </a:rPr>
              <a: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Sut?</a:t>
            </a:r>
          </a:p>
          <a:p>
            <a:pPr marL="0" indent="0">
              <a:buNone/>
            </a:pPr>
            <a:r>
              <a:rPr lang="en-GB">
                <a:latin typeface="Arial" panose="020B0604020202020204" pitchFamily="34" charset="0"/>
                <a:cs typeface="Arial" panose="020B0604020202020204" pitchFamily="34" charset="0"/>
              </a:rPr>
              <a:t>Pam?</a:t>
            </a:r>
          </a:p>
          <a:p>
            <a:pPr marL="0" indent="0">
              <a:buNone/>
            </a:pPr>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Trafodwch</a:t>
            </a:r>
            <a:r>
              <a:rPr lang="en-GB">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Does change require a change in leadership style?</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How?</a:t>
            </a:r>
          </a:p>
          <a:p>
            <a:pPr marL="0" indent="0">
              <a:buNone/>
            </a:pPr>
            <a:r>
              <a:rPr lang="en-GB">
                <a:solidFill>
                  <a:schemeClr val="accent1">
                    <a:lumMod val="75000"/>
                  </a:schemeClr>
                </a:solidFill>
                <a:latin typeface="Arial" panose="020B0604020202020204" pitchFamily="34" charset="0"/>
                <a:cs typeface="Arial" panose="020B0604020202020204" pitchFamily="34" charset="0"/>
              </a:rPr>
              <a:t>Why?</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Discuss…</a:t>
            </a:r>
          </a:p>
          <a:p>
            <a:pPr marL="0" indent="0">
              <a:buNone/>
            </a:pPr>
            <a:endParaRPr lang="en-GB"/>
          </a:p>
        </p:txBody>
      </p:sp>
    </p:spTree>
    <p:extLst>
      <p:ext uri="{BB962C8B-B14F-4D97-AF65-F5344CB8AC3E}">
        <p14:creationId xmlns:p14="http://schemas.microsoft.com/office/powerpoint/2010/main" val="30937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r>
              <a:rPr lang="en-GB" sz="4800" b="1" err="1">
                <a:latin typeface="Arial" panose="020B0604020202020204" pitchFamily="34" charset="0"/>
                <a:cs typeface="Arial" panose="020B0604020202020204" pitchFamily="34" charset="0"/>
              </a:rPr>
              <a:t>Newid</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a’r</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tîm</a:t>
            </a:r>
            <a:r>
              <a:rPr lang="en-GB" sz="4800" b="1">
                <a:latin typeface="Arial" panose="020B0604020202020204" pitchFamily="34" charset="0"/>
                <a:cs typeface="Arial" panose="020B0604020202020204" pitchFamily="34" charset="0"/>
              </a:rPr>
              <a: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Change and the team</a:t>
            </a:r>
          </a:p>
        </p:txBody>
      </p:sp>
      <p:sp>
        <p:nvSpPr>
          <p:cNvPr id="3" name="Content Placeholder 2"/>
          <p:cNvSpPr>
            <a:spLocks noGrp="1"/>
          </p:cNvSpPr>
          <p:nvPr>
            <p:ph sz="half" idx="1"/>
          </p:nvPr>
        </p:nvSpPr>
        <p:spPr>
          <a:xfrm>
            <a:off x="390832" y="1694247"/>
            <a:ext cx="5705168" cy="4565651"/>
          </a:xfrm>
        </p:spPr>
        <p:txBody>
          <a:bodyPr>
            <a:normAutofit/>
          </a:bodyPr>
          <a:lstStyle/>
          <a:p>
            <a:r>
              <a:rPr lang="en-GB" altLang="en-US" sz="2400">
                <a:latin typeface="Arial" panose="020B0604020202020204" pitchFamily="34" charset="0"/>
                <a:cs typeface="Arial" panose="020B0604020202020204" pitchFamily="34" charset="0"/>
              </a:rPr>
              <a:t>Y staff </a:t>
            </a:r>
            <a:r>
              <a:rPr lang="en-GB" altLang="en-US" sz="2400" err="1">
                <a:latin typeface="Arial" panose="020B0604020202020204" pitchFamily="34" charset="0"/>
                <a:cs typeface="Arial" panose="020B0604020202020204" pitchFamily="34" charset="0"/>
              </a:rPr>
              <a:t>yw’r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ased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pwysicaf</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mwyaf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gwerthfawr</a:t>
            </a:r>
            <a:r>
              <a:rPr lang="en-GB" altLang="en-US" sz="2400">
                <a:latin typeface="Arial" panose="020B0604020202020204" pitchFamily="34" charset="0"/>
                <a:cs typeface="Arial" panose="020B0604020202020204" pitchFamily="34" charset="0"/>
              </a:rPr>
              <a:t> – </a:t>
            </a:r>
            <a:r>
              <a:rPr lang="en-GB" altLang="en-US" sz="2400" err="1">
                <a:latin typeface="Arial" panose="020B0604020202020204" pitchFamily="34" charset="0"/>
                <a:cs typeface="Arial" panose="020B0604020202020204" pitchFamily="34" charset="0"/>
              </a:rPr>
              <a:t>rhaid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gwneud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popeth</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gellir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cadw</a:t>
            </a:r>
            <a:r>
              <a:rPr lang="en-GB" altLang="en-US" sz="2400">
                <a:latin typeface="Arial" panose="020B0604020202020204" pitchFamily="34" charset="0"/>
                <a:cs typeface="Arial" panose="020B0604020202020204" pitchFamily="34" charset="0"/>
              </a:rPr>
              <a:t>.</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Y </a:t>
            </a:r>
            <a:r>
              <a:rPr lang="en-GB" sz="2400" err="1">
                <a:latin typeface="Arial" panose="020B0604020202020204" pitchFamily="34" charset="0"/>
                <a:cs typeface="Arial" panose="020B0604020202020204" pitchFamily="34" charset="0"/>
              </a:rPr>
              <a:t>tîm</a:t>
            </a:r>
            <a:r>
              <a:rPr lang="en-GB" sz="2400">
                <a:latin typeface="Arial" panose="020B0604020202020204" pitchFamily="34" charset="0"/>
                <a:cs typeface="Arial" panose="020B0604020202020204" pitchFamily="34" charset="0"/>
              </a:rPr>
              <a:t>…</a:t>
            </a:r>
            <a:r>
              <a:rPr lang="en-GB" sz="2400" err="1">
                <a:latin typeface="Arial" panose="020B0604020202020204" pitchFamily="34" charset="0"/>
                <a:cs typeface="Arial" panose="020B0604020202020204" pitchFamily="34" charset="0"/>
              </a:rPr>
              <a:t>sut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dylai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newid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gyflwyno</a:t>
            </a:r>
            <a:r>
              <a:rPr lang="en-GB" sz="2400">
                <a:latin typeface="Arial" panose="020B0604020202020204" pitchFamily="34" charset="0"/>
                <a:cs typeface="Arial" panose="020B0604020202020204" pitchFamily="34" charset="0"/>
              </a:rPr>
              <a:t>?</a:t>
            </a:r>
          </a:p>
          <a:p>
            <a:r>
              <a:rPr lang="en-GB" sz="2400" err="1">
                <a:latin typeface="Arial" panose="020B0604020202020204" pitchFamily="34" charset="0"/>
                <a:cs typeface="Arial" panose="020B0604020202020204" pitchFamily="34" charset="0"/>
              </a:rPr>
              <a:t>Trafod</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dealltwriaeth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Amhariad</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Tuckman/Charles Handy</a:t>
            </a:r>
          </a:p>
          <a:p>
            <a:r>
              <a:rPr lang="en-GB" sz="2400">
                <a:latin typeface="Arial" panose="020B0604020202020204" pitchFamily="34" charset="0"/>
                <a:cs typeface="Arial" panose="020B0604020202020204" pitchFamily="34" charset="0"/>
              </a:rPr>
              <a:t>Herzberg/Belbin</a:t>
            </a:r>
          </a:p>
          <a:p>
            <a:r>
              <a:rPr lang="en-GB" sz="2400" err="1">
                <a:latin typeface="Arial" panose="020B0604020202020204" pitchFamily="34" charset="0"/>
                <a:cs typeface="Arial" panose="020B0604020202020204" pitchFamily="34" charset="0"/>
              </a:rPr>
              <a:t>Cysylltu’r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pobl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cywir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tasgiau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cywir</a:t>
            </a:r>
            <a:endParaRPr lang="en-GB" sz="240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323828" y="1694247"/>
            <a:ext cx="5800969" cy="4635561"/>
          </a:xfrm>
        </p:spPr>
        <p:txBody>
          <a:bodyPr>
            <a:no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Staff are the most important and valuable asset – must do all possible to retain them.</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panose="020B0604020202020204" pitchFamily="34" charset="0"/>
                <a:cs typeface="Arial" panose="020B0604020202020204" pitchFamily="34" charset="0"/>
              </a:rPr>
              <a:t>The team…how should change be implemented?</a:t>
            </a:r>
          </a:p>
          <a:p>
            <a:r>
              <a:rPr lang="en-GB" sz="2400">
                <a:solidFill>
                  <a:schemeClr val="accent1">
                    <a:lumMod val="75000"/>
                  </a:schemeClr>
                </a:solidFill>
                <a:latin typeface="Arial" panose="020B0604020202020204" pitchFamily="34" charset="0"/>
                <a:cs typeface="Arial" panose="020B0604020202020204" pitchFamily="34" charset="0"/>
              </a:rPr>
              <a:t>Open discussion and understanding </a:t>
            </a:r>
          </a:p>
          <a:p>
            <a:r>
              <a:rPr lang="en-GB" sz="2400">
                <a:solidFill>
                  <a:schemeClr val="accent1">
                    <a:lumMod val="75000"/>
                  </a:schemeClr>
                </a:solidFill>
                <a:latin typeface="Arial" panose="020B0604020202020204" pitchFamily="34" charset="0"/>
                <a:cs typeface="Arial" panose="020B0604020202020204" pitchFamily="34" charset="0"/>
              </a:rPr>
              <a:t>Disruption</a:t>
            </a:r>
          </a:p>
          <a:p>
            <a:r>
              <a:rPr lang="en-GB" sz="2400">
                <a:solidFill>
                  <a:schemeClr val="accent1">
                    <a:lumMod val="75000"/>
                  </a:schemeClr>
                </a:solidFill>
                <a:latin typeface="Arial" panose="020B0604020202020204" pitchFamily="34" charset="0"/>
                <a:cs typeface="Arial" panose="020B0604020202020204" pitchFamily="34" charset="0"/>
              </a:rPr>
              <a:t>Tuckman/Charles Handy</a:t>
            </a:r>
          </a:p>
          <a:p>
            <a:r>
              <a:rPr lang="en-GB" sz="2400">
                <a:solidFill>
                  <a:schemeClr val="accent1">
                    <a:lumMod val="75000"/>
                  </a:schemeClr>
                </a:solidFill>
                <a:latin typeface="Arial" panose="020B0604020202020204" pitchFamily="34" charset="0"/>
                <a:cs typeface="Arial" panose="020B0604020202020204" pitchFamily="34" charset="0"/>
              </a:rPr>
              <a:t>Herzberg/Belbin</a:t>
            </a:r>
          </a:p>
          <a:p>
            <a:r>
              <a:rPr lang="en-GB" sz="2400">
                <a:solidFill>
                  <a:schemeClr val="accent1">
                    <a:lumMod val="75000"/>
                  </a:schemeClr>
                </a:solidFill>
                <a:latin typeface="Arial" panose="020B0604020202020204" pitchFamily="34" charset="0"/>
                <a:cs typeface="Arial" panose="020B0604020202020204" pitchFamily="34" charset="0"/>
              </a:rPr>
              <a:t>Fitting the right people to the right jobs</a:t>
            </a:r>
          </a:p>
        </p:txBody>
      </p:sp>
    </p:spTree>
    <p:extLst>
      <p:ext uri="{BB962C8B-B14F-4D97-AF65-F5344CB8AC3E}">
        <p14:creationId xmlns:p14="http://schemas.microsoft.com/office/powerpoint/2010/main" val="1733279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b="1" err="1">
                <a:latin typeface="Arial" panose="020B0604020202020204" pitchFamily="34" charset="0"/>
                <a:cs typeface="Arial" panose="020B0604020202020204" pitchFamily="34" charset="0"/>
              </a:rPr>
              <a:t>Pwy</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sy’n</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gallu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arweinu</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newid</a:t>
            </a:r>
            <a:r>
              <a:rPr lang="en-GB" sz="4800" b="1">
                <a:latin typeface="Arial" panose="020B0604020202020204" pitchFamily="34" charset="0"/>
                <a:cs typeface="Arial" panose="020B0604020202020204" pitchFamily="34" charset="0"/>
              </a:rPr>
              <a:t>?</a:t>
            </a:r>
            <a:br>
              <a:rPr lang="en-GB" sz="4800" b="1">
                <a:solidFill>
                  <a:schemeClr val="accent1">
                    <a:lumMod val="75000"/>
                  </a:schemeClr>
                </a:solidFill>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Who can lead change?</a:t>
            </a:r>
          </a:p>
        </p:txBody>
      </p:sp>
      <p:sp>
        <p:nvSpPr>
          <p:cNvPr id="3" name="Content Placeholder 2"/>
          <p:cNvSpPr>
            <a:spLocks noGrp="1"/>
          </p:cNvSpPr>
          <p:nvPr>
            <p:ph sz="half" idx="1"/>
          </p:nvPr>
        </p:nvSpPr>
        <p:spPr>
          <a:xfrm>
            <a:off x="486507" y="1838081"/>
            <a:ext cx="5181600" cy="4351338"/>
          </a:xfrm>
        </p:spPr>
        <p:txBody>
          <a:bodyPr>
            <a:normAutofit/>
          </a:bodyPr>
          <a:lstStyle/>
          <a:p>
            <a:r>
              <a:rPr lang="en-GB">
                <a:latin typeface="Arial" panose="020B0604020202020204" pitchFamily="34" charset="0"/>
                <a:cs typeface="Arial" panose="020B0604020202020204" pitchFamily="34" charset="0"/>
              </a:rPr>
              <a:t>Y </a:t>
            </a:r>
            <a:r>
              <a:rPr lang="en-GB" err="1">
                <a:latin typeface="Arial" panose="020B0604020202020204" pitchFamily="34" charset="0"/>
                <a:cs typeface="Arial" panose="020B0604020202020204" pitchFamily="34" charset="0"/>
              </a:rPr>
              <a:t>sawl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awdurdod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wneud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hynny</a:t>
            </a:r>
            <a:r>
              <a:rPr lang="en-GB">
                <a:latin typeface="Arial" panose="020B0604020202020204" pitchFamily="34" charset="0"/>
                <a:cs typeface="Arial" panose="020B0604020202020204" pitchFamily="34" charset="0"/>
              </a:rPr>
              <a:t>…</a:t>
            </a:r>
          </a:p>
          <a:p>
            <a:r>
              <a:rPr lang="en-GB">
                <a:latin typeface="Arial" panose="020B0604020202020204" pitchFamily="34" charset="0"/>
                <a:cs typeface="Arial" panose="020B0604020202020204" pitchFamily="34" charset="0"/>
              </a:rPr>
              <a:t>Y </a:t>
            </a:r>
            <a:r>
              <a:rPr lang="en-GB" err="1">
                <a:latin typeface="Arial" panose="020B0604020202020204" pitchFamily="34" charset="0"/>
                <a:cs typeface="Arial" panose="020B0604020202020204" pitchFamily="34" charset="0"/>
              </a:rPr>
              <a:t>sawl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sgiliau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wneud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hynny</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Ymarferwyr</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chymhwysterau</a:t>
            </a:r>
            <a:r>
              <a:rPr lang="en-GB">
                <a:latin typeface="Arial" panose="020B0604020202020204" pitchFamily="34" charset="0"/>
                <a:cs typeface="Arial" panose="020B0604020202020204" pitchFamily="34" charset="0"/>
              </a:rPr>
              <a:t> ‘change agents’ </a:t>
            </a:r>
          </a:p>
        </p:txBody>
      </p:sp>
      <p:sp>
        <p:nvSpPr>
          <p:cNvPr id="4" name="Content Placeholder 3"/>
          <p:cNvSpPr>
            <a:spLocks noGrp="1"/>
          </p:cNvSpPr>
          <p:nvPr>
            <p:ph sz="half" idx="2"/>
          </p:nvPr>
        </p:nvSpPr>
        <p:spPr>
          <a:xfrm>
            <a:off x="6172200" y="1825625"/>
            <a:ext cx="5464908" cy="4351338"/>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Those with the authority to do so…</a:t>
            </a:r>
          </a:p>
          <a:p>
            <a:r>
              <a:rPr lang="en-GB">
                <a:solidFill>
                  <a:schemeClr val="accent1">
                    <a:lumMod val="75000"/>
                  </a:schemeClr>
                </a:solidFill>
                <a:latin typeface="Arial" panose="020B0604020202020204" pitchFamily="34" charset="0"/>
                <a:cs typeface="Arial" panose="020B0604020202020204" pitchFamily="34" charset="0"/>
              </a:rPr>
              <a:t>Those with the skills to do so…</a:t>
            </a:r>
          </a:p>
          <a:p>
            <a:r>
              <a:rPr lang="en-GB">
                <a:solidFill>
                  <a:schemeClr val="accent1">
                    <a:lumMod val="75000"/>
                  </a:schemeClr>
                </a:solidFill>
                <a:latin typeface="Arial" panose="020B0604020202020204" pitchFamily="34" charset="0"/>
                <a:cs typeface="Arial" panose="020B0604020202020204" pitchFamily="34" charset="0"/>
              </a:rPr>
              <a:t>Qualified practitioners  ‘change agents’ </a:t>
            </a:r>
          </a:p>
          <a:p>
            <a:endParaRPr lang="en-GB">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3964478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71" y="0"/>
            <a:ext cx="12406525" cy="1325563"/>
          </a:xfrm>
        </p:spPr>
        <p:txBody>
          <a:bodyPr>
            <a:noAutofit/>
          </a:bodyPr>
          <a:lstStyle/>
          <a:p>
            <a:pPr algn="ctr"/>
            <a:r>
              <a:rPr lang="en-GB" altLang="en-US" sz="4800" b="1" err="1">
                <a:latin typeface="Arial" panose="020B0604020202020204" pitchFamily="34" charset="0"/>
                <a:cs typeface="Arial" panose="020B0604020202020204" pitchFamily="34" charset="0"/>
              </a:rPr>
              <a:t>Defnyddio</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dadansoddiad</a:t>
            </a:r>
            <a:r>
              <a:rPr lang="en-GB" altLang="en-US" sz="4800" b="1">
                <a:latin typeface="Arial" panose="020B0604020202020204" pitchFamily="34" charset="0"/>
                <a:cs typeface="Arial" panose="020B0604020202020204" pitchFamily="34" charset="0"/>
              </a:rPr>
              <a:t> SWOT </a:t>
            </a:r>
            <a:r>
              <a:rPr lang="en-GB" altLang="en-US" sz="4800" b="1" err="1">
                <a:latin typeface="Arial" panose="020B0604020202020204" pitchFamily="34" charset="0"/>
                <a:cs typeface="Arial" panose="020B0604020202020204" pitchFamily="34" charset="0"/>
              </a:rPr>
              <a:t>i</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adolygu</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Using the SWOT analysis to monitor</a:t>
            </a:r>
            <a:endParaRPr lang="en-GB"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42277" y="1742912"/>
            <a:ext cx="5575080" cy="4351338"/>
          </a:xfrm>
        </p:spPr>
        <p:txBody>
          <a:bodyPr>
            <a:normAutofit fontScale="92500" lnSpcReduction="10000"/>
          </a:bodyPr>
          <a:lstStyle/>
          <a:p>
            <a:pPr>
              <a:defRPr/>
            </a:pPr>
            <a:r>
              <a:rPr lang="cy-GB" b="1">
                <a:latin typeface="Arial" panose="020B0604020202020204" pitchFamily="34" charset="0"/>
                <a:cs typeface="Arial" panose="020B0604020202020204" pitchFamily="34" charset="0"/>
              </a:rPr>
              <a:t>Cryfderau</a:t>
            </a:r>
            <a:r>
              <a:rPr lang="cy-GB">
                <a:latin typeface="Arial" panose="020B0604020202020204" pitchFamily="34" charset="0"/>
                <a:cs typeface="Arial" panose="020B0604020202020204" pitchFamily="34" charset="0"/>
              </a:rPr>
              <a:t> e.e. staff wedi’u hyfforddi I safon uchel, lleoliad o ansawdd, ardal, amgylchedd</a:t>
            </a:r>
          </a:p>
          <a:p>
            <a:pPr>
              <a:defRPr/>
            </a:pPr>
            <a:r>
              <a:rPr lang="cy-GB" b="1">
                <a:latin typeface="Arial" panose="020B0604020202020204" pitchFamily="34" charset="0"/>
                <a:cs typeface="Arial" panose="020B0604020202020204" pitchFamily="34" charset="0"/>
              </a:rPr>
              <a:t>Gwendidau</a:t>
            </a:r>
            <a:r>
              <a:rPr lang="cy-GB">
                <a:latin typeface="Arial" panose="020B0604020202020204" pitchFamily="34" charset="0"/>
                <a:cs typeface="Arial" panose="020B0604020202020204" pitchFamily="34" charset="0"/>
              </a:rPr>
              <a:t> e.e. salwch tymor hir gan staff, staff yn newid yn gyson</a:t>
            </a:r>
          </a:p>
          <a:p>
            <a:pPr>
              <a:defRPr/>
            </a:pPr>
            <a:r>
              <a:rPr lang="cy-GB" b="1">
                <a:latin typeface="Arial" panose="020B0604020202020204" pitchFamily="34" charset="0"/>
                <a:cs typeface="Arial" panose="020B0604020202020204" pitchFamily="34" charset="0"/>
              </a:rPr>
              <a:t>Cyfleoedd</a:t>
            </a:r>
            <a:r>
              <a:rPr lang="cy-GB">
                <a:latin typeface="Arial" panose="020B0604020202020204" pitchFamily="34" charset="0"/>
                <a:cs typeface="Arial" panose="020B0604020202020204" pitchFamily="34" charset="0"/>
              </a:rPr>
              <a:t> e.e. cyflogwr newydd yn dod i’r ardal</a:t>
            </a:r>
          </a:p>
          <a:p>
            <a:pPr>
              <a:defRPr/>
            </a:pPr>
            <a:r>
              <a:rPr lang="cy-GB" b="1">
                <a:latin typeface="Arial" panose="020B0604020202020204" pitchFamily="34" charset="0"/>
                <a:cs typeface="Arial" panose="020B0604020202020204" pitchFamily="34" charset="0"/>
              </a:rPr>
              <a:t>Bygythion</a:t>
            </a:r>
            <a:r>
              <a:rPr lang="cy-GB">
                <a:latin typeface="Arial" panose="020B0604020202020204" pitchFamily="34" charset="0"/>
                <a:cs typeface="Arial" panose="020B0604020202020204" pitchFamily="34" charset="0"/>
              </a:rPr>
              <a:t> e.e. lleoliad arall yn agor yn agos, pandemig, diffyg adnabod nac ymateb i wendidau. </a:t>
            </a:r>
          </a:p>
          <a:p>
            <a:pPr marL="0" indent="0">
              <a:buNone/>
            </a:pPr>
            <a:endParaRPr lang="en-GB"/>
          </a:p>
        </p:txBody>
      </p:sp>
      <p:sp>
        <p:nvSpPr>
          <p:cNvPr id="4" name="Content Placeholder 3"/>
          <p:cNvSpPr>
            <a:spLocks noGrp="1"/>
          </p:cNvSpPr>
          <p:nvPr>
            <p:ph sz="half" idx="2"/>
          </p:nvPr>
        </p:nvSpPr>
        <p:spPr>
          <a:xfrm>
            <a:off x="6197600" y="1617866"/>
            <a:ext cx="5359400" cy="4351338"/>
          </a:xfrm>
        </p:spPr>
        <p:txBody>
          <a:bodyPr>
            <a:normAutofit fontScale="92500" lnSpcReduction="10000"/>
          </a:bodyPr>
          <a:lstStyle/>
          <a:p>
            <a:pPr>
              <a:defRPr/>
            </a:pPr>
            <a:r>
              <a:rPr lang="en-GB" b="1">
                <a:solidFill>
                  <a:schemeClr val="accent1">
                    <a:lumMod val="75000"/>
                  </a:schemeClr>
                </a:solidFill>
                <a:latin typeface="Arial" panose="020B0604020202020204" pitchFamily="34" charset="0"/>
                <a:cs typeface="Arial" panose="020B0604020202020204" pitchFamily="34" charset="0"/>
              </a:rPr>
              <a:t>Strengths</a:t>
            </a:r>
            <a:r>
              <a:rPr lang="en-GB">
                <a:solidFill>
                  <a:schemeClr val="accent1">
                    <a:lumMod val="75000"/>
                  </a:schemeClr>
                </a:solidFill>
                <a:latin typeface="Arial" panose="020B0604020202020204" pitchFamily="34" charset="0"/>
                <a:cs typeface="Arial" panose="020B0604020202020204" pitchFamily="34" charset="0"/>
              </a:rPr>
              <a:t> e.g. highly trained staff, high quality setting, location, environment</a:t>
            </a:r>
          </a:p>
          <a:p>
            <a:pPr>
              <a:defRPr/>
            </a:pPr>
            <a:r>
              <a:rPr lang="en-GB" b="1">
                <a:solidFill>
                  <a:schemeClr val="accent1">
                    <a:lumMod val="75000"/>
                  </a:schemeClr>
                </a:solidFill>
                <a:latin typeface="Arial" panose="020B0604020202020204" pitchFamily="34" charset="0"/>
                <a:cs typeface="Arial" panose="020B0604020202020204" pitchFamily="34" charset="0"/>
              </a:rPr>
              <a:t>Weaknesses</a:t>
            </a:r>
            <a:r>
              <a:rPr lang="en-GB">
                <a:solidFill>
                  <a:schemeClr val="accent1">
                    <a:lumMod val="75000"/>
                  </a:schemeClr>
                </a:solidFill>
                <a:latin typeface="Arial" panose="020B0604020202020204" pitchFamily="34" charset="0"/>
                <a:cs typeface="Arial" panose="020B0604020202020204" pitchFamily="34" charset="0"/>
              </a:rPr>
              <a:t> e.g. long term staff illness, high staff turnover</a:t>
            </a:r>
          </a:p>
          <a:p>
            <a:pPr>
              <a:defRPr/>
            </a:pPr>
            <a:r>
              <a:rPr lang="en-GB" b="1">
                <a:solidFill>
                  <a:schemeClr val="accent1">
                    <a:lumMod val="75000"/>
                  </a:schemeClr>
                </a:solidFill>
                <a:latin typeface="Arial" panose="020B0604020202020204" pitchFamily="34" charset="0"/>
                <a:cs typeface="Arial" panose="020B0604020202020204" pitchFamily="34" charset="0"/>
              </a:rPr>
              <a:t>Opportunities</a:t>
            </a:r>
            <a:r>
              <a:rPr lang="en-GB">
                <a:solidFill>
                  <a:schemeClr val="accent1">
                    <a:lumMod val="75000"/>
                  </a:schemeClr>
                </a:solidFill>
                <a:latin typeface="Arial" panose="020B0604020202020204" pitchFamily="34" charset="0"/>
                <a:cs typeface="Arial" panose="020B0604020202020204" pitchFamily="34" charset="0"/>
              </a:rPr>
              <a:t> e.g. new employer coming to area</a:t>
            </a:r>
          </a:p>
          <a:p>
            <a:pPr>
              <a:defRPr/>
            </a:pPr>
            <a:r>
              <a:rPr lang="en-GB" b="1">
                <a:solidFill>
                  <a:schemeClr val="accent1">
                    <a:lumMod val="75000"/>
                  </a:schemeClr>
                </a:solidFill>
                <a:latin typeface="Arial" panose="020B0604020202020204" pitchFamily="34" charset="0"/>
                <a:cs typeface="Arial" panose="020B0604020202020204" pitchFamily="34" charset="0"/>
              </a:rPr>
              <a:t>Threats</a:t>
            </a:r>
            <a:r>
              <a:rPr lang="en-GB">
                <a:solidFill>
                  <a:schemeClr val="accent1">
                    <a:lumMod val="75000"/>
                  </a:schemeClr>
                </a:solidFill>
                <a:latin typeface="Arial" panose="020B0604020202020204" pitchFamily="34" charset="0"/>
                <a:cs typeface="Arial" panose="020B0604020202020204" pitchFamily="34" charset="0"/>
              </a:rPr>
              <a:t> e.g. another setting opening close by, a pandemic, failure to recognise and act on weaknesses.   </a:t>
            </a:r>
          </a:p>
        </p:txBody>
      </p:sp>
    </p:spTree>
    <p:extLst>
      <p:ext uri="{BB962C8B-B14F-4D97-AF65-F5344CB8AC3E}">
        <p14:creationId xmlns:p14="http://schemas.microsoft.com/office/powerpoint/2010/main" val="200752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7657" y="53372"/>
            <a:ext cx="3826150" cy="247004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141" y="1999003"/>
            <a:ext cx="6194324" cy="353123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7371" t="8480" r="7357" b="9237"/>
          <a:stretch/>
        </p:blipFill>
        <p:spPr bwMode="auto">
          <a:xfrm>
            <a:off x="6751670" y="2523418"/>
            <a:ext cx="4498124" cy="3068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109846" y="240121"/>
            <a:ext cx="6254503" cy="1569660"/>
          </a:xfrm>
          <a:prstGeom prst="rect">
            <a:avLst/>
          </a:prstGeom>
          <a:noFill/>
        </p:spPr>
        <p:txBody>
          <a:bodyPr wrap="square" rtlCol="0">
            <a:spAutoFit/>
          </a:bodyPr>
          <a:lstStyle/>
          <a:p>
            <a:pPr algn="ctr"/>
            <a:r>
              <a:rPr lang="en-GB" sz="4800" b="1">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err="1">
                <a:latin typeface="Arial" panose="020B0604020202020204" pitchFamily="34" charset="0"/>
                <a:cs typeface="Arial" panose="020B0604020202020204" pitchFamily="34" charset="0"/>
              </a:rPr>
              <a:t>Dadansoddiad</a:t>
            </a:r>
            <a:r>
              <a:rPr lang="en-GB" altLang="en-US" sz="4800">
                <a:latin typeface="Arial" panose="020B0604020202020204" pitchFamily="34" charset="0"/>
                <a:cs typeface="Arial" panose="020B0604020202020204" pitchFamily="34" charset="0"/>
              </a:rPr>
              <a:t> </a:t>
            </a:r>
            <a:r>
              <a:rPr lang="en-GB" altLang="en-US" sz="4800" b="1">
                <a:latin typeface="Arial" panose="020B0604020202020204" pitchFamily="34" charset="0"/>
                <a:cs typeface="Arial" panose="020B0604020202020204" pitchFamily="34" charset="0"/>
              </a:rPr>
              <a:t>PEST/PESTLE</a:t>
            </a:r>
            <a:r>
              <a:rPr lang="en-GB" altLang="en-US" sz="4800">
                <a:latin typeface="Arial" panose="020B0604020202020204" pitchFamily="34" charset="0"/>
                <a:cs typeface="Arial" panose="020B0604020202020204" pitchFamily="34" charset="0"/>
              </a:rPr>
              <a:t>  </a:t>
            </a:r>
            <a:br>
              <a:rPr lang="en-GB" altLang="en-US" sz="4800">
                <a:latin typeface="Arial" panose="020B0604020202020204" pitchFamily="34" charset="0"/>
                <a:cs typeface="Arial" panose="020B0604020202020204" pitchFamily="34" charset="0"/>
              </a:rPr>
            </a:br>
            <a:r>
              <a:rPr lang="en-GB" altLang="en-US" sz="4800">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PEST/PESTLE</a:t>
            </a:r>
            <a:r>
              <a:rPr lang="en-GB" altLang="en-US" sz="4800">
                <a:solidFill>
                  <a:schemeClr val="accent1">
                    <a:lumMod val="75000"/>
                  </a:schemeClr>
                </a:solidFill>
                <a:latin typeface="Arial" panose="020B0604020202020204" pitchFamily="34" charset="0"/>
                <a:cs typeface="Arial" panose="020B0604020202020204" pitchFamily="34" charset="0"/>
              </a:rPr>
              <a:t> Analysis</a:t>
            </a:r>
            <a:endParaRPr lang="en-GB" sz="480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7569" y="1974117"/>
            <a:ext cx="5511800" cy="4351338"/>
          </a:xfrm>
        </p:spPr>
        <p:txBody>
          <a:bodyPr>
            <a:normAutofit/>
          </a:bodyPr>
          <a:lstStyle/>
          <a:p>
            <a:pPr marL="419100" indent="-419100"/>
            <a:r>
              <a:rPr lang="en-GB" altLang="en-US" err="1">
                <a:latin typeface="Arial" panose="020B0604020202020204" pitchFamily="34" charset="0"/>
                <a:cs typeface="Arial" panose="020B0604020202020204" pitchFamily="34" charset="0"/>
              </a:rPr>
              <a:t>Tra</a:t>
            </a:r>
            <a:r>
              <a:rPr lang="en-GB" altLang="en-US">
                <a:latin typeface="Arial" panose="020B0604020202020204" pitchFamily="34" charset="0"/>
                <a:cs typeface="Arial" panose="020B0604020202020204" pitchFamily="34" charset="0"/>
              </a:rPr>
              <a:t> bod </a:t>
            </a:r>
            <a:r>
              <a:rPr lang="en-GB" altLang="en-US" err="1">
                <a:latin typeface="Arial" panose="020B0604020202020204" pitchFamily="34" charset="0"/>
                <a:cs typeface="Arial" panose="020B0604020202020204" pitchFamily="34" charset="0"/>
              </a:rPr>
              <a:t>dadansoddiad</a:t>
            </a:r>
            <a:r>
              <a:rPr lang="en-GB" altLang="en-US">
                <a:latin typeface="Arial" panose="020B0604020202020204" pitchFamily="34" charset="0"/>
                <a:cs typeface="Arial" panose="020B0604020202020204" pitchFamily="34" charset="0"/>
              </a:rPr>
              <a:t> SWOT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mesur</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syniad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neu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cynnig</a:t>
            </a:r>
            <a:r>
              <a:rPr lang="en-GB" altLang="en-US">
                <a:latin typeface="Arial" panose="020B0604020202020204" pitchFamily="34" charset="0"/>
                <a:cs typeface="Arial" panose="020B0604020202020204" pitchFamily="34" charset="0"/>
              </a:rPr>
              <a:t> (all </a:t>
            </a:r>
            <a:r>
              <a:rPr lang="en-GB" altLang="en-US" err="1">
                <a:latin typeface="Arial" panose="020B0604020202020204" pitchFamily="34" charset="0"/>
                <a:cs typeface="Arial" panose="020B0604020202020204" pitchFamily="34" charset="0"/>
              </a:rPr>
              <a:t>fod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ddylanwadau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rhannol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fewnol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rhannol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allanol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mae</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dadansoddiad</a:t>
            </a:r>
            <a:r>
              <a:rPr lang="en-GB" altLang="en-US">
                <a:latin typeface="Arial" panose="020B0604020202020204" pitchFamily="34" charset="0"/>
                <a:cs typeface="Arial" panose="020B0604020202020204" pitchFamily="34" charset="0"/>
              </a:rPr>
              <a:t> PEST/PESTLE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mesur</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marchnad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seiliedig</a:t>
            </a:r>
            <a:r>
              <a:rPr lang="en-GB" altLang="en-US">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bron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yn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gyfan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gwbl</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ar</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ddylanwadau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allanol</a:t>
            </a:r>
            <a:r>
              <a:rPr lang="en-GB" altLang="en-US">
                <a:latin typeface="Arial" panose="020B0604020202020204" pitchFamily="34" charset="0"/>
                <a:cs typeface="Arial" panose="020B0604020202020204" pitchFamily="34" charset="0"/>
              </a:rPr>
              <a:t>)</a:t>
            </a:r>
          </a:p>
          <a:p>
            <a:pPr marL="419100" indent="-419100">
              <a:lnSpc>
                <a:spcPct val="80000"/>
              </a:lnSpc>
            </a:pPr>
            <a:endParaRPr lang="en-GB" altLang="en-US">
              <a:latin typeface="Calibri" pitchFamily="34" charset="0"/>
            </a:endParaRPr>
          </a:p>
          <a:p>
            <a:endParaRPr lang="en-GB"/>
          </a:p>
        </p:txBody>
      </p:sp>
      <p:sp>
        <p:nvSpPr>
          <p:cNvPr id="4" name="Content Placeholder 3"/>
          <p:cNvSpPr>
            <a:spLocks noGrp="1"/>
          </p:cNvSpPr>
          <p:nvPr>
            <p:ph sz="half" idx="2"/>
          </p:nvPr>
        </p:nvSpPr>
        <p:spPr>
          <a:xfrm>
            <a:off x="6172200" y="1974117"/>
            <a:ext cx="5181600" cy="4351338"/>
          </a:xfrm>
        </p:spPr>
        <p:txBody>
          <a:bodyPr>
            <a:normAutofit/>
          </a:bodyPr>
          <a:lstStyle/>
          <a:p>
            <a:pPr marL="419100" indent="-419100"/>
            <a:r>
              <a:rPr lang="en-GB" altLang="en-US">
                <a:solidFill>
                  <a:schemeClr val="accent1">
                    <a:lumMod val="75000"/>
                  </a:schemeClr>
                </a:solidFill>
                <a:latin typeface="Arial" panose="020B0604020202020204" pitchFamily="34" charset="0"/>
                <a:cs typeface="Arial" panose="020B0604020202020204" pitchFamily="34" charset="0"/>
              </a:rPr>
              <a:t>While a SWOT analysis measures an idea or proposition (could be half internal, half external influences), PEST/PESTLE; analysis measures a market (it is </a:t>
            </a:r>
            <a:r>
              <a:rPr lang="en-GB" altLang="en-US" b="1">
                <a:solidFill>
                  <a:schemeClr val="accent1">
                    <a:lumMod val="75000"/>
                  </a:schemeClr>
                </a:solidFill>
                <a:latin typeface="Arial" panose="020B0604020202020204" pitchFamily="34" charset="0"/>
                <a:cs typeface="Arial" panose="020B0604020202020204" pitchFamily="34" charset="0"/>
              </a:rPr>
              <a:t>almost entirely based on external influences</a:t>
            </a:r>
            <a:r>
              <a:rPr lang="en-GB" altLang="en-US">
                <a:solidFill>
                  <a:schemeClr val="accent1">
                    <a:lumMod val="75000"/>
                  </a:schemeClr>
                </a:solidFill>
                <a:latin typeface="Arial" panose="020B0604020202020204" pitchFamily="34" charset="0"/>
                <a:cs typeface="Arial" panose="020B0604020202020204" pitchFamily="34" charset="0"/>
              </a:rPr>
              <a:t>)</a:t>
            </a:r>
          </a:p>
          <a:p>
            <a:pPr marL="419100" indent="-419100"/>
            <a:endParaRPr lang="en-GB" altLang="en-US">
              <a:latin typeface="Calibri" pitchFamily="34" charset="0"/>
            </a:endParaRPr>
          </a:p>
          <a:p>
            <a:endParaRPr lang="en-GB"/>
          </a:p>
        </p:txBody>
      </p:sp>
    </p:spTree>
    <p:extLst>
      <p:ext uri="{BB962C8B-B14F-4D97-AF65-F5344CB8AC3E}">
        <p14:creationId xmlns:p14="http://schemas.microsoft.com/office/powerpoint/2010/main" val="793271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48818"/>
            <a:ext cx="10515600" cy="1325563"/>
          </a:xfrm>
        </p:spPr>
        <p:txBody>
          <a:bodyPr>
            <a:noAutofit/>
          </a:bodyPr>
          <a:lstStyle/>
          <a:p>
            <a:pPr algn="ctr"/>
            <a:r>
              <a:rPr lang="en-GB" altLang="en-US" sz="4800" err="1">
                <a:latin typeface="Arial" panose="020B0604020202020204" pitchFamily="34" charset="0"/>
                <a:cs typeface="Arial" panose="020B0604020202020204" pitchFamily="34" charset="0"/>
              </a:rPr>
              <a:t>Dadansoddiad</a:t>
            </a:r>
            <a:r>
              <a:rPr lang="en-GB" altLang="en-US" sz="4800">
                <a:latin typeface="Arial" panose="020B0604020202020204" pitchFamily="34" charset="0"/>
                <a:cs typeface="Arial" panose="020B0604020202020204" pitchFamily="34" charset="0"/>
              </a:rPr>
              <a:t> </a:t>
            </a:r>
            <a:r>
              <a:rPr lang="en-GB" altLang="en-US" sz="4800" b="1">
                <a:latin typeface="Arial" panose="020B0604020202020204" pitchFamily="34" charset="0"/>
                <a:cs typeface="Arial" panose="020B0604020202020204" pitchFamily="34" charset="0"/>
              </a:rPr>
              <a:t>PEST/PESTLE </a:t>
            </a:r>
            <a:r>
              <a:rPr lang="en-GB" altLang="en-US" sz="4800">
                <a:latin typeface="Arial" panose="020B0604020202020204" pitchFamily="34" charset="0"/>
                <a:cs typeface="Arial" panose="020B0604020202020204" pitchFamily="34" charset="0"/>
              </a:rPr>
              <a:t> </a:t>
            </a:r>
            <a:br>
              <a:rPr lang="en-GB" altLang="en-US" sz="4800">
                <a:latin typeface="Arial" panose="020B0604020202020204" pitchFamily="34" charset="0"/>
                <a:cs typeface="Arial" panose="020B0604020202020204" pitchFamily="34" charset="0"/>
              </a:rPr>
            </a:br>
            <a:r>
              <a:rPr lang="en-GB" altLang="en-US" sz="4800">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PEST/PESTLE</a:t>
            </a:r>
            <a:r>
              <a:rPr lang="en-GB" altLang="en-US" sz="4800">
                <a:solidFill>
                  <a:schemeClr val="accent1">
                    <a:lumMod val="75000"/>
                  </a:schemeClr>
                </a:solidFill>
                <a:latin typeface="Arial" panose="020B0604020202020204" pitchFamily="34" charset="0"/>
                <a:cs typeface="Arial" panose="020B0604020202020204" pitchFamily="34" charset="0"/>
              </a:rPr>
              <a:t> Analysis</a:t>
            </a:r>
            <a:endParaRPr lang="en-GB" sz="480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1938" y="1619148"/>
            <a:ext cx="5611888" cy="4351338"/>
          </a:xfrm>
        </p:spPr>
        <p:txBody>
          <a:bodyPr>
            <a:normAutofit fontScale="92500" lnSpcReduction="20000"/>
          </a:bodyPr>
          <a:lstStyle/>
          <a:p>
            <a:pPr>
              <a:defRPr/>
            </a:pPr>
            <a:r>
              <a:rPr lang="en-GB" b="1">
                <a:latin typeface="Arial" panose="020B0604020202020204" pitchFamily="34" charset="0"/>
                <a:cs typeface="Arial" panose="020B0604020202020204" pitchFamily="34" charset="0"/>
              </a:rPr>
              <a:t>P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gwleidyddol</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cyfreithiol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trethu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rheoleiddio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cyflogi</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E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economaidd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cyfraddau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isafswm</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cyflog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dirwasgiad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pandemig</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S</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cymdeithasol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maint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teulu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fyw</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T</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technolegol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TG, </a:t>
            </a:r>
            <a:r>
              <a:rPr lang="en-GB" err="1">
                <a:latin typeface="Arial" panose="020B0604020202020204" pitchFamily="34" charset="0"/>
                <a:cs typeface="Arial" panose="020B0604020202020204" pitchFamily="34" charset="0"/>
              </a:rPr>
              <a:t>defnydd</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ynni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gost</a:t>
            </a:r>
            <a:endParaRPr lang="en-GB">
              <a:latin typeface="Arial" panose="020B0604020202020204" pitchFamily="34" charset="0"/>
              <a:cs typeface="Arial" panose="020B0604020202020204" pitchFamily="34" charset="0"/>
            </a:endParaRPr>
          </a:p>
          <a:p>
            <a:pPr>
              <a:defRPr/>
            </a:pPr>
            <a:r>
              <a:rPr lang="en-GB" b="1">
                <a:latin typeface="Arial" panose="020B0604020202020204" pitchFamily="34" charset="0"/>
                <a:cs typeface="Arial" panose="020B0604020202020204" pitchFamily="34" charset="0"/>
              </a:rPr>
              <a:t>L</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Cyfreithiol</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rheoliadau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newydd</a:t>
            </a:r>
            <a:endParaRPr lang="en-GB">
              <a:latin typeface="Arial" panose="020B0604020202020204" pitchFamily="34" charset="0"/>
              <a:cs typeface="Arial" panose="020B0604020202020204" pitchFamily="34" charset="0"/>
            </a:endParaRPr>
          </a:p>
          <a:p>
            <a:pPr>
              <a:defRPr/>
            </a:pPr>
            <a:r>
              <a:rPr lang="en-GB" b="1">
                <a:latin typeface="Arial" panose="020B0604020202020204" pitchFamily="34" charset="0"/>
                <a:cs typeface="Arial" panose="020B0604020202020204" pitchFamily="34" charset="0"/>
              </a:rPr>
              <a:t>E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Amgylcheddol</a:t>
            </a:r>
            <a:endParaRPr lang="en-GB">
              <a:latin typeface="Arial" panose="020B0604020202020204" pitchFamily="34" charset="0"/>
              <a:cs typeface="Arial" panose="020B0604020202020204" pitchFamily="34" charset="0"/>
            </a:endParaRPr>
          </a:p>
          <a:p>
            <a:pPr>
              <a:defRPr/>
            </a:pPr>
            <a:endParaRPr lang="en-GB">
              <a:latin typeface="Calibri" pitchFamily="34" charset="0"/>
            </a:endParaRPr>
          </a:p>
          <a:p>
            <a:endParaRPr lang="en-GB"/>
          </a:p>
        </p:txBody>
      </p:sp>
      <p:sp>
        <p:nvSpPr>
          <p:cNvPr id="4" name="Content Placeholder 3"/>
          <p:cNvSpPr>
            <a:spLocks noGrp="1"/>
          </p:cNvSpPr>
          <p:nvPr>
            <p:ph sz="half" idx="2"/>
          </p:nvPr>
        </p:nvSpPr>
        <p:spPr>
          <a:xfrm>
            <a:off x="6096000" y="1619148"/>
            <a:ext cx="5181600" cy="4351338"/>
          </a:xfrm>
        </p:spPr>
        <p:txBody>
          <a:bodyPr>
            <a:normAutofit fontScale="92500" lnSpcReduction="20000"/>
          </a:bodyPr>
          <a:lstStyle/>
          <a:p>
            <a:r>
              <a:rPr lang="en-GB" altLang="en-US" b="1">
                <a:solidFill>
                  <a:schemeClr val="accent1">
                    <a:lumMod val="75000"/>
                  </a:schemeClr>
                </a:solidFill>
                <a:latin typeface="Arial" panose="020B0604020202020204" pitchFamily="34" charset="0"/>
                <a:cs typeface="Arial" panose="020B0604020202020204" pitchFamily="34" charset="0"/>
              </a:rPr>
              <a:t>P- p</a:t>
            </a:r>
            <a:r>
              <a:rPr lang="en-GB" altLang="en-US">
                <a:solidFill>
                  <a:schemeClr val="accent1">
                    <a:lumMod val="75000"/>
                  </a:schemeClr>
                </a:solidFill>
                <a:latin typeface="Arial" panose="020B0604020202020204" pitchFamily="34" charset="0"/>
                <a:cs typeface="Arial" panose="020B0604020202020204" pitchFamily="34" charset="0"/>
              </a:rPr>
              <a:t>olitical/legal (e.g. taxation, regulation, employment law)</a:t>
            </a:r>
          </a:p>
          <a:p>
            <a:r>
              <a:rPr lang="en-GB" altLang="en-US" b="1">
                <a:solidFill>
                  <a:schemeClr val="accent1">
                    <a:lumMod val="75000"/>
                  </a:schemeClr>
                </a:solidFill>
                <a:latin typeface="Arial" panose="020B0604020202020204" pitchFamily="34" charset="0"/>
                <a:cs typeface="Arial" panose="020B0604020202020204" pitchFamily="34" charset="0"/>
              </a:rPr>
              <a:t>E- e</a:t>
            </a:r>
            <a:r>
              <a:rPr lang="en-GB" altLang="en-US">
                <a:solidFill>
                  <a:schemeClr val="accent1">
                    <a:lumMod val="75000"/>
                  </a:schemeClr>
                </a:solidFill>
                <a:latin typeface="Arial" panose="020B0604020202020204" pitchFamily="34" charset="0"/>
                <a:cs typeface="Arial" panose="020B0604020202020204" pitchFamily="34" charset="0"/>
              </a:rPr>
              <a:t>conomic (e.g. interest rates, minimum wage, recession, a pandemic)</a:t>
            </a:r>
          </a:p>
          <a:p>
            <a:r>
              <a:rPr lang="en-GB" altLang="en-US" b="1">
                <a:solidFill>
                  <a:schemeClr val="accent1">
                    <a:lumMod val="75000"/>
                  </a:schemeClr>
                </a:solidFill>
                <a:latin typeface="Arial" panose="020B0604020202020204" pitchFamily="34" charset="0"/>
                <a:cs typeface="Arial" panose="020B0604020202020204" pitchFamily="34" charset="0"/>
              </a:rPr>
              <a:t>S- s</a:t>
            </a:r>
            <a:r>
              <a:rPr lang="en-GB" altLang="en-US">
                <a:solidFill>
                  <a:schemeClr val="accent1">
                    <a:lumMod val="75000"/>
                  </a:schemeClr>
                </a:solidFill>
                <a:latin typeface="Arial" panose="020B0604020202020204" pitchFamily="34" charset="0"/>
                <a:cs typeface="Arial" panose="020B0604020202020204" pitchFamily="34" charset="0"/>
              </a:rPr>
              <a:t>ocial (e.g. family size, lifestyle changes)</a:t>
            </a:r>
          </a:p>
          <a:p>
            <a:r>
              <a:rPr lang="en-GB" altLang="en-US" b="1">
                <a:solidFill>
                  <a:schemeClr val="accent1">
                    <a:lumMod val="75000"/>
                  </a:schemeClr>
                </a:solidFill>
                <a:latin typeface="Arial" panose="020B0604020202020204" pitchFamily="34" charset="0"/>
                <a:cs typeface="Arial" panose="020B0604020202020204" pitchFamily="34" charset="0"/>
              </a:rPr>
              <a:t>T- t</a:t>
            </a:r>
            <a:r>
              <a:rPr lang="en-GB" altLang="en-US">
                <a:solidFill>
                  <a:schemeClr val="accent1">
                    <a:lumMod val="75000"/>
                  </a:schemeClr>
                </a:solidFill>
                <a:latin typeface="Arial" panose="020B0604020202020204" pitchFamily="34" charset="0"/>
                <a:cs typeface="Arial" panose="020B0604020202020204" pitchFamily="34" charset="0"/>
              </a:rPr>
              <a:t>echnological (e.g. changes in IT, energy use and cost)</a:t>
            </a:r>
          </a:p>
          <a:p>
            <a:r>
              <a:rPr lang="en-GB" altLang="en-US" b="1">
                <a:solidFill>
                  <a:schemeClr val="accent1">
                    <a:lumMod val="75000"/>
                  </a:schemeClr>
                </a:solidFill>
                <a:latin typeface="Arial" panose="020B0604020202020204" pitchFamily="34" charset="0"/>
                <a:cs typeface="Arial" panose="020B0604020202020204" pitchFamily="34" charset="0"/>
              </a:rPr>
              <a:t>L</a:t>
            </a:r>
            <a:r>
              <a:rPr lang="en-GB" altLang="en-US">
                <a:solidFill>
                  <a:schemeClr val="accent1">
                    <a:lumMod val="75000"/>
                  </a:schemeClr>
                </a:solidFill>
                <a:latin typeface="Arial" panose="020B0604020202020204" pitchFamily="34" charset="0"/>
                <a:cs typeface="Arial" panose="020B0604020202020204" pitchFamily="34" charset="0"/>
              </a:rPr>
              <a:t> – Legal – Legislation/new regulations</a:t>
            </a:r>
          </a:p>
          <a:p>
            <a:r>
              <a:rPr lang="en-GB" altLang="en-US" b="1">
                <a:solidFill>
                  <a:schemeClr val="accent1">
                    <a:lumMod val="75000"/>
                  </a:schemeClr>
                </a:solidFill>
                <a:latin typeface="Arial" panose="020B0604020202020204" pitchFamily="34" charset="0"/>
                <a:cs typeface="Arial" panose="020B0604020202020204" pitchFamily="34" charset="0"/>
              </a:rPr>
              <a:t>E </a:t>
            </a:r>
            <a:r>
              <a:rPr lang="en-GB" altLang="en-US">
                <a:solidFill>
                  <a:schemeClr val="accent1">
                    <a:lumMod val="75000"/>
                  </a:schemeClr>
                </a:solidFill>
                <a:latin typeface="Arial" panose="020B0604020202020204" pitchFamily="34" charset="0"/>
                <a:cs typeface="Arial" panose="020B0604020202020204" pitchFamily="34" charset="0"/>
              </a:rPr>
              <a:t>- Environmental</a:t>
            </a:r>
          </a:p>
        </p:txBody>
      </p:sp>
    </p:spTree>
    <p:extLst>
      <p:ext uri="{BB962C8B-B14F-4D97-AF65-F5344CB8AC3E}">
        <p14:creationId xmlns:p14="http://schemas.microsoft.com/office/powerpoint/2010/main" val="2387666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8BC4-8216-4A5F-A65F-03179BF07227}"/>
              </a:ext>
            </a:extLst>
          </p:cNvPr>
          <p:cNvSpPr>
            <a:spLocks noGrp="1"/>
          </p:cNvSpPr>
          <p:nvPr>
            <p:ph type="title"/>
          </p:nvPr>
        </p:nvSpPr>
        <p:spPr>
          <a:xfrm>
            <a:off x="2020277" y="306031"/>
            <a:ext cx="8151445" cy="813968"/>
          </a:xfrm>
        </p:spPr>
        <p:txBody>
          <a:bodyPr>
            <a:noAutofit/>
          </a:bodyPr>
          <a:lstStyle/>
          <a:p>
            <a:r>
              <a:rPr lang="en-GB" sz="4800" b="1">
                <a:latin typeface="Arial" panose="020B0604020202020204" pitchFamily="34" charset="0"/>
                <a:cs typeface="Arial" panose="020B0604020202020204" pitchFamily="34" charset="0"/>
              </a:rPr>
              <a:t>PESTLE template example:</a:t>
            </a:r>
          </a:p>
        </p:txBody>
      </p:sp>
      <p:pic>
        <p:nvPicPr>
          <p:cNvPr id="5122" name="Picture 2" descr="PESTLE - Macro Environmental Analysis | Oxford Learning Lab">
            <a:extLst>
              <a:ext uri="{FF2B5EF4-FFF2-40B4-BE49-F238E27FC236}">
                <a16:creationId xmlns:a16="http://schemas.microsoft.com/office/drawing/2014/main" id="{EE8E280A-F68D-4A3B-A7DF-DFADDFD7F2D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72" r="3539"/>
          <a:stretch/>
        </p:blipFill>
        <p:spPr bwMode="auto">
          <a:xfrm>
            <a:off x="6751545" y="1361415"/>
            <a:ext cx="5243939" cy="403474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ESTLE Analysis — Impact Innovation &amp; Growth Services Ltd. Business  Management Consultants in Wales. Tel: 01633 215545">
            <a:extLst>
              <a:ext uri="{FF2B5EF4-FFF2-40B4-BE49-F238E27FC236}">
                <a16:creationId xmlns:a16="http://schemas.microsoft.com/office/drawing/2014/main" id="{B04782C3-3487-452D-8630-48E288CE5E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781"/>
          <a:stretch/>
        </p:blipFill>
        <p:spPr bwMode="auto">
          <a:xfrm>
            <a:off x="0" y="1844248"/>
            <a:ext cx="6751545" cy="3652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039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89" y="849478"/>
            <a:ext cx="2121568" cy="1325563"/>
          </a:xfrm>
        </p:spPr>
        <p:txBody>
          <a:bodyPr anchor="ctr">
            <a:normAutofit fontScale="90000"/>
          </a:bodyPr>
          <a:lstStyle/>
          <a:p>
            <a:r>
              <a:rPr lang="en-GB" b="1">
                <a:latin typeface="Arial" panose="020B0604020202020204" pitchFamily="34" charset="0"/>
                <a:cs typeface="Arial" panose="020B0604020202020204" pitchFamily="34" charset="0"/>
              </a:rPr>
              <a:t>SMART GOALS</a:t>
            </a:r>
          </a:p>
        </p:txBody>
      </p:sp>
      <p:sp>
        <p:nvSpPr>
          <p:cNvPr id="6" name="Content Placeholder 5"/>
          <p:cNvSpPr>
            <a:spLocks noGrp="1"/>
          </p:cNvSpPr>
          <p:nvPr>
            <p:ph sz="half" idx="1"/>
          </p:nvPr>
        </p:nvSpPr>
        <p:spPr>
          <a:xfrm>
            <a:off x="344905" y="2451269"/>
            <a:ext cx="2831432" cy="2806532"/>
          </a:xfrm>
        </p:spPr>
        <p:txBody>
          <a:bodyPr>
            <a:normAutofit/>
          </a:bodyPr>
          <a:lstStyle/>
          <a:p>
            <a:pPr marL="0" indent="0">
              <a:buNone/>
            </a:pPr>
            <a:r>
              <a:rPr lang="en-GB" b="1"/>
              <a:t>S – Specific</a:t>
            </a:r>
          </a:p>
          <a:p>
            <a:pPr marL="0" indent="0">
              <a:buNone/>
            </a:pPr>
            <a:r>
              <a:rPr lang="en-GB" b="1"/>
              <a:t>M - Measured</a:t>
            </a:r>
          </a:p>
          <a:p>
            <a:pPr marL="0" indent="0">
              <a:buNone/>
            </a:pPr>
            <a:r>
              <a:rPr lang="en-GB" b="1"/>
              <a:t>A - Achievable</a:t>
            </a:r>
          </a:p>
          <a:p>
            <a:pPr marL="0" indent="0">
              <a:buNone/>
            </a:pPr>
            <a:r>
              <a:rPr lang="en-GB" b="1"/>
              <a:t>R - Relevant</a:t>
            </a:r>
          </a:p>
          <a:p>
            <a:pPr marL="0" indent="0">
              <a:buNone/>
            </a:pPr>
            <a:r>
              <a:rPr lang="en-GB" b="1"/>
              <a:t>T - Timescale</a:t>
            </a:r>
          </a:p>
        </p:txBody>
      </p:sp>
      <p:pic>
        <p:nvPicPr>
          <p:cNvPr id="4100" name="Picture 4" descr="How To Set SMART Goals - BBP">
            <a:extLst>
              <a:ext uri="{FF2B5EF4-FFF2-40B4-BE49-F238E27FC236}">
                <a16:creationId xmlns:a16="http://schemas.microsoft.com/office/drawing/2014/main" id="{7E341DE7-63C0-42B7-90E6-C97C9B6337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77" t="18164" r="11929" b="16663"/>
          <a:stretch/>
        </p:blipFill>
        <p:spPr bwMode="auto">
          <a:xfrm>
            <a:off x="3375017" y="1022683"/>
            <a:ext cx="8363794" cy="3597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516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82702"/>
            <a:ext cx="10515600" cy="1325563"/>
          </a:xfrm>
        </p:spPr>
        <p:txBody>
          <a:bodyPr>
            <a:noAutofit/>
          </a:bodyPr>
          <a:lstStyle/>
          <a:p>
            <a:pPr algn="ctr"/>
            <a:r>
              <a:rPr lang="en-GB" sz="4800" b="1" err="1">
                <a:latin typeface="Arial" panose="020B0604020202020204" pitchFamily="34" charset="0"/>
                <a:cs typeface="Arial" panose="020B0604020202020204" pitchFamily="34" charset="0"/>
              </a:rPr>
              <a:t>Arweinyddiaeth</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yn</a:t>
            </a:r>
            <a:r>
              <a:rPr lang="en-GB" sz="4800" b="1">
                <a:latin typeface="Arial" panose="020B0604020202020204" pitchFamily="34" charset="0"/>
                <a:cs typeface="Arial" panose="020B0604020202020204" pitchFamily="34" charset="0"/>
              </a:rPr>
              <a:t> y </a:t>
            </a:r>
            <a:r>
              <a:rPr lang="en-GB" sz="4800" b="1" err="1">
                <a:latin typeface="Arial" panose="020B0604020202020204" pitchFamily="34" charset="0"/>
                <a:cs typeface="Arial" panose="020B0604020202020204" pitchFamily="34" charset="0"/>
              </a:rPr>
              <a:t>blynyddoedd</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cynnar</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mewn</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amseroedd</a:t>
            </a:r>
            <a:r>
              <a:rPr lang="en-GB" sz="4800" b="1">
                <a:latin typeface="Arial" panose="020B0604020202020204" pitchFamily="34" charset="0"/>
                <a:cs typeface="Arial" panose="020B0604020202020204" pitchFamily="34" charset="0"/>
              </a:rPr>
              <a:t> o </a:t>
            </a:r>
            <a:r>
              <a:rPr lang="en-GB" sz="4800" b="1" err="1">
                <a:latin typeface="Arial" panose="020B0604020202020204" pitchFamily="34" charset="0"/>
                <a:cs typeface="Arial" panose="020B0604020202020204" pitchFamily="34" charset="0"/>
              </a:rPr>
              <a:t>newid</a:t>
            </a:r>
            <a:br>
              <a:rPr lang="en-GB" sz="4800" b="1">
                <a:solidFill>
                  <a:schemeClr val="accent1">
                    <a:lumMod val="75000"/>
                  </a:schemeClr>
                </a:solidFill>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Leadership in Early Education in Times of Change</a:t>
            </a:r>
          </a:p>
        </p:txBody>
      </p:sp>
      <p:sp>
        <p:nvSpPr>
          <p:cNvPr id="6" name="Content Placeholder 5"/>
          <p:cNvSpPr>
            <a:spLocks noGrp="1"/>
          </p:cNvSpPr>
          <p:nvPr>
            <p:ph idx="1"/>
          </p:nvPr>
        </p:nvSpPr>
        <p:spPr>
          <a:xfrm>
            <a:off x="381000" y="1948456"/>
            <a:ext cx="10972800" cy="3826543"/>
          </a:xfrm>
        </p:spPr>
        <p:txBody>
          <a:bodyPr>
            <a:normAutofit/>
          </a:bodyPr>
          <a:lstStyle/>
          <a:p>
            <a:pPr marL="0" indent="0">
              <a:buNone/>
            </a:pPr>
            <a:endParaRPr lang="en-GB"/>
          </a:p>
          <a:p>
            <a:pPr marL="0" indent="0">
              <a:buNone/>
            </a:pPr>
            <a:endParaRPr lang="en-GB">
              <a:latin typeface="Arial" panose="020B0604020202020204" pitchFamily="34" charset="0"/>
              <a:cs typeface="Arial" panose="020B0604020202020204" pitchFamily="34" charset="0"/>
            </a:endParaRPr>
          </a:p>
          <a:p>
            <a:pPr marL="0" indent="0">
              <a:buNone/>
            </a:pPr>
            <a:r>
              <a:rPr lang="en-GB" sz="2400">
                <a:solidFill>
                  <a:schemeClr val="accent1">
                    <a:lumMod val="75000"/>
                  </a:schemeClr>
                </a:solidFill>
                <a:latin typeface="Arial" panose="020B0604020202020204" pitchFamily="34" charset="0"/>
                <a:cs typeface="Arial" panose="020B0604020202020204" pitchFamily="34" charset="0"/>
              </a:rPr>
              <a:t>Research from 5 Continents</a:t>
            </a:r>
          </a:p>
          <a:p>
            <a:pPr marL="0" indent="0">
              <a:buNone/>
            </a:pPr>
            <a:r>
              <a:rPr lang="en-GB" sz="2400" err="1">
                <a:solidFill>
                  <a:schemeClr val="accent1">
                    <a:lumMod val="75000"/>
                  </a:schemeClr>
                </a:solidFill>
                <a:latin typeface="Arial" panose="020B0604020202020204" pitchFamily="34" charset="0"/>
                <a:cs typeface="Arial" panose="020B0604020202020204" pitchFamily="34" charset="0"/>
              </a:rPr>
              <a:t>Strehmel</a:t>
            </a:r>
            <a:r>
              <a:rPr lang="en-GB" sz="2400">
                <a:solidFill>
                  <a:schemeClr val="accent1">
                    <a:lumMod val="75000"/>
                  </a:schemeClr>
                </a:solidFill>
                <a:latin typeface="Arial" panose="020B0604020202020204" pitchFamily="34" charset="0"/>
                <a:cs typeface="Arial" panose="020B0604020202020204" pitchFamily="34" charset="0"/>
              </a:rPr>
              <a:t> et al. (2019)</a:t>
            </a:r>
          </a:p>
          <a:p>
            <a:pPr marL="0" indent="0">
              <a:buNone/>
            </a:pP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panose="020B0604020202020204" pitchFamily="34" charset="0"/>
                <a:cs typeface="Arial" panose="020B0604020202020204" pitchFamily="34" charset="0"/>
              </a:rPr>
              <a:t>Focuses on preparing future leaders, mentoring and training</a:t>
            </a:r>
          </a:p>
          <a:p>
            <a:r>
              <a:rPr lang="en-GB" sz="2400">
                <a:solidFill>
                  <a:schemeClr val="accent1">
                    <a:lumMod val="75000"/>
                  </a:schemeClr>
                </a:solidFill>
                <a:latin typeface="Arial" panose="020B0604020202020204" pitchFamily="34" charset="0"/>
                <a:cs typeface="Arial" panose="020B0604020202020204" pitchFamily="34" charset="0"/>
              </a:rPr>
              <a:t>Importance of continuous personal development of the whole team</a:t>
            </a:r>
          </a:p>
          <a:p>
            <a:r>
              <a:rPr lang="en-GB" sz="2400">
                <a:solidFill>
                  <a:schemeClr val="accent1">
                    <a:lumMod val="75000"/>
                  </a:schemeClr>
                </a:solidFill>
                <a:latin typeface="Arial" panose="020B0604020202020204" pitchFamily="34" charset="0"/>
                <a:cs typeface="Arial" panose="020B0604020202020204" pitchFamily="34" charset="0"/>
              </a:rPr>
              <a:t>Read the Epilogue</a:t>
            </a:r>
          </a:p>
          <a:p>
            <a:pPr marL="0" indent="0">
              <a:buNone/>
            </a:pPr>
            <a:endParaRPr lang="en-GB"/>
          </a:p>
        </p:txBody>
      </p:sp>
    </p:spTree>
    <p:extLst>
      <p:ext uri="{BB962C8B-B14F-4D97-AF65-F5344CB8AC3E}">
        <p14:creationId xmlns:p14="http://schemas.microsoft.com/office/powerpoint/2010/main" val="3947902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7D4F6-F478-08F7-9968-E4DB1E213468}"/>
              </a:ext>
            </a:extLst>
          </p:cNvPr>
          <p:cNvSpPr>
            <a:spLocks noGrp="1"/>
          </p:cNvSpPr>
          <p:nvPr>
            <p:ph idx="1"/>
          </p:nvPr>
        </p:nvSpPr>
        <p:spPr>
          <a:xfrm>
            <a:off x="266700" y="1235870"/>
            <a:ext cx="10972800" cy="3917032"/>
          </a:xfrm>
        </p:spPr>
        <p:txBody>
          <a:bodyPr>
            <a:normAutofit lnSpcReduction="10000"/>
          </a:bodyPr>
          <a:lstStyle/>
          <a:p>
            <a:r>
              <a:rPr lang="en-GB"/>
              <a:t>Garvey, D. (2017) </a:t>
            </a:r>
            <a:r>
              <a:rPr lang="en-GB" i="1"/>
              <a:t>Performance management in early years settings : a practical guide for leaders and managers</a:t>
            </a:r>
            <a:r>
              <a:rPr lang="en-GB"/>
              <a:t>. London: Jessica Kingsley Publishers.</a:t>
            </a:r>
          </a:p>
          <a:p>
            <a:r>
              <a:rPr lang="en-GB"/>
              <a:t>Lindon, J., Lindon, L., &amp; Beckley, P. (2016) </a:t>
            </a:r>
            <a:r>
              <a:rPr lang="en-GB" i="1"/>
              <a:t>Leadership in early years (2nd edition). </a:t>
            </a:r>
            <a:r>
              <a:rPr lang="en-GB"/>
              <a:t>London: Hodder Education.</a:t>
            </a:r>
          </a:p>
          <a:p>
            <a:r>
              <a:rPr lang="en-GB"/>
              <a:t>O’Sullivan, J. (2015) </a:t>
            </a:r>
            <a:r>
              <a:rPr lang="en-GB" i="1"/>
              <a:t>Successful leadership in the early years (Second edition)</a:t>
            </a:r>
            <a:r>
              <a:rPr lang="en-GB"/>
              <a:t>. London, UK: Featherstone Education, an imprint of Bloomsbury Publishing Plc.</a:t>
            </a:r>
          </a:p>
          <a:p>
            <a:r>
              <a:rPr lang="en-GB"/>
              <a:t>Leadership in Early Education in Times of Change. Research from five continents (1st ed.). (2019). https://doi.org/10.3224/84742199</a:t>
            </a:r>
          </a:p>
          <a:p>
            <a:endParaRPr lang="en-GB"/>
          </a:p>
        </p:txBody>
      </p:sp>
      <p:sp>
        <p:nvSpPr>
          <p:cNvPr id="4" name="Title 1">
            <a:extLst>
              <a:ext uri="{FF2B5EF4-FFF2-40B4-BE49-F238E27FC236}">
                <a16:creationId xmlns:a16="http://schemas.microsoft.com/office/drawing/2014/main" id="{3276258A-25B0-0BAD-2A04-A056DEF5E652}"/>
              </a:ext>
            </a:extLst>
          </p:cNvPr>
          <p:cNvSpPr txBox="1">
            <a:spLocks/>
          </p:cNvSpPr>
          <p:nvPr/>
        </p:nvSpPr>
        <p:spPr>
          <a:xfrm>
            <a:off x="1958239" y="256464"/>
            <a:ext cx="8275522" cy="8126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b="1" err="1">
                <a:latin typeface="Arial" panose="020B0604020202020204" pitchFamily="34" charset="0"/>
                <a:cs typeface="Arial" panose="020B0604020202020204" pitchFamily="34" charset="0"/>
              </a:rPr>
              <a:t>Cyfeirnodi</a:t>
            </a:r>
            <a:r>
              <a:rPr lang="en-GB" sz="4800" b="1">
                <a:latin typeface="Arial" panose="020B0604020202020204" pitchFamily="34" charset="0"/>
                <a:cs typeface="Arial" panose="020B0604020202020204" pitchFamily="34" charset="0"/>
              </a:rPr>
              <a:t> / </a:t>
            </a:r>
            <a:r>
              <a:rPr lang="en-GB" sz="4800" b="1">
                <a:solidFill>
                  <a:schemeClr val="accent1">
                    <a:lumMod val="75000"/>
                  </a:schemeClr>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7997933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347AFA-D4EE-4CA4-A558-E8747C08D287}">
  <ds:schemaRefs>
    <ds:schemaRef ds:uri="16bfc89a-06a0-41d6-ae50-6ff65b36cb8b"/>
    <ds:schemaRef ds:uri="http://purl.org/dc/term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http://purl.org/dc/dcmitype/"/>
    <ds:schemaRef ds:uri="e4a72011-89be-41d7-bd49-565121a9e247"/>
    <ds:schemaRef ds:uri="http://www.w3.org/XML/1998/namespace"/>
  </ds:schemaRefs>
</ds:datastoreItem>
</file>

<file path=customXml/itemProps2.xml><?xml version="1.0" encoding="utf-8"?>
<ds:datastoreItem xmlns:ds="http://schemas.openxmlformats.org/officeDocument/2006/customXml" ds:itemID="{1681816D-AD8F-4753-BE95-B9498B2474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936512-C302-4689-B44B-1102A8B48E3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0</TotalTime>
  <Words>3428</Words>
  <Application>Microsoft Office PowerPoint</Application>
  <PresentationFormat>Widescreen</PresentationFormat>
  <Paragraphs>382</Paragraphs>
  <Slides>25</Slides>
  <Notes>24</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25</vt:i4>
      </vt:variant>
    </vt:vector>
  </HeadingPairs>
  <TitlesOfParts>
    <vt:vector size="49" baseType="lpstr">
      <vt:lpstr>Calibri</vt:lpstr>
      <vt:lpstr>Arial</vt:lpstr>
      <vt:lpstr>Times</vt:lpstr>
      <vt:lpstr>Wingdings</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Rhwystrau i weithio effeithiol fel tîm  Barriers to effective team working </vt:lpstr>
      <vt:lpstr>Rhwystrau i weithio effeithiol fel tîm Barriers to effective team working</vt:lpstr>
      <vt:lpstr>Gorchfygu heriau Overcoming challenges </vt:lpstr>
      <vt:lpstr>Y Gwasanaeth Cymodi (ACAS)  Advisory, conciliation and arbitrary service (ACAS)</vt:lpstr>
      <vt:lpstr>ACAS </vt:lpstr>
      <vt:lpstr>Datrys problemau  Problem solving</vt:lpstr>
      <vt:lpstr>Rheoli ‘siop siarad’ Managing ‘gossip’</vt:lpstr>
      <vt:lpstr>Dweud ‘NA’ / Saying ‘NO’</vt:lpstr>
      <vt:lpstr>Arweinhyddiaeth mewn amser o newid Leadership in times of change</vt:lpstr>
      <vt:lpstr>PowerPoint Presentation</vt:lpstr>
      <vt:lpstr>Mathau o newid Types of change</vt:lpstr>
      <vt:lpstr>Newid a dulliau arweinyddiaeth Change and leadership styles</vt:lpstr>
      <vt:lpstr>Newid a’r tîm  Change and the team</vt:lpstr>
      <vt:lpstr>Pwy sy’n gallu arweinu newid? Who can lead change?</vt:lpstr>
      <vt:lpstr>Defnyddio dadansoddiad SWOT i adolygu  Using the SWOT analysis to monitor</vt:lpstr>
      <vt:lpstr>PowerPoint Presentation</vt:lpstr>
      <vt:lpstr>Dadansoddiad PEST/PESTLE    PEST/PESTLE Analysis</vt:lpstr>
      <vt:lpstr>Dadansoddiad PEST/PESTLE           PEST/PESTLE Analysis</vt:lpstr>
      <vt:lpstr>PESTLE template example:</vt:lpstr>
      <vt:lpstr>SMART GOALS</vt:lpstr>
      <vt:lpstr>Arweinyddiaeth yn y blynyddoedd cynnar mewn amseroedd o newid Leadership in Early Education in Times of Change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1</cp:revision>
  <dcterms:created xsi:type="dcterms:W3CDTF">2016-10-10T08:38:34Z</dcterms:created>
  <dcterms:modified xsi:type="dcterms:W3CDTF">2025-10-10T12:49:02Z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394200.000000000</vt:lpwstr>
  </property>
  <property fmtid="{D5CDD505-2E9C-101B-9397-08002B2CF9AE}" pid="4" name="MediaServiceImageTags">
    <vt:lpwstr/>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ies>
</file>