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1"/>
  </p:notesMasterIdLst>
  <p:sldIdLst>
    <p:sldId id="256" r:id="rId2"/>
    <p:sldId id="289" r:id="rId3"/>
    <p:sldId id="288" r:id="rId4"/>
    <p:sldId id="273" r:id="rId5"/>
    <p:sldId id="274" r:id="rId6"/>
    <p:sldId id="293" r:id="rId7"/>
    <p:sldId id="294" r:id="rId8"/>
    <p:sldId id="299" r:id="rId9"/>
    <p:sldId id="295" r:id="rId10"/>
    <p:sldId id="261" r:id="rId11"/>
    <p:sldId id="296" r:id="rId12"/>
    <p:sldId id="297" r:id="rId13"/>
    <p:sldId id="262" r:id="rId14"/>
    <p:sldId id="291" r:id="rId15"/>
    <p:sldId id="292" r:id="rId16"/>
    <p:sldId id="263" r:id="rId17"/>
    <p:sldId id="285" r:id="rId18"/>
    <p:sldId id="287" r:id="rId19"/>
    <p:sldId id="286" r:id="rId20"/>
    <p:sldId id="266" r:id="rId21"/>
    <p:sldId id="282" r:id="rId22"/>
    <p:sldId id="281" r:id="rId23"/>
    <p:sldId id="300" r:id="rId24"/>
    <p:sldId id="301" r:id="rId25"/>
    <p:sldId id="303" r:id="rId26"/>
    <p:sldId id="304" r:id="rId27"/>
    <p:sldId id="284" r:id="rId28"/>
    <p:sldId id="283" r:id="rId29"/>
    <p:sldId id="276" r:id="rId30"/>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5"/>
    <a:srgbClr val="0B148B"/>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F8AE7D-FD28-4B20-A54D-E7967ECD48F5}" v="46" dt="2022-07-27T10:23:56.4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68361" autoAdjust="0"/>
  </p:normalViewPr>
  <p:slideViewPr>
    <p:cSldViewPr snapToGrid="0">
      <p:cViewPr varScale="1">
        <p:scale>
          <a:sx n="62" d="100"/>
          <a:sy n="62" d="100"/>
        </p:scale>
        <p:origin x="969"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Murphy" userId="9ba79fcb-d62b-4ed0-b66e-b4415e918fea" providerId="ADAL" clId="{E1C6C3AA-6A5C-46B4-88F2-18D366A2595B}"/>
    <pc:docChg chg="custSel modSld">
      <pc:chgData name="Alison Murphy" userId="9ba79fcb-d62b-4ed0-b66e-b4415e918fea" providerId="ADAL" clId="{E1C6C3AA-6A5C-46B4-88F2-18D366A2595B}" dt="2025-09-23T09:00:52.319" v="70" actId="207"/>
      <pc:docMkLst>
        <pc:docMk/>
      </pc:docMkLst>
      <pc:sldChg chg="addSp delSp modSp mod">
        <pc:chgData name="Alison Murphy" userId="9ba79fcb-d62b-4ed0-b66e-b4415e918fea" providerId="ADAL" clId="{E1C6C3AA-6A5C-46B4-88F2-18D366A2595B}" dt="2025-09-23T08:55:25.896" v="42" actId="20577"/>
        <pc:sldMkLst>
          <pc:docMk/>
          <pc:sldMk cId="2100009278" sldId="256"/>
        </pc:sldMkLst>
        <pc:spChg chg="mod">
          <ac:chgData name="Alison Murphy" userId="9ba79fcb-d62b-4ed0-b66e-b4415e918fea" providerId="ADAL" clId="{E1C6C3AA-6A5C-46B4-88F2-18D366A2595B}" dt="2025-09-23T08:55:09.309" v="25" actId="27636"/>
          <ac:spMkLst>
            <pc:docMk/>
            <pc:sldMk cId="2100009278" sldId="256"/>
            <ac:spMk id="2" creationId="{C29BD876-E0FA-7717-1F05-BAE41A7A239F}"/>
          </ac:spMkLst>
        </pc:spChg>
        <pc:spChg chg="mod">
          <ac:chgData name="Alison Murphy" userId="9ba79fcb-d62b-4ed0-b66e-b4415e918fea" providerId="ADAL" clId="{E1C6C3AA-6A5C-46B4-88F2-18D366A2595B}" dt="2025-09-23T08:55:25.896" v="42" actId="20577"/>
          <ac:spMkLst>
            <pc:docMk/>
            <pc:sldMk cId="2100009278" sldId="256"/>
            <ac:spMk id="3" creationId="{BBC4DB15-F31E-CA9B-AE87-97BF54FB4626}"/>
          </ac:spMkLst>
        </pc:spChg>
        <pc:spChg chg="add del">
          <ac:chgData name="Alison Murphy" userId="9ba79fcb-d62b-4ed0-b66e-b4415e918fea" providerId="ADAL" clId="{E1C6C3AA-6A5C-46B4-88F2-18D366A2595B}" dt="2025-09-23T08:55:16.689" v="26" actId="478"/>
          <ac:spMkLst>
            <pc:docMk/>
            <pc:sldMk cId="2100009278" sldId="256"/>
            <ac:spMk id="4" creationId="{E9DF06E2-9173-7EDF-9920-C192821B2F6C}"/>
          </ac:spMkLst>
        </pc:spChg>
      </pc:sldChg>
      <pc:sldChg chg="modSp mod">
        <pc:chgData name="Alison Murphy" userId="9ba79fcb-d62b-4ed0-b66e-b4415e918fea" providerId="ADAL" clId="{E1C6C3AA-6A5C-46B4-88F2-18D366A2595B}" dt="2025-09-23T09:00:40.506" v="69" actId="207"/>
        <pc:sldMkLst>
          <pc:docMk/>
          <pc:sldMk cId="306701322" sldId="288"/>
        </pc:sldMkLst>
        <pc:spChg chg="mod">
          <ac:chgData name="Alison Murphy" userId="9ba79fcb-d62b-4ed0-b66e-b4415e918fea" providerId="ADAL" clId="{E1C6C3AA-6A5C-46B4-88F2-18D366A2595B}" dt="2025-09-23T09:00:40.506" v="69" actId="207"/>
          <ac:spMkLst>
            <pc:docMk/>
            <pc:sldMk cId="306701322" sldId="288"/>
            <ac:spMk id="3" creationId="{2C410A12-4F1F-FBA3-CE61-29EB741CCC7D}"/>
          </ac:spMkLst>
        </pc:spChg>
        <pc:spChg chg="mod">
          <ac:chgData name="Alison Murphy" userId="9ba79fcb-d62b-4ed0-b66e-b4415e918fea" providerId="ADAL" clId="{E1C6C3AA-6A5C-46B4-88F2-18D366A2595B}" dt="2025-09-23T08:56:00.890" v="45" actId="6549"/>
          <ac:spMkLst>
            <pc:docMk/>
            <pc:sldMk cId="306701322" sldId="288"/>
            <ac:spMk id="7" creationId="{4245AE04-046B-3A23-59C2-76F60B9D9F2A}"/>
          </ac:spMkLst>
        </pc:spChg>
      </pc:sldChg>
      <pc:sldChg chg="modSp mod">
        <pc:chgData name="Alison Murphy" userId="9ba79fcb-d62b-4ed0-b66e-b4415e918fea" providerId="ADAL" clId="{E1C6C3AA-6A5C-46B4-88F2-18D366A2595B}" dt="2025-09-23T09:00:52.319" v="70" actId="207"/>
        <pc:sldMkLst>
          <pc:docMk/>
          <pc:sldMk cId="96430912" sldId="295"/>
        </pc:sldMkLst>
        <pc:spChg chg="mod">
          <ac:chgData name="Alison Murphy" userId="9ba79fcb-d62b-4ed0-b66e-b4415e918fea" providerId="ADAL" clId="{E1C6C3AA-6A5C-46B4-88F2-18D366A2595B}" dt="2025-09-23T09:00:52.319" v="70" actId="207"/>
          <ac:spMkLst>
            <pc:docMk/>
            <pc:sldMk cId="96430912" sldId="295"/>
            <ac:spMk id="5" creationId="{E4A450D2-5E02-77CA-B31E-C0E05A7CF1C5}"/>
          </ac:spMkLst>
        </pc:spChg>
      </pc:sldChg>
      <pc:sldChg chg="modSp mod">
        <pc:chgData name="Alison Murphy" userId="9ba79fcb-d62b-4ed0-b66e-b4415e918fea" providerId="ADAL" clId="{E1C6C3AA-6A5C-46B4-88F2-18D366A2595B}" dt="2025-09-23T08:58:23.326" v="48" actId="6549"/>
        <pc:sldMkLst>
          <pc:docMk/>
          <pc:sldMk cId="151015171" sldId="299"/>
        </pc:sldMkLst>
        <pc:spChg chg="mod">
          <ac:chgData name="Alison Murphy" userId="9ba79fcb-d62b-4ed0-b66e-b4415e918fea" providerId="ADAL" clId="{E1C6C3AA-6A5C-46B4-88F2-18D366A2595B}" dt="2025-09-23T08:58:23.326" v="48" actId="6549"/>
          <ac:spMkLst>
            <pc:docMk/>
            <pc:sldMk cId="151015171" sldId="299"/>
            <ac:spMk id="9" creationId="{5F98C5A2-0295-06E9-A172-0370B4E2F3D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010" tIns="45505" rIns="91010" bIns="45505" rtlCol="0"/>
          <a:lstStyle>
            <a:lvl1pPr algn="r">
              <a:defRPr sz="1200"/>
            </a:lvl1pPr>
          </a:lstStyle>
          <a:p>
            <a:fld id="{BCC2461D-FCB1-4D79-9024-C8A74AE1AAA3}" type="datetimeFigureOut">
              <a:rPr lang="en-GB" smtClean="0"/>
              <a:t>23/09/2025</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010" tIns="45505" rIns="91010" bIns="45505"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010" tIns="45505" rIns="91010" bIns="45505"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264227"/>
            <a:ext cx="2889938" cy="489373"/>
          </a:xfrm>
          <a:prstGeom prst="rect">
            <a:avLst/>
          </a:prstGeom>
        </p:spPr>
        <p:txBody>
          <a:bodyPr vert="horz" lIns="91010" tIns="45505" rIns="91010" bIns="45505"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9373"/>
          </a:xfrm>
          <a:prstGeom prst="rect">
            <a:avLst/>
          </a:prstGeom>
        </p:spPr>
        <p:txBody>
          <a:bodyPr vert="horz" lIns="91010" tIns="45505" rIns="91010" bIns="45505" rtlCol="0" anchor="b"/>
          <a:lstStyle>
            <a:lvl1pPr algn="r">
              <a:defRPr sz="1200"/>
            </a:lvl1pPr>
          </a:lstStyle>
          <a:p>
            <a:fld id="{017752FD-FC3A-4C73-8FC6-0C7FC5D00AC5}" type="slidenum">
              <a:rPr lang="en-GB" smtClean="0"/>
              <a:t>‹#›</a:t>
            </a:fld>
            <a:endParaRPr lang="en-GB"/>
          </a:p>
        </p:txBody>
      </p:sp>
    </p:spTree>
    <p:extLst>
      <p:ext uri="{BB962C8B-B14F-4D97-AF65-F5344CB8AC3E}">
        <p14:creationId xmlns:p14="http://schemas.microsoft.com/office/powerpoint/2010/main" val="13419538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unicef.org/protection/child-labour" TargetMode="External"/><Relationship Id="rId2" Type="http://schemas.openxmlformats.org/officeDocument/2006/relationships/slide" Target="../slides/slide13.xml"/><Relationship Id="rId1" Type="http://schemas.openxmlformats.org/officeDocument/2006/relationships/notesMaster" Target="../notesMasters/notesMaster1.xml"/><Relationship Id="rId4" Type="http://schemas.openxmlformats.org/officeDocument/2006/relationships/hyperlink" Target="https://data.unicef.org/resources/child-labour-2020-global-estimates-trends-and-the-road-forward/?_gl=1*177psjg*_ga*MTg1Nzg0NDY2Mi4xNzI0MTQ5ODMx*_ga_ZEPV2PX419*MTcyNDE0OTgzMS4xLjAuMTcyNDE0OTgzMS42MC4wLjA.*_ga_9ZKVYH4DTE*MTcyNDE0OTgzMS4xLjAuMTcyNDE0OTgzMS4wLjAuMA.." TargetMode="Externa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sciencedirect.com/science/article/pii/S0145213418302862"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link.springer.com/referenceworkentry/10.1007/978-3-031-08956-5_765-1#ref-CR1"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savethechildren.net/news/one-year-landmark-decision-allowing-families-ukraine-enter-europe-commitment-long-term#:~:text=In%20an%20unprecedented%20move%2C%20on%204%20March%202022%2C,education%20and%20essential%20services%20in%20EU%20Member%20States." TargetMode="External"/><Relationship Id="rId2" Type="http://schemas.openxmlformats.org/officeDocument/2006/relationships/slide" Target="../slides/slide17.xml"/><Relationship Id="rId1" Type="http://schemas.openxmlformats.org/officeDocument/2006/relationships/notesMaster" Target="../notesMasters/notesMaster1.xml"/><Relationship Id="rId4" Type="http://schemas.openxmlformats.org/officeDocument/2006/relationships/hyperlink" Target="https://www.savethechildren.net/news/sudan-about-7600-children-fleeing-homes-daily-world-s-largest-child-displacement-crisis#:~:text=Sudan%20is%20now%20the%20world%E2%80%99s%20largest%20child%20displacement%20crisis," TargetMode="Externa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tandfonline.com/doi/full/10.1080/14733285.2024.2316752"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journals.sagepub.com/doi/10.1177/1836939121999849" TargetMode="External"/><Relationship Id="rId2" Type="http://schemas.openxmlformats.org/officeDocument/2006/relationships/slide" Target="../slides/slide21.xml"/><Relationship Id="rId1" Type="http://schemas.openxmlformats.org/officeDocument/2006/relationships/notesMaster" Target="../notesMasters/notesMaster1.xml"/><Relationship Id="rId6" Type="http://schemas.openxmlformats.org/officeDocument/2006/relationships/hyperlink" Target="https://www.bbc.co.uk/news/uk-scotland-scotland-politics-64281548#:~:text=Labour%20leader%20Sir%20Keir%20Starmer%20believes%2016-year-olds%20are%20too" TargetMode="External"/><Relationship Id="rId5" Type="http://schemas.openxmlformats.org/officeDocument/2006/relationships/hyperlink" Target="https://journals.sagepub.com/doi/10.1177/1836939121999849#bibr1-1836939121999849" TargetMode="External"/><Relationship Id="rId4" Type="http://schemas.openxmlformats.org/officeDocument/2006/relationships/hyperlink" Target="https://journals.sagepub.com/doi/10.1177/1836939121999849#bibr38-1836939121999849" TargetMode="Externa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journals.sagepub.com/doi/10.1177/15327086241272015#bibr26-15327086241272015" TargetMode="External"/><Relationship Id="rId2" Type="http://schemas.openxmlformats.org/officeDocument/2006/relationships/slide" Target="../slides/slide22.xml"/><Relationship Id="rId1" Type="http://schemas.openxmlformats.org/officeDocument/2006/relationships/notesMaster" Target="../notesMasters/notesMaster1.xml"/><Relationship Id="rId4" Type="http://schemas.openxmlformats.org/officeDocument/2006/relationships/hyperlink" Target="https://journals.sagepub.com/doi/10.1177/15327086241272015#bibr27-15327086241272015" TargetMode="Externa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research.senedd.wales/research-articles/ensuring-a-suitable-education-for-all-the-relationship-between-family-and-state/#:~:text=Ensuring%20a%20suitable%20education%20for%20all:%20The%20relationship" TargetMode="External"/><Relationship Id="rId2" Type="http://schemas.openxmlformats.org/officeDocument/2006/relationships/slide" Target="../slides/slide26.xml"/><Relationship Id="rId1" Type="http://schemas.openxmlformats.org/officeDocument/2006/relationships/notesMaster" Target="../notesMasters/notesMaster1.xml"/><Relationship Id="rId4" Type="http://schemas.openxmlformats.org/officeDocument/2006/relationships/hyperlink" Target="https://www.civitas.org.uk/publications/family-and-state-in-education/" TargetMode="Externa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Childhood is what adults think about children </a:t>
            </a:r>
          </a:p>
          <a:p>
            <a:r>
              <a:rPr lang="en-GB" dirty="0"/>
              <a:t>Children how children feel about themselves </a:t>
            </a:r>
          </a:p>
          <a:p>
            <a:endParaRPr lang="en-GB" dirty="0"/>
          </a:p>
          <a:p>
            <a:r>
              <a:rPr lang="en-GB" dirty="0"/>
              <a:t>Aries – writes about childhood and not children.</a:t>
            </a:r>
          </a:p>
          <a:p>
            <a:endParaRPr lang="en-GB" dirty="0"/>
          </a:p>
        </p:txBody>
      </p:sp>
      <p:sp>
        <p:nvSpPr>
          <p:cNvPr id="4" name="Slide Number Placeholder 3"/>
          <p:cNvSpPr>
            <a:spLocks noGrp="1"/>
          </p:cNvSpPr>
          <p:nvPr>
            <p:ph type="sldNum" sz="quarter" idx="5"/>
          </p:nvPr>
        </p:nvSpPr>
        <p:spPr/>
        <p:txBody>
          <a:bodyPr/>
          <a:lstStyle/>
          <a:p>
            <a:fld id="{017752FD-FC3A-4C73-8FC6-0C7FC5D00AC5}" type="slidenum">
              <a:rPr lang="en-GB" smtClean="0"/>
              <a:t>1</a:t>
            </a:fld>
            <a:endParaRPr lang="en-GB"/>
          </a:p>
        </p:txBody>
      </p:sp>
    </p:spTree>
    <p:extLst>
      <p:ext uri="{BB962C8B-B14F-4D97-AF65-F5344CB8AC3E}">
        <p14:creationId xmlns:p14="http://schemas.microsoft.com/office/powerpoint/2010/main" val="35660558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7752FD-FC3A-4C73-8FC6-0C7FC5D00AC5}" type="slidenum">
              <a:rPr lang="en-GB" smtClean="0"/>
              <a:t>2</a:t>
            </a:fld>
            <a:endParaRPr lang="en-GB"/>
          </a:p>
        </p:txBody>
      </p:sp>
    </p:spTree>
    <p:extLst>
      <p:ext uri="{BB962C8B-B14F-4D97-AF65-F5344CB8AC3E}">
        <p14:creationId xmlns:p14="http://schemas.microsoft.com/office/powerpoint/2010/main" val="40723957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2"/>
                </a:solidFill>
                <a:effectLst/>
                <a:highlight>
                  <a:srgbClr val="FFFFFF"/>
                </a:highlight>
                <a:latin typeface="Arial" panose="020B0604020202020204" pitchFamily="34" charset="0"/>
              </a:rPr>
              <a:t>The cities of the ancient Indus had "social hierarchies, their writing system, their large planned cities and their long-distance trade [which] mark them to archaeologists as a full-fledged 'civilisation.</a:t>
            </a:r>
            <a:endParaRPr lang="en-GB" dirty="0"/>
          </a:p>
        </p:txBody>
      </p:sp>
      <p:sp>
        <p:nvSpPr>
          <p:cNvPr id="4" name="Slide Number Placeholder 3"/>
          <p:cNvSpPr>
            <a:spLocks noGrp="1"/>
          </p:cNvSpPr>
          <p:nvPr>
            <p:ph type="sldNum" sz="quarter" idx="5"/>
          </p:nvPr>
        </p:nvSpPr>
        <p:spPr/>
        <p:txBody>
          <a:bodyPr/>
          <a:lstStyle/>
          <a:p>
            <a:fld id="{017752FD-FC3A-4C73-8FC6-0C7FC5D00AC5}" type="slidenum">
              <a:rPr lang="en-GB" smtClean="0"/>
              <a:t>3</a:t>
            </a:fld>
            <a:endParaRPr lang="en-GB"/>
          </a:p>
        </p:txBody>
      </p:sp>
    </p:spTree>
    <p:extLst>
      <p:ext uri="{BB962C8B-B14F-4D97-AF65-F5344CB8AC3E}">
        <p14:creationId xmlns:p14="http://schemas.microsoft.com/office/powerpoint/2010/main" val="4712636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7752FD-FC3A-4C73-8FC6-0C7FC5D00AC5}" type="slidenum">
              <a:rPr lang="en-GB" smtClean="0"/>
              <a:t>4</a:t>
            </a:fld>
            <a:endParaRPr lang="en-GB"/>
          </a:p>
        </p:txBody>
      </p:sp>
    </p:spTree>
    <p:extLst>
      <p:ext uri="{BB962C8B-B14F-4D97-AF65-F5344CB8AC3E}">
        <p14:creationId xmlns:p14="http://schemas.microsoft.com/office/powerpoint/2010/main" val="6237036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highlight>
                  <a:srgbClr val="FFFFFF"/>
                </a:highlight>
                <a:latin typeface="ArtnetGrotesk"/>
              </a:rPr>
              <a:t>Naturalism wasn’t a top priority, and this also meant that it was less important for people to look distinct from each other. Their painted image wasn’t necessarily meant to mirror their actual looks, more to be a representative for them. </a:t>
            </a:r>
            <a:r>
              <a:rPr lang="en-GB" b="0" i="0" dirty="0">
                <a:solidFill>
                  <a:srgbClr val="111111"/>
                </a:solidFill>
                <a:effectLst/>
                <a:highlight>
                  <a:srgbClr val="FFFFFF"/>
                </a:highlight>
                <a:latin typeface="Roboto" panose="02000000000000000000" pitchFamily="2" charset="0"/>
              </a:rPr>
              <a:t>The concept of the homuncular (little man) Jesus affected how </a:t>
            </a:r>
            <a:r>
              <a:rPr lang="en-GB" b="1" i="0" dirty="0">
                <a:solidFill>
                  <a:srgbClr val="111111"/>
                </a:solidFill>
                <a:effectLst/>
                <a:latin typeface="Roboto" panose="02000000000000000000" pitchFamily="2" charset="0"/>
              </a:rPr>
              <a:t>children</a:t>
            </a:r>
            <a:r>
              <a:rPr lang="en-GB" b="0" i="0" dirty="0">
                <a:solidFill>
                  <a:srgbClr val="111111"/>
                </a:solidFill>
                <a:effectLst/>
                <a:highlight>
                  <a:srgbClr val="FFFFFF"/>
                </a:highlight>
                <a:latin typeface="Roboto" panose="02000000000000000000" pitchFamily="2" charset="0"/>
              </a:rPr>
              <a:t> were portrayed. Medieval portraits of </a:t>
            </a:r>
            <a:r>
              <a:rPr lang="en-GB" b="1" i="0" dirty="0">
                <a:solidFill>
                  <a:srgbClr val="111111"/>
                </a:solidFill>
                <a:effectLst/>
                <a:latin typeface="Roboto" panose="02000000000000000000" pitchFamily="2" charset="0"/>
              </a:rPr>
              <a:t>children</a:t>
            </a:r>
            <a:r>
              <a:rPr lang="en-GB" b="0" i="0" dirty="0">
                <a:solidFill>
                  <a:srgbClr val="111111"/>
                </a:solidFill>
                <a:effectLst/>
                <a:highlight>
                  <a:srgbClr val="FFFFFF"/>
                </a:highlight>
                <a:latin typeface="Roboto" panose="02000000000000000000" pitchFamily="2" charset="0"/>
              </a:rPr>
              <a:t> were usually commissioned by churches. </a:t>
            </a:r>
            <a:r>
              <a:rPr lang="en-GB" b="0" i="0" dirty="0" err="1">
                <a:solidFill>
                  <a:srgbClr val="000000"/>
                </a:solidFill>
                <a:effectLst/>
                <a:highlight>
                  <a:srgbClr val="FFFFFF"/>
                </a:highlight>
                <a:latin typeface="Lora" panose="020F0502020204030204" pitchFamily="2" charset="0"/>
              </a:rPr>
              <a:t>hese</a:t>
            </a:r>
            <a:r>
              <a:rPr lang="en-GB" b="0" i="0" dirty="0">
                <a:solidFill>
                  <a:srgbClr val="000000"/>
                </a:solidFill>
                <a:effectLst/>
                <a:highlight>
                  <a:srgbClr val="FFFFFF"/>
                </a:highlight>
                <a:latin typeface="Lora" panose="020F0502020204030204" pitchFamily="2" charset="0"/>
              </a:rPr>
              <a:t> conditions changed, as did much else, with the Renaissance: “a transformation of the idea of children was underway: from tiny adults to uniquely innocent creatures” with the cuteness to match (see cherubs)</a:t>
            </a:r>
            <a:endParaRPr lang="en-GB" dirty="0"/>
          </a:p>
        </p:txBody>
      </p:sp>
      <p:sp>
        <p:nvSpPr>
          <p:cNvPr id="4" name="Slide Number Placeholder 3"/>
          <p:cNvSpPr>
            <a:spLocks noGrp="1"/>
          </p:cNvSpPr>
          <p:nvPr>
            <p:ph type="sldNum" sz="quarter" idx="5"/>
          </p:nvPr>
        </p:nvSpPr>
        <p:spPr/>
        <p:txBody>
          <a:bodyPr/>
          <a:lstStyle/>
          <a:p>
            <a:fld id="{017752FD-FC3A-4C73-8FC6-0C7FC5D00AC5}" type="slidenum">
              <a:rPr lang="en-GB" smtClean="0"/>
              <a:t>5</a:t>
            </a:fld>
            <a:endParaRPr lang="en-GB"/>
          </a:p>
        </p:txBody>
      </p:sp>
    </p:spTree>
    <p:extLst>
      <p:ext uri="{BB962C8B-B14F-4D97-AF65-F5344CB8AC3E}">
        <p14:creationId xmlns:p14="http://schemas.microsoft.com/office/powerpoint/2010/main" val="19716400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10102">
              <a:defRPr/>
            </a:pPr>
            <a:r>
              <a:rPr lang="en-GB" b="0" i="0" dirty="0">
                <a:solidFill>
                  <a:srgbClr val="313131"/>
                </a:solidFill>
                <a:effectLst/>
                <a:highlight>
                  <a:srgbClr val="FFFFFF"/>
                </a:highlight>
                <a:latin typeface="Playfair Display" panose="020F0502020204030204" pitchFamily="2" charset="0"/>
              </a:rPr>
              <a:t>There are hundreds of references to infanticide of both legitimate and illegitimate children in the Western world — an accepted and everyday occurrence which only slowly began to abate by the Middle Ages. Small children and babies were routinely thrown into rivers, flung into cess trenches, or simply exposed to die on roadsides or in the wilderness. Surviving children would have been witness to this barbarous, and surely terrifying, activity. As girls were more frequently disposed of than boys, the documented result was significant imbalances in male–female population ratios.</a:t>
            </a:r>
            <a:endParaRPr lang="en-GB" dirty="0"/>
          </a:p>
          <a:p>
            <a:endParaRPr lang="en-GB" b="0" i="0" dirty="0">
              <a:solidFill>
                <a:srgbClr val="3F3F42"/>
              </a:solidFill>
              <a:effectLst/>
              <a:highlight>
                <a:srgbClr val="FFFFFF"/>
              </a:highlight>
              <a:latin typeface="-apple-system"/>
            </a:endParaRPr>
          </a:p>
          <a:p>
            <a:endParaRPr lang="en-GB" b="0" i="0" dirty="0">
              <a:solidFill>
                <a:srgbClr val="3F3F42"/>
              </a:solidFill>
              <a:effectLst/>
              <a:highlight>
                <a:srgbClr val="FFFFFF"/>
              </a:highlight>
              <a:latin typeface="-apple-system"/>
            </a:endParaRPr>
          </a:p>
          <a:p>
            <a:r>
              <a:rPr lang="en-GB" b="0" i="0" dirty="0">
                <a:solidFill>
                  <a:srgbClr val="3F3F42"/>
                </a:solidFill>
                <a:effectLst/>
                <a:highlight>
                  <a:srgbClr val="FFFFFF"/>
                </a:highlight>
                <a:latin typeface="-apple-system"/>
              </a:rPr>
              <a:t>t was not until the fourth century that a change was apparent. The law began to consider killing an infant murder only in 374 A.D. Yet even the opposition to infanticide by the Church Fathers often seemed to be based more on their concern for the parent’s soul than with the child’s life.</a:t>
            </a:r>
            <a:endParaRPr lang="en-GB" dirty="0"/>
          </a:p>
        </p:txBody>
      </p:sp>
      <p:sp>
        <p:nvSpPr>
          <p:cNvPr id="4" name="Slide Number Placeholder 3"/>
          <p:cNvSpPr>
            <a:spLocks noGrp="1"/>
          </p:cNvSpPr>
          <p:nvPr>
            <p:ph type="sldNum" sz="quarter" idx="5"/>
          </p:nvPr>
        </p:nvSpPr>
        <p:spPr/>
        <p:txBody>
          <a:bodyPr/>
          <a:lstStyle/>
          <a:p>
            <a:fld id="{017752FD-FC3A-4C73-8FC6-0C7FC5D00AC5}" type="slidenum">
              <a:rPr lang="en-GB" smtClean="0"/>
              <a:t>6</a:t>
            </a:fld>
            <a:endParaRPr lang="en-GB"/>
          </a:p>
        </p:txBody>
      </p:sp>
    </p:spTree>
    <p:extLst>
      <p:ext uri="{BB962C8B-B14F-4D97-AF65-F5344CB8AC3E}">
        <p14:creationId xmlns:p14="http://schemas.microsoft.com/office/powerpoint/2010/main" val="35076918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17752FD-FC3A-4C73-8FC6-0C7FC5D00AC5}" type="slidenum">
              <a:rPr lang="en-GB" smtClean="0"/>
              <a:t>7</a:t>
            </a:fld>
            <a:endParaRPr lang="en-GB"/>
          </a:p>
        </p:txBody>
      </p:sp>
    </p:spTree>
    <p:extLst>
      <p:ext uri="{BB962C8B-B14F-4D97-AF65-F5344CB8AC3E}">
        <p14:creationId xmlns:p14="http://schemas.microsoft.com/office/powerpoint/2010/main" val="5282337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17752FD-FC3A-4C73-8FC6-0C7FC5D00AC5}" type="slidenum">
              <a:rPr lang="en-GB" smtClean="0"/>
              <a:t>8</a:t>
            </a:fld>
            <a:endParaRPr lang="en-GB"/>
          </a:p>
        </p:txBody>
      </p:sp>
    </p:spTree>
    <p:extLst>
      <p:ext uri="{BB962C8B-B14F-4D97-AF65-F5344CB8AC3E}">
        <p14:creationId xmlns:p14="http://schemas.microsoft.com/office/powerpoint/2010/main" val="3889080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DeMause's ideas, especially the </a:t>
            </a:r>
            <a:r>
              <a:rPr lang="en-GB" b="1" dirty="0"/>
              <a:t>psychogenic theory of childhood</a:t>
            </a:r>
            <a:r>
              <a:rPr lang="en-GB" dirty="0"/>
              <a:t> and the role of </a:t>
            </a:r>
            <a:r>
              <a:rPr lang="en-GB" b="1" dirty="0"/>
              <a:t>collective trauma in history</a:t>
            </a:r>
            <a:r>
              <a:rPr lang="en-GB" dirty="0"/>
              <a:t>, have influenced not only historians and psychoanalysts but also sociologists and political theorists. His ideas opened new perspectives on understanding the psychological underpinnings of historical events and the emotional development of societies.</a:t>
            </a:r>
          </a:p>
          <a:p>
            <a:endParaRPr lang="en-GB" dirty="0"/>
          </a:p>
          <a:p>
            <a:endParaRPr lang="en-GB" dirty="0"/>
          </a:p>
          <a:p>
            <a:r>
              <a:rPr lang="en-GB" dirty="0"/>
              <a:t>Though controversial and not universally accepted, deMause’s work has had a lasting impact on the study of history through a psychological lens, drawing attention to the often overlooked, yet profound, impact of childhood experiences on the evolution of civilizations.</a:t>
            </a:r>
          </a:p>
          <a:p>
            <a:endParaRPr lang="en-GB" dirty="0"/>
          </a:p>
        </p:txBody>
      </p:sp>
      <p:sp>
        <p:nvSpPr>
          <p:cNvPr id="4" name="Slide Number Placeholder 3"/>
          <p:cNvSpPr>
            <a:spLocks noGrp="1"/>
          </p:cNvSpPr>
          <p:nvPr>
            <p:ph type="sldNum" sz="quarter" idx="5"/>
          </p:nvPr>
        </p:nvSpPr>
        <p:spPr/>
        <p:txBody>
          <a:bodyPr/>
          <a:lstStyle/>
          <a:p>
            <a:fld id="{017752FD-FC3A-4C73-8FC6-0C7FC5D00AC5}" type="slidenum">
              <a:rPr lang="en-GB" smtClean="0"/>
              <a:t>9</a:t>
            </a:fld>
            <a:endParaRPr lang="en-GB"/>
          </a:p>
        </p:txBody>
      </p:sp>
    </p:spTree>
    <p:extLst>
      <p:ext uri="{BB962C8B-B14F-4D97-AF65-F5344CB8AC3E}">
        <p14:creationId xmlns:p14="http://schemas.microsoft.com/office/powerpoint/2010/main" val="8350773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b="0" i="0" dirty="0">
              <a:solidFill>
                <a:srgbClr val="555555"/>
              </a:solidFill>
              <a:effectLst/>
              <a:highlight>
                <a:srgbClr val="FFFFFF"/>
              </a:highlight>
              <a:latin typeface="PT Sans" panose="020B0503020203020204" pitchFamily="34" charset="0"/>
            </a:endParaRPr>
          </a:p>
          <a:p>
            <a:pPr algn="l" fontAlgn="base"/>
            <a:r>
              <a:rPr lang="en-GB" dirty="0"/>
              <a:t>The Cultural Nature of Human Development, I argued for looking at culture in terms of cultural practices that show both stabilities and changes across generations. I proposed several patterns that I think are central to understanding the cultural basis of human development. One involves the integration of children in community life (in contrast to segregating them in a ‘child world’). Children who are part of community life have many opportunities to learn by observing and contributing in real ways, through Intent Community Participation (in contrast to depending on adults to devise artificial exercises for their learning). I believe that this contrast outlines two very different patterns organizing children’s lives and learning. The book explores the implications of these patterns — and others — for children’s learning, thinking, communication, social interactions, developmental transitions, and roles. </a:t>
            </a:r>
            <a:endParaRPr lang="en-GB" b="0" i="0" dirty="0">
              <a:solidFill>
                <a:srgbClr val="555555"/>
              </a:solidFill>
              <a:effectLst/>
              <a:highlight>
                <a:srgbClr val="FFFFFF"/>
              </a:highlight>
              <a:latin typeface="PT Sans" panose="020B0503020203020204" pitchFamily="34" charset="0"/>
            </a:endParaRPr>
          </a:p>
          <a:p>
            <a:pPr algn="l" fontAlgn="base"/>
            <a:endParaRPr lang="en-GB" b="0" i="0" dirty="0">
              <a:solidFill>
                <a:srgbClr val="555555"/>
              </a:solidFill>
              <a:effectLst/>
              <a:highlight>
                <a:srgbClr val="FFFFFF"/>
              </a:highlight>
              <a:latin typeface="PT Sans" panose="020B0503020203020204" pitchFamily="34" charset="0"/>
            </a:endParaRPr>
          </a:p>
          <a:p>
            <a:pPr algn="l" fontAlgn="base"/>
            <a:r>
              <a:rPr lang="en-GB" b="0" i="0" dirty="0">
                <a:solidFill>
                  <a:srgbClr val="555555"/>
                </a:solidFill>
                <a:effectLst/>
                <a:highlight>
                  <a:srgbClr val="FFFFFF"/>
                </a:highlight>
                <a:latin typeface="PT Sans" panose="020B0503020203020204" pitchFamily="34" charset="0"/>
              </a:rPr>
              <a:t>In so-called </a:t>
            </a:r>
            <a:r>
              <a:rPr lang="en-GB" b="1" i="0" dirty="0">
                <a:solidFill>
                  <a:srgbClr val="555555"/>
                </a:solidFill>
                <a:effectLst/>
                <a:highlight>
                  <a:srgbClr val="FFFFFF"/>
                </a:highlight>
                <a:latin typeface="PT Sans" panose="020B0503020203020204" pitchFamily="34" charset="0"/>
              </a:rPr>
              <a:t>WEIRD (Western, Educated, Industrialized, Rich and Democratic) societies</a:t>
            </a:r>
            <a:r>
              <a:rPr lang="en-GB" b="0" i="0" dirty="0">
                <a:solidFill>
                  <a:srgbClr val="555555"/>
                </a:solidFill>
                <a:effectLst/>
                <a:highlight>
                  <a:srgbClr val="FFFFFF"/>
                </a:highlight>
                <a:latin typeface="PT Sans" panose="020B0503020203020204" pitchFamily="34" charset="0"/>
              </a:rPr>
              <a:t>, the responsibility is largely placed on parents or parental figures to not only nurture their children, but also teach them and guide their intellectual and social development from as early on in the lifespan as possible – including attempts to influence the </a:t>
            </a:r>
            <a:r>
              <a:rPr lang="en-GB" b="0" i="0" dirty="0" err="1">
                <a:solidFill>
                  <a:srgbClr val="555555"/>
                </a:solidFill>
                <a:effectLst/>
                <a:highlight>
                  <a:srgbClr val="FFFFFF"/>
                </a:highlight>
                <a:latin typeface="PT Sans" panose="020B0503020203020204" pitchFamily="34" charset="0"/>
              </a:rPr>
              <a:t>fetus</a:t>
            </a:r>
            <a:r>
              <a:rPr lang="en-GB" b="0" i="0" dirty="0">
                <a:solidFill>
                  <a:srgbClr val="555555"/>
                </a:solidFill>
                <a:effectLst/>
                <a:highlight>
                  <a:srgbClr val="FFFFFF"/>
                </a:highlight>
                <a:latin typeface="PT Sans" panose="020B0503020203020204" pitchFamily="34" charset="0"/>
              </a:rPr>
              <a:t> in utero (</a:t>
            </a:r>
            <a:r>
              <a:rPr lang="en-GB" b="0" i="0" dirty="0" err="1">
                <a:solidFill>
                  <a:srgbClr val="555555"/>
                </a:solidFill>
                <a:effectLst/>
                <a:highlight>
                  <a:srgbClr val="FFFFFF"/>
                </a:highlight>
                <a:latin typeface="PT Sans" panose="020B0503020203020204" pitchFamily="34" charset="0"/>
              </a:rPr>
              <a:t>Lancy</a:t>
            </a:r>
            <a:r>
              <a:rPr lang="en-GB" b="0" i="0" dirty="0">
                <a:solidFill>
                  <a:srgbClr val="555555"/>
                </a:solidFill>
                <a:effectLst/>
                <a:highlight>
                  <a:srgbClr val="FFFFFF"/>
                </a:highlight>
                <a:latin typeface="PT Sans" panose="020B0503020203020204" pitchFamily="34" charset="0"/>
              </a:rPr>
              <a:t> 2010: 80). This proactive and instructive approach, which can involve singing to a baby in the womb and providing educational toys with parental guidance throughout childhood, contrasts sharply with the approach to child development found in most non-WEIRD societies.</a:t>
            </a:r>
          </a:p>
          <a:p>
            <a:pPr algn="l" fontAlgn="base"/>
            <a:endParaRPr lang="en-GB" b="0" i="0" dirty="0">
              <a:solidFill>
                <a:srgbClr val="555555"/>
              </a:solidFill>
              <a:effectLst/>
              <a:highlight>
                <a:srgbClr val="FFFFFF"/>
              </a:highlight>
              <a:latin typeface="PT Sans" panose="020B0503020203020204" pitchFamily="34" charset="0"/>
            </a:endParaRPr>
          </a:p>
          <a:p>
            <a:pPr algn="l" fontAlgn="base"/>
            <a:endParaRPr lang="en-GB" b="0" i="0" dirty="0">
              <a:solidFill>
                <a:srgbClr val="555555"/>
              </a:solidFill>
              <a:effectLst/>
              <a:highlight>
                <a:srgbClr val="FFFFFF"/>
              </a:highlight>
              <a:latin typeface="PT Sans" panose="020B0503020203020204" pitchFamily="34" charset="0"/>
            </a:endParaRPr>
          </a:p>
          <a:p>
            <a:pPr algn="l" fontAlgn="base"/>
            <a:r>
              <a:rPr lang="en-GB" b="0" i="0" dirty="0">
                <a:solidFill>
                  <a:srgbClr val="555555"/>
                </a:solidFill>
                <a:effectLst/>
                <a:highlight>
                  <a:srgbClr val="FFFFFF"/>
                </a:highlight>
                <a:latin typeface="PT Sans" panose="020B0503020203020204" pitchFamily="34" charset="0"/>
              </a:rPr>
              <a:t>Ethnographic examples from the eHRAF World Cultures database effectively illustrate some of the ways that culture influences childhood development. While Western parents may be more familiar with the cultural notion that child-rearing demands a hands-on approach from caregivers until the child is self-sufficient, other cultures might leave children to explore freely as a form of self-education. They may be left to “find their own way” from a much younger age than Westerners are accustomed to. Furthermore, a child’s personhood status may be acknowledged earlier or later on in the life-cycle in some societies compared with others.</a:t>
            </a:r>
          </a:p>
          <a:p>
            <a:endParaRPr lang="en-GB" dirty="0"/>
          </a:p>
        </p:txBody>
      </p:sp>
      <p:sp>
        <p:nvSpPr>
          <p:cNvPr id="4" name="Slide Number Placeholder 3"/>
          <p:cNvSpPr>
            <a:spLocks noGrp="1"/>
          </p:cNvSpPr>
          <p:nvPr>
            <p:ph type="sldNum" sz="quarter" idx="5"/>
          </p:nvPr>
        </p:nvSpPr>
        <p:spPr/>
        <p:txBody>
          <a:bodyPr/>
          <a:lstStyle/>
          <a:p>
            <a:fld id="{017752FD-FC3A-4C73-8FC6-0C7FC5D00AC5}" type="slidenum">
              <a:rPr lang="en-GB" smtClean="0"/>
              <a:t>10</a:t>
            </a:fld>
            <a:endParaRPr lang="en-GB"/>
          </a:p>
        </p:txBody>
      </p:sp>
    </p:spTree>
    <p:extLst>
      <p:ext uri="{BB962C8B-B14F-4D97-AF65-F5344CB8AC3E}">
        <p14:creationId xmlns:p14="http://schemas.microsoft.com/office/powerpoint/2010/main" val="14423046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QR code</a:t>
            </a:r>
          </a:p>
          <a:p>
            <a:endParaRPr lang="en-GB" dirty="0"/>
          </a:p>
          <a:p>
            <a:r>
              <a:rPr lang="en-GB" b="0" i="0" dirty="0" err="1">
                <a:solidFill>
                  <a:srgbClr val="555555"/>
                </a:solidFill>
                <a:effectLst/>
                <a:highlight>
                  <a:srgbClr val="FFFFFF"/>
                </a:highlight>
                <a:latin typeface="verdana" panose="020B0604030504040204" pitchFamily="34" charset="0"/>
              </a:rPr>
              <a:t>GLAVEANU</a:t>
            </a:r>
            <a:r>
              <a:rPr lang="en-GB" b="0" i="0" dirty="0">
                <a:solidFill>
                  <a:srgbClr val="555555"/>
                </a:solidFill>
                <a:effectLst/>
                <a:highlight>
                  <a:srgbClr val="FFFFFF"/>
                </a:highlight>
                <a:latin typeface="verdana" panose="020B0604030504040204" pitchFamily="34" charset="0"/>
              </a:rPr>
              <a:t>, V., 2011. On culture and human development: Interview with Barbara Rogoff. </a:t>
            </a:r>
            <a:r>
              <a:rPr lang="en-GB" b="0" i="1" dirty="0">
                <a:solidFill>
                  <a:srgbClr val="555555"/>
                </a:solidFill>
                <a:effectLst/>
                <a:highlight>
                  <a:srgbClr val="FFFFFF"/>
                </a:highlight>
                <a:latin typeface="verdana" panose="020B0604030504040204" pitchFamily="34" charset="0"/>
              </a:rPr>
              <a:t>Europe's Journal of Psychology, </a:t>
            </a:r>
            <a:r>
              <a:rPr lang="en-GB" b="1" i="0" dirty="0">
                <a:solidFill>
                  <a:srgbClr val="555555"/>
                </a:solidFill>
                <a:effectLst/>
                <a:highlight>
                  <a:srgbClr val="FFFFFF"/>
                </a:highlight>
                <a:latin typeface="verdana" panose="020B0604030504040204" pitchFamily="34" charset="0"/>
              </a:rPr>
              <a:t>7</a:t>
            </a:r>
            <a:r>
              <a:rPr lang="en-GB" b="0" i="0" dirty="0">
                <a:solidFill>
                  <a:srgbClr val="555555"/>
                </a:solidFill>
                <a:effectLst/>
                <a:highlight>
                  <a:srgbClr val="FFFFFF"/>
                </a:highlight>
                <a:latin typeface="verdana" panose="020B0604030504040204" pitchFamily="34" charset="0"/>
              </a:rPr>
              <a:t>(3), pp. 408.</a:t>
            </a:r>
          </a:p>
          <a:p>
            <a:endParaRPr lang="en-GB" b="0" i="0" dirty="0">
              <a:solidFill>
                <a:srgbClr val="555555"/>
              </a:solidFill>
              <a:effectLst/>
              <a:highlight>
                <a:srgbClr val="FFFFFF"/>
              </a:highlight>
              <a:latin typeface="verdana" panose="020B0604030504040204" pitchFamily="34" charset="0"/>
            </a:endParaRPr>
          </a:p>
          <a:p>
            <a:endParaRPr lang="en-GB" dirty="0"/>
          </a:p>
        </p:txBody>
      </p:sp>
      <p:sp>
        <p:nvSpPr>
          <p:cNvPr id="4" name="Slide Number Placeholder 3"/>
          <p:cNvSpPr>
            <a:spLocks noGrp="1"/>
          </p:cNvSpPr>
          <p:nvPr>
            <p:ph type="sldNum" sz="quarter" idx="5"/>
          </p:nvPr>
        </p:nvSpPr>
        <p:spPr/>
        <p:txBody>
          <a:bodyPr/>
          <a:lstStyle/>
          <a:p>
            <a:fld id="{017752FD-FC3A-4C73-8FC6-0C7FC5D00AC5}" type="slidenum">
              <a:rPr lang="en-GB" smtClean="0"/>
              <a:t>11</a:t>
            </a:fld>
            <a:endParaRPr lang="en-GB"/>
          </a:p>
        </p:txBody>
      </p:sp>
    </p:spTree>
    <p:extLst>
      <p:ext uri="{BB962C8B-B14F-4D97-AF65-F5344CB8AC3E}">
        <p14:creationId xmlns:p14="http://schemas.microsoft.com/office/powerpoint/2010/main" val="6391499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555555"/>
                </a:solidFill>
                <a:effectLst/>
                <a:highlight>
                  <a:srgbClr val="FFFFFF"/>
                </a:highlight>
                <a:latin typeface="verdana" panose="020B0604030504040204" pitchFamily="34" charset="0"/>
              </a:rPr>
              <a:t>GLAVEANU</a:t>
            </a:r>
            <a:r>
              <a:rPr lang="en-GB" b="0" i="0" dirty="0">
                <a:solidFill>
                  <a:srgbClr val="555555"/>
                </a:solidFill>
                <a:effectLst/>
                <a:highlight>
                  <a:srgbClr val="FFFFFF"/>
                </a:highlight>
                <a:latin typeface="verdana" panose="020B0604030504040204" pitchFamily="34" charset="0"/>
              </a:rPr>
              <a:t>, V., 2011. On culture and human development: Interview with Barbara Rogoff. </a:t>
            </a:r>
            <a:r>
              <a:rPr lang="en-GB" b="0" i="1" dirty="0">
                <a:solidFill>
                  <a:srgbClr val="555555"/>
                </a:solidFill>
                <a:effectLst/>
                <a:highlight>
                  <a:srgbClr val="FFFFFF"/>
                </a:highlight>
                <a:latin typeface="verdana" panose="020B0604030504040204" pitchFamily="34" charset="0"/>
              </a:rPr>
              <a:t>Europe's Journal of Psychology, </a:t>
            </a:r>
            <a:r>
              <a:rPr lang="en-GB" b="1" i="0" dirty="0">
                <a:solidFill>
                  <a:srgbClr val="555555"/>
                </a:solidFill>
                <a:effectLst/>
                <a:highlight>
                  <a:srgbClr val="FFFFFF"/>
                </a:highlight>
                <a:latin typeface="verdana" panose="020B0604030504040204" pitchFamily="34" charset="0"/>
              </a:rPr>
              <a:t>7</a:t>
            </a:r>
            <a:r>
              <a:rPr lang="en-GB" b="0" i="0" dirty="0">
                <a:solidFill>
                  <a:srgbClr val="555555"/>
                </a:solidFill>
                <a:effectLst/>
                <a:highlight>
                  <a:srgbClr val="FFFFFF"/>
                </a:highlight>
                <a:latin typeface="verdana" panose="020B0604030504040204" pitchFamily="34" charset="0"/>
              </a:rPr>
              <a:t>(3), pp. 408.</a:t>
            </a:r>
            <a:endParaRPr lang="en-GB" dirty="0"/>
          </a:p>
          <a:p>
            <a:endParaRPr lang="en-GB" dirty="0"/>
          </a:p>
          <a:p>
            <a:r>
              <a:rPr lang="en-GB" dirty="0"/>
              <a:t>Rogoff - I was puzzled when I asked mothers how they taught their daughters to weave and they responded that they did not teach the girls; the girls simply learned. This went against my assumptions (perhaps derived from having spent 19 years in school) that children learn by being taught.</a:t>
            </a:r>
          </a:p>
          <a:p>
            <a:endParaRPr lang="en-GB" dirty="0"/>
          </a:p>
          <a:p>
            <a:r>
              <a:rPr lang="en-GB" dirty="0"/>
              <a:t> So I asked more questions and watched, and over the intervening three decades, I learned that the children learn through observing keenly and contributing to ongoing </a:t>
            </a:r>
            <a:r>
              <a:rPr lang="en-GB" dirty="0" err="1"/>
              <a:t>endeavors</a:t>
            </a:r>
            <a:r>
              <a:rPr lang="en-GB" dirty="0"/>
              <a:t>, with the support of their families. So, the children are not “taught” lessons like in many schools, with exercises and lengthy explanations out of the context of productive involvement. At the same time, they do not simply “discover” how to weave and to carry out other complex activities. Rather, they attentively engage in the activities of their community, together with the people around them, who provide access to observe, show children how to contribute, support children’s efforts, and provide pointers for improvement. This is a mutually constituting process, in w </a:t>
            </a:r>
            <a:r>
              <a:rPr lang="en-GB" dirty="0" err="1"/>
              <a:t>hich</a:t>
            </a:r>
            <a:r>
              <a:rPr lang="en-GB" dirty="0"/>
              <a:t> individual, interpersonal, and cultural/community aspects are all crucial</a:t>
            </a:r>
          </a:p>
        </p:txBody>
      </p:sp>
      <p:sp>
        <p:nvSpPr>
          <p:cNvPr id="4" name="Slide Number Placeholder 3"/>
          <p:cNvSpPr>
            <a:spLocks noGrp="1"/>
          </p:cNvSpPr>
          <p:nvPr>
            <p:ph type="sldNum" sz="quarter" idx="5"/>
          </p:nvPr>
        </p:nvSpPr>
        <p:spPr/>
        <p:txBody>
          <a:bodyPr/>
          <a:lstStyle/>
          <a:p>
            <a:fld id="{017752FD-FC3A-4C73-8FC6-0C7FC5D00AC5}" type="slidenum">
              <a:rPr lang="en-GB" smtClean="0"/>
              <a:t>12</a:t>
            </a:fld>
            <a:endParaRPr lang="en-GB"/>
          </a:p>
        </p:txBody>
      </p:sp>
    </p:spTree>
    <p:extLst>
      <p:ext uri="{BB962C8B-B14F-4D97-AF65-F5344CB8AC3E}">
        <p14:creationId xmlns:p14="http://schemas.microsoft.com/office/powerpoint/2010/main" val="35374236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Dakha Bangladesh</a:t>
            </a:r>
          </a:p>
          <a:p>
            <a:endParaRPr lang="en-GB" dirty="0"/>
          </a:p>
          <a:p>
            <a:r>
              <a:rPr lang="en-GB" dirty="0">
                <a:hlinkClick r:id="rId3"/>
              </a:rPr>
              <a:t>What is child labour? | UNICEF</a:t>
            </a:r>
            <a:endParaRPr lang="en-GB" dirty="0"/>
          </a:p>
          <a:p>
            <a:endParaRPr lang="en-GB" dirty="0"/>
          </a:p>
          <a:p>
            <a:pPr algn="l"/>
            <a:r>
              <a:rPr lang="en-GB" b="0" i="0" dirty="0">
                <a:solidFill>
                  <a:srgbClr val="333333"/>
                </a:solidFill>
                <a:effectLst/>
                <a:highlight>
                  <a:srgbClr val="FFFFFF"/>
                </a:highlight>
                <a:latin typeface="Roboto" panose="02000000000000000000" pitchFamily="2" charset="0"/>
              </a:rPr>
              <a:t>UNICEF (2024) </a:t>
            </a:r>
          </a:p>
          <a:p>
            <a:pPr algn="l"/>
            <a:r>
              <a:rPr lang="en-GB" b="0" i="0" dirty="0">
                <a:solidFill>
                  <a:srgbClr val="333333"/>
                </a:solidFill>
                <a:effectLst/>
                <a:highlight>
                  <a:srgbClr val="FFFFFF"/>
                </a:highlight>
                <a:latin typeface="Roboto" panose="02000000000000000000" pitchFamily="2" charset="0"/>
              </a:rPr>
              <a:t>Economic hardship exacts a toll on millions of families worldwide – and in some places, it comes at the price of a child’s protection.</a:t>
            </a:r>
          </a:p>
          <a:p>
            <a:pPr algn="l"/>
            <a:r>
              <a:rPr lang="en-GB" b="0" i="0" dirty="0">
                <a:solidFill>
                  <a:srgbClr val="333333"/>
                </a:solidFill>
                <a:effectLst/>
                <a:highlight>
                  <a:srgbClr val="FFFFFF"/>
                </a:highlight>
                <a:latin typeface="Roboto" panose="02000000000000000000" pitchFamily="2" charset="0"/>
              </a:rPr>
              <a:t>Roughly </a:t>
            </a:r>
            <a:r>
              <a:rPr lang="en-GB" b="0" i="0" u="sng" dirty="0">
                <a:solidFill>
                  <a:srgbClr val="1CABE2"/>
                </a:solidFill>
                <a:effectLst/>
                <a:highlight>
                  <a:srgbClr val="FFFFFF"/>
                </a:highlight>
                <a:latin typeface="Roboto" panose="02000000000000000000" pitchFamily="2" charset="0"/>
                <a:hlinkClick r:id="rId4"/>
              </a:rPr>
              <a:t>160 million children</a:t>
            </a:r>
            <a:r>
              <a:rPr lang="en-GB" b="0" i="0" dirty="0">
                <a:solidFill>
                  <a:srgbClr val="333333"/>
                </a:solidFill>
                <a:effectLst/>
                <a:highlight>
                  <a:srgbClr val="FFFFFF"/>
                </a:highlight>
                <a:latin typeface="Roboto" panose="02000000000000000000" pitchFamily="2" charset="0"/>
              </a:rPr>
              <a:t> were subjected to child labour at the beginning of 2020. This accounts for nearly 1 in 10 children worldwide. Almost half of them are in hazardous work that directly endangers their health and development.</a:t>
            </a:r>
          </a:p>
          <a:p>
            <a:pPr algn="l"/>
            <a:r>
              <a:rPr lang="en-GB" b="0" i="0" dirty="0">
                <a:solidFill>
                  <a:srgbClr val="333333"/>
                </a:solidFill>
                <a:effectLst/>
                <a:highlight>
                  <a:srgbClr val="FFFFFF"/>
                </a:highlight>
                <a:latin typeface="Roboto" panose="02000000000000000000" pitchFamily="2" charset="0"/>
              </a:rPr>
              <a:t>Children may be driven into work for various reasons. Most often, child labour occurs when families face financial challenges or uncertainty – whether due to poverty, sudden illness of a caregiver, or job loss of a primary wage earner.</a:t>
            </a:r>
          </a:p>
          <a:p>
            <a:pPr algn="l"/>
            <a:r>
              <a:rPr lang="en-GB" b="0" i="0" dirty="0">
                <a:solidFill>
                  <a:srgbClr val="333333"/>
                </a:solidFill>
                <a:effectLst/>
                <a:highlight>
                  <a:srgbClr val="FFFFFF"/>
                </a:highlight>
                <a:latin typeface="Roboto" panose="02000000000000000000" pitchFamily="2" charset="0"/>
              </a:rPr>
              <a:t>The consequences are staggering. Child labour can result in extreme bodily and mental harm, and even death. It can lead to slavery and sexual or economic exploitation. And in nearly every case, it cuts children off from schooling and health care, restricting their fundamental rights.</a:t>
            </a:r>
          </a:p>
          <a:p>
            <a:pPr algn="l"/>
            <a:endParaRPr lang="en-GB" b="0" i="0" dirty="0">
              <a:solidFill>
                <a:srgbClr val="333333"/>
              </a:solidFill>
              <a:effectLst/>
              <a:highlight>
                <a:srgbClr val="FFFFFF"/>
              </a:highlight>
              <a:latin typeface="Roboto" panose="02000000000000000000" pitchFamily="2" charset="0"/>
            </a:endParaRPr>
          </a:p>
          <a:p>
            <a:pPr algn="l"/>
            <a:endParaRPr lang="en-GB" b="0" i="0" dirty="0">
              <a:solidFill>
                <a:srgbClr val="333333"/>
              </a:solidFill>
              <a:effectLst/>
              <a:highlight>
                <a:srgbClr val="FFFFFF"/>
              </a:highlight>
              <a:latin typeface="Roboto" panose="02000000000000000000" pitchFamily="2" charset="0"/>
            </a:endParaRPr>
          </a:p>
          <a:p>
            <a:pPr algn="l"/>
            <a:r>
              <a:rPr lang="en-GB" b="0" i="0" dirty="0">
                <a:solidFill>
                  <a:srgbClr val="333333"/>
                </a:solidFill>
                <a:effectLst/>
                <a:highlight>
                  <a:srgbClr val="FFFFFF"/>
                </a:highlight>
                <a:latin typeface="Roboto" panose="02000000000000000000" pitchFamily="2" charset="0"/>
              </a:rPr>
              <a:t>Migrant and refugee children – many of whom have been uprooted by conflict, disaster or poverty – also risk being forced into work and even trafficked, especially if they are migrating alone or taking irregular routes with their families.</a:t>
            </a:r>
          </a:p>
          <a:p>
            <a:pPr algn="l"/>
            <a:r>
              <a:rPr lang="en-GB" b="0" i="0" dirty="0">
                <a:solidFill>
                  <a:srgbClr val="333333"/>
                </a:solidFill>
                <a:effectLst/>
                <a:highlight>
                  <a:srgbClr val="FFFFFF"/>
                </a:highlight>
                <a:latin typeface="Roboto" panose="02000000000000000000" pitchFamily="2" charset="0"/>
              </a:rPr>
              <a:t>Trafficked children are often subjected to violence, abuse and other human rights violations. For girls, the threat of sexual exploitation looms large, while boys may be exploited by armed forces or groups.</a:t>
            </a:r>
          </a:p>
          <a:p>
            <a:pPr algn="l"/>
            <a:endParaRPr lang="en-GB" b="0" i="0" dirty="0">
              <a:solidFill>
                <a:srgbClr val="333333"/>
              </a:solidFill>
              <a:effectLst/>
              <a:highlight>
                <a:srgbClr val="FFFFFF"/>
              </a:highlight>
              <a:latin typeface="Roboto" panose="02000000000000000000" pitchFamily="2" charset="0"/>
            </a:endParaRPr>
          </a:p>
          <a:p>
            <a:pPr algn="l"/>
            <a:r>
              <a:rPr lang="en-GB" dirty="0"/>
              <a:t>Globalisation is the extension of relationships and patterns of social practice and meaning across the world space; what happens in one part of the world has an impact somewhere else (Ritzer, 2008). Globalisation is a layered and uneven process which connects the local to the global (James, 2006) and in doing so brings a range of concerns and issues to the local context. The process of globalisation shifts societies and individuals closer together through the mediums of technology, transport and communication, moves both resources and people and is tied to consumption. Global products and brands and the (re)location of Western business interests to the developing world are all the outcome of globalisation, and the mechanics of globalisation mean that Western business and financial interests drive forward trade and exchange, arguably at the expense of the interests and benefits of local economies. The impact of globalisation is felt by non-developed and non-industrialised countries and it is maintained that power is retained by Western countries (Ritzer, 2008), although critics suggest that this perspective unhelpfully renders consumers as passive and powerless (Buckingham, 2007).</a:t>
            </a:r>
            <a:endParaRPr lang="en-GB" b="0" i="0" dirty="0">
              <a:solidFill>
                <a:srgbClr val="333333"/>
              </a:solidFill>
              <a:effectLst/>
              <a:highlight>
                <a:srgbClr val="FFFFFF"/>
              </a:highlight>
              <a:latin typeface="Roboto" panose="02000000000000000000" pitchFamily="2" charset="0"/>
            </a:endParaRPr>
          </a:p>
          <a:p>
            <a:pPr algn="l"/>
            <a:endParaRPr lang="en-GB" b="0" i="0" dirty="0">
              <a:solidFill>
                <a:srgbClr val="333333"/>
              </a:solidFill>
              <a:effectLst/>
              <a:highlight>
                <a:srgbClr val="FFFFFF"/>
              </a:highlight>
              <a:latin typeface="Roboto" panose="02000000000000000000" pitchFamily="2" charset="0"/>
            </a:endParaRPr>
          </a:p>
          <a:p>
            <a:pPr algn="l"/>
            <a:endParaRPr lang="en-GB" b="0" i="0" dirty="0">
              <a:solidFill>
                <a:srgbClr val="333333"/>
              </a:solidFill>
              <a:effectLst/>
              <a:highlight>
                <a:srgbClr val="FFFFFF"/>
              </a:highlight>
              <a:latin typeface="Roboto" panose="02000000000000000000" pitchFamily="2" charset="0"/>
            </a:endParaRP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017752FD-FC3A-4C73-8FC6-0C7FC5D00AC5}" type="slidenum">
              <a:rPr lang="en-GB" smtClean="0"/>
              <a:t>13</a:t>
            </a:fld>
            <a:endParaRPr lang="en-GB"/>
          </a:p>
        </p:txBody>
      </p:sp>
    </p:spTree>
    <p:extLst>
      <p:ext uri="{BB962C8B-B14F-4D97-AF65-F5344CB8AC3E}">
        <p14:creationId xmlns:p14="http://schemas.microsoft.com/office/powerpoint/2010/main" val="26928338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hlinkClick r:id="rId3"/>
              </a:rPr>
              <a:t>Parental perceptions of child labour and human rights:</a:t>
            </a:r>
          </a:p>
          <a:p>
            <a:r>
              <a:rPr lang="en-GB" dirty="0">
                <a:hlinkClick r:id="rId3"/>
              </a:rPr>
              <a:t> A comparative study of rural and urban Ghana – ScienceDirect</a:t>
            </a:r>
            <a:r>
              <a:rPr lang="en-GB" dirty="0"/>
              <a:t> </a:t>
            </a:r>
          </a:p>
          <a:p>
            <a:endParaRPr lang="en-GB" dirty="0"/>
          </a:p>
          <a:p>
            <a:r>
              <a:rPr lang="en-GB" dirty="0"/>
              <a:t>Work is part of socialisation v work is not for children - UNCRC</a:t>
            </a:r>
          </a:p>
        </p:txBody>
      </p:sp>
      <p:sp>
        <p:nvSpPr>
          <p:cNvPr id="4" name="Slide Number Placeholder 3"/>
          <p:cNvSpPr>
            <a:spLocks noGrp="1"/>
          </p:cNvSpPr>
          <p:nvPr>
            <p:ph type="sldNum" sz="quarter" idx="5"/>
          </p:nvPr>
        </p:nvSpPr>
        <p:spPr/>
        <p:txBody>
          <a:bodyPr/>
          <a:lstStyle/>
          <a:p>
            <a:fld id="{017752FD-FC3A-4C73-8FC6-0C7FC5D00AC5}" type="slidenum">
              <a:rPr lang="en-GB" smtClean="0"/>
              <a:t>14</a:t>
            </a:fld>
            <a:endParaRPr lang="en-GB"/>
          </a:p>
        </p:txBody>
      </p:sp>
    </p:spTree>
    <p:extLst>
      <p:ext uri="{BB962C8B-B14F-4D97-AF65-F5344CB8AC3E}">
        <p14:creationId xmlns:p14="http://schemas.microsoft.com/office/powerpoint/2010/main" val="37388009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highlight>
                  <a:srgbClr val="F0F0F0"/>
                </a:highlight>
                <a:latin typeface="ElsevierSans"/>
              </a:rPr>
              <a:t>Cultural relativism is a concept that recognizes the equal validity of all points of view and the relative nature of truth, which is determined by an individual or their culture. It acknowledges the diversity among cultures and emphasizes the importance of maintaining cultural differences, while also acknowledging that cultural practices should be examined for their compatibility with contemporary human rights principle</a:t>
            </a:r>
          </a:p>
          <a:p>
            <a:endParaRPr lang="en-GB" b="0" i="0" dirty="0">
              <a:solidFill>
                <a:srgbClr val="1F1F1F"/>
              </a:solidFill>
              <a:effectLst/>
              <a:highlight>
                <a:srgbClr val="F0F0F0"/>
              </a:highlight>
              <a:latin typeface="ElsevierSans"/>
            </a:endParaRPr>
          </a:p>
          <a:p>
            <a:endParaRPr lang="en-GB" b="0" i="0" dirty="0">
              <a:solidFill>
                <a:srgbClr val="1F1F1F"/>
              </a:solidFill>
              <a:effectLst/>
              <a:highlight>
                <a:srgbClr val="F0F0F0"/>
              </a:highlight>
              <a:latin typeface="ElsevierSans"/>
            </a:endParaRPr>
          </a:p>
          <a:p>
            <a:pPr defTabSz="910102"/>
            <a:r>
              <a:rPr lang="en-GB" i="1" dirty="0">
                <a:effectLst/>
              </a:rPr>
              <a:t>Cultural </a:t>
            </a:r>
            <a:r>
              <a:rPr lang="en-GB" i="1" dirty="0" err="1">
                <a:effectLst/>
              </a:rPr>
              <a:t>relativism:</a:t>
            </a:r>
            <a:r>
              <a:rPr lang="en-GB" dirty="0" err="1">
                <a:effectLst/>
              </a:rPr>
              <a:t>“The</a:t>
            </a:r>
            <a:r>
              <a:rPr lang="en-GB" dirty="0">
                <a:effectLst/>
              </a:rPr>
              <a:t> view that attitudes, </a:t>
            </a:r>
            <a:r>
              <a:rPr lang="en-GB" dirty="0" err="1">
                <a:effectLst/>
              </a:rPr>
              <a:t>behaviors</a:t>
            </a:r>
            <a:r>
              <a:rPr lang="en-GB" dirty="0">
                <a:effectLst/>
              </a:rPr>
              <a:t>, values, concepts, and achievements must be understood in the light of their own cultural milieu and not judged according to the standards of a different culture. In psychology, the relativist position questions the universal application of psychological theory, research, therapeutic techniques, and clinical approaches, because those used or developed in one culture may not be appropriate or applicable to another” (APA, </a:t>
            </a:r>
            <a:r>
              <a:rPr lang="en-GB" dirty="0">
                <a:solidFill>
                  <a:srgbClr val="025E8D"/>
                </a:solidFill>
                <a:effectLst/>
                <a:hlinkClick r:id="rId3" tooltip="APA. (2022, 15 August). APA dictionary of psychology. Retrieved from American Psychological Association: &#10;              https://dictionary.apa.org/cultural-relativism&#10;              &#10;            "/>
              </a:rPr>
              <a:t>2022</a:t>
            </a:r>
            <a:r>
              <a:rPr lang="en-GB" dirty="0">
                <a:effectLst/>
              </a:rPr>
              <a:t>).</a:t>
            </a:r>
          </a:p>
          <a:p>
            <a:endParaRPr lang="en-GB" dirty="0"/>
          </a:p>
        </p:txBody>
      </p:sp>
      <p:sp>
        <p:nvSpPr>
          <p:cNvPr id="4" name="Slide Number Placeholder 3"/>
          <p:cNvSpPr>
            <a:spLocks noGrp="1"/>
          </p:cNvSpPr>
          <p:nvPr>
            <p:ph type="sldNum" sz="quarter" idx="5"/>
          </p:nvPr>
        </p:nvSpPr>
        <p:spPr/>
        <p:txBody>
          <a:bodyPr/>
          <a:lstStyle/>
          <a:p>
            <a:fld id="{017752FD-FC3A-4C73-8FC6-0C7FC5D00AC5}" type="slidenum">
              <a:rPr lang="en-GB" smtClean="0"/>
              <a:t>15</a:t>
            </a:fld>
            <a:endParaRPr lang="en-GB"/>
          </a:p>
        </p:txBody>
      </p:sp>
    </p:spTree>
    <p:extLst>
      <p:ext uri="{BB962C8B-B14F-4D97-AF65-F5344CB8AC3E}">
        <p14:creationId xmlns:p14="http://schemas.microsoft.com/office/powerpoint/2010/main" val="27383588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Trauma is a global pandemic from war</a:t>
            </a:r>
          </a:p>
          <a:p>
            <a:r>
              <a:rPr lang="en-GB" b="0" i="0" dirty="0">
                <a:solidFill>
                  <a:srgbClr val="5B5B5B"/>
                </a:solidFill>
                <a:effectLst/>
                <a:highlight>
                  <a:srgbClr val="FFFFFF"/>
                </a:highlight>
                <a:latin typeface="alarabiya"/>
              </a:rPr>
              <a:t>Palestinian children participate in an activity, aimed to support their mental health, amid continuing battles between Israel and Hamas, on December 18, 2023 in Rafah in the southern Gaza Strip. (File photo: AFP)</a:t>
            </a:r>
          </a:p>
          <a:p>
            <a:endParaRPr lang="en-GB" b="0" i="0" dirty="0">
              <a:solidFill>
                <a:srgbClr val="5B5B5B"/>
              </a:solidFill>
              <a:effectLst/>
              <a:highlight>
                <a:srgbClr val="FFFFFF"/>
              </a:highlight>
              <a:latin typeface="alarabiya"/>
            </a:endParaRPr>
          </a:p>
          <a:p>
            <a:endParaRPr lang="en-GB" b="0" i="0" dirty="0">
              <a:solidFill>
                <a:srgbClr val="5B5B5B"/>
              </a:solidFill>
              <a:effectLst/>
              <a:highlight>
                <a:srgbClr val="FFFFFF"/>
              </a:highlight>
              <a:latin typeface="alarabiya"/>
            </a:endParaRPr>
          </a:p>
          <a:p>
            <a:r>
              <a:rPr lang="en-GB" b="0" i="0" dirty="0">
                <a:solidFill>
                  <a:srgbClr val="555555"/>
                </a:solidFill>
                <a:effectLst/>
                <a:highlight>
                  <a:srgbClr val="FFFFFF"/>
                </a:highlight>
                <a:latin typeface="Georgia" panose="02040502050405020303" pitchFamily="18" charset="0"/>
              </a:rPr>
              <a:t>The 1949 Geneva Conventions and their 1977 Additional Protocols establish that “children shall be the object of special respect and shall be protected against any form of indecent assault. The parties to the conflict shall provide them with the care and aid they require” (API Art. 77</a:t>
            </a:r>
            <a:endParaRPr lang="en-GB" b="0" i="0" dirty="0">
              <a:solidFill>
                <a:srgbClr val="5B5B5B"/>
              </a:solidFill>
              <a:effectLst/>
              <a:highlight>
                <a:srgbClr val="FFFFFF"/>
              </a:highlight>
              <a:latin typeface="alarabiya"/>
            </a:endParaRPr>
          </a:p>
          <a:p>
            <a:endParaRPr lang="en-GB" b="0" i="0" dirty="0">
              <a:solidFill>
                <a:srgbClr val="5B5B5B"/>
              </a:solidFill>
              <a:effectLst/>
              <a:highlight>
                <a:srgbClr val="FFFFFF"/>
              </a:highlight>
              <a:latin typeface="alarabiya"/>
            </a:endParaRPr>
          </a:p>
          <a:p>
            <a:endParaRPr lang="en-GB" dirty="0"/>
          </a:p>
        </p:txBody>
      </p:sp>
      <p:sp>
        <p:nvSpPr>
          <p:cNvPr id="4" name="Slide Number Placeholder 3"/>
          <p:cNvSpPr>
            <a:spLocks noGrp="1"/>
          </p:cNvSpPr>
          <p:nvPr>
            <p:ph type="sldNum" sz="quarter" idx="5"/>
          </p:nvPr>
        </p:nvSpPr>
        <p:spPr/>
        <p:txBody>
          <a:bodyPr/>
          <a:lstStyle/>
          <a:p>
            <a:fld id="{017752FD-FC3A-4C73-8FC6-0C7FC5D00AC5}" type="slidenum">
              <a:rPr lang="en-GB" smtClean="0"/>
              <a:t>16</a:t>
            </a:fld>
            <a:endParaRPr lang="en-GB"/>
          </a:p>
        </p:txBody>
      </p:sp>
    </p:spTree>
    <p:extLst>
      <p:ext uri="{BB962C8B-B14F-4D97-AF65-F5344CB8AC3E}">
        <p14:creationId xmlns:p14="http://schemas.microsoft.com/office/powerpoint/2010/main" val="30192381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One year on from landmark decision allowing families from Ukraine to enter Europe, commitment to long-term protection needed – Save the Children | Save the Children International</a:t>
            </a:r>
            <a:endParaRPr lang="en-GB" dirty="0"/>
          </a:p>
          <a:p>
            <a:endParaRPr lang="en-GB" dirty="0">
              <a:hlinkClick r:id="rId4"/>
            </a:endParaRPr>
          </a:p>
          <a:p>
            <a:r>
              <a:rPr lang="en-GB" dirty="0">
                <a:hlinkClick r:id="rId4"/>
              </a:rPr>
              <a:t>Sudan: About 7,600 children fleeing homes daily in world’s largest child displacement crisis | Save the Children International</a:t>
            </a:r>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017752FD-FC3A-4C73-8FC6-0C7FC5D00AC5}" type="slidenum">
              <a:rPr lang="en-GB" smtClean="0"/>
              <a:t>17</a:t>
            </a:fld>
            <a:endParaRPr lang="en-GB"/>
          </a:p>
        </p:txBody>
      </p:sp>
    </p:spTree>
    <p:extLst>
      <p:ext uri="{BB962C8B-B14F-4D97-AF65-F5344CB8AC3E}">
        <p14:creationId xmlns:p14="http://schemas.microsoft.com/office/powerpoint/2010/main" val="15633422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7752FD-FC3A-4C73-8FC6-0C7FC5D00AC5}" type="slidenum">
              <a:rPr lang="en-GB" smtClean="0"/>
              <a:t>18</a:t>
            </a:fld>
            <a:endParaRPr lang="en-GB"/>
          </a:p>
        </p:txBody>
      </p:sp>
    </p:spTree>
    <p:extLst>
      <p:ext uri="{BB962C8B-B14F-4D97-AF65-F5344CB8AC3E}">
        <p14:creationId xmlns:p14="http://schemas.microsoft.com/office/powerpoint/2010/main" val="9037673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Rules of war:</a:t>
            </a:r>
          </a:p>
          <a:p>
            <a:endParaRPr lang="en-GB" dirty="0"/>
          </a:p>
          <a:p>
            <a:pPr algn="l"/>
            <a:r>
              <a:rPr lang="en-GB" b="0" i="0" dirty="0">
                <a:solidFill>
                  <a:srgbClr val="333333"/>
                </a:solidFill>
                <a:effectLst/>
                <a:latin typeface="Open Sans" panose="020B0606030504020204" pitchFamily="34" charset="0"/>
              </a:rPr>
              <a:t>The 4th Geneva Convention on the protection of civilians during war and its additional protocols which provide for the care and protection of children including their rights to ‘their cultural environment, their education, and the exercise of their religion (</a:t>
            </a:r>
            <a:r>
              <a:rPr lang="en-GB" b="0" i="0" dirty="0" err="1">
                <a:solidFill>
                  <a:srgbClr val="333333"/>
                </a:solidFill>
                <a:effectLst/>
                <a:latin typeface="Open Sans" panose="020B0606030504020204" pitchFamily="34" charset="0"/>
              </a:rPr>
              <a:t>GCIV</a:t>
            </a:r>
            <a:r>
              <a:rPr lang="en-GB" b="0" i="0" dirty="0">
                <a:solidFill>
                  <a:srgbClr val="333333"/>
                </a:solidFill>
                <a:effectLst/>
                <a:latin typeface="Open Sans" panose="020B0606030504020204" pitchFamily="34" charset="0"/>
              </a:rPr>
              <a:t> Arts. 24, 50)’ and specifies that</a:t>
            </a:r>
          </a:p>
          <a:p>
            <a:pPr algn="l">
              <a:buFont typeface="Arial" panose="020B0604020202020204" pitchFamily="34" charset="0"/>
              <a:buChar char="•"/>
            </a:pPr>
            <a:r>
              <a:rPr lang="en-GB" b="0" i="0" dirty="0">
                <a:solidFill>
                  <a:srgbClr val="333333"/>
                </a:solidFill>
                <a:effectLst/>
                <a:latin typeface="Courier New" panose="02070309020205020404" pitchFamily="49" charset="0"/>
              </a:rPr>
              <a:t>o</a:t>
            </a:r>
            <a:r>
              <a:rPr lang="en-GB" b="0" i="0" dirty="0">
                <a:solidFill>
                  <a:srgbClr val="333333"/>
                </a:solidFill>
                <a:effectLst/>
                <a:latin typeface="Open Sans" panose="020B0606030504020204" pitchFamily="34" charset="0"/>
              </a:rPr>
              <a:t> ‘Children shall be the object of special respect and shall be protected against any form of indecent assault. The parties to the conflict must provide them with the care and aid they require, whether because of their age or for any other reason (API Art. 77.1).</a:t>
            </a:r>
          </a:p>
          <a:p>
            <a:pPr algn="l">
              <a:buFont typeface="Arial" panose="020B0604020202020204" pitchFamily="34" charset="0"/>
              <a:buChar char="•"/>
            </a:pPr>
            <a:r>
              <a:rPr lang="en-GB" b="0" i="0" dirty="0">
                <a:solidFill>
                  <a:srgbClr val="333333"/>
                </a:solidFill>
                <a:effectLst/>
                <a:latin typeface="Courier New" panose="02070309020205020404" pitchFamily="49" charset="0"/>
              </a:rPr>
              <a:t>o</a:t>
            </a:r>
            <a:r>
              <a:rPr lang="en-GB" b="0" i="0" dirty="0">
                <a:solidFill>
                  <a:srgbClr val="333333"/>
                </a:solidFill>
                <a:effectLst/>
                <a:latin typeface="Open Sans" panose="020B0606030504020204" pitchFamily="34" charset="0"/>
              </a:rPr>
              <a:t> Pregnant women and newborn babies come under the category of ‘wounded persons’ and hence benefit from the same protection provided for the wounded and sick under humanitarian law (API Art. 8).</a:t>
            </a:r>
          </a:p>
          <a:p>
            <a:pPr algn="l">
              <a:buFont typeface="Arial" panose="020B0604020202020204" pitchFamily="34" charset="0"/>
              <a:buChar char="•"/>
            </a:pPr>
            <a:r>
              <a:rPr lang="en-GB" b="0" i="0" dirty="0">
                <a:solidFill>
                  <a:srgbClr val="333333"/>
                </a:solidFill>
                <a:effectLst/>
                <a:latin typeface="Courier New" panose="02070309020205020404" pitchFamily="49" charset="0"/>
              </a:rPr>
              <a:t>o</a:t>
            </a:r>
            <a:r>
              <a:rPr lang="en-GB" b="0" i="0" dirty="0">
                <a:solidFill>
                  <a:srgbClr val="333333"/>
                </a:solidFill>
                <a:effectLst/>
                <a:latin typeface="Open Sans" panose="020B0606030504020204" pitchFamily="34" charset="0"/>
              </a:rPr>
              <a:t> In the distribution of relief supplies, priority shall be given to persons who must be accorded privileged treatment or special protection, such as children, expectant mothers, maternity cases, and nursing mothers (</a:t>
            </a:r>
            <a:r>
              <a:rPr lang="en-GB" b="0" i="0" dirty="0" err="1">
                <a:solidFill>
                  <a:srgbClr val="333333"/>
                </a:solidFill>
                <a:effectLst/>
                <a:latin typeface="Open Sans" panose="020B0606030504020204" pitchFamily="34" charset="0"/>
              </a:rPr>
              <a:t>GCIV</a:t>
            </a:r>
            <a:r>
              <a:rPr lang="en-GB" b="0" i="0" dirty="0">
                <a:solidFill>
                  <a:srgbClr val="333333"/>
                </a:solidFill>
                <a:effectLst/>
                <a:latin typeface="Open Sans" panose="020B0606030504020204" pitchFamily="34" charset="0"/>
              </a:rPr>
              <a:t> Arts. 38.5, 50; API Art. 70.1).</a:t>
            </a:r>
          </a:p>
          <a:p>
            <a:pPr algn="l">
              <a:buFont typeface="Arial" panose="020B0604020202020204" pitchFamily="34" charset="0"/>
              <a:buChar char="•"/>
            </a:pPr>
            <a:r>
              <a:rPr lang="en-GB" b="0" i="0" dirty="0">
                <a:solidFill>
                  <a:srgbClr val="333333"/>
                </a:solidFill>
                <a:effectLst/>
                <a:latin typeface="Courier New" panose="02070309020205020404" pitchFamily="49" charset="0"/>
              </a:rPr>
              <a:t>o</a:t>
            </a:r>
            <a:r>
              <a:rPr lang="en-GB" b="0" i="0" dirty="0">
                <a:solidFill>
                  <a:srgbClr val="333333"/>
                </a:solidFill>
                <a:effectLst/>
                <a:latin typeface="Open Sans" panose="020B0606030504020204" pitchFamily="34" charset="0"/>
              </a:rPr>
              <a:t> In besieged areas or occupied territories, the States party to the Conventions must permit the free passage of all supplies of essential foodstuffs, clothing, and tonics intended for children under fifteen and expectant and nursing mothers (</a:t>
            </a:r>
            <a:r>
              <a:rPr lang="en-GB" b="0" i="0" dirty="0" err="1">
                <a:solidFill>
                  <a:srgbClr val="333333"/>
                </a:solidFill>
                <a:effectLst/>
                <a:latin typeface="Open Sans" panose="020B0606030504020204" pitchFamily="34" charset="0"/>
              </a:rPr>
              <a:t>GCIV</a:t>
            </a:r>
            <a:r>
              <a:rPr lang="en-GB" b="0" i="0" dirty="0">
                <a:solidFill>
                  <a:srgbClr val="333333"/>
                </a:solidFill>
                <a:effectLst/>
                <a:latin typeface="Open Sans" panose="020B0606030504020204" pitchFamily="34" charset="0"/>
              </a:rPr>
              <a:t> Art. 23)</a:t>
            </a:r>
          </a:p>
          <a:p>
            <a:endParaRPr lang="en-GB" dirty="0"/>
          </a:p>
          <a:p>
            <a:endParaRPr lang="en-GB" dirty="0"/>
          </a:p>
          <a:p>
            <a:endParaRPr lang="en-GB" dirty="0"/>
          </a:p>
          <a:p>
            <a:endParaRPr lang="en-GB" dirty="0"/>
          </a:p>
          <a:p>
            <a:r>
              <a:rPr lang="en-GB" b="0" i="0" dirty="0">
                <a:solidFill>
                  <a:srgbClr val="3C4245"/>
                </a:solidFill>
                <a:effectLst/>
                <a:latin typeface="Noto Sans" panose="020B0502040504020204" pitchFamily="34" charset="0"/>
              </a:rPr>
              <a:t>The rules of war and existing regulations have become increasingly unable to protect civilians from harm in conflicts around the world.</a:t>
            </a:r>
          </a:p>
          <a:p>
            <a:endParaRPr lang="en-GB" dirty="0"/>
          </a:p>
          <a:p>
            <a:endParaRPr lang="en-GB" dirty="0"/>
          </a:p>
          <a:p>
            <a:pPr algn="l">
              <a:buFont typeface="Arial" panose="020B0604020202020204" pitchFamily="34" charset="0"/>
              <a:buChar char="•"/>
            </a:pPr>
            <a:r>
              <a:rPr lang="en-GB" b="0" i="0" dirty="0">
                <a:solidFill>
                  <a:srgbClr val="333333"/>
                </a:solidFill>
                <a:effectLst/>
                <a:latin typeface="Open Sans" panose="020B0606030504020204" pitchFamily="34" charset="0"/>
              </a:rPr>
              <a:t>The 4th Geneva Convention on the protection of civilians during war and its additional protocols which provide for the care and protection of children including their rights to ‘their cultural environment, their education, and the exercise of their religion (</a:t>
            </a:r>
            <a:r>
              <a:rPr lang="en-GB" b="0" i="0" dirty="0" err="1">
                <a:solidFill>
                  <a:srgbClr val="333333"/>
                </a:solidFill>
                <a:effectLst/>
                <a:latin typeface="Open Sans" panose="020B0606030504020204" pitchFamily="34" charset="0"/>
              </a:rPr>
              <a:t>GCIV</a:t>
            </a:r>
            <a:r>
              <a:rPr lang="en-GB" b="0" i="0" dirty="0">
                <a:solidFill>
                  <a:srgbClr val="333333"/>
                </a:solidFill>
                <a:effectLst/>
                <a:latin typeface="Open Sans" panose="020B0606030504020204" pitchFamily="34" charset="0"/>
              </a:rPr>
              <a:t> Arts. 24, 50)’ and specifies that</a:t>
            </a:r>
          </a:p>
          <a:p>
            <a:pPr marL="739458" lvl="1" indent="-284407">
              <a:buFont typeface="Arial" panose="020B0604020202020204" pitchFamily="34" charset="0"/>
              <a:buChar char="•"/>
            </a:pPr>
            <a:r>
              <a:rPr lang="en-GB" b="0" i="0" dirty="0">
                <a:solidFill>
                  <a:srgbClr val="333333"/>
                </a:solidFill>
                <a:effectLst/>
                <a:latin typeface="Courier New" panose="02070309020205020404" pitchFamily="49" charset="0"/>
              </a:rPr>
              <a:t>o</a:t>
            </a:r>
            <a:r>
              <a:rPr lang="en-GB" b="0" i="0" dirty="0">
                <a:solidFill>
                  <a:srgbClr val="333333"/>
                </a:solidFill>
                <a:effectLst/>
                <a:latin typeface="Open Sans" panose="020B0606030504020204" pitchFamily="34" charset="0"/>
              </a:rPr>
              <a:t> ‘Children shall be the object of special respect and shall be protected against any form of indecent assault. The parties to the conflict must provide them with the care and aid they require, whether because of their age or for any other reason (API Art. 77.1).</a:t>
            </a:r>
          </a:p>
          <a:p>
            <a:pPr marL="739458" lvl="1" indent="-284407">
              <a:buFont typeface="Arial" panose="020B0604020202020204" pitchFamily="34" charset="0"/>
              <a:buChar char="•"/>
            </a:pPr>
            <a:r>
              <a:rPr lang="en-GB" b="0" i="0" dirty="0">
                <a:solidFill>
                  <a:srgbClr val="333333"/>
                </a:solidFill>
                <a:effectLst/>
                <a:latin typeface="Courier New" panose="02070309020205020404" pitchFamily="49" charset="0"/>
              </a:rPr>
              <a:t>o</a:t>
            </a:r>
            <a:r>
              <a:rPr lang="en-GB" b="0" i="0" dirty="0">
                <a:solidFill>
                  <a:srgbClr val="333333"/>
                </a:solidFill>
                <a:effectLst/>
                <a:latin typeface="Open Sans" panose="020B0606030504020204" pitchFamily="34" charset="0"/>
              </a:rPr>
              <a:t> Pregnant women and newborn babies come under the category of ‘wounded persons’ and hence benefit from the same protection provided for the wounded and sick under humanitarian law (API Art. 8).</a:t>
            </a:r>
          </a:p>
          <a:p>
            <a:pPr marL="739458" lvl="1" indent="-284407">
              <a:buFont typeface="Arial" panose="020B0604020202020204" pitchFamily="34" charset="0"/>
              <a:buChar char="•"/>
            </a:pPr>
            <a:r>
              <a:rPr lang="en-GB" b="0" i="0" dirty="0">
                <a:solidFill>
                  <a:srgbClr val="333333"/>
                </a:solidFill>
                <a:effectLst/>
                <a:latin typeface="Courier New" panose="02070309020205020404" pitchFamily="49" charset="0"/>
              </a:rPr>
              <a:t>o</a:t>
            </a:r>
            <a:r>
              <a:rPr lang="en-GB" b="0" i="0" dirty="0">
                <a:solidFill>
                  <a:srgbClr val="333333"/>
                </a:solidFill>
                <a:effectLst/>
                <a:latin typeface="Open Sans" panose="020B0606030504020204" pitchFamily="34" charset="0"/>
              </a:rPr>
              <a:t> In the distribution of relief supplies, priority shall be given to persons who must be accorded privileged treatment or special protection, such as children, expectant mothers, maternity cases, and nursing mothers (</a:t>
            </a:r>
            <a:r>
              <a:rPr lang="en-GB" b="0" i="0" dirty="0" err="1">
                <a:solidFill>
                  <a:srgbClr val="333333"/>
                </a:solidFill>
                <a:effectLst/>
                <a:latin typeface="Open Sans" panose="020B0606030504020204" pitchFamily="34" charset="0"/>
              </a:rPr>
              <a:t>GCIV</a:t>
            </a:r>
            <a:r>
              <a:rPr lang="en-GB" b="0" i="0" dirty="0">
                <a:solidFill>
                  <a:srgbClr val="333333"/>
                </a:solidFill>
                <a:effectLst/>
                <a:latin typeface="Open Sans" panose="020B0606030504020204" pitchFamily="34" charset="0"/>
              </a:rPr>
              <a:t> Arts. 38.5, 50; API Art. 70.1).</a:t>
            </a:r>
          </a:p>
          <a:p>
            <a:pPr marL="739458" lvl="1" indent="-284407">
              <a:buFont typeface="Arial" panose="020B0604020202020204" pitchFamily="34" charset="0"/>
              <a:buChar char="•"/>
            </a:pPr>
            <a:r>
              <a:rPr lang="en-GB" b="0" i="0" dirty="0">
                <a:solidFill>
                  <a:srgbClr val="333333"/>
                </a:solidFill>
                <a:effectLst/>
                <a:latin typeface="Courier New" panose="02070309020205020404" pitchFamily="49" charset="0"/>
              </a:rPr>
              <a:t>o</a:t>
            </a:r>
            <a:r>
              <a:rPr lang="en-GB" b="0" i="0" dirty="0">
                <a:solidFill>
                  <a:srgbClr val="333333"/>
                </a:solidFill>
                <a:effectLst/>
                <a:latin typeface="Open Sans" panose="020B0606030504020204" pitchFamily="34" charset="0"/>
              </a:rPr>
              <a:t> In besieged areas or occupied territories, the States party to the Conventions must permit the free passage of all supplies of essential foodstuffs, clothing, and tonics intended for children under fifteen and expectant and nursing mothers (</a:t>
            </a:r>
            <a:r>
              <a:rPr lang="en-GB" b="0" i="0" dirty="0" err="1">
                <a:solidFill>
                  <a:srgbClr val="333333"/>
                </a:solidFill>
                <a:effectLst/>
                <a:latin typeface="Open Sans" panose="020B0606030504020204" pitchFamily="34" charset="0"/>
              </a:rPr>
              <a:t>GCIV</a:t>
            </a:r>
            <a:r>
              <a:rPr lang="en-GB" b="0" i="0" dirty="0">
                <a:solidFill>
                  <a:srgbClr val="333333"/>
                </a:solidFill>
                <a:effectLst/>
                <a:latin typeface="Open Sans" panose="020B0606030504020204" pitchFamily="34" charset="0"/>
              </a:rPr>
              <a:t> Art. 23).’ </a:t>
            </a:r>
            <a:r>
              <a:rPr lang="en-GB" b="0" i="0" u="sng" dirty="0">
                <a:solidFill>
                  <a:srgbClr val="10147E"/>
                </a:solidFill>
                <a:effectLst/>
                <a:latin typeface="Open Sans" panose="020B0606030504020204" pitchFamily="34" charset="0"/>
                <a:hlinkClick r:id="rId3"/>
              </a:rPr>
              <a:t>Footnote</a:t>
            </a:r>
            <a:r>
              <a:rPr lang="en-GB" b="0" i="0" u="sng" baseline="30000" dirty="0">
                <a:solidFill>
                  <a:srgbClr val="10147E"/>
                </a:solidFill>
                <a:effectLst/>
                <a:latin typeface="Open Sans" panose="020B0606030504020204" pitchFamily="34" charset="0"/>
                <a:hlinkClick r:id="rId3"/>
              </a:rPr>
              <a:t>5</a:t>
            </a:r>
            <a:endParaRPr lang="en-GB" b="0" i="0" dirty="0">
              <a:solidFill>
                <a:srgbClr val="333333"/>
              </a:solidFill>
              <a:effectLst/>
              <a:latin typeface="Open Sans" panose="020B0606030504020204" pitchFamily="34" charset="0"/>
            </a:endParaRPr>
          </a:p>
          <a:p>
            <a:pPr algn="l">
              <a:buFont typeface="Arial" panose="020B0604020202020204" pitchFamily="34" charset="0"/>
              <a:buChar char="•"/>
            </a:pPr>
            <a:r>
              <a:rPr lang="en-GB" b="0" i="0" dirty="0">
                <a:solidFill>
                  <a:srgbClr val="333333"/>
                </a:solidFill>
                <a:effectLst/>
                <a:latin typeface="Open Sans" panose="020B0606030504020204" pitchFamily="34" charset="0"/>
              </a:rPr>
              <a:t>Three of the UN’s ‘six grave violations’ (killing and maiming; attacks on schools and hospitals; and the denial of humanitarian access).</a:t>
            </a:r>
          </a:p>
          <a:p>
            <a:pPr algn="l">
              <a:buFont typeface="Arial" panose="020B0604020202020204" pitchFamily="34" charset="0"/>
              <a:buChar char="•"/>
            </a:pPr>
            <a:r>
              <a:rPr lang="en-GB" b="0" i="0" dirty="0">
                <a:solidFill>
                  <a:srgbClr val="333333"/>
                </a:solidFill>
                <a:effectLst/>
                <a:latin typeface="Open Sans" panose="020B0606030504020204" pitchFamily="34" charset="0"/>
              </a:rPr>
              <a:t>The destruction of schools also violates interlinked rights conferred by the UNCRC: The right to relax and play (Article 31); the right to freedom of expression (Article 13); the right to be safe from violence (Article 19) and the right to education (Article 28).</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017752FD-FC3A-4C73-8FC6-0C7FC5D00AC5}" type="slidenum">
              <a:rPr lang="en-GB" smtClean="0"/>
              <a:t>19</a:t>
            </a:fld>
            <a:endParaRPr lang="en-GB"/>
          </a:p>
        </p:txBody>
      </p:sp>
    </p:spTree>
    <p:extLst>
      <p:ext uri="{BB962C8B-B14F-4D97-AF65-F5344CB8AC3E}">
        <p14:creationId xmlns:p14="http://schemas.microsoft.com/office/powerpoint/2010/main" val="2928685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17752FD-FC3A-4C73-8FC6-0C7FC5D00AC5}" type="slidenum">
              <a:rPr lang="en-GB" smtClean="0"/>
              <a:t>20</a:t>
            </a:fld>
            <a:endParaRPr lang="en-GB"/>
          </a:p>
        </p:txBody>
      </p:sp>
    </p:spTree>
    <p:extLst>
      <p:ext uri="{BB962C8B-B14F-4D97-AF65-F5344CB8AC3E}">
        <p14:creationId xmlns:p14="http://schemas.microsoft.com/office/powerpoint/2010/main" val="354398473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QR codes:</a:t>
            </a:r>
          </a:p>
          <a:p>
            <a:endParaRPr lang="en-GB" dirty="0"/>
          </a:p>
          <a:p>
            <a:r>
              <a:rPr lang="en-GB" dirty="0"/>
              <a:t>King et al (2021) </a:t>
            </a:r>
            <a:r>
              <a:rPr lang="en-GB" dirty="0">
                <a:hlinkClick r:id="rId3"/>
              </a:rPr>
              <a:t>Gender stereotypes and biases in early childhood: A systematic review - Tania L King, Anna J </a:t>
            </a:r>
            <a:r>
              <a:rPr lang="en-GB" dirty="0" err="1">
                <a:hlinkClick r:id="rId3"/>
              </a:rPr>
              <a:t>Scovelle</a:t>
            </a:r>
            <a:r>
              <a:rPr lang="en-GB" dirty="0">
                <a:hlinkClick r:id="rId3"/>
              </a:rPr>
              <a:t>, Anneke </a:t>
            </a:r>
            <a:r>
              <a:rPr lang="en-GB" dirty="0" err="1">
                <a:hlinkClick r:id="rId3"/>
              </a:rPr>
              <a:t>Meehl</a:t>
            </a:r>
            <a:r>
              <a:rPr lang="en-GB" dirty="0">
                <a:hlinkClick r:id="rId3"/>
              </a:rPr>
              <a:t>, Allison J Milner, Naomi Priest, 2021 (sagepub.com)</a:t>
            </a:r>
            <a:endParaRPr lang="en-GB" dirty="0"/>
          </a:p>
          <a:p>
            <a:endParaRPr lang="en-GB" dirty="0"/>
          </a:p>
          <a:p>
            <a:endParaRPr lang="en-GB" dirty="0"/>
          </a:p>
          <a:p>
            <a:r>
              <a:rPr lang="en-GB" b="0" i="1" dirty="0">
                <a:solidFill>
                  <a:srgbClr val="333333"/>
                </a:solidFill>
                <a:effectLst/>
                <a:highlight>
                  <a:srgbClr val="FFFFFF"/>
                </a:highlight>
                <a:latin typeface="Open Sans" panose="020B0606030504020204" pitchFamily="34" charset="0"/>
              </a:rPr>
              <a:t>There is increasing recognition that identifying and preventing damaging gender attitudes and stereotypes in childhood, before they become entrenched, is key to enacting broad social change  </a:t>
            </a:r>
            <a:r>
              <a:rPr lang="en-GB" sz="1400" b="1" dirty="0">
                <a:solidFill>
                  <a:srgbClr val="333333"/>
                </a:solidFill>
                <a:highlight>
                  <a:srgbClr val="FFFFFF"/>
                </a:highlight>
                <a:latin typeface="Open Sans" panose="020B0606030504020204" pitchFamily="34" charset="0"/>
              </a:rPr>
              <a:t>- that is quite a scary headliner! Down to professionals to do this allegedly. </a:t>
            </a:r>
          </a:p>
          <a:p>
            <a:endParaRPr lang="en-GB" sz="1400" b="1" dirty="0">
              <a:solidFill>
                <a:srgbClr val="333333"/>
              </a:solidFill>
              <a:highlight>
                <a:srgbClr val="FFFFFF"/>
              </a:highlight>
              <a:latin typeface="Open Sans" panose="020B0606030504020204" pitchFamily="34" charset="0"/>
            </a:endParaRPr>
          </a:p>
          <a:p>
            <a:r>
              <a:rPr lang="en-GB" sz="2000" dirty="0">
                <a:solidFill>
                  <a:srgbClr val="333333"/>
                </a:solidFill>
                <a:highlight>
                  <a:srgbClr val="FFFFFF"/>
                </a:highlight>
                <a:latin typeface="Open Sans" panose="020B0606030504020204" pitchFamily="34" charset="0"/>
              </a:rPr>
              <a:t>There is evidence that children gain insight into certain cultural gender stereotypes and develop preferences for same-gender peers between the ages of two and three years (</a:t>
            </a:r>
            <a:r>
              <a:rPr lang="en-GB" sz="2000" u="sng" dirty="0">
                <a:solidFill>
                  <a:srgbClr val="046FF8"/>
                </a:solidFill>
                <a:highlight>
                  <a:srgbClr val="FFFFFF"/>
                </a:highlight>
                <a:latin typeface="Open Sans" panose="020B0606030504020204" pitchFamily="34" charset="0"/>
                <a:hlinkClick r:id="rId4"/>
              </a:rPr>
              <a:t>Ruble &amp; Martin, 1998</a:t>
            </a:r>
            <a:r>
              <a:rPr lang="en-GB" sz="2000" dirty="0">
                <a:solidFill>
                  <a:srgbClr val="333333"/>
                </a:solidFill>
                <a:highlight>
                  <a:srgbClr val="FFFFFF"/>
                </a:highlight>
                <a:latin typeface="Open Sans" panose="020B0606030504020204" pitchFamily="34" charset="0"/>
              </a:rPr>
              <a:t>). Further, some evidence suggests that gender and racial stereotyping and prejudice can be observed in children as young as three to four years of age (</a:t>
            </a:r>
            <a:r>
              <a:rPr lang="en-GB" sz="2000" u="sng" dirty="0" err="1">
                <a:solidFill>
                  <a:srgbClr val="046FF8"/>
                </a:solidFill>
                <a:highlight>
                  <a:srgbClr val="FFFFFF"/>
                </a:highlight>
                <a:latin typeface="Open Sans" panose="020B0606030504020204" pitchFamily="34" charset="0"/>
                <a:hlinkClick r:id="rId5"/>
              </a:rPr>
              <a:t>Aboud</a:t>
            </a:r>
            <a:r>
              <a:rPr lang="en-GB" sz="2000" u="sng" dirty="0">
                <a:solidFill>
                  <a:srgbClr val="046FF8"/>
                </a:solidFill>
                <a:highlight>
                  <a:srgbClr val="FFFFFF"/>
                </a:highlight>
                <a:latin typeface="Open Sans" panose="020B0606030504020204" pitchFamily="34" charset="0"/>
                <a:hlinkClick r:id="rId5"/>
              </a:rPr>
              <a:t>, 1989</a:t>
            </a:r>
            <a:r>
              <a:rPr lang="en-GB" sz="2000" dirty="0">
                <a:solidFill>
                  <a:srgbClr val="333333"/>
                </a:solidFill>
                <a:highlight>
                  <a:srgbClr val="FFFFFF"/>
                </a:highlight>
                <a:latin typeface="Open Sans" panose="020B0606030504020204" pitchFamily="34" charset="0"/>
              </a:rPr>
              <a:t>).</a:t>
            </a:r>
            <a:endParaRPr lang="en-GB" sz="1400" b="1" dirty="0">
              <a:solidFill>
                <a:srgbClr val="333333"/>
              </a:solidFill>
              <a:highlight>
                <a:srgbClr val="FFFFFF"/>
              </a:highlight>
              <a:latin typeface="Open Sans" panose="020B0606030504020204" pitchFamily="34" charset="0"/>
            </a:endParaRPr>
          </a:p>
          <a:p>
            <a:endParaRPr lang="en-GB" sz="1400" b="1" dirty="0">
              <a:solidFill>
                <a:srgbClr val="333333"/>
              </a:solidFill>
              <a:highlight>
                <a:srgbClr val="FFFFFF"/>
              </a:highlight>
              <a:latin typeface="Open Sans" panose="020B0606030504020204" pitchFamily="34" charset="0"/>
            </a:endParaRPr>
          </a:p>
          <a:p>
            <a:r>
              <a:rPr lang="en-GB" sz="1400" b="1" dirty="0">
                <a:solidFill>
                  <a:srgbClr val="333333"/>
                </a:solidFill>
                <a:highlight>
                  <a:srgbClr val="FFFFFF"/>
                </a:highlight>
                <a:latin typeface="Open Sans" panose="020B0606030504020204" pitchFamily="34" charset="0"/>
              </a:rPr>
              <a:t>So who is responsible for changing gender attitudes? The parent or the professionals? What is the role of government in family life?</a:t>
            </a:r>
          </a:p>
          <a:p>
            <a:endParaRPr lang="en-GB" sz="1400" b="1" dirty="0">
              <a:solidFill>
                <a:srgbClr val="333333"/>
              </a:solidFill>
              <a:highlight>
                <a:srgbClr val="FFFFFF"/>
              </a:highlight>
              <a:latin typeface="Open Sans" panose="020B0606030504020204" pitchFamily="34" charset="0"/>
            </a:endParaRPr>
          </a:p>
          <a:p>
            <a:endParaRPr lang="en-GB" sz="1400" b="1" dirty="0"/>
          </a:p>
          <a:p>
            <a:endParaRPr lang="en-GB" dirty="0"/>
          </a:p>
          <a:p>
            <a:r>
              <a:rPr lang="en-GB" dirty="0">
                <a:hlinkClick r:id="rId6"/>
              </a:rPr>
              <a:t>Starmer: '16 is too young to change legal gender' - BBC News</a:t>
            </a:r>
            <a:endParaRPr lang="en-GB" dirty="0"/>
          </a:p>
          <a:p>
            <a:endParaRPr lang="en-GB" dirty="0"/>
          </a:p>
          <a:p>
            <a:r>
              <a:rPr lang="en-GB" dirty="0"/>
              <a:t>The Scottish bill was blocked by UK Government – what does this say about our understanding of children's voices at 16 and then at 18? (they become adults at 18)</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017752FD-FC3A-4C73-8FC6-0C7FC5D00AC5}" type="slidenum">
              <a:rPr lang="en-GB" smtClean="0"/>
              <a:t>21</a:t>
            </a:fld>
            <a:endParaRPr lang="en-GB"/>
          </a:p>
        </p:txBody>
      </p:sp>
    </p:spTree>
    <p:extLst>
      <p:ext uri="{BB962C8B-B14F-4D97-AF65-F5344CB8AC3E}">
        <p14:creationId xmlns:p14="http://schemas.microsoft.com/office/powerpoint/2010/main" val="410187142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highlight>
                  <a:srgbClr val="FFFFFF"/>
                </a:highlight>
                <a:latin typeface="Open Sans" panose="020B0606030504020204" pitchFamily="34" charset="0"/>
              </a:rPr>
              <a:t>n terms of context, in January 2023, the then Conversative-led British government for the first time in its history blocked a bill passed by the Scottish Parliament (which has had some independent powers to introduce legislation since 1999). This was the Gender Recognition Reform—Scotland Bill (hereafter GRR-S), which sought to reform the 2004 Gender Recognition Act (</a:t>
            </a:r>
            <a:r>
              <a:rPr lang="en-GB" b="0" i="0" dirty="0" err="1">
                <a:solidFill>
                  <a:srgbClr val="333333"/>
                </a:solidFill>
                <a:effectLst/>
                <a:highlight>
                  <a:srgbClr val="FFFFFF"/>
                </a:highlight>
                <a:latin typeface="Open Sans" panose="020B0606030504020204" pitchFamily="34" charset="0"/>
              </a:rPr>
              <a:t>GRA</a:t>
            </a:r>
            <a:r>
              <a:rPr lang="en-GB" b="0" i="0" dirty="0">
                <a:solidFill>
                  <a:srgbClr val="333333"/>
                </a:solidFill>
                <a:effectLst/>
                <a:highlight>
                  <a:srgbClr val="FFFFFF"/>
                </a:highlight>
                <a:latin typeface="Open Sans" panose="020B0606030504020204" pitchFamily="34" charset="0"/>
              </a:rPr>
              <a:t>), a piece of legislation guaranteeing trans people’s the right to obtain a Gender Recognition Certificate and legally recognize their “acquired gender” (as opposed, in a binary model, to the attributed sex as assigned at birth). The GRR-S was planned to follow similar principles from the </a:t>
            </a:r>
            <a:r>
              <a:rPr lang="en-GB" b="0" i="0" dirty="0" err="1">
                <a:solidFill>
                  <a:srgbClr val="333333"/>
                </a:solidFill>
                <a:effectLst/>
                <a:highlight>
                  <a:srgbClr val="FFFFFF"/>
                </a:highlight>
                <a:latin typeface="Open Sans" panose="020B0606030504020204" pitchFamily="34" charset="0"/>
              </a:rPr>
              <a:t>GRA</a:t>
            </a:r>
            <a:r>
              <a:rPr lang="en-GB" b="0" i="0" dirty="0">
                <a:solidFill>
                  <a:srgbClr val="333333"/>
                </a:solidFill>
                <a:effectLst/>
                <a:highlight>
                  <a:srgbClr val="FFFFFF"/>
                </a:highlight>
                <a:latin typeface="Open Sans" panose="020B0606030504020204" pitchFamily="34" charset="0"/>
              </a:rPr>
              <a:t>, however, it also proposed changes to the requirements to facilitate and expand access for trans applicants. One of the major changes would have been the lowering of minimum age of applicants from 18 to 16 years (</a:t>
            </a:r>
            <a:r>
              <a:rPr lang="en-GB" b="0" i="0" u="sng" dirty="0" err="1">
                <a:solidFill>
                  <a:srgbClr val="046FF8"/>
                </a:solidFill>
                <a:effectLst/>
                <a:highlight>
                  <a:srgbClr val="FFFFFF"/>
                </a:highlight>
                <a:latin typeface="Open Sans" panose="020B0606030504020204" pitchFamily="34" charset="0"/>
                <a:hlinkClick r:id="rId3"/>
              </a:rPr>
              <a:t>Cassal</a:t>
            </a:r>
            <a:r>
              <a:rPr lang="en-GB" b="0" i="0" u="sng" dirty="0">
                <a:solidFill>
                  <a:srgbClr val="046FF8"/>
                </a:solidFill>
                <a:effectLst/>
                <a:highlight>
                  <a:srgbClr val="FFFFFF"/>
                </a:highlight>
                <a:latin typeface="Open Sans" panose="020B0606030504020204" pitchFamily="34" charset="0"/>
                <a:hlinkClick r:id="rId3"/>
              </a:rPr>
              <a:t>, 2023</a:t>
            </a:r>
            <a:r>
              <a:rPr lang="en-GB" b="0" i="0" dirty="0">
                <a:solidFill>
                  <a:srgbClr val="333333"/>
                </a:solidFill>
                <a:effectLst/>
                <a:highlight>
                  <a:srgbClr val="FFFFFF"/>
                </a:highlight>
                <a:latin typeface="Open Sans" panose="020B0606030504020204" pitchFamily="34" charset="0"/>
              </a:rPr>
              <a:t>). While the main research procedures have been discussed elsewhere (</a:t>
            </a:r>
            <a:r>
              <a:rPr lang="en-GB" b="0" i="0" u="sng" dirty="0" err="1">
                <a:solidFill>
                  <a:srgbClr val="046FF8"/>
                </a:solidFill>
                <a:effectLst/>
                <a:highlight>
                  <a:srgbClr val="FFFFFF"/>
                </a:highlight>
                <a:latin typeface="Open Sans" panose="020B0606030504020204" pitchFamily="34" charset="0"/>
                <a:hlinkClick r:id="rId4"/>
              </a:rPr>
              <a:t>Cassal</a:t>
            </a:r>
            <a:r>
              <a:rPr lang="en-GB" b="0" i="0" u="sng" dirty="0">
                <a:solidFill>
                  <a:srgbClr val="046FF8"/>
                </a:solidFill>
                <a:effectLst/>
                <a:highlight>
                  <a:srgbClr val="FFFFFF"/>
                </a:highlight>
                <a:latin typeface="Open Sans" panose="020B0606030504020204" pitchFamily="34" charset="0"/>
                <a:hlinkClick r:id="rId4"/>
              </a:rPr>
              <a:t>, 2024</a:t>
            </a:r>
            <a:r>
              <a:rPr lang="en-GB" b="0" i="0" dirty="0">
                <a:solidFill>
                  <a:srgbClr val="333333"/>
                </a:solidFill>
                <a:effectLst/>
                <a:highlight>
                  <a:srgbClr val="FFFFFF"/>
                </a:highlight>
                <a:latin typeface="Open Sans" panose="020B0606030504020204" pitchFamily="34" charset="0"/>
              </a:rPr>
              <a:t>), the important aspect to note here is the role played by figurations of childhood in this debate.</a:t>
            </a:r>
          </a:p>
          <a:p>
            <a:endParaRPr lang="en-GB" b="0" i="0" dirty="0">
              <a:solidFill>
                <a:srgbClr val="333333"/>
              </a:solidFill>
              <a:effectLst/>
              <a:highlight>
                <a:srgbClr val="FFFFFF"/>
              </a:highligh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017752FD-FC3A-4C73-8FC6-0C7FC5D00AC5}" type="slidenum">
              <a:rPr lang="en-GB" smtClean="0"/>
              <a:t>22</a:t>
            </a:fld>
            <a:endParaRPr lang="en-GB"/>
          </a:p>
        </p:txBody>
      </p:sp>
    </p:spTree>
    <p:extLst>
      <p:ext uri="{BB962C8B-B14F-4D97-AF65-F5344CB8AC3E}">
        <p14:creationId xmlns:p14="http://schemas.microsoft.com/office/powerpoint/2010/main" val="148906051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7752FD-FC3A-4C73-8FC6-0C7FC5D00AC5}" type="slidenum">
              <a:rPr lang="en-GB" smtClean="0"/>
              <a:t>23</a:t>
            </a:fld>
            <a:endParaRPr lang="en-GB"/>
          </a:p>
        </p:txBody>
      </p:sp>
    </p:spTree>
    <p:extLst>
      <p:ext uri="{BB962C8B-B14F-4D97-AF65-F5344CB8AC3E}">
        <p14:creationId xmlns:p14="http://schemas.microsoft.com/office/powerpoint/2010/main" val="124488351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Post-WWII and the Rise of Adolescence</a:t>
            </a:r>
          </a:p>
          <a:p>
            <a:endParaRPr lang="en-GB" dirty="0"/>
          </a:p>
          <a:p>
            <a:pPr algn="l"/>
            <a:r>
              <a:rPr lang="en-GB" dirty="0"/>
              <a:t>Post-war media images of teenagers, perhaps from 1950s advertisements or movies, which helped shape the construction of adolescence as a distinct phase. The mid-20th century saw the emergence of adolescence as a cultural category, separate from childhood and adulthood. Media, marketing, and education played a role in constructing adolescence as a time for personal exploration and rebellion. </a:t>
            </a:r>
            <a:r>
              <a:rPr lang="en-GB" b="0" i="0" dirty="0">
                <a:solidFill>
                  <a:srgbClr val="FFFFFF"/>
                </a:solidFill>
                <a:effectLst/>
                <a:highlight>
                  <a:srgbClr val="1A1A1A"/>
                </a:highlight>
                <a:latin typeface="AkkuratMono"/>
              </a:rPr>
              <a:t>During 1944, Americans started to use the word ‘teenager’ to describe the place of youth in their society. From the very beginning, it was a marketing term that recognised the spending power of adolescents.</a:t>
            </a:r>
          </a:p>
          <a:p>
            <a:pPr algn="l"/>
            <a:r>
              <a:rPr lang="en-GB" b="0" i="0" dirty="0">
                <a:solidFill>
                  <a:srgbClr val="FFFFFF"/>
                </a:solidFill>
                <a:effectLst/>
                <a:highlight>
                  <a:srgbClr val="1A1A1A"/>
                </a:highlight>
                <a:latin typeface="AkkuratMono"/>
              </a:rPr>
              <a:t>Within a culture that thought of business in terms of national identity and individual freedom, the fact that youth had become a market also meant that it had become a discrete, separate age group with its own peer-generated rituals, rights and demands.</a:t>
            </a:r>
          </a:p>
          <a:p>
            <a:pPr algn="l"/>
            <a:r>
              <a:rPr lang="en-GB" b="0" i="0" dirty="0">
                <a:solidFill>
                  <a:srgbClr val="FFFFFF"/>
                </a:solidFill>
                <a:effectLst/>
                <a:highlight>
                  <a:srgbClr val="1A1A1A"/>
                </a:highlight>
                <a:latin typeface="AkkuratMono"/>
              </a:rPr>
              <a:t>The coining of the word ‘teenager’ marked the emancipation of adolescence. It also resolved a deep-seated problem within America and Northern Europe. Youth had been seen both as an enigma and a threat ever since the dawn of civilisation, but the political, economic and cultural upheavals of the late 18th century gave the discussion of its status a new urgency. It was during this period that the romantic idea of youth as a separate, stormy, rebellious stage of life began.</a:t>
            </a:r>
          </a:p>
          <a:p>
            <a:pPr algn="l"/>
            <a:r>
              <a:rPr lang="en-GB" b="0" i="0" dirty="0">
                <a:solidFill>
                  <a:srgbClr val="FFFFFF"/>
                </a:solidFill>
                <a:effectLst/>
                <a:highlight>
                  <a:srgbClr val="1A1A1A"/>
                </a:highlight>
                <a:latin typeface="AkkuratMono"/>
              </a:rPr>
              <a:t>Again – looking at </a:t>
            </a:r>
          </a:p>
          <a:p>
            <a:endParaRPr lang="en-GB" dirty="0"/>
          </a:p>
        </p:txBody>
      </p:sp>
      <p:sp>
        <p:nvSpPr>
          <p:cNvPr id="4" name="Slide Number Placeholder 3"/>
          <p:cNvSpPr>
            <a:spLocks noGrp="1"/>
          </p:cNvSpPr>
          <p:nvPr>
            <p:ph type="sldNum" sz="quarter" idx="5"/>
          </p:nvPr>
        </p:nvSpPr>
        <p:spPr/>
        <p:txBody>
          <a:bodyPr/>
          <a:lstStyle/>
          <a:p>
            <a:fld id="{017752FD-FC3A-4C73-8FC6-0C7FC5D00AC5}" type="slidenum">
              <a:rPr lang="en-GB" smtClean="0"/>
              <a:t>24</a:t>
            </a:fld>
            <a:endParaRPr lang="en-GB"/>
          </a:p>
        </p:txBody>
      </p:sp>
    </p:spTree>
    <p:extLst>
      <p:ext uri="{BB962C8B-B14F-4D97-AF65-F5344CB8AC3E}">
        <p14:creationId xmlns:p14="http://schemas.microsoft.com/office/powerpoint/2010/main" val="42993872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7752FD-FC3A-4C73-8FC6-0C7FC5D00AC5}" type="slidenum">
              <a:rPr lang="en-GB" smtClean="0"/>
              <a:t>25</a:t>
            </a:fld>
            <a:endParaRPr lang="en-GB"/>
          </a:p>
        </p:txBody>
      </p:sp>
    </p:spTree>
    <p:extLst>
      <p:ext uri="{BB962C8B-B14F-4D97-AF65-F5344CB8AC3E}">
        <p14:creationId xmlns:p14="http://schemas.microsoft.com/office/powerpoint/2010/main" val="257495463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time children were seen as separate from their families was when Education became a legislative issue  1870 education Act</a:t>
            </a:r>
          </a:p>
          <a:p>
            <a:endParaRPr lang="en-GB" dirty="0"/>
          </a:p>
          <a:p>
            <a:r>
              <a:rPr lang="en-GB" dirty="0"/>
              <a:t>QR codes: </a:t>
            </a:r>
          </a:p>
          <a:p>
            <a:endParaRPr lang="en-GB" dirty="0"/>
          </a:p>
          <a:p>
            <a:endParaRPr lang="en-GB" dirty="0"/>
          </a:p>
          <a:p>
            <a:r>
              <a:rPr lang="en-GB" b="0" i="0" dirty="0">
                <a:solidFill>
                  <a:srgbClr val="333333"/>
                </a:solidFill>
                <a:effectLst/>
                <a:highlight>
                  <a:srgbClr val="FFFFFF"/>
                </a:highlight>
                <a:latin typeface="Open Sans" panose="020B0606030504020204" pitchFamily="34" charset="0"/>
              </a:rPr>
              <a:t>Power, K. (2021). The influence of changing discourses of childhood on 1860s educational policy. </a:t>
            </a:r>
            <a:r>
              <a:rPr lang="en-GB" b="0" i="1" dirty="0">
                <a:solidFill>
                  <a:srgbClr val="333333"/>
                </a:solidFill>
                <a:effectLst/>
                <a:highlight>
                  <a:srgbClr val="FFFFFF"/>
                </a:highlight>
                <a:latin typeface="Open Sans" panose="020B0606030504020204" pitchFamily="34" charset="0"/>
              </a:rPr>
              <a:t>History of Education</a:t>
            </a:r>
            <a:r>
              <a:rPr lang="en-GB" b="0" i="0" dirty="0">
                <a:solidFill>
                  <a:srgbClr val="333333"/>
                </a:solidFill>
                <a:effectLst/>
                <a:highlight>
                  <a:srgbClr val="FFFFFF"/>
                </a:highlight>
                <a:latin typeface="Open Sans" panose="020B0606030504020204" pitchFamily="34" charset="0"/>
              </a:rPr>
              <a:t>, </a:t>
            </a:r>
            <a:r>
              <a:rPr lang="en-GB" b="0" i="1" dirty="0">
                <a:solidFill>
                  <a:srgbClr val="333333"/>
                </a:solidFill>
                <a:effectLst/>
                <a:highlight>
                  <a:srgbClr val="FFFFFF"/>
                </a:highlight>
                <a:latin typeface="Open Sans" panose="020B0606030504020204" pitchFamily="34" charset="0"/>
              </a:rPr>
              <a:t>51</a:t>
            </a:r>
            <a:r>
              <a:rPr lang="en-GB" b="0" i="0" dirty="0">
                <a:solidFill>
                  <a:srgbClr val="333333"/>
                </a:solidFill>
                <a:effectLst/>
                <a:highlight>
                  <a:srgbClr val="FFFFFF"/>
                </a:highlight>
                <a:latin typeface="Open Sans" panose="020B0606030504020204" pitchFamily="34" charset="0"/>
              </a:rPr>
              <a:t>(1), 1–21. https://doi.org/10.1080/0046760X.2021.1953158</a:t>
            </a:r>
          </a:p>
          <a:p>
            <a:endParaRPr lang="en-GB" dirty="0"/>
          </a:p>
          <a:p>
            <a:endParaRPr lang="en-GB" dirty="0"/>
          </a:p>
          <a:p>
            <a:r>
              <a:rPr lang="en-GB" dirty="0">
                <a:hlinkClick r:id="rId3"/>
              </a:rPr>
              <a:t>Ensuring a suitable education for all: The relationship between family and state (</a:t>
            </a:r>
            <a:r>
              <a:rPr lang="en-GB" dirty="0" err="1">
                <a:hlinkClick r:id="rId3"/>
              </a:rPr>
              <a:t>senedd.wales</a:t>
            </a:r>
            <a:r>
              <a:rPr lang="en-GB" dirty="0">
                <a:hlinkClick r:id="rId3"/>
              </a:rPr>
              <a:t>)</a:t>
            </a:r>
            <a:endParaRPr lang="en-GB" dirty="0"/>
          </a:p>
          <a:p>
            <a:endParaRPr lang="en-GB" dirty="0"/>
          </a:p>
          <a:p>
            <a:endParaRPr lang="en-GB" dirty="0"/>
          </a:p>
          <a:p>
            <a:r>
              <a:rPr lang="en-GB" dirty="0"/>
              <a:t>Civitas </a:t>
            </a:r>
            <a:r>
              <a:rPr lang="en-GB" dirty="0" err="1">
                <a:hlinkClick r:id="rId4"/>
              </a:rPr>
              <a:t>Civitas</a:t>
            </a:r>
            <a:r>
              <a:rPr lang="en-GB" dirty="0">
                <a:hlinkClick r:id="rId4"/>
              </a:rPr>
              <a:t>: Institute for the Study of Civil Society Family and state in education</a:t>
            </a:r>
            <a:r>
              <a:rPr lang="en-GB" dirty="0"/>
              <a:t> Prof Anthony o Hear</a:t>
            </a:r>
          </a:p>
        </p:txBody>
      </p:sp>
      <p:sp>
        <p:nvSpPr>
          <p:cNvPr id="4" name="Slide Number Placeholder 3"/>
          <p:cNvSpPr>
            <a:spLocks noGrp="1"/>
          </p:cNvSpPr>
          <p:nvPr>
            <p:ph type="sldNum" sz="quarter" idx="5"/>
          </p:nvPr>
        </p:nvSpPr>
        <p:spPr/>
        <p:txBody>
          <a:bodyPr/>
          <a:lstStyle/>
          <a:p>
            <a:fld id="{017752FD-FC3A-4C73-8FC6-0C7FC5D00AC5}" type="slidenum">
              <a:rPr lang="en-GB" smtClean="0"/>
              <a:t>26</a:t>
            </a:fld>
            <a:endParaRPr lang="en-GB"/>
          </a:p>
        </p:txBody>
      </p:sp>
    </p:spTree>
    <p:extLst>
      <p:ext uri="{BB962C8B-B14F-4D97-AF65-F5344CB8AC3E}">
        <p14:creationId xmlns:p14="http://schemas.microsoft.com/office/powerpoint/2010/main" val="279081370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7752FD-FC3A-4C73-8FC6-0C7FC5D00AC5}" type="slidenum">
              <a:rPr lang="en-GB" smtClean="0"/>
              <a:t>27</a:t>
            </a:fld>
            <a:endParaRPr lang="en-GB"/>
          </a:p>
        </p:txBody>
      </p:sp>
    </p:spTree>
    <p:extLst>
      <p:ext uri="{BB962C8B-B14F-4D97-AF65-F5344CB8AC3E}">
        <p14:creationId xmlns:p14="http://schemas.microsoft.com/office/powerpoint/2010/main" val="282270053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17752FD-FC3A-4C73-8FC6-0C7FC5D00AC5}" type="slidenum">
              <a:rPr lang="en-GB" smtClean="0"/>
              <a:t>28</a:t>
            </a:fld>
            <a:endParaRPr lang="en-GB"/>
          </a:p>
        </p:txBody>
      </p:sp>
    </p:spTree>
    <p:extLst>
      <p:ext uri="{BB962C8B-B14F-4D97-AF65-F5344CB8AC3E}">
        <p14:creationId xmlns:p14="http://schemas.microsoft.com/office/powerpoint/2010/main" val="66590882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Lloyd deMause is partly correct. Viewed from this side of history, the tradition of childhood is indeed the tradition of neglect, torture and infanticide. So-called parental care and education have often been a cover for the widespread social and psychological exploitation of children. Many past societies saw children as the property of their parents, sometimes without any legal protection against parental oppression. This in turn legitimized every variety of institutional violence. Mutilation of children in some societies – in the form of castration, circumcision or beautification through folk surgery – was the norm, rather than the exception. Terrorization of children for fun or for ensuring conformity was widespread. So were sodomy and other sexual abuses of children. Often these took place with the full consent not only of the victim’s parents but also of society. And, above all, infanticide was not only common; it was often a way of life. It took place in the ‘civilized’ West and in ‘pacifist’ India till the middle of the nineteenth century. (Indirect female infanticide exists in many pockets of India and other traditional third-world societies even now.)</a:t>
            </a:r>
          </a:p>
        </p:txBody>
      </p:sp>
      <p:sp>
        <p:nvSpPr>
          <p:cNvPr id="4" name="Slide Number Placeholder 3"/>
          <p:cNvSpPr>
            <a:spLocks noGrp="1"/>
          </p:cNvSpPr>
          <p:nvPr>
            <p:ph type="sldNum" sz="quarter" idx="5"/>
          </p:nvPr>
        </p:nvSpPr>
        <p:spPr/>
        <p:txBody>
          <a:bodyPr/>
          <a:lstStyle/>
          <a:p>
            <a:fld id="{017752FD-FC3A-4C73-8FC6-0C7FC5D00AC5}" type="slidenum">
              <a:rPr lang="en-GB" smtClean="0"/>
              <a:t>29</a:t>
            </a:fld>
            <a:endParaRPr lang="en-GB"/>
          </a:p>
        </p:txBody>
      </p:sp>
    </p:spTree>
    <p:extLst>
      <p:ext uri="{BB962C8B-B14F-4D97-AF65-F5344CB8AC3E}">
        <p14:creationId xmlns:p14="http://schemas.microsoft.com/office/powerpoint/2010/main" val="38861168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1A19B51-0D45-457F-B13E-2F28EAE6A722}" type="datetimeFigureOut">
              <a:rPr lang="en-GB" smtClean="0"/>
              <a:t>23/09/2025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523361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A19B51-0D45-457F-B13E-2F28EAE6A722}" type="datetimeFigureOut">
              <a:rPr lang="en-GB" smtClean="0"/>
              <a:t>23/09/2025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2595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A19B51-0D45-457F-B13E-2F28EAE6A722}" type="datetimeFigureOut">
              <a:rPr lang="en-GB" smtClean="0"/>
              <a:t>23/09/2025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583527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1A19B51-0D45-457F-B13E-2F28EAE6A722}" type="datetimeFigureOut">
              <a:rPr lang="en-GB" smtClean="0"/>
              <a:t>23/09/2025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0571988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1A19B51-0D45-457F-B13E-2F28EAE6A722}" type="datetimeFigureOut">
              <a:rPr lang="en-GB" smtClean="0"/>
              <a:t>23/09/2025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5115370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1A19B51-0D45-457F-B13E-2F28EAE6A722}" type="datetimeFigureOut">
              <a:rPr lang="en-GB" smtClean="0"/>
              <a:t>23/09/2025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8073883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A19B51-0D45-457F-B13E-2F28EAE6A722}" type="datetimeFigureOut">
              <a:rPr lang="en-GB" smtClean="0"/>
              <a:t>23/09/2025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0455183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1A19B51-0D45-457F-B13E-2F28EAE6A722}" type="datetimeFigureOut">
              <a:rPr lang="en-GB" smtClean="0"/>
              <a:t>23/09/2025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3382413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1A19B51-0D45-457F-B13E-2F28EAE6A722}" type="datetimeFigureOut">
              <a:rPr lang="en-GB" smtClean="0"/>
              <a:t>23/09/2025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3436846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A19B51-0D45-457F-B13E-2F28EAE6A722}" type="datetimeFigureOut">
              <a:rPr lang="en-GB" smtClean="0"/>
              <a:t>23/09/2025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998085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A19B51-0D45-457F-B13E-2F28EAE6A722}" type="datetimeFigureOut">
              <a:rPr lang="en-GB" smtClean="0"/>
              <a:t>23/09/2025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6757144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1A19B51-0D45-457F-B13E-2F28EAE6A722}" type="datetimeFigureOut">
              <a:rPr lang="en-GB" smtClean="0"/>
              <a:t>23/09/2025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BB01440-DAD1-442B-B960-439509CB9D9E}" type="slidenum">
              <a:rPr lang="en-GB" smtClean="0"/>
              <a:t>‹#›</a:t>
            </a:fld>
            <a:endParaRPr lang="en-GB"/>
          </a:p>
        </p:txBody>
      </p:sp>
      <p:sp>
        <p:nvSpPr>
          <p:cNvPr id="7" name="TextBox 6">
            <a:extLst>
              <a:ext uri="{FF2B5EF4-FFF2-40B4-BE49-F238E27FC236}">
                <a16:creationId xmlns:a16="http://schemas.microsoft.com/office/drawing/2014/main" id="{BCBBE088-D6C8-7CA5-774E-99245B075B8A}"/>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8" name="Picture 7">
            <a:extLst>
              <a:ext uri="{FF2B5EF4-FFF2-40B4-BE49-F238E27FC236}">
                <a16:creationId xmlns:a16="http://schemas.microsoft.com/office/drawing/2014/main" id="{9E21AC11-2493-AD8D-BE34-9F097A708015}"/>
              </a:ext>
            </a:extLst>
          </p:cNvPr>
          <p:cNvPicPr>
            <a:picLocks noChangeAspect="1"/>
          </p:cNvPicPr>
          <p:nvPr userDrawn="1"/>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56724543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en.wikipedia.org/wiki/Duccio_di_Buoninsegna"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s://link.springer.com/referenceworkentry/10.1007/978-3-031-08956-5_765-1#ref-CR7" TargetMode="External"/><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4.xml"/><Relationship Id="rId4" Type="http://schemas.openxmlformats.org/officeDocument/2006/relationships/image" Target="../media/image12.png"/></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1.xml"/><Relationship Id="rId1" Type="http://schemas.openxmlformats.org/officeDocument/2006/relationships/slideLayout" Target="../slideLayouts/slideLayout4.xml"/><Relationship Id="rId4" Type="http://schemas.openxmlformats.org/officeDocument/2006/relationships/image" Target="../media/image16.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image" Target="../media/image20.jpeg"/><Relationship Id="rId4" Type="http://schemas.openxmlformats.org/officeDocument/2006/relationships/image" Target="../media/image19.png"/></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BD876-E0FA-7717-1F05-BAE41A7A239F}"/>
              </a:ext>
            </a:extLst>
          </p:cNvPr>
          <p:cNvSpPr>
            <a:spLocks noGrp="1"/>
          </p:cNvSpPr>
          <p:nvPr>
            <p:ph type="ctrTitle"/>
          </p:nvPr>
        </p:nvSpPr>
        <p:spPr/>
        <p:txBody>
          <a:bodyPr>
            <a:normAutofit/>
          </a:bodyPr>
          <a:lstStyle/>
          <a:p>
            <a:r>
              <a:rPr lang="en-GB" dirty="0" err="1"/>
              <a:t>Plentynodd</a:t>
            </a:r>
            <a:r>
              <a:rPr lang="en-GB" dirty="0"/>
              <a:t> </a:t>
            </a:r>
            <a:r>
              <a:rPr lang="en-GB" dirty="0" err="1"/>
              <a:t>trwy</a:t>
            </a:r>
            <a:r>
              <a:rPr lang="en-GB" dirty="0"/>
              <a:t> </a:t>
            </a:r>
            <a:r>
              <a:rPr lang="en-GB" dirty="0" err="1"/>
              <a:t>hanes</a:t>
            </a:r>
            <a:r>
              <a:rPr lang="en-GB" dirty="0"/>
              <a:t>/ Childhood through history</a:t>
            </a:r>
          </a:p>
        </p:txBody>
      </p:sp>
      <p:sp>
        <p:nvSpPr>
          <p:cNvPr id="3" name="Subtitle 2">
            <a:extLst>
              <a:ext uri="{FF2B5EF4-FFF2-40B4-BE49-F238E27FC236}">
                <a16:creationId xmlns:a16="http://schemas.microsoft.com/office/drawing/2014/main" id="{BBC4DB15-F31E-CA9B-AE87-97BF54FB4626}"/>
              </a:ext>
            </a:extLst>
          </p:cNvPr>
          <p:cNvSpPr>
            <a:spLocks noGrp="1"/>
          </p:cNvSpPr>
          <p:nvPr>
            <p:ph type="subTitle" idx="1"/>
          </p:nvPr>
        </p:nvSpPr>
        <p:spPr/>
        <p:txBody>
          <a:bodyPr/>
          <a:lstStyle/>
          <a:p>
            <a:r>
              <a:rPr lang="en-GB" dirty="0"/>
              <a:t>Dr Alison Murphy</a:t>
            </a:r>
          </a:p>
        </p:txBody>
      </p:sp>
    </p:spTree>
    <p:extLst>
      <p:ext uri="{BB962C8B-B14F-4D97-AF65-F5344CB8AC3E}">
        <p14:creationId xmlns:p14="http://schemas.microsoft.com/office/powerpoint/2010/main" val="21000092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73C22-C013-EFB6-A030-8323A297395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09523D4-3F7F-514D-5D18-85E0E74836D2}"/>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851BA605-85C1-4F41-4B43-0B0DCDD93DFA}"/>
              </a:ext>
            </a:extLst>
          </p:cNvPr>
          <p:cNvSpPr>
            <a:spLocks noGrp="1"/>
          </p:cNvSpPr>
          <p:nvPr>
            <p:ph sz="half" idx="2"/>
          </p:nvPr>
        </p:nvSpPr>
        <p:spPr/>
        <p:txBody>
          <a:bodyPr/>
          <a:lstStyle/>
          <a:p>
            <a:endParaRPr lang="en-GB"/>
          </a:p>
        </p:txBody>
      </p:sp>
      <p:pic>
        <p:nvPicPr>
          <p:cNvPr id="12290" name="Picture 2" descr="BBC - Primary History - Indus Valley - Games and Toys">
            <a:extLst>
              <a:ext uri="{FF2B5EF4-FFF2-40B4-BE49-F238E27FC236}">
                <a16:creationId xmlns:a16="http://schemas.microsoft.com/office/drawing/2014/main" id="{CCFC7C86-474D-18C3-911C-1E996E692B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9064"/>
            <a:ext cx="12192000" cy="70815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02374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1105F-4A3F-A9C3-C5BA-93E5F86CAAEE}"/>
              </a:ext>
            </a:extLst>
          </p:cNvPr>
          <p:cNvSpPr>
            <a:spLocks noGrp="1"/>
          </p:cNvSpPr>
          <p:nvPr>
            <p:ph type="title"/>
          </p:nvPr>
        </p:nvSpPr>
        <p:spPr/>
        <p:txBody>
          <a:bodyPr>
            <a:normAutofit/>
          </a:bodyPr>
          <a:lstStyle/>
          <a:p>
            <a:r>
              <a:rPr lang="en-GB" sz="2800" b="0" i="0" dirty="0">
                <a:effectLst/>
                <a:highlight>
                  <a:srgbClr val="FFFFFF"/>
                </a:highlight>
                <a:latin typeface="Arial" panose="020B0604020202020204" pitchFamily="34" charset="0"/>
                <a:cs typeface="Arial" panose="020B0604020202020204" pitchFamily="34" charset="0"/>
              </a:rPr>
              <a:t>Ox- or water buffalo-drawn cart with driver from Harappa </a:t>
            </a:r>
            <a:br>
              <a:rPr lang="en-GB" sz="2800" b="0" i="0" dirty="0">
                <a:effectLst/>
                <a:highlight>
                  <a:srgbClr val="FFFFFF"/>
                </a:highlight>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5000- 3000 </a:t>
            </a:r>
            <a:r>
              <a:rPr lang="en-GB" sz="2800" dirty="0" err="1">
                <a:latin typeface="Arial" panose="020B0604020202020204" pitchFamily="34" charset="0"/>
                <a:cs typeface="Arial" panose="020B0604020202020204" pitchFamily="34" charset="0"/>
              </a:rPr>
              <a:t>bc</a:t>
            </a:r>
            <a:r>
              <a:rPr lang="en-GB" sz="2800" dirty="0">
                <a:latin typeface="Arial" panose="020B0604020202020204" pitchFamily="34" charset="0"/>
                <a:cs typeface="Arial" panose="020B0604020202020204" pitchFamily="34" charset="0"/>
              </a:rPr>
              <a:t> - </a:t>
            </a:r>
            <a:r>
              <a:rPr lang="en-GB" sz="2800" dirty="0" err="1">
                <a:latin typeface="Arial" panose="020B0604020202020204" pitchFamily="34" charset="0"/>
                <a:cs typeface="Arial" panose="020B0604020202020204" pitchFamily="34" charset="0"/>
              </a:rPr>
              <a:t>Harapian</a:t>
            </a:r>
            <a:r>
              <a:rPr lang="en-GB" sz="2800" dirty="0">
                <a:latin typeface="Arial" panose="020B0604020202020204" pitchFamily="34" charset="0"/>
                <a:cs typeface="Arial" panose="020B0604020202020204" pitchFamily="34" charset="0"/>
              </a:rPr>
              <a:t> Civilization. Indus valley </a:t>
            </a:r>
          </a:p>
        </p:txBody>
      </p:sp>
      <p:sp>
        <p:nvSpPr>
          <p:cNvPr id="3" name="Content Placeholder 2">
            <a:extLst>
              <a:ext uri="{FF2B5EF4-FFF2-40B4-BE49-F238E27FC236}">
                <a16:creationId xmlns:a16="http://schemas.microsoft.com/office/drawing/2014/main" id="{2C410A12-4F1F-FBA3-CE61-29EB741CCC7D}"/>
              </a:ext>
            </a:extLst>
          </p:cNvPr>
          <p:cNvSpPr>
            <a:spLocks noGrp="1"/>
          </p:cNvSpPr>
          <p:nvPr>
            <p:ph sz="half" idx="1"/>
          </p:nvPr>
        </p:nvSpPr>
        <p:spPr>
          <a:xfrm>
            <a:off x="6558064" y="1734462"/>
            <a:ext cx="5181600" cy="3974775"/>
          </a:xfrm>
        </p:spPr>
        <p:txBody>
          <a:bodyPr/>
          <a:lstStyle/>
          <a:p>
            <a:pPr marL="0" indent="0">
              <a:buNone/>
            </a:pPr>
            <a:endParaRPr lang="en-GB" dirty="0"/>
          </a:p>
          <a:p>
            <a:r>
              <a:rPr lang="en-GB" dirty="0">
                <a:solidFill>
                  <a:schemeClr val="accent4">
                    <a:lumMod val="75000"/>
                  </a:schemeClr>
                </a:solidFill>
              </a:rPr>
              <a:t>What do you think childhood was like 5000 years ago?</a:t>
            </a:r>
          </a:p>
          <a:p>
            <a:pPr marL="0" indent="0">
              <a:buNone/>
            </a:pPr>
            <a:endParaRPr lang="en-GB" dirty="0">
              <a:solidFill>
                <a:schemeClr val="accent4">
                  <a:lumMod val="75000"/>
                </a:schemeClr>
              </a:solidFill>
            </a:endParaRPr>
          </a:p>
          <a:p>
            <a:r>
              <a:rPr lang="en-GB" dirty="0">
                <a:solidFill>
                  <a:schemeClr val="accent4">
                    <a:lumMod val="75000"/>
                  </a:schemeClr>
                </a:solidFill>
              </a:rPr>
              <a:t>Did children play? </a:t>
            </a:r>
          </a:p>
        </p:txBody>
      </p:sp>
      <p:sp>
        <p:nvSpPr>
          <p:cNvPr id="7" name="TextBox 6">
            <a:extLst>
              <a:ext uri="{FF2B5EF4-FFF2-40B4-BE49-F238E27FC236}">
                <a16:creationId xmlns:a16="http://schemas.microsoft.com/office/drawing/2014/main" id="{4245AE04-046B-3A23-59C2-76F60B9D9F2A}"/>
              </a:ext>
            </a:extLst>
          </p:cNvPr>
          <p:cNvSpPr txBox="1"/>
          <p:nvPr/>
        </p:nvSpPr>
        <p:spPr>
          <a:xfrm>
            <a:off x="685799" y="2278638"/>
            <a:ext cx="4948137" cy="2677656"/>
          </a:xfrm>
          <a:prstGeom prst="rect">
            <a:avLst/>
          </a:prstGeom>
          <a:noFill/>
        </p:spPr>
        <p:txBody>
          <a:bodyPr wrap="square">
            <a:spAutoFit/>
          </a:bodyPr>
          <a:lstStyle/>
          <a:p>
            <a:pPr marL="457200" marR="0" lvl="0" indent="-4572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cy-GB" altLang="en-US" sz="28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Sut brofiad oedd plentyndod 5000 o flynyddoedd yn ôl yn eich barn chi?</a:t>
            </a:r>
          </a:p>
          <a:p>
            <a:pPr marL="457200" marR="0" lvl="0" indent="-4572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lang="cy-GB" altLang="en-US" sz="2800" dirty="0">
              <a:solidFill>
                <a:srgbClr val="1F1F1F"/>
              </a:solidFill>
              <a:latin typeface="Arial" panose="020B0604020202020204" pitchFamily="34" charset="0"/>
              <a:ea typeface="inherit"/>
              <a:cs typeface="Arial" panose="020B0604020202020204" pitchFamily="34" charset="0"/>
            </a:endParaRPr>
          </a:p>
          <a:p>
            <a:pPr marL="457200" marR="0" lvl="0" indent="-4572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cy-GB" altLang="en-US" sz="28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 Oedd plant yn chwarae?</a:t>
            </a:r>
            <a:r>
              <a:rPr kumimoji="0" lang="cy-GB" altLang="en-US" sz="2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067013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C10CE-467B-9A5F-3BF5-E62F57AF4E4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1471586-ED7B-E68B-4FD8-E88D5F09B479}"/>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83D3A98B-568F-C1A2-0A4D-DD01CAB60352}"/>
              </a:ext>
            </a:extLst>
          </p:cNvPr>
          <p:cNvSpPr>
            <a:spLocks noGrp="1"/>
          </p:cNvSpPr>
          <p:nvPr>
            <p:ph sz="half" idx="2"/>
          </p:nvPr>
        </p:nvSpPr>
        <p:spPr/>
        <p:txBody>
          <a:bodyPr/>
          <a:lstStyle/>
          <a:p>
            <a:endParaRPr lang="en-GB"/>
          </a:p>
        </p:txBody>
      </p:sp>
      <p:pic>
        <p:nvPicPr>
          <p:cNvPr id="1026" name="Picture 2" descr="undefined">
            <a:extLst>
              <a:ext uri="{FF2B5EF4-FFF2-40B4-BE49-F238E27FC236}">
                <a16:creationId xmlns:a16="http://schemas.microsoft.com/office/drawing/2014/main" id="{24F2867D-64E8-E41D-B389-5E026D2CE0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6200000">
            <a:off x="2667001" y="-2667001"/>
            <a:ext cx="6858000" cy="121920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51066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A70F0-2152-5C88-D6E8-6F154A30A46C}"/>
              </a:ext>
            </a:extLst>
          </p:cNvPr>
          <p:cNvSpPr>
            <a:spLocks noGrp="1"/>
          </p:cNvSpPr>
          <p:nvPr>
            <p:ph type="title"/>
          </p:nvPr>
        </p:nvSpPr>
        <p:spPr>
          <a:xfrm>
            <a:off x="468548" y="133012"/>
            <a:ext cx="10515600" cy="1325563"/>
          </a:xfrm>
        </p:spPr>
        <p:txBody>
          <a:bodyPr>
            <a:normAutofit/>
          </a:bodyPr>
          <a:lstStyle/>
          <a:p>
            <a:r>
              <a:rPr lang="en-GB" sz="2400" dirty="0"/>
              <a:t>Madonna with child and two angels (</a:t>
            </a:r>
            <a:r>
              <a:rPr lang="en-GB" sz="2400" dirty="0" err="1"/>
              <a:t>Crevole</a:t>
            </a:r>
            <a:r>
              <a:rPr lang="en-GB" sz="2400" dirty="0"/>
              <a:t> Madonna) 1283-1284 - </a:t>
            </a:r>
            <a:r>
              <a:rPr lang="en-GB" sz="2400" b="0" i="0" u="sng" dirty="0">
                <a:solidFill>
                  <a:srgbClr val="8E58B6"/>
                </a:solidFill>
                <a:effectLst/>
                <a:highlight>
                  <a:srgbClr val="FFFFFF"/>
                </a:highlight>
                <a:latin typeface="Arial" panose="020B0604020202020204" pitchFamily="34" charset="0"/>
                <a:hlinkClick r:id="rId3">
                  <a:extLst>
                    <a:ext uri="{A12FA001-AC4F-418D-AE19-62706E023703}">
                      <ahyp:hlinkClr xmlns:ahyp="http://schemas.microsoft.com/office/drawing/2018/hyperlinkcolor" val="tx"/>
                    </a:ext>
                  </a:extLst>
                </a:hlinkClick>
              </a:rPr>
              <a:t>Duccio di </a:t>
            </a:r>
            <a:r>
              <a:rPr lang="en-GB" sz="2400" b="0" i="0" u="sng" dirty="0" err="1">
                <a:effectLst/>
                <a:highlight>
                  <a:srgbClr val="FFFFFF"/>
                </a:highlight>
                <a:latin typeface="Arial" panose="020B0604020202020204" pitchFamily="34" charset="0"/>
                <a:hlinkClick r:id="rId3">
                  <a:extLst>
                    <a:ext uri="{A12FA001-AC4F-418D-AE19-62706E023703}">
                      <ahyp:hlinkClr xmlns:ahyp="http://schemas.microsoft.com/office/drawing/2018/hyperlinkcolor" val="tx"/>
                    </a:ext>
                  </a:extLst>
                </a:hlinkClick>
              </a:rPr>
              <a:t>Buoninsegna</a:t>
            </a:r>
            <a:r>
              <a:rPr lang="en-GB" sz="2400" b="0" i="0" u="sng" dirty="0">
                <a:effectLst/>
                <a:highlight>
                  <a:srgbClr val="FFFFFF"/>
                </a:highlight>
                <a:latin typeface="Arial" panose="020B0604020202020204" pitchFamily="34" charset="0"/>
              </a:rPr>
              <a:t>, </a:t>
            </a:r>
            <a:endParaRPr lang="en-GB" sz="2400" u="sng" dirty="0"/>
          </a:p>
        </p:txBody>
      </p:sp>
      <p:sp>
        <p:nvSpPr>
          <p:cNvPr id="3" name="Content Placeholder 2">
            <a:extLst>
              <a:ext uri="{FF2B5EF4-FFF2-40B4-BE49-F238E27FC236}">
                <a16:creationId xmlns:a16="http://schemas.microsoft.com/office/drawing/2014/main" id="{624DD5B9-E49B-9599-D6F4-BD074305196F}"/>
              </a:ext>
            </a:extLst>
          </p:cNvPr>
          <p:cNvSpPr>
            <a:spLocks noGrp="1"/>
          </p:cNvSpPr>
          <p:nvPr>
            <p:ph sz="half" idx="1"/>
          </p:nvPr>
        </p:nvSpPr>
        <p:spPr>
          <a:xfrm>
            <a:off x="6541852" y="1200597"/>
            <a:ext cx="5181600" cy="4456805"/>
          </a:xfrm>
        </p:spPr>
        <p:txBody>
          <a:bodyPr/>
          <a:lstStyle/>
          <a:p>
            <a:endParaRPr lang="en-GB" dirty="0"/>
          </a:p>
          <a:p>
            <a:endParaRPr lang="en-GB" dirty="0">
              <a:solidFill>
                <a:srgbClr val="0070C0"/>
              </a:solidFill>
            </a:endParaRPr>
          </a:p>
          <a:p>
            <a:r>
              <a:rPr lang="en-GB" dirty="0">
                <a:solidFill>
                  <a:srgbClr val="0070C0"/>
                </a:solidFill>
              </a:rPr>
              <a:t>Why do you think Jesus was depicted as an adult?</a:t>
            </a:r>
          </a:p>
          <a:p>
            <a:endParaRPr lang="en-GB" dirty="0">
              <a:solidFill>
                <a:srgbClr val="0070C0"/>
              </a:solidFill>
            </a:endParaRPr>
          </a:p>
          <a:p>
            <a:r>
              <a:rPr lang="en-GB" dirty="0">
                <a:solidFill>
                  <a:srgbClr val="0070C0"/>
                </a:solidFill>
              </a:rPr>
              <a:t>What could this say about the construction of children in the medieval era?</a:t>
            </a:r>
          </a:p>
        </p:txBody>
      </p:sp>
      <p:sp>
        <p:nvSpPr>
          <p:cNvPr id="7" name="TextBox 6">
            <a:extLst>
              <a:ext uri="{FF2B5EF4-FFF2-40B4-BE49-F238E27FC236}">
                <a16:creationId xmlns:a16="http://schemas.microsoft.com/office/drawing/2014/main" id="{3E9E07C3-F1EE-8F06-2E72-33164E738CEC}"/>
              </a:ext>
            </a:extLst>
          </p:cNvPr>
          <p:cNvSpPr txBox="1"/>
          <p:nvPr/>
        </p:nvSpPr>
        <p:spPr>
          <a:xfrm>
            <a:off x="468548" y="3429000"/>
            <a:ext cx="3690026" cy="1569660"/>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4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Beth allai hyn ei ddweud am adeiladwaith y plentyn yn yr oesoedd canol?</a:t>
            </a:r>
            <a:r>
              <a:rPr kumimoji="0" lang="cy-GB"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p:txBody>
      </p:sp>
      <p:sp>
        <p:nvSpPr>
          <p:cNvPr id="8" name="Rectangle 2">
            <a:extLst>
              <a:ext uri="{FF2B5EF4-FFF2-40B4-BE49-F238E27FC236}">
                <a16:creationId xmlns:a16="http://schemas.microsoft.com/office/drawing/2014/main" id="{B330BF49-80ED-D61D-E239-ACF5045E9C1E}"/>
              </a:ext>
            </a:extLst>
          </p:cNvPr>
          <p:cNvSpPr>
            <a:spLocks noChangeArrowheads="1"/>
          </p:cNvSpPr>
          <p:nvPr/>
        </p:nvSpPr>
        <p:spPr bwMode="auto">
          <a:xfrm>
            <a:off x="0" y="75030"/>
            <a:ext cx="161904" cy="307140"/>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100" b="0" i="0" u="none" strike="noStrike" cap="none" normalizeH="0" baseline="0" dirty="0">
                <a:ln>
                  <a:noFill/>
                </a:ln>
                <a:solidFill>
                  <a:srgbClr val="1F1F1F"/>
                </a:solidFill>
                <a:effectLst/>
                <a:latin typeface="Arial Unicode MS"/>
                <a:ea typeface="inherit"/>
              </a:rPr>
              <a:t>?</a:t>
            </a:r>
            <a:r>
              <a:rPr kumimoji="0" lang="cy-GB" altLang="en-US" sz="500" b="0" i="0" u="none" strike="noStrike" cap="none" normalizeH="0" baseline="0" dirty="0">
                <a:ln>
                  <a:noFill/>
                </a:ln>
                <a:solidFill>
                  <a:schemeClr val="tx1"/>
                </a:solidFill>
                <a:effectLst/>
              </a:rPr>
              <a:t> </a:t>
            </a: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
        <p:nvSpPr>
          <p:cNvPr id="10" name="TextBox 9">
            <a:extLst>
              <a:ext uri="{FF2B5EF4-FFF2-40B4-BE49-F238E27FC236}">
                <a16:creationId xmlns:a16="http://schemas.microsoft.com/office/drawing/2014/main" id="{178B5DBA-D5C5-16FA-5B4E-C90F4EF6AEEE}"/>
              </a:ext>
            </a:extLst>
          </p:cNvPr>
          <p:cNvSpPr txBox="1"/>
          <p:nvPr/>
        </p:nvSpPr>
        <p:spPr>
          <a:xfrm>
            <a:off x="468548" y="1859020"/>
            <a:ext cx="3988340" cy="1200329"/>
          </a:xfrm>
          <a:prstGeom prst="rect">
            <a:avLst/>
          </a:prstGeom>
          <a:noFill/>
        </p:spPr>
        <p:txBody>
          <a:bodyPr wrap="square">
            <a:spAutoFit/>
          </a:bodyPr>
          <a:lstStyle/>
          <a:p>
            <a:r>
              <a:rPr kumimoji="0" lang="cy-GB" altLang="en-US" sz="2400" b="0" i="0" u="none" strike="noStrike" cap="none" normalizeH="0" baseline="0" dirty="0">
                <a:ln>
                  <a:noFill/>
                </a:ln>
                <a:solidFill>
                  <a:srgbClr val="1F1F1F"/>
                </a:solidFill>
                <a:effectLst/>
                <a:latin typeface="Arial Unicode MS"/>
                <a:ea typeface="inherit"/>
              </a:rPr>
              <a:t>Pam ydych chi’n meddwl y cafodd Iesu ei ddarlunio fel oedolyn?</a:t>
            </a:r>
            <a:endParaRPr lang="en-GB" sz="2400" dirty="0"/>
          </a:p>
        </p:txBody>
      </p:sp>
    </p:spTree>
    <p:extLst>
      <p:ext uri="{BB962C8B-B14F-4D97-AF65-F5344CB8AC3E}">
        <p14:creationId xmlns:p14="http://schemas.microsoft.com/office/powerpoint/2010/main" val="25034967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CHILHOOD IN HISTORY timeline | Timetoast timelines">
            <a:extLst>
              <a:ext uri="{FF2B5EF4-FFF2-40B4-BE49-F238E27FC236}">
                <a16:creationId xmlns:a16="http://schemas.microsoft.com/office/drawing/2014/main" id="{35867ECA-37D8-39C6-22D9-D026192CDE2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37755" y="43774"/>
            <a:ext cx="5661497" cy="56420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05325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CF9E8F5-4168-2326-FE32-915881B80DB6}"/>
              </a:ext>
            </a:extLst>
          </p:cNvPr>
          <p:cNvSpPr>
            <a:spLocks noGrp="1"/>
          </p:cNvSpPr>
          <p:nvPr>
            <p:ph sz="half" idx="1"/>
          </p:nvPr>
        </p:nvSpPr>
        <p:spPr>
          <a:xfrm>
            <a:off x="6823955" y="1006196"/>
            <a:ext cx="5181600" cy="4351338"/>
          </a:xfrm>
        </p:spPr>
        <p:txBody>
          <a:bodyPr/>
          <a:lstStyle/>
          <a:p>
            <a:endParaRPr lang="en-GB" dirty="0"/>
          </a:p>
          <a:p>
            <a:pPr marL="0" indent="0">
              <a:buNone/>
            </a:pPr>
            <a:r>
              <a:rPr lang="en-GB" dirty="0">
                <a:solidFill>
                  <a:srgbClr val="0070C0"/>
                </a:solidFill>
              </a:rPr>
              <a:t>Why is infanticide and abuse    accepted in different places, cultures and time?</a:t>
            </a:r>
          </a:p>
          <a:p>
            <a:pPr marL="0" indent="0">
              <a:buNone/>
            </a:pPr>
            <a:endParaRPr lang="en-GB" dirty="0">
              <a:solidFill>
                <a:srgbClr val="0070C0"/>
              </a:solidFill>
            </a:endParaRPr>
          </a:p>
          <a:p>
            <a:pPr marL="0" indent="0">
              <a:buNone/>
            </a:pPr>
            <a:r>
              <a:rPr lang="en-GB" dirty="0">
                <a:solidFill>
                  <a:srgbClr val="0070C0"/>
                </a:solidFill>
              </a:rPr>
              <a:t>What might this mean for our work with children, young people and communities?</a:t>
            </a:r>
          </a:p>
        </p:txBody>
      </p:sp>
      <p:sp>
        <p:nvSpPr>
          <p:cNvPr id="5" name="Rectangle 1">
            <a:extLst>
              <a:ext uri="{FF2B5EF4-FFF2-40B4-BE49-F238E27FC236}">
                <a16:creationId xmlns:a16="http://schemas.microsoft.com/office/drawing/2014/main" id="{4B6A802B-5F87-686F-A39E-36E25259A180}"/>
              </a:ext>
            </a:extLst>
          </p:cNvPr>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4B771B7E-089E-F24B-9F77-C0BDDBE7E79E}"/>
              </a:ext>
            </a:extLst>
          </p:cNvPr>
          <p:cNvSpPr txBox="1"/>
          <p:nvPr/>
        </p:nvSpPr>
        <p:spPr>
          <a:xfrm>
            <a:off x="530157" y="1466116"/>
            <a:ext cx="4837890" cy="4524315"/>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400" b="0" i="0" u="none" strike="noStrike" cap="none" normalizeH="0" baseline="0" dirty="0">
                <a:ln>
                  <a:noFill/>
                </a:ln>
                <a:solidFill>
                  <a:srgbClr val="1F1F1F"/>
                </a:solidFill>
                <a:effectLst/>
                <a:latin typeface="Arial Unicode MS"/>
                <a:ea typeface="inherit"/>
              </a:rPr>
              <a:t>Pam mae babanladdiad a chamdriniaeth i gael ei dderbyn mewn gwahanol leoedd, diwylliannau ac amser?</a:t>
            </a:r>
          </a:p>
          <a:p>
            <a:pPr marL="0" marR="0" lvl="0" indent="0" algn="l" defTabSz="914400" rtl="0" eaLnBrk="0" fontAlgn="base" latinLnBrk="0" hangingPunct="0">
              <a:lnSpc>
                <a:spcPct val="100000"/>
              </a:lnSpc>
              <a:spcBef>
                <a:spcPct val="0"/>
              </a:spcBef>
              <a:spcAft>
                <a:spcPct val="0"/>
              </a:spcAft>
              <a:buClrTx/>
              <a:buSzTx/>
              <a:buFontTx/>
              <a:buNone/>
              <a:tabLst/>
            </a:pPr>
            <a:endParaRPr lang="cy-GB" altLang="en-US" sz="2400" dirty="0">
              <a:solidFill>
                <a:srgbClr val="1F1F1F"/>
              </a:solidFill>
              <a:latin typeface="Arial Unicode MS"/>
            </a:endParaRPr>
          </a:p>
          <a:p>
            <a:pPr defTabSz="914400" eaLnBrk="0" fontAlgn="base" hangingPunct="0">
              <a:spcBef>
                <a:spcPct val="0"/>
              </a:spcBef>
              <a:spcAft>
                <a:spcPct val="0"/>
              </a:spcAft>
            </a:pPr>
            <a:r>
              <a:rPr kumimoji="0" lang="cy-GB" altLang="en-US" sz="2400" b="0" i="0" u="none" strike="noStrike" cap="none" normalizeH="0" baseline="0" dirty="0">
                <a:ln>
                  <a:noFill/>
                </a:ln>
                <a:solidFill>
                  <a:srgbClr val="1F1F1F"/>
                </a:solidFill>
                <a:effectLst/>
                <a:latin typeface="Arial Unicode MS"/>
                <a:ea typeface="inherit"/>
              </a:rPr>
              <a:t>Beth allai hyn ei olygu i’n gwaith gyda phlant, pobl ifanc a chymunedau?</a:t>
            </a:r>
            <a:r>
              <a:rPr kumimoji="0" lang="cy-GB" altLang="en-US" sz="600" b="0" i="0" u="none" strike="noStrike" cap="none" normalizeH="0" baseline="0" dirty="0">
                <a:ln>
                  <a:noFill/>
                </a:ln>
                <a:solidFill>
                  <a:schemeClr val="tx1"/>
                </a:solidFill>
                <a:effectLst/>
              </a:rPr>
              <a:t> </a:t>
            </a:r>
            <a:endParaRPr kumimoji="0" lang="cy-GB" altLang="en-US" sz="2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400" b="0" i="0" u="none" strike="noStrike" cap="none" normalizeH="0" baseline="0" dirty="0">
                <a:ln>
                  <a:noFill/>
                </a:ln>
                <a:solidFill>
                  <a:schemeClr val="tx1"/>
                </a:solidFill>
                <a:effectLst/>
              </a:rPr>
              <a:t> </a:t>
            </a:r>
          </a:p>
          <a:p>
            <a:pPr marL="0" marR="0" lvl="0" indent="0" algn="l" defTabSz="914400" rtl="0" eaLnBrk="0" fontAlgn="base" latinLnBrk="0" hangingPunct="0">
              <a:lnSpc>
                <a:spcPct val="100000"/>
              </a:lnSpc>
              <a:spcBef>
                <a:spcPct val="0"/>
              </a:spcBef>
              <a:spcAft>
                <a:spcPct val="0"/>
              </a:spcAft>
              <a:buClrTx/>
              <a:buSzTx/>
              <a:buFontTx/>
              <a:buNone/>
              <a:tabLst/>
            </a:pPr>
            <a:endParaRPr lang="cy-GB" altLang="en-US" sz="2400"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24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2400" b="0" i="0" u="none" strike="noStrike" cap="none" normalizeH="0" baseline="0" dirty="0">
              <a:ln>
                <a:noFill/>
              </a:ln>
              <a:solidFill>
                <a:schemeClr val="tx1"/>
              </a:solidFill>
              <a:effectLst/>
              <a:latin typeface="Arial" panose="020B0604020202020204" pitchFamily="34" charset="0"/>
            </a:endParaRPr>
          </a:p>
        </p:txBody>
      </p:sp>
      <p:sp>
        <p:nvSpPr>
          <p:cNvPr id="2" name="Rectangle 1">
            <a:extLst>
              <a:ext uri="{FF2B5EF4-FFF2-40B4-BE49-F238E27FC236}">
                <a16:creationId xmlns:a16="http://schemas.microsoft.com/office/drawing/2014/main" id="{70D514B0-80BB-EA7D-1BA5-7FFA91ABADC4}"/>
              </a:ext>
            </a:extLst>
          </p:cNvPr>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3200992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C792724-EB33-4569-81F5-BF4DDA58CD72}"/>
              </a:ext>
            </a:extLst>
          </p:cNvPr>
          <p:cNvSpPr>
            <a:spLocks noGrp="1"/>
          </p:cNvSpPr>
          <p:nvPr>
            <p:ph idx="1"/>
          </p:nvPr>
        </p:nvSpPr>
        <p:spPr>
          <a:xfrm>
            <a:off x="526915" y="1253331"/>
            <a:ext cx="10515600" cy="4351338"/>
          </a:xfrm>
        </p:spPr>
        <p:txBody>
          <a:bodyPr>
            <a:normAutofit fontScale="92500" lnSpcReduction="20000"/>
          </a:bodyPr>
          <a:lstStyle/>
          <a:p>
            <a:r>
              <a:rPr kumimoji="0" lang="cy-GB" altLang="en-US" sz="2800" b="1" i="0" u="none" strike="noStrike" cap="none" normalizeH="0" baseline="0" dirty="0">
                <a:ln>
                  <a:noFill/>
                </a:ln>
                <a:solidFill>
                  <a:srgbClr val="1F1F1F"/>
                </a:solidFill>
                <a:effectLst/>
                <a:latin typeface="Arial Unicode MS"/>
                <a:ea typeface="inherit"/>
              </a:rPr>
              <a:t>Modd babandod: </a:t>
            </a:r>
            <a:r>
              <a:rPr kumimoji="0" lang="cy-GB" altLang="en-US" sz="2800" b="0" i="0" u="none" strike="noStrike" cap="none" normalizeH="0" baseline="0" dirty="0">
                <a:ln>
                  <a:noFill/>
                </a:ln>
                <a:solidFill>
                  <a:srgbClr val="1F1F1F"/>
                </a:solidFill>
                <a:effectLst/>
                <a:latin typeface="Arial Unicode MS"/>
                <a:ea typeface="inherit"/>
              </a:rPr>
              <a:t>Yn yr hen amser, roedd plant yn aml yn cael eu hystyried fel eiddo neu estyniadau i'w rhieni, ac yr oedd arferion fel babanladdiad yn gyffredin. </a:t>
            </a:r>
          </a:p>
          <a:p>
            <a:r>
              <a:rPr kumimoji="0" lang="cy-GB" altLang="en-US" sz="2800" b="1" i="0" u="none" strike="noStrike" cap="none" normalizeH="0" baseline="0" dirty="0">
                <a:ln>
                  <a:noFill/>
                </a:ln>
                <a:solidFill>
                  <a:srgbClr val="1F1F1F"/>
                </a:solidFill>
                <a:effectLst/>
                <a:latin typeface="Arial Unicode MS"/>
                <a:ea typeface="inherit"/>
              </a:rPr>
              <a:t>Modd cefnu</a:t>
            </a:r>
            <a:r>
              <a:rPr kumimoji="0" lang="cy-GB" altLang="en-US" sz="2800" b="0" i="0" u="none" strike="noStrike" cap="none" normalizeH="0" baseline="0" dirty="0">
                <a:ln>
                  <a:noFill/>
                </a:ln>
                <a:solidFill>
                  <a:srgbClr val="1F1F1F"/>
                </a:solidFill>
                <a:effectLst/>
                <a:latin typeface="Arial Unicode MS"/>
                <a:ea typeface="inherit"/>
              </a:rPr>
              <a:t>: Roedd plant yn cael eu gadael neu eu hanfon i fyw oddi cartref, naill ai mewn sefydliadau neu gyda gofalwyr eraill. </a:t>
            </a:r>
          </a:p>
          <a:p>
            <a:r>
              <a:rPr kumimoji="0" lang="cy-GB" altLang="en-US" sz="2800" b="1" i="0" u="none" strike="noStrike" cap="none" normalizeH="0" baseline="0" dirty="0">
                <a:ln>
                  <a:noFill/>
                </a:ln>
                <a:solidFill>
                  <a:srgbClr val="1F1F1F"/>
                </a:solidFill>
                <a:effectLst/>
                <a:latin typeface="Arial Unicode MS"/>
                <a:ea typeface="inherit"/>
              </a:rPr>
              <a:t>Modd amwys</a:t>
            </a:r>
            <a:r>
              <a:rPr kumimoji="0" lang="cy-GB" altLang="en-US" sz="2800" b="0" i="0" u="none" strike="noStrike" cap="none" normalizeH="0" baseline="0" dirty="0">
                <a:ln>
                  <a:noFill/>
                </a:ln>
                <a:solidFill>
                  <a:srgbClr val="1F1F1F"/>
                </a:solidFill>
                <a:effectLst/>
                <a:latin typeface="Arial Unicode MS"/>
                <a:ea typeface="inherit"/>
              </a:rPr>
              <a:t>: Roedd gan ofalwyr deimladau cymysg am blant, gan gynnig anogaeth weithiau ond hefyd bod yn esgeulus neu'n sarhaus. </a:t>
            </a:r>
          </a:p>
          <a:p>
            <a:r>
              <a:rPr kumimoji="0" lang="cy-GB" altLang="en-US" sz="2800" b="1" i="0" u="none" strike="noStrike" cap="none" normalizeH="0" baseline="0" dirty="0">
                <a:ln>
                  <a:noFill/>
                </a:ln>
                <a:solidFill>
                  <a:srgbClr val="1F1F1F"/>
                </a:solidFill>
                <a:effectLst/>
                <a:latin typeface="Arial Unicode MS"/>
                <a:ea typeface="inherit"/>
              </a:rPr>
              <a:t>Modd ymwthiol</a:t>
            </a:r>
            <a:r>
              <a:rPr kumimoji="0" lang="cy-GB" altLang="en-US" sz="2800" b="0" i="0" u="none" strike="noStrike" cap="none" normalizeH="0" baseline="0" dirty="0">
                <a:ln>
                  <a:noFill/>
                </a:ln>
                <a:solidFill>
                  <a:srgbClr val="1F1F1F"/>
                </a:solidFill>
                <a:effectLst/>
                <a:latin typeface="Arial Unicode MS"/>
                <a:ea typeface="inherit"/>
              </a:rPr>
              <a:t>: Yn y modd hwn, mae rhieni yn rheoli ac yn goruchafiaeth dros blant i'w siapio yn ôl eu dymuniadau. </a:t>
            </a:r>
          </a:p>
          <a:p>
            <a:r>
              <a:rPr kumimoji="0" lang="cy-GB" altLang="en-US" sz="2800" b="1" i="0" u="none" strike="noStrike" cap="none" normalizeH="0" baseline="0" dirty="0">
                <a:ln>
                  <a:noFill/>
                </a:ln>
                <a:solidFill>
                  <a:srgbClr val="1F1F1F"/>
                </a:solidFill>
                <a:effectLst/>
                <a:latin typeface="Arial Unicode MS"/>
                <a:ea typeface="inherit"/>
              </a:rPr>
              <a:t>Modd cymdeithasu</a:t>
            </a:r>
            <a:r>
              <a:rPr kumimoji="0" lang="cy-GB" altLang="en-US" sz="2800" b="0" i="0" u="none" strike="noStrike" cap="none" normalizeH="0" baseline="0" dirty="0">
                <a:ln>
                  <a:noFill/>
                </a:ln>
                <a:solidFill>
                  <a:srgbClr val="1F1F1F"/>
                </a:solidFill>
                <a:effectLst/>
                <a:latin typeface="Arial Unicode MS"/>
                <a:ea typeface="inherit"/>
              </a:rPr>
              <a:t>: Yn pwysleisio hyfforddi plant i fod yn aelodau da o gymdeithas, gyda magwraeth fwy strwythuredig. </a:t>
            </a:r>
          </a:p>
          <a:p>
            <a:r>
              <a:rPr kumimoji="0" lang="cy-GB" altLang="en-US" sz="2800" b="1" i="0" u="none" strike="noStrike" cap="none" normalizeH="0" baseline="0" dirty="0">
                <a:ln>
                  <a:noFill/>
                </a:ln>
                <a:solidFill>
                  <a:srgbClr val="1F1F1F"/>
                </a:solidFill>
                <a:effectLst/>
                <a:latin typeface="Arial Unicode MS"/>
                <a:ea typeface="inherit"/>
              </a:rPr>
              <a:t>Modd cynorthwyo</a:t>
            </a:r>
            <a:r>
              <a:rPr kumimoji="0" lang="cy-GB" altLang="en-US" sz="2800" b="0" i="0" u="none" strike="noStrike" cap="none" normalizeH="0" baseline="0" dirty="0">
                <a:ln>
                  <a:noFill/>
                </a:ln>
                <a:solidFill>
                  <a:srgbClr val="1F1F1F"/>
                </a:solidFill>
                <a:effectLst/>
                <a:latin typeface="Arial Unicode MS"/>
                <a:ea typeface="inherit"/>
              </a:rPr>
              <a:t>: Dull mwy modern, </a:t>
            </a:r>
            <a:r>
              <a:rPr kumimoji="0" lang="cy-GB" altLang="en-US" sz="2800" b="0" i="0" u="none" strike="noStrike" cap="none" normalizeH="0" baseline="0" dirty="0" err="1">
                <a:ln>
                  <a:noFill/>
                </a:ln>
                <a:solidFill>
                  <a:srgbClr val="1F1F1F"/>
                </a:solidFill>
                <a:effectLst/>
                <a:latin typeface="Arial Unicode MS"/>
                <a:ea typeface="inherit"/>
              </a:rPr>
              <a:t>empathetig</a:t>
            </a:r>
            <a:r>
              <a:rPr kumimoji="0" lang="cy-GB" altLang="en-US" sz="2800" b="0" i="0" u="none" strike="noStrike" cap="none" normalizeH="0" baseline="0" dirty="0">
                <a:ln>
                  <a:noFill/>
                </a:ln>
                <a:solidFill>
                  <a:srgbClr val="1F1F1F"/>
                </a:solidFill>
                <a:effectLst/>
                <a:latin typeface="Arial Unicode MS"/>
                <a:ea typeface="inherit"/>
              </a:rPr>
              <a:t> lle rhieni yn annog annibyniaeth a thwf emosiynol plant.</a:t>
            </a:r>
            <a:r>
              <a:rPr kumimoji="0" lang="cy-GB" altLang="en-US" sz="600" b="0" i="0" u="none" strike="noStrike" cap="none" normalizeH="0" baseline="0" dirty="0">
                <a:ln>
                  <a:noFill/>
                </a:ln>
                <a:solidFill>
                  <a:schemeClr val="tx1"/>
                </a:solidFill>
                <a:effectLst/>
              </a:rPr>
              <a:t> </a:t>
            </a:r>
            <a:endParaRPr kumimoji="0" lang="cy-GB" altLang="en-US" sz="2000" b="0" i="0" u="none" strike="noStrike" cap="none" normalizeH="0" baseline="0" dirty="0">
              <a:ln>
                <a:noFill/>
              </a:ln>
              <a:solidFill>
                <a:schemeClr val="tx1"/>
              </a:solidFill>
              <a:effectLst/>
              <a:latin typeface="Arial" panose="020B0604020202020204" pitchFamily="34" charset="0"/>
            </a:endParaRPr>
          </a:p>
          <a:p>
            <a:endParaRPr lang="en-GB" dirty="0"/>
          </a:p>
        </p:txBody>
      </p:sp>
      <p:sp>
        <p:nvSpPr>
          <p:cNvPr id="9" name="TextBox 8">
            <a:extLst>
              <a:ext uri="{FF2B5EF4-FFF2-40B4-BE49-F238E27FC236}">
                <a16:creationId xmlns:a16="http://schemas.microsoft.com/office/drawing/2014/main" id="{5F98C5A2-0295-06E9-A172-0370B4E2F3DE}"/>
              </a:ext>
            </a:extLst>
          </p:cNvPr>
          <p:cNvSpPr txBox="1"/>
          <p:nvPr/>
        </p:nvSpPr>
        <p:spPr>
          <a:xfrm>
            <a:off x="238328" y="419427"/>
            <a:ext cx="8399834" cy="523220"/>
          </a:xfrm>
          <a:prstGeom prst="rect">
            <a:avLst/>
          </a:prstGeom>
          <a:noFill/>
        </p:spPr>
        <p:txBody>
          <a:bodyPr wrap="square">
            <a:spAutoFit/>
          </a:bodyPr>
          <a:lstStyle/>
          <a:p>
            <a:r>
              <a:rPr kumimoji="0" lang="cy-GB" altLang="en-US" sz="2800" b="0" i="0" u="none" strike="noStrike" cap="none" normalizeH="0" baseline="0" dirty="0">
                <a:ln>
                  <a:noFill/>
                </a:ln>
                <a:solidFill>
                  <a:srgbClr val="1F1F1F"/>
                </a:solidFill>
                <a:effectLst/>
                <a:latin typeface="Arial Unicode MS"/>
                <a:ea typeface="inherit"/>
              </a:rPr>
              <a:t>Lloyd </a:t>
            </a:r>
            <a:r>
              <a:rPr kumimoji="0" lang="cy-GB" altLang="en-US" sz="2800" b="0" i="0" u="none" strike="noStrike" cap="none" normalizeH="0" baseline="0" dirty="0" err="1">
                <a:ln>
                  <a:noFill/>
                </a:ln>
                <a:solidFill>
                  <a:srgbClr val="1F1F1F"/>
                </a:solidFill>
                <a:effectLst/>
                <a:latin typeface="Arial Unicode MS"/>
                <a:ea typeface="inherit"/>
              </a:rPr>
              <a:t>deMause</a:t>
            </a:r>
            <a:r>
              <a:rPr kumimoji="0" lang="cy-GB" altLang="en-US" sz="2800" b="0" i="0" u="none" strike="noStrike" cap="none" normalizeH="0" baseline="0" dirty="0">
                <a:ln>
                  <a:noFill/>
                </a:ln>
                <a:solidFill>
                  <a:srgbClr val="1F1F1F"/>
                </a:solidFill>
                <a:effectLst/>
                <a:latin typeface="Arial Unicode MS"/>
                <a:ea typeface="inherit"/>
              </a:rPr>
              <a:t> – theori moddau </a:t>
            </a:r>
            <a:r>
              <a:rPr kumimoji="0" lang="cy-GB" altLang="en-US" sz="2800" b="0" i="0" u="none" strike="noStrike" cap="none" normalizeH="0" baseline="0" dirty="0" err="1">
                <a:ln>
                  <a:noFill/>
                </a:ln>
                <a:solidFill>
                  <a:srgbClr val="1F1F1F"/>
                </a:solidFill>
                <a:effectLst/>
                <a:latin typeface="Arial Unicode MS"/>
                <a:ea typeface="inherit"/>
              </a:rPr>
              <a:t>seicogenig</a:t>
            </a:r>
            <a:r>
              <a:rPr kumimoji="0" lang="cy-GB" altLang="en-US" sz="2800" b="0" i="0" u="none" strike="noStrike" cap="none" normalizeH="0" baseline="0" dirty="0">
                <a:ln>
                  <a:noFill/>
                </a:ln>
                <a:solidFill>
                  <a:schemeClr val="tx1"/>
                </a:solidFill>
                <a:effectLst/>
              </a:rPr>
              <a:t> </a:t>
            </a:r>
            <a:endParaRPr lang="en-GB" sz="2800" dirty="0"/>
          </a:p>
        </p:txBody>
      </p:sp>
    </p:spTree>
    <p:extLst>
      <p:ext uri="{BB962C8B-B14F-4D97-AF65-F5344CB8AC3E}">
        <p14:creationId xmlns:p14="http://schemas.microsoft.com/office/powerpoint/2010/main" val="1510151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D06E8-1A30-9FEF-CC45-35FD5AB9D9CB}"/>
              </a:ext>
            </a:extLst>
          </p:cNvPr>
          <p:cNvSpPr>
            <a:spLocks noGrp="1"/>
          </p:cNvSpPr>
          <p:nvPr>
            <p:ph type="title"/>
          </p:nvPr>
        </p:nvSpPr>
        <p:spPr>
          <a:xfrm>
            <a:off x="157163" y="-252919"/>
            <a:ext cx="10515600" cy="1325563"/>
          </a:xfrm>
        </p:spPr>
        <p:txBody>
          <a:bodyPr>
            <a:normAutofit/>
          </a:bodyPr>
          <a:lstStyle/>
          <a:p>
            <a:r>
              <a:rPr lang="en-GB" sz="2400" b="1" dirty="0"/>
              <a:t>Lloyd deMause – theory of psychogenic modes</a:t>
            </a:r>
          </a:p>
        </p:txBody>
      </p:sp>
      <p:sp>
        <p:nvSpPr>
          <p:cNvPr id="3" name="Content Placeholder 2">
            <a:extLst>
              <a:ext uri="{FF2B5EF4-FFF2-40B4-BE49-F238E27FC236}">
                <a16:creationId xmlns:a16="http://schemas.microsoft.com/office/drawing/2014/main" id="{573EE999-98AF-C89F-B7C5-1D1F5D825376}"/>
              </a:ext>
            </a:extLst>
          </p:cNvPr>
          <p:cNvSpPr>
            <a:spLocks noGrp="1"/>
          </p:cNvSpPr>
          <p:nvPr>
            <p:ph sz="half" idx="1"/>
          </p:nvPr>
        </p:nvSpPr>
        <p:spPr/>
        <p:txBody>
          <a:bodyPr/>
          <a:lstStyle/>
          <a:p>
            <a:endParaRPr lang="en-GB" dirty="0"/>
          </a:p>
          <a:p>
            <a:endParaRPr lang="en-GB" dirty="0"/>
          </a:p>
        </p:txBody>
      </p:sp>
      <p:sp>
        <p:nvSpPr>
          <p:cNvPr id="5" name="Rectangle 1">
            <a:extLst>
              <a:ext uri="{FF2B5EF4-FFF2-40B4-BE49-F238E27FC236}">
                <a16:creationId xmlns:a16="http://schemas.microsoft.com/office/drawing/2014/main" id="{E4A450D2-5E02-77CA-B31E-C0E05A7CF1C5}"/>
              </a:ext>
            </a:extLst>
          </p:cNvPr>
          <p:cNvSpPr>
            <a:spLocks noGrp="1" noChangeArrowheads="1"/>
          </p:cNvSpPr>
          <p:nvPr>
            <p:ph sz="half" idx="2"/>
          </p:nvPr>
        </p:nvSpPr>
        <p:spPr bwMode="auto">
          <a:xfrm>
            <a:off x="157163" y="1611850"/>
            <a:ext cx="11968242"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lnSpc>
                <a:spcPct val="100000"/>
              </a:lnSpc>
              <a:spcBef>
                <a:spcPct val="0"/>
              </a:spcBef>
              <a:spcAft>
                <a:spcPct val="0"/>
              </a:spcAft>
            </a:pPr>
            <a:r>
              <a:rPr kumimoji="0" lang="en-US" altLang="en-US" sz="2000" b="1" i="0" u="none" strike="noStrike" cap="none" normalizeH="0" baseline="0" dirty="0">
                <a:ln>
                  <a:noFill/>
                </a:ln>
                <a:solidFill>
                  <a:schemeClr val="accent4">
                    <a:lumMod val="75000"/>
                  </a:schemeClr>
                </a:solidFill>
                <a:effectLst/>
                <a:latin typeface="Arial" panose="020B0604020202020204" pitchFamily="34" charset="0"/>
              </a:rPr>
              <a:t>Infanticidal mode</a:t>
            </a:r>
            <a:r>
              <a:rPr kumimoji="0" lang="en-US" altLang="en-US" sz="2000" b="0" i="0" u="none" strike="noStrike" cap="none" normalizeH="0" baseline="0" dirty="0">
                <a:ln>
                  <a:noFill/>
                </a:ln>
                <a:solidFill>
                  <a:schemeClr val="accent4">
                    <a:lumMod val="75000"/>
                  </a:schemeClr>
                </a:solidFill>
                <a:effectLst/>
                <a:latin typeface="Arial" panose="020B0604020202020204" pitchFamily="34" charset="0"/>
              </a:rPr>
              <a:t>: In ancient times, children were often viewed as possessions</a:t>
            </a:r>
            <a:r>
              <a:rPr lang="en-US" altLang="en-US" sz="2000" dirty="0">
                <a:solidFill>
                  <a:schemeClr val="accent4">
                    <a:lumMod val="75000"/>
                  </a:schemeClr>
                </a:solidFill>
                <a:latin typeface="Arial" panose="020B0604020202020204" pitchFamily="34" charset="0"/>
              </a:rPr>
              <a:t> </a:t>
            </a:r>
            <a:r>
              <a:rPr kumimoji="0" lang="en-US" altLang="en-US" sz="2000" b="0" i="0" u="none" strike="noStrike" cap="none" normalizeH="0" baseline="0" dirty="0">
                <a:ln>
                  <a:noFill/>
                </a:ln>
                <a:solidFill>
                  <a:schemeClr val="accent4">
                    <a:lumMod val="75000"/>
                  </a:schemeClr>
                </a:solidFill>
                <a:effectLst/>
                <a:latin typeface="Arial" panose="020B0604020202020204" pitchFamily="34" charset="0"/>
              </a:rPr>
              <a:t>or extensions of their parents, and practices like infanticide were common.</a:t>
            </a:r>
          </a:p>
          <a:p>
            <a:pPr eaLnBrk="0" fontAlgn="base" hangingPunct="0">
              <a:lnSpc>
                <a:spcPct val="100000"/>
              </a:lnSpc>
              <a:spcBef>
                <a:spcPct val="0"/>
              </a:spcBef>
              <a:spcAft>
                <a:spcPct val="0"/>
              </a:spcAft>
            </a:pPr>
            <a:r>
              <a:rPr kumimoji="0" lang="en-US" altLang="en-US" sz="2000" b="1" i="0" u="none" strike="noStrike" cap="none" normalizeH="0" baseline="0" dirty="0">
                <a:ln>
                  <a:noFill/>
                </a:ln>
                <a:solidFill>
                  <a:schemeClr val="accent4">
                    <a:lumMod val="75000"/>
                  </a:schemeClr>
                </a:solidFill>
                <a:effectLst/>
                <a:latin typeface="Arial" panose="020B0604020202020204" pitchFamily="34" charset="0"/>
              </a:rPr>
              <a:t>Abandoning mode</a:t>
            </a:r>
            <a:r>
              <a:rPr kumimoji="0" lang="en-US" altLang="en-US" sz="2000" b="0" i="0" u="none" strike="noStrike" cap="none" normalizeH="0" baseline="0" dirty="0">
                <a:ln>
                  <a:noFill/>
                </a:ln>
                <a:solidFill>
                  <a:schemeClr val="accent4">
                    <a:lumMod val="75000"/>
                  </a:schemeClr>
                </a:solidFill>
                <a:effectLst/>
                <a:latin typeface="Arial" panose="020B0604020202020204" pitchFamily="34" charset="0"/>
              </a:rPr>
              <a:t>: Children were abandoned or sent to live away from home,</a:t>
            </a:r>
            <a:r>
              <a:rPr lang="en-US" altLang="en-US" sz="2000" dirty="0">
                <a:solidFill>
                  <a:schemeClr val="accent4">
                    <a:lumMod val="75000"/>
                  </a:schemeClr>
                </a:solidFill>
                <a:latin typeface="Arial" panose="020B0604020202020204" pitchFamily="34" charset="0"/>
              </a:rPr>
              <a:t> </a:t>
            </a:r>
            <a:r>
              <a:rPr kumimoji="0" lang="en-US" altLang="en-US" sz="2000" b="0" i="0" u="none" strike="noStrike" cap="none" normalizeH="0" baseline="0" dirty="0">
                <a:ln>
                  <a:noFill/>
                </a:ln>
                <a:solidFill>
                  <a:schemeClr val="accent4">
                    <a:lumMod val="75000"/>
                  </a:schemeClr>
                </a:solidFill>
                <a:effectLst/>
                <a:latin typeface="Arial" panose="020B0604020202020204" pitchFamily="34" charset="0"/>
              </a:rPr>
              <a:t>either in institutions or with other caregivers.</a:t>
            </a:r>
          </a:p>
          <a:p>
            <a:pPr eaLnBrk="0" fontAlgn="base" hangingPunct="0">
              <a:lnSpc>
                <a:spcPct val="100000"/>
              </a:lnSpc>
              <a:spcBef>
                <a:spcPct val="0"/>
              </a:spcBef>
              <a:spcAft>
                <a:spcPct val="0"/>
              </a:spcAft>
            </a:pPr>
            <a:r>
              <a:rPr kumimoji="0" lang="en-US" altLang="en-US" sz="2000" b="1" i="0" u="none" strike="noStrike" cap="none" normalizeH="0" baseline="0" dirty="0">
                <a:ln>
                  <a:noFill/>
                </a:ln>
                <a:solidFill>
                  <a:schemeClr val="accent4">
                    <a:lumMod val="75000"/>
                  </a:schemeClr>
                </a:solidFill>
                <a:effectLst/>
                <a:latin typeface="Arial" panose="020B0604020202020204" pitchFamily="34" charset="0"/>
              </a:rPr>
              <a:t>Ambivalent mode</a:t>
            </a:r>
            <a:r>
              <a:rPr kumimoji="0" lang="en-US" altLang="en-US" sz="2000" b="0" i="0" u="none" strike="noStrike" cap="none" normalizeH="0" baseline="0" dirty="0">
                <a:ln>
                  <a:noFill/>
                </a:ln>
                <a:solidFill>
                  <a:schemeClr val="accent4">
                    <a:lumMod val="75000"/>
                  </a:schemeClr>
                </a:solidFill>
                <a:effectLst/>
                <a:latin typeface="Arial" panose="020B0604020202020204" pitchFamily="34" charset="0"/>
              </a:rPr>
              <a:t>: Caregivers had mixed feelings about children, sometimes offering nurturing</a:t>
            </a:r>
          </a:p>
          <a:p>
            <a:pPr eaLnBrk="0" fontAlgn="base" hangingPunct="0">
              <a:lnSpc>
                <a:spcPct val="100000"/>
              </a:lnSpc>
              <a:spcBef>
                <a:spcPct val="0"/>
              </a:spcBef>
              <a:spcAft>
                <a:spcPct val="0"/>
              </a:spcAft>
            </a:pPr>
            <a:r>
              <a:rPr kumimoji="0" lang="en-US" altLang="en-US" sz="2000" b="0" i="0" u="none" strike="noStrike" cap="none" normalizeH="0" baseline="0" dirty="0">
                <a:ln>
                  <a:noFill/>
                </a:ln>
                <a:solidFill>
                  <a:schemeClr val="accent4">
                    <a:lumMod val="75000"/>
                  </a:schemeClr>
                </a:solidFill>
                <a:effectLst/>
                <a:latin typeface="Arial" panose="020B0604020202020204" pitchFamily="34" charset="0"/>
              </a:rPr>
              <a:t>but also being neglectful or abusive.</a:t>
            </a:r>
          </a:p>
          <a:p>
            <a:pPr eaLnBrk="0" fontAlgn="base" hangingPunct="0">
              <a:lnSpc>
                <a:spcPct val="100000"/>
              </a:lnSpc>
              <a:spcBef>
                <a:spcPct val="0"/>
              </a:spcBef>
              <a:spcAft>
                <a:spcPct val="0"/>
              </a:spcAft>
            </a:pPr>
            <a:r>
              <a:rPr kumimoji="0" lang="en-US" altLang="en-US" sz="2000" b="1" i="0" u="none" strike="noStrike" cap="none" normalizeH="0" baseline="0" dirty="0">
                <a:ln>
                  <a:noFill/>
                </a:ln>
                <a:solidFill>
                  <a:schemeClr val="accent4">
                    <a:lumMod val="75000"/>
                  </a:schemeClr>
                </a:solidFill>
                <a:effectLst/>
                <a:latin typeface="Arial" panose="020B0604020202020204" pitchFamily="34" charset="0"/>
              </a:rPr>
              <a:t>Intrusive mode</a:t>
            </a:r>
            <a:r>
              <a:rPr kumimoji="0" lang="en-US" altLang="en-US" sz="2000" b="0" i="0" u="none" strike="noStrike" cap="none" normalizeH="0" baseline="0" dirty="0">
                <a:ln>
                  <a:noFill/>
                </a:ln>
                <a:solidFill>
                  <a:schemeClr val="accent4">
                    <a:lumMod val="75000"/>
                  </a:schemeClr>
                </a:solidFill>
                <a:effectLst/>
                <a:latin typeface="Arial" panose="020B0604020202020204" pitchFamily="34" charset="0"/>
              </a:rPr>
              <a:t>: In this mode, parents exert control and dominance over children to shape them according to their wishes.</a:t>
            </a:r>
          </a:p>
          <a:p>
            <a:pPr eaLnBrk="0" fontAlgn="base" hangingPunct="0">
              <a:lnSpc>
                <a:spcPct val="100000"/>
              </a:lnSpc>
              <a:spcBef>
                <a:spcPct val="0"/>
              </a:spcBef>
              <a:spcAft>
                <a:spcPct val="0"/>
              </a:spcAft>
            </a:pPr>
            <a:r>
              <a:rPr kumimoji="0" lang="en-US" altLang="en-US" sz="2000" b="1" i="0" u="none" strike="noStrike" cap="none" normalizeH="0" baseline="0" dirty="0">
                <a:ln>
                  <a:noFill/>
                </a:ln>
                <a:solidFill>
                  <a:schemeClr val="accent4">
                    <a:lumMod val="75000"/>
                  </a:schemeClr>
                </a:solidFill>
                <a:effectLst/>
                <a:latin typeface="Arial" panose="020B0604020202020204" pitchFamily="34" charset="0"/>
              </a:rPr>
              <a:t>Socializing mode</a:t>
            </a:r>
            <a:r>
              <a:rPr kumimoji="0" lang="en-US" altLang="en-US" sz="2000" b="0" i="0" u="none" strike="noStrike" cap="none" normalizeH="0" baseline="0" dirty="0">
                <a:ln>
                  <a:noFill/>
                </a:ln>
                <a:solidFill>
                  <a:schemeClr val="accent4">
                    <a:lumMod val="75000"/>
                  </a:schemeClr>
                </a:solidFill>
                <a:effectLst/>
                <a:latin typeface="Arial" panose="020B0604020202020204" pitchFamily="34" charset="0"/>
              </a:rPr>
              <a:t>: Emphasizes training children to be good members of society, with more structured upbringing.</a:t>
            </a:r>
          </a:p>
          <a:p>
            <a:pPr eaLnBrk="0" fontAlgn="base" hangingPunct="0">
              <a:lnSpc>
                <a:spcPct val="100000"/>
              </a:lnSpc>
              <a:spcBef>
                <a:spcPct val="0"/>
              </a:spcBef>
              <a:spcAft>
                <a:spcPct val="0"/>
              </a:spcAft>
            </a:pPr>
            <a:r>
              <a:rPr kumimoji="0" lang="en-US" altLang="en-US" sz="2000" b="1" i="0" u="none" strike="noStrike" cap="none" normalizeH="0" baseline="0" dirty="0">
                <a:ln>
                  <a:noFill/>
                </a:ln>
                <a:solidFill>
                  <a:schemeClr val="accent4">
                    <a:lumMod val="75000"/>
                  </a:schemeClr>
                </a:solidFill>
                <a:effectLst/>
                <a:latin typeface="Arial" panose="020B0604020202020204" pitchFamily="34" charset="0"/>
              </a:rPr>
              <a:t>Helping mode</a:t>
            </a:r>
            <a:r>
              <a:rPr kumimoji="0" lang="en-US" altLang="en-US" sz="2000" b="0" i="0" u="none" strike="noStrike" cap="none" normalizeH="0" baseline="0" dirty="0">
                <a:ln>
                  <a:noFill/>
                </a:ln>
                <a:solidFill>
                  <a:schemeClr val="accent4">
                    <a:lumMod val="75000"/>
                  </a:schemeClr>
                </a:solidFill>
                <a:effectLst/>
                <a:latin typeface="Arial" panose="020B0604020202020204" pitchFamily="34" charset="0"/>
              </a:rPr>
              <a:t>: A more modern, empathetic approach where</a:t>
            </a:r>
            <a:r>
              <a:rPr lang="en-US" altLang="en-US" sz="2000" dirty="0">
                <a:solidFill>
                  <a:schemeClr val="accent4">
                    <a:lumMod val="75000"/>
                  </a:schemeClr>
                </a:solidFill>
                <a:latin typeface="Arial" panose="020B0604020202020204" pitchFamily="34" charset="0"/>
              </a:rPr>
              <a:t> </a:t>
            </a:r>
            <a:r>
              <a:rPr kumimoji="0" lang="en-US" altLang="en-US" sz="2000" b="0" i="0" u="none" strike="noStrike" cap="none" normalizeH="0" baseline="0" dirty="0">
                <a:ln>
                  <a:noFill/>
                </a:ln>
                <a:solidFill>
                  <a:schemeClr val="accent4">
                    <a:lumMod val="75000"/>
                  </a:schemeClr>
                </a:solidFill>
                <a:effectLst/>
                <a:latin typeface="Arial" panose="020B0604020202020204" pitchFamily="34" charset="0"/>
              </a:rPr>
              <a:t>parents encourage children’s independence and emotional growth. </a:t>
            </a:r>
          </a:p>
        </p:txBody>
      </p:sp>
    </p:spTree>
    <p:extLst>
      <p:ext uri="{BB962C8B-B14F-4D97-AF65-F5344CB8AC3E}">
        <p14:creationId xmlns:p14="http://schemas.microsoft.com/office/powerpoint/2010/main" val="964309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E4084-2FD7-3101-5895-C515C3F5BB96}"/>
              </a:ext>
            </a:extLst>
          </p:cNvPr>
          <p:cNvSpPr>
            <a:spLocks noGrp="1"/>
          </p:cNvSpPr>
          <p:nvPr>
            <p:ph type="title"/>
          </p:nvPr>
        </p:nvSpPr>
        <p:spPr>
          <a:xfrm>
            <a:off x="0" y="5782614"/>
            <a:ext cx="12192000" cy="1057130"/>
          </a:xfrm>
          <a:solidFill>
            <a:schemeClr val="bg1"/>
          </a:solidFill>
        </p:spPr>
        <p:txBody>
          <a:bodyPr>
            <a:normAutofit/>
          </a:bodyPr>
          <a:lstStyle/>
          <a:p>
            <a:r>
              <a:rPr lang="en-GB" sz="1400" b="0" i="1" dirty="0">
                <a:solidFill>
                  <a:srgbClr val="666666"/>
                </a:solidFill>
                <a:effectLst/>
                <a:highlight>
                  <a:srgbClr val="FFFFFF"/>
                </a:highlight>
                <a:latin typeface="PT Sans" panose="020B0503020203020204" pitchFamily="34" charset="0"/>
              </a:rPr>
              <a:t>Young girl from the </a:t>
            </a:r>
            <a:r>
              <a:rPr lang="en-GB" sz="1400" b="0" i="1" dirty="0" err="1">
                <a:solidFill>
                  <a:srgbClr val="666666"/>
                </a:solidFill>
                <a:effectLst/>
                <a:highlight>
                  <a:srgbClr val="FFFFFF"/>
                </a:highlight>
                <a:latin typeface="PT Sans" panose="020B0503020203020204" pitchFamily="34" charset="0"/>
              </a:rPr>
              <a:t>Maniq</a:t>
            </a:r>
            <a:r>
              <a:rPr lang="en-GB" sz="1400" b="0" i="1" dirty="0">
                <a:solidFill>
                  <a:srgbClr val="666666"/>
                </a:solidFill>
                <a:effectLst/>
                <a:highlight>
                  <a:srgbClr val="FFFFFF"/>
                </a:highlight>
                <a:latin typeface="PT Sans" panose="020B0503020203020204" pitchFamily="34" charset="0"/>
              </a:rPr>
              <a:t> tribe in southern Thailand. The </a:t>
            </a:r>
            <a:r>
              <a:rPr lang="en-GB" sz="1400" b="0" i="1" dirty="0" err="1">
                <a:solidFill>
                  <a:srgbClr val="666666"/>
                </a:solidFill>
                <a:effectLst/>
                <a:highlight>
                  <a:srgbClr val="FFFFFF"/>
                </a:highlight>
                <a:latin typeface="PT Sans" panose="020B0503020203020204" pitchFamily="34" charset="0"/>
              </a:rPr>
              <a:t>Maniq</a:t>
            </a:r>
            <a:r>
              <a:rPr lang="en-GB" sz="1400" b="0" i="1" dirty="0">
                <a:solidFill>
                  <a:srgbClr val="666666"/>
                </a:solidFill>
                <a:effectLst/>
                <a:highlight>
                  <a:srgbClr val="FFFFFF"/>
                </a:highlight>
                <a:latin typeface="PT Sans" panose="020B0503020203020204" pitchFamily="34" charset="0"/>
              </a:rPr>
              <a:t> are one of the few hunter-gatherer groups in Southeast Asia.” photo credit: Khaled </a:t>
            </a:r>
            <a:r>
              <a:rPr lang="en-GB" sz="1400" b="0" i="1" dirty="0" err="1">
                <a:solidFill>
                  <a:srgbClr val="666666"/>
                </a:solidFill>
                <a:effectLst/>
                <a:highlight>
                  <a:srgbClr val="FFFFFF"/>
                </a:highlight>
                <a:latin typeface="PT Sans" panose="020B0503020203020204" pitchFamily="34" charset="0"/>
              </a:rPr>
              <a:t>Hakami</a:t>
            </a:r>
            <a:r>
              <a:rPr lang="en-GB" sz="1400" b="0" i="1" dirty="0">
                <a:solidFill>
                  <a:srgbClr val="666666"/>
                </a:solidFill>
                <a:effectLst/>
                <a:highlight>
                  <a:srgbClr val="FFFFFF"/>
                </a:highlight>
                <a:latin typeface="PT Sans" panose="020B0503020203020204" pitchFamily="34" charset="0"/>
              </a:rPr>
              <a:t> (Anthropologist, University of Vienna), September 2014</a:t>
            </a:r>
            <a:endParaRPr lang="en-GB" sz="1400" dirty="0"/>
          </a:p>
        </p:txBody>
      </p:sp>
      <p:pic>
        <p:nvPicPr>
          <p:cNvPr id="10" name="Picture 9" descr="A young child holding a knife&#10;&#10;Description automatically generated">
            <a:extLst>
              <a:ext uri="{FF2B5EF4-FFF2-40B4-BE49-F238E27FC236}">
                <a16:creationId xmlns:a16="http://schemas.microsoft.com/office/drawing/2014/main" id="{4AE7250D-6AD5-BE7B-5928-124EA7ABA09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8256"/>
            <a:ext cx="12192000" cy="5764358"/>
          </a:xfrm>
          <a:prstGeom prst="rect">
            <a:avLst/>
          </a:prstGeom>
        </p:spPr>
      </p:pic>
    </p:spTree>
    <p:extLst>
      <p:ext uri="{BB962C8B-B14F-4D97-AF65-F5344CB8AC3E}">
        <p14:creationId xmlns:p14="http://schemas.microsoft.com/office/powerpoint/2010/main" val="34104857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DF0D41-A204-9181-F618-5329495C9FC6}"/>
              </a:ext>
            </a:extLst>
          </p:cNvPr>
          <p:cNvSpPr>
            <a:spLocks noGrp="1"/>
          </p:cNvSpPr>
          <p:nvPr>
            <p:ph sz="half" idx="1"/>
          </p:nvPr>
        </p:nvSpPr>
        <p:spPr>
          <a:xfrm>
            <a:off x="467497" y="820845"/>
            <a:ext cx="5181600" cy="4351338"/>
          </a:xfrm>
        </p:spPr>
        <p:txBody>
          <a:bodyPr>
            <a:normAutofit fontScale="92500"/>
          </a:bodyPr>
          <a:lstStyle/>
          <a:p>
            <a:r>
              <a:rPr kumimoji="0" lang="cy-GB" altLang="en-US" sz="24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Ydy plant yn rhan o ‘gymuned’?</a:t>
            </a:r>
          </a:p>
          <a:p>
            <a:endParaRPr lang="cy-GB" altLang="en-US" sz="2400" dirty="0">
              <a:solidFill>
                <a:srgbClr val="1F1F1F"/>
              </a:solidFill>
              <a:latin typeface="Arial" panose="020B0604020202020204" pitchFamily="34" charset="0"/>
              <a:ea typeface="inherit"/>
              <a:cs typeface="Arial" panose="020B0604020202020204" pitchFamily="34" charset="0"/>
            </a:endParaRPr>
          </a:p>
          <a:p>
            <a:r>
              <a:rPr kumimoji="0" lang="cy-GB" altLang="en-US" sz="24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 Sut maen nhw'n caffael y sgiliau sydd eu hangen yn ystod plentyndod ac oedolaeth?</a:t>
            </a:r>
            <a:r>
              <a:rPr kumimoji="0" lang="cy-GB"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dirty="0">
                <a:solidFill>
                  <a:srgbClr val="0070C0"/>
                </a:solidFill>
                <a:latin typeface="Arial" panose="020B0604020202020204" pitchFamily="34" charset="0"/>
                <a:cs typeface="Arial" panose="020B0604020202020204" pitchFamily="34" charset="0"/>
              </a:rPr>
              <a:t>Are children part of ‘community’?</a:t>
            </a:r>
          </a:p>
          <a:p>
            <a:endParaRPr lang="en-GB" sz="2400" dirty="0">
              <a:solidFill>
                <a:srgbClr val="0070C0"/>
              </a:solidFill>
              <a:latin typeface="Arial" panose="020B0604020202020204" pitchFamily="34" charset="0"/>
              <a:cs typeface="Arial" panose="020B0604020202020204" pitchFamily="34" charset="0"/>
            </a:endParaRPr>
          </a:p>
          <a:p>
            <a:r>
              <a:rPr lang="en-GB" sz="2400" dirty="0">
                <a:solidFill>
                  <a:srgbClr val="0070C0"/>
                </a:solidFill>
                <a:latin typeface="Arial" panose="020B0604020202020204" pitchFamily="34" charset="0"/>
                <a:cs typeface="Arial" panose="020B0604020202020204" pitchFamily="34" charset="0"/>
              </a:rPr>
              <a:t>How do they acquire the skills needed in childhood and adulthood?</a:t>
            </a:r>
          </a:p>
          <a:p>
            <a:pPr marL="0" indent="0">
              <a:buNone/>
            </a:pPr>
            <a:endParaRPr lang="en-GB" dirty="0"/>
          </a:p>
        </p:txBody>
      </p:sp>
      <p:pic>
        <p:nvPicPr>
          <p:cNvPr id="6" name="Content Placeholder 5">
            <a:extLst>
              <a:ext uri="{FF2B5EF4-FFF2-40B4-BE49-F238E27FC236}">
                <a16:creationId xmlns:a16="http://schemas.microsoft.com/office/drawing/2014/main" id="{CB1C647C-6373-A517-762C-CC71353D761A}"/>
              </a:ext>
            </a:extLst>
          </p:cNvPr>
          <p:cNvPicPr>
            <a:picLocks noGrp="1" noChangeAspect="1"/>
          </p:cNvPicPr>
          <p:nvPr>
            <p:ph sz="half" idx="2"/>
          </p:nvPr>
        </p:nvPicPr>
        <p:blipFill>
          <a:blip r:embed="rId3"/>
          <a:stretch>
            <a:fillRect/>
          </a:stretch>
        </p:blipFill>
        <p:spPr>
          <a:xfrm>
            <a:off x="7640368" y="960652"/>
            <a:ext cx="3713432" cy="3686620"/>
          </a:xfrm>
        </p:spPr>
      </p:pic>
      <p:sp>
        <p:nvSpPr>
          <p:cNvPr id="7" name="Rectangle 1">
            <a:extLst>
              <a:ext uri="{FF2B5EF4-FFF2-40B4-BE49-F238E27FC236}">
                <a16:creationId xmlns:a16="http://schemas.microsoft.com/office/drawing/2014/main" id="{0535760C-A791-C7D8-BA19-6780DF76F4E7}"/>
              </a:ext>
            </a:extLst>
          </p:cNvPr>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4717953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B5C4AE0-8E17-767C-BF33-3FC6CE7A8C91}"/>
              </a:ext>
            </a:extLst>
          </p:cNvPr>
          <p:cNvSpPr>
            <a:spLocks noGrp="1"/>
          </p:cNvSpPr>
          <p:nvPr>
            <p:ph sz="half" idx="1"/>
          </p:nvPr>
        </p:nvSpPr>
        <p:spPr>
          <a:xfrm>
            <a:off x="582849" y="3297227"/>
            <a:ext cx="5181600" cy="2803704"/>
          </a:xfrm>
        </p:spPr>
        <p:txBody>
          <a:bodyPr/>
          <a:lstStyle/>
          <a:p>
            <a:pPr marL="0" indent="0">
              <a:buNone/>
            </a:pPr>
            <a:r>
              <a:rPr lang="en-GB" dirty="0">
                <a:solidFill>
                  <a:srgbClr val="0070C0"/>
                </a:solidFill>
              </a:rPr>
              <a:t> Barbera Rogoff - talks about integrating children into community life instead of segregating them into the ‘child world’ </a:t>
            </a:r>
          </a:p>
        </p:txBody>
      </p:sp>
      <p:sp>
        <p:nvSpPr>
          <p:cNvPr id="5" name="Rectangle 1">
            <a:extLst>
              <a:ext uri="{FF2B5EF4-FFF2-40B4-BE49-F238E27FC236}">
                <a16:creationId xmlns:a16="http://schemas.microsoft.com/office/drawing/2014/main" id="{ABED10B2-8A4E-99D8-0DBE-5C04B0682D7C}"/>
              </a:ext>
            </a:extLst>
          </p:cNvPr>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24EF09AD-1F4E-7F60-CD1B-4C80B09EA10E}"/>
              </a:ext>
            </a:extLst>
          </p:cNvPr>
          <p:cNvSpPr txBox="1"/>
          <p:nvPr/>
        </p:nvSpPr>
        <p:spPr>
          <a:xfrm>
            <a:off x="821987" y="757069"/>
            <a:ext cx="4703324" cy="2308324"/>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400" b="0" i="0" u="none" strike="noStrike" cap="none" normalizeH="0" baseline="0" dirty="0">
                <a:ln>
                  <a:noFill/>
                </a:ln>
                <a:solidFill>
                  <a:srgbClr val="1F1F1F"/>
                </a:solidFill>
                <a:effectLst/>
                <a:latin typeface="Arial Unicode MS"/>
                <a:ea typeface="inherit"/>
              </a:rPr>
              <a:t>Mae </a:t>
            </a:r>
            <a:r>
              <a:rPr kumimoji="0" lang="cy-GB" altLang="en-US" sz="2400" b="0" i="0" u="none" strike="noStrike" cap="none" normalizeH="0" baseline="0" dirty="0" err="1">
                <a:ln>
                  <a:noFill/>
                </a:ln>
                <a:solidFill>
                  <a:srgbClr val="1F1F1F"/>
                </a:solidFill>
                <a:effectLst/>
                <a:latin typeface="Arial Unicode MS"/>
                <a:ea typeface="inherit"/>
              </a:rPr>
              <a:t>Barbera</a:t>
            </a:r>
            <a:r>
              <a:rPr kumimoji="0" lang="cy-GB" altLang="en-US" sz="2400" b="0" i="0" u="none" strike="noStrike" cap="none" normalizeH="0" baseline="0" dirty="0">
                <a:ln>
                  <a:noFill/>
                </a:ln>
                <a:solidFill>
                  <a:srgbClr val="1F1F1F"/>
                </a:solidFill>
                <a:effectLst/>
                <a:latin typeface="Arial Unicode MS"/>
                <a:ea typeface="inherit"/>
              </a:rPr>
              <a:t> </a:t>
            </a:r>
            <a:r>
              <a:rPr kumimoji="0" lang="cy-GB" altLang="en-US" sz="2400" b="0" i="0" u="none" strike="noStrike" cap="none" normalizeH="0" baseline="0" dirty="0" err="1">
                <a:ln>
                  <a:noFill/>
                </a:ln>
                <a:solidFill>
                  <a:srgbClr val="1F1F1F"/>
                </a:solidFill>
                <a:effectLst/>
                <a:latin typeface="Arial Unicode MS"/>
                <a:ea typeface="inherit"/>
              </a:rPr>
              <a:t>Rogoff</a:t>
            </a:r>
            <a:r>
              <a:rPr kumimoji="0" lang="cy-GB" altLang="en-US" sz="2400" b="0" i="0" u="none" strike="noStrike" cap="none" normalizeH="0" baseline="0" dirty="0">
                <a:ln>
                  <a:noFill/>
                </a:ln>
                <a:solidFill>
                  <a:srgbClr val="1F1F1F"/>
                </a:solidFill>
                <a:effectLst/>
                <a:latin typeface="Arial Unicode MS"/>
                <a:ea typeface="inherit"/>
              </a:rPr>
              <a:t> - </a:t>
            </a:r>
            <a:r>
              <a:rPr lang="en-GB" sz="2400" dirty="0"/>
              <a:t>The Cultural Nature of Human Development  -</a:t>
            </a:r>
            <a:r>
              <a:rPr lang="cy-GB" sz="2400" dirty="0">
                <a:solidFill>
                  <a:srgbClr val="1F1F1F"/>
                </a:solidFill>
                <a:latin typeface="Arial Unicode MS"/>
              </a:rPr>
              <a:t> </a:t>
            </a:r>
            <a:r>
              <a:rPr kumimoji="0" lang="cy-GB" altLang="en-US" sz="2400" b="0" i="0" u="none" strike="noStrike" cap="none" normalizeH="0" baseline="0" dirty="0">
                <a:ln>
                  <a:noFill/>
                </a:ln>
                <a:solidFill>
                  <a:srgbClr val="1F1F1F"/>
                </a:solidFill>
                <a:effectLst/>
                <a:latin typeface="Arial Unicode MS"/>
                <a:ea typeface="inherit"/>
              </a:rPr>
              <a:t>yn sôn am integreiddio plant i fywyd cymunedol yn lle eu gwahanu i ‘fyd plant’</a:t>
            </a:r>
            <a:r>
              <a:rPr kumimoji="0" lang="cy-GB" altLang="en-US" sz="2400" b="0" i="0" u="none" strike="noStrike" cap="none" normalizeH="0" baseline="0" dirty="0">
                <a:ln>
                  <a:noFill/>
                </a:ln>
                <a:solidFill>
                  <a:schemeClr val="tx1"/>
                </a:solidFill>
                <a:effectLst/>
              </a:rPr>
              <a:t> </a:t>
            </a:r>
            <a:endParaRPr kumimoji="0" lang="cy-GB" altLang="en-US" sz="2400" b="0" i="0" u="none" strike="noStrike" cap="none" normalizeH="0" baseline="0" dirty="0">
              <a:ln>
                <a:noFill/>
              </a:ln>
              <a:solidFill>
                <a:schemeClr val="tx1"/>
              </a:solidFill>
              <a:effectLst/>
              <a:latin typeface="Arial" panose="020B0604020202020204" pitchFamily="34" charset="0"/>
            </a:endParaRPr>
          </a:p>
        </p:txBody>
      </p:sp>
      <p:sp>
        <p:nvSpPr>
          <p:cNvPr id="2" name="Content Placeholder 2">
            <a:extLst>
              <a:ext uri="{FF2B5EF4-FFF2-40B4-BE49-F238E27FC236}">
                <a16:creationId xmlns:a16="http://schemas.microsoft.com/office/drawing/2014/main" id="{84B43AE9-9B3A-030E-A78F-0D1D927BE800}"/>
              </a:ext>
            </a:extLst>
          </p:cNvPr>
          <p:cNvSpPr txBox="1">
            <a:spLocks/>
          </p:cNvSpPr>
          <p:nvPr/>
        </p:nvSpPr>
        <p:spPr>
          <a:xfrm>
            <a:off x="6188413" y="1152486"/>
            <a:ext cx="5181600" cy="2803704"/>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solidFill>
                <a:srgbClr val="0070C0"/>
              </a:solidFill>
            </a:endParaRPr>
          </a:p>
          <a:p>
            <a:pPr marL="0" indent="0">
              <a:buNone/>
            </a:pPr>
            <a:r>
              <a:rPr kumimoji="0" lang="cy-GB" altLang="en-US" sz="2800" b="0" i="0" u="none" strike="noStrike" cap="none" normalizeH="0" baseline="0" dirty="0">
                <a:ln>
                  <a:noFill/>
                </a:ln>
                <a:solidFill>
                  <a:srgbClr val="1F1F1F"/>
                </a:solidFill>
                <a:effectLst/>
                <a:latin typeface="Arial Unicode MS"/>
                <a:ea typeface="inherit"/>
              </a:rPr>
              <a:t>Cynnydd unigolyddiaeth mewn cymdeithas</a:t>
            </a:r>
            <a:r>
              <a:rPr kumimoji="0" lang="cy-GB" altLang="en-US" sz="600" b="0" i="0" u="none" strike="noStrike" cap="none" normalizeH="0" baseline="0" dirty="0">
                <a:ln>
                  <a:noFill/>
                </a:ln>
                <a:solidFill>
                  <a:schemeClr val="tx1"/>
                </a:solidFill>
                <a:effectLst/>
              </a:rPr>
              <a:t> </a:t>
            </a:r>
            <a:endParaRPr kumimoji="0" lang="cy-GB" altLang="en-US" sz="2000" b="0" i="0" u="none" strike="noStrike" cap="none" normalizeH="0" baseline="0" dirty="0">
              <a:ln>
                <a:noFill/>
              </a:ln>
              <a:solidFill>
                <a:schemeClr val="tx1"/>
              </a:solidFill>
              <a:effectLst/>
              <a:latin typeface="Arial" panose="020B0604020202020204" pitchFamily="34" charset="0"/>
            </a:endParaRPr>
          </a:p>
          <a:p>
            <a:pPr marL="0" indent="0">
              <a:buFont typeface="Arial" panose="020B0604020202020204" pitchFamily="34" charset="0"/>
              <a:buNone/>
            </a:pPr>
            <a:endParaRPr lang="en-GB" dirty="0">
              <a:solidFill>
                <a:srgbClr val="0070C0"/>
              </a:solidFill>
            </a:endParaRPr>
          </a:p>
          <a:p>
            <a:pPr marL="0" indent="0">
              <a:buFont typeface="Arial" panose="020B0604020202020204" pitchFamily="34" charset="0"/>
              <a:buNone/>
            </a:pPr>
            <a:endParaRPr lang="en-GB" dirty="0">
              <a:solidFill>
                <a:srgbClr val="0070C0"/>
              </a:solidFill>
            </a:endParaRPr>
          </a:p>
          <a:p>
            <a:pPr marL="0" indent="0">
              <a:buFont typeface="Arial" panose="020B0604020202020204" pitchFamily="34" charset="0"/>
              <a:buNone/>
            </a:pPr>
            <a:endParaRPr lang="en-GB" dirty="0">
              <a:solidFill>
                <a:srgbClr val="0070C0"/>
              </a:solidFill>
            </a:endParaRPr>
          </a:p>
          <a:p>
            <a:pPr marL="0" indent="0">
              <a:buFont typeface="Arial" panose="020B0604020202020204" pitchFamily="34" charset="0"/>
              <a:buNone/>
            </a:pPr>
            <a:r>
              <a:rPr lang="en-GB" dirty="0">
                <a:solidFill>
                  <a:srgbClr val="0070C0"/>
                </a:solidFill>
              </a:rPr>
              <a:t>The rise of individualism in society</a:t>
            </a:r>
          </a:p>
        </p:txBody>
      </p:sp>
      <p:sp>
        <p:nvSpPr>
          <p:cNvPr id="4" name="Rectangle 1">
            <a:extLst>
              <a:ext uri="{FF2B5EF4-FFF2-40B4-BE49-F238E27FC236}">
                <a16:creationId xmlns:a16="http://schemas.microsoft.com/office/drawing/2014/main" id="{1B8EC206-3476-F400-A941-5FB9A87FA58B}"/>
              </a:ext>
            </a:extLst>
          </p:cNvPr>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219565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A young worker at her working station removes extra stitches from blue jeans. It is thought there are about a million children aged 10 to 14 working as child labourers, according to UNICEF - but the number is far higher when the age band is expanded">
            <a:extLst>
              <a:ext uri="{FF2B5EF4-FFF2-40B4-BE49-F238E27FC236}">
                <a16:creationId xmlns:a16="http://schemas.microsoft.com/office/drawing/2014/main" id="{9EBA896C-D9A5-A640-B636-6F291D90C6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066272" cy="68580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76FBC79F-9686-75C7-D54E-DD310CEC29D5}"/>
              </a:ext>
            </a:extLst>
          </p:cNvPr>
          <p:cNvPicPr>
            <a:picLocks noChangeAspect="1"/>
          </p:cNvPicPr>
          <p:nvPr/>
        </p:nvPicPr>
        <p:blipFill>
          <a:blip r:embed="rId4"/>
          <a:stretch>
            <a:fillRect/>
          </a:stretch>
        </p:blipFill>
        <p:spPr>
          <a:xfrm>
            <a:off x="7125729" y="0"/>
            <a:ext cx="5066271" cy="6858000"/>
          </a:xfrm>
          <a:prstGeom prst="rect">
            <a:avLst/>
          </a:prstGeom>
        </p:spPr>
      </p:pic>
      <p:sp>
        <p:nvSpPr>
          <p:cNvPr id="7" name="TextBox 6">
            <a:extLst>
              <a:ext uri="{FF2B5EF4-FFF2-40B4-BE49-F238E27FC236}">
                <a16:creationId xmlns:a16="http://schemas.microsoft.com/office/drawing/2014/main" id="{82855B47-E5B8-F305-144F-F2A93A1F0590}"/>
              </a:ext>
            </a:extLst>
          </p:cNvPr>
          <p:cNvSpPr txBox="1"/>
          <p:nvPr/>
        </p:nvSpPr>
        <p:spPr>
          <a:xfrm>
            <a:off x="5066272" y="4918322"/>
            <a:ext cx="2059457" cy="2031325"/>
          </a:xfrm>
          <a:prstGeom prst="rect">
            <a:avLst/>
          </a:prstGeom>
          <a:solidFill>
            <a:srgbClr val="FFFFE5"/>
          </a:solidFill>
        </p:spPr>
        <p:txBody>
          <a:bodyPr wrap="square" rtlCol="0">
            <a:spAutoFit/>
          </a:bodyPr>
          <a:lstStyle/>
          <a:p>
            <a:r>
              <a:rPr lang="en-GB" dirty="0"/>
              <a:t>John Davies</a:t>
            </a:r>
          </a:p>
          <a:p>
            <a:r>
              <a:rPr lang="en-GB" dirty="0"/>
              <a:t> </a:t>
            </a:r>
          </a:p>
          <a:p>
            <a:r>
              <a:rPr kumimoji="0" lang="cy-GB" altLang="en-US" sz="1800" b="0" i="0" u="none" strike="noStrike" cap="none" normalizeH="0" baseline="0" dirty="0">
                <a:ln>
                  <a:noFill/>
                </a:ln>
                <a:solidFill>
                  <a:srgbClr val="1F1F1F"/>
                </a:solidFill>
                <a:effectLst/>
                <a:latin typeface="Arial Unicode MS"/>
                <a:ea typeface="inherit"/>
              </a:rPr>
              <a:t>Glöwr Cymreig</a:t>
            </a:r>
            <a:r>
              <a:rPr kumimoji="0" lang="cy-GB" altLang="en-US" sz="600" b="0" i="0" u="none" strike="noStrike" cap="none" normalizeH="0" baseline="0" dirty="0">
                <a:ln>
                  <a:noFill/>
                </a:ln>
                <a:solidFill>
                  <a:schemeClr val="tx1"/>
                </a:solidFill>
                <a:effectLst/>
              </a:rPr>
              <a:t> </a:t>
            </a:r>
            <a:endParaRPr kumimoji="0" lang="cy-GB" altLang="en-US" sz="1400" b="0" i="0" u="none" strike="noStrike" cap="none" normalizeH="0" baseline="0" dirty="0">
              <a:ln>
                <a:noFill/>
              </a:ln>
              <a:solidFill>
                <a:schemeClr val="tx1"/>
              </a:solidFill>
              <a:effectLst/>
              <a:latin typeface="Arial" panose="020B0604020202020204" pitchFamily="34" charset="0"/>
            </a:endParaRPr>
          </a:p>
          <a:p>
            <a:r>
              <a:rPr lang="en-GB" dirty="0"/>
              <a:t>Welsh miner</a:t>
            </a:r>
          </a:p>
          <a:p>
            <a:endParaRPr lang="en-GB" dirty="0"/>
          </a:p>
          <a:p>
            <a:r>
              <a:rPr lang="en-GB" dirty="0"/>
              <a:t>1897-1963</a:t>
            </a:r>
          </a:p>
          <a:p>
            <a:endParaRPr lang="en-GB" dirty="0"/>
          </a:p>
        </p:txBody>
      </p:sp>
      <p:sp>
        <p:nvSpPr>
          <p:cNvPr id="8" name="Rectangle 1">
            <a:extLst>
              <a:ext uri="{FF2B5EF4-FFF2-40B4-BE49-F238E27FC236}">
                <a16:creationId xmlns:a16="http://schemas.microsoft.com/office/drawing/2014/main" id="{E48E8A59-216D-151E-C0FC-A4AB93ECC324}"/>
              </a:ext>
            </a:extLst>
          </p:cNvPr>
          <p:cNvSpPr>
            <a:spLocks noChangeArrowheads="1"/>
          </p:cNvSpPr>
          <p:nvPr/>
        </p:nvSpPr>
        <p:spPr bwMode="auto">
          <a:xfrm>
            <a:off x="0" y="102920"/>
            <a:ext cx="65" cy="251359"/>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2696" rIns="0" bIns="-12696"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
        <p:nvSpPr>
          <p:cNvPr id="9" name="TextBox 8">
            <a:extLst>
              <a:ext uri="{FF2B5EF4-FFF2-40B4-BE49-F238E27FC236}">
                <a16:creationId xmlns:a16="http://schemas.microsoft.com/office/drawing/2014/main" id="{A167393A-DC7E-925E-96D6-AB19CA3C2063}"/>
              </a:ext>
            </a:extLst>
          </p:cNvPr>
          <p:cNvSpPr txBox="1"/>
          <p:nvPr/>
        </p:nvSpPr>
        <p:spPr>
          <a:xfrm>
            <a:off x="5066272" y="0"/>
            <a:ext cx="2059067" cy="923330"/>
          </a:xfrm>
          <a:prstGeom prst="rect">
            <a:avLst/>
          </a:prstGeom>
          <a:noFill/>
        </p:spPr>
        <p:txBody>
          <a:bodyPr wrap="square" rtlCol="0">
            <a:spAutoFit/>
          </a:bodyPr>
          <a:lstStyle/>
          <a:p>
            <a:r>
              <a:rPr lang="en-GB" dirty="0"/>
              <a:t>Dakha Bangladesh</a:t>
            </a:r>
          </a:p>
          <a:p>
            <a:r>
              <a:rPr lang="en-GB" dirty="0"/>
              <a:t>2024</a:t>
            </a:r>
          </a:p>
        </p:txBody>
      </p:sp>
    </p:spTree>
    <p:extLst>
      <p:ext uri="{BB962C8B-B14F-4D97-AF65-F5344CB8AC3E}">
        <p14:creationId xmlns:p14="http://schemas.microsoft.com/office/powerpoint/2010/main" val="34690952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C992D9C-92A6-BEDE-3DDE-87CEA2C01C8D}"/>
              </a:ext>
            </a:extLst>
          </p:cNvPr>
          <p:cNvSpPr>
            <a:spLocks noGrp="1"/>
          </p:cNvSpPr>
          <p:nvPr>
            <p:ph sz="half" idx="1"/>
          </p:nvPr>
        </p:nvSpPr>
        <p:spPr>
          <a:xfrm>
            <a:off x="546371" y="813948"/>
            <a:ext cx="4940030" cy="4351338"/>
          </a:xfrm>
        </p:spPr>
        <p:txBody>
          <a:bodyPr>
            <a:normAutofit fontScale="85000" lnSpcReduction="20000"/>
          </a:bodyPr>
          <a:lstStyle/>
          <a:p>
            <a:r>
              <a:rPr kumimoji="0" lang="cy-GB" altLang="en-US" sz="28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Sut mae rhai plant yn cael eu hamddiffyn rhag llafur plant ac eraill ddim?</a:t>
            </a:r>
            <a:r>
              <a:rPr kumimoji="0" lang="cy-GB" altLang="en-US" sz="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kumimoji="0" lang="cy-GB" altLang="en-US" sz="28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Sut gall ein barn ar lafur plant fod yn wahanol i eraill?</a:t>
            </a:r>
            <a:r>
              <a:rPr kumimoji="0" lang="cy-GB" altLang="en-US" sz="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indent="0">
              <a:buNone/>
            </a:pPr>
            <a:endParaRPr lang="en-GB" dirty="0">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How are some children protected from child labour whilst others are not?</a:t>
            </a:r>
          </a:p>
          <a:p>
            <a:pPr marL="0" indent="0">
              <a:buNone/>
            </a:pPr>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How may our views on child labour differ with others?</a:t>
            </a:r>
          </a:p>
        </p:txBody>
      </p:sp>
      <p:pic>
        <p:nvPicPr>
          <p:cNvPr id="7" name="Picture 6">
            <a:extLst>
              <a:ext uri="{FF2B5EF4-FFF2-40B4-BE49-F238E27FC236}">
                <a16:creationId xmlns:a16="http://schemas.microsoft.com/office/drawing/2014/main" id="{967E21C1-47E8-E2AD-F606-E259C75F7C2D}"/>
              </a:ext>
            </a:extLst>
          </p:cNvPr>
          <p:cNvPicPr>
            <a:picLocks noChangeAspect="1"/>
          </p:cNvPicPr>
          <p:nvPr/>
        </p:nvPicPr>
        <p:blipFill>
          <a:blip r:embed="rId3"/>
          <a:stretch>
            <a:fillRect/>
          </a:stretch>
        </p:blipFill>
        <p:spPr>
          <a:xfrm>
            <a:off x="8474412" y="1703742"/>
            <a:ext cx="2667000" cy="2571750"/>
          </a:xfrm>
          <a:prstGeom prst="rect">
            <a:avLst/>
          </a:prstGeom>
        </p:spPr>
      </p:pic>
      <p:sp>
        <p:nvSpPr>
          <p:cNvPr id="8" name="Rectangle 2">
            <a:extLst>
              <a:ext uri="{FF2B5EF4-FFF2-40B4-BE49-F238E27FC236}">
                <a16:creationId xmlns:a16="http://schemas.microsoft.com/office/drawing/2014/main" id="{0BDBC1A4-E290-854A-D72C-97678F934A57}"/>
              </a:ext>
            </a:extLst>
          </p:cNvPr>
          <p:cNvSpPr>
            <a:spLocks noChangeArrowheads="1"/>
          </p:cNvSpPr>
          <p:nvPr/>
        </p:nvSpPr>
        <p:spPr bwMode="auto">
          <a:xfrm>
            <a:off x="-1050588" y="-359087"/>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5419551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C810C9F-F48F-5759-1E75-5140521AA17B}"/>
              </a:ext>
            </a:extLst>
          </p:cNvPr>
          <p:cNvSpPr>
            <a:spLocks noGrp="1"/>
          </p:cNvSpPr>
          <p:nvPr>
            <p:ph sz="half" idx="1"/>
          </p:nvPr>
        </p:nvSpPr>
        <p:spPr>
          <a:xfrm>
            <a:off x="6344056" y="574096"/>
            <a:ext cx="5204296" cy="4598371"/>
          </a:xfrm>
        </p:spPr>
        <p:txBody>
          <a:bodyPr>
            <a:normAutofit fontScale="70000" lnSpcReduction="20000"/>
          </a:bodyPr>
          <a:lstStyle/>
          <a:p>
            <a:pPr marL="0" indent="0">
              <a:buNone/>
            </a:pPr>
            <a:r>
              <a:rPr lang="en-GB" b="1" dirty="0">
                <a:solidFill>
                  <a:srgbClr val="0070C0"/>
                </a:solidFill>
                <a:latin typeface="Arial" panose="020B0604020202020204" pitchFamily="34" charset="0"/>
                <a:cs typeface="Arial" panose="020B0604020202020204" pitchFamily="34" charset="0"/>
              </a:rPr>
              <a:t>Cultural relativism </a:t>
            </a:r>
            <a:r>
              <a:rPr lang="en-GB" dirty="0">
                <a:solidFill>
                  <a:srgbClr val="0070C0"/>
                </a:solidFill>
                <a:latin typeface="Arial" panose="020B0604020202020204" pitchFamily="34" charset="0"/>
                <a:cs typeface="Arial" panose="020B0604020202020204" pitchFamily="34" charset="0"/>
              </a:rPr>
              <a:t>is </a:t>
            </a:r>
          </a:p>
          <a:p>
            <a:pPr marL="0" indent="0">
              <a:buNone/>
            </a:pPr>
            <a:endParaRPr lang="en-GB" dirty="0">
              <a:solidFill>
                <a:srgbClr val="0070C0"/>
              </a:solidFill>
              <a:latin typeface="Arial" panose="020B0604020202020204" pitchFamily="34" charset="0"/>
              <a:cs typeface="Arial" panose="020B0604020202020204" pitchFamily="34" charset="0"/>
            </a:endParaRPr>
          </a:p>
          <a:p>
            <a:pPr marL="0" indent="0">
              <a:buNone/>
            </a:pPr>
            <a:r>
              <a:rPr lang="en-GB" dirty="0">
                <a:solidFill>
                  <a:srgbClr val="0070C0"/>
                </a:solidFill>
                <a:latin typeface="Arial" panose="020B0604020202020204" pitchFamily="34" charset="0"/>
                <a:cs typeface="Arial" panose="020B0604020202020204" pitchFamily="34" charset="0"/>
              </a:rPr>
              <a:t>the “recognition that societies differ in their cultural attitudes towards social phenomena and therefore no universal criteria can be applied to compare one cultural view with another” (James and James, 2012, p. 35)</a:t>
            </a:r>
          </a:p>
          <a:p>
            <a:pPr marL="0" indent="0">
              <a:buNone/>
            </a:pPr>
            <a:endParaRPr lang="en-GB" dirty="0">
              <a:latin typeface="Arial" panose="020B0604020202020204" pitchFamily="34" charset="0"/>
              <a:cs typeface="Arial" panose="020B0604020202020204" pitchFamily="34" charset="0"/>
            </a:endParaRPr>
          </a:p>
          <a:p>
            <a:pPr marL="0" indent="0">
              <a:buNone/>
            </a:pPr>
            <a:r>
              <a:rPr kumimoji="0" lang="en-US" altLang="en-US" sz="2800" b="0" i="0" u="none" strike="noStrike" cap="none" normalizeH="0" baseline="0" dirty="0">
                <a:ln>
                  <a:noFill/>
                </a:ln>
                <a:solidFill>
                  <a:srgbClr val="0070C0"/>
                </a:solidFill>
                <a:effectLst/>
                <a:latin typeface="Arial" panose="020B0604020202020204" pitchFamily="34" charset="0"/>
                <a:ea typeface="Merriweather" panose="00000500000000000000" pitchFamily="2" charset="0"/>
              </a:rPr>
              <a:t>Although for every culture some moral judgments are valid, no moral judgment is universally valid. Every moral judgment is culturally relative (Tilley, </a:t>
            </a:r>
            <a:r>
              <a:rPr kumimoji="0" lang="en-US" altLang="en-US" sz="2800" b="0" i="0" u="none" strike="noStrike" cap="none" normalizeH="0" baseline="0" dirty="0">
                <a:ln>
                  <a:noFill/>
                </a:ln>
                <a:solidFill>
                  <a:srgbClr val="0070C0"/>
                </a:solidFill>
                <a:effectLst/>
                <a:latin typeface="Arial" panose="020B0604020202020204" pitchFamily="34" charset="0"/>
                <a:ea typeface="Merriweather" panose="00000500000000000000" pitchFamily="2" charset="0"/>
                <a:hlinkClick r:id="rId3" tooltip="Tilley, J. J. (2000). Cultural relativism. Human Rights Quarterly, 22, 501–547.">
                  <a:extLst>
                    <a:ext uri="{A12FA001-AC4F-418D-AE19-62706E023703}">
                      <ahyp:hlinkClr xmlns:ahyp="http://schemas.microsoft.com/office/drawing/2018/hyperlinkcolor" val="tx"/>
                    </a:ext>
                  </a:extLst>
                </a:hlinkClick>
              </a:rPr>
              <a:t>2000</a:t>
            </a:r>
            <a:r>
              <a:rPr kumimoji="0" lang="en-US" altLang="en-US" sz="2800" b="0" i="0" u="none" strike="noStrike" cap="none" normalizeH="0" baseline="0" dirty="0">
                <a:ln>
                  <a:noFill/>
                </a:ln>
                <a:solidFill>
                  <a:srgbClr val="0070C0"/>
                </a:solidFill>
                <a:effectLst/>
                <a:latin typeface="Arial" panose="020B0604020202020204" pitchFamily="34" charset="0"/>
                <a:ea typeface="Merriweather" panose="00000500000000000000" pitchFamily="2" charset="0"/>
              </a:rPr>
              <a:t>).</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a:t>
            </a:r>
          </a:p>
        </p:txBody>
      </p:sp>
      <p:sp>
        <p:nvSpPr>
          <p:cNvPr id="7" name="TextBox 6">
            <a:extLst>
              <a:ext uri="{FF2B5EF4-FFF2-40B4-BE49-F238E27FC236}">
                <a16:creationId xmlns:a16="http://schemas.microsoft.com/office/drawing/2014/main" id="{F1E6529C-1E3B-20C1-B0C0-DBD3D26819CF}"/>
              </a:ext>
            </a:extLst>
          </p:cNvPr>
          <p:cNvSpPr txBox="1"/>
          <p:nvPr/>
        </p:nvSpPr>
        <p:spPr>
          <a:xfrm>
            <a:off x="643648" y="528005"/>
            <a:ext cx="5037306" cy="5940088"/>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000" b="1"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Perthnasedd ddiwylliannol:</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20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0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 “gydnabod bod gwahanol gymdeithasau yn gwahaniaethu eu hagweddau diwylliannol tuag at ffenomenau cymdeithasol ac felly ni ellir cymhwyso meini prawf cyffredinol i gymharu un safbwynt diwylliannol ag un arall” (James </a:t>
            </a:r>
            <a:r>
              <a:rPr lang="cy-GB" altLang="en-US" sz="2000" dirty="0">
                <a:solidFill>
                  <a:srgbClr val="1F1F1F"/>
                </a:solidFill>
                <a:latin typeface="Arial" panose="020B0604020202020204" pitchFamily="34" charset="0"/>
                <a:ea typeface="inherit"/>
                <a:cs typeface="Arial" panose="020B0604020202020204" pitchFamily="34" charset="0"/>
              </a:rPr>
              <a:t>a</a:t>
            </a:r>
            <a:r>
              <a:rPr kumimoji="0" lang="cy-GB" altLang="en-US" sz="20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 James, 2012, t. 35)</a:t>
            </a:r>
          </a:p>
          <a:p>
            <a:pPr marL="0" marR="0" lvl="0" indent="0" algn="l" defTabSz="914400" rtl="0" eaLnBrk="0" fontAlgn="base" latinLnBrk="0" hangingPunct="0">
              <a:lnSpc>
                <a:spcPct val="100000"/>
              </a:lnSpc>
              <a:spcBef>
                <a:spcPct val="0"/>
              </a:spcBef>
              <a:spcAft>
                <a:spcPct val="0"/>
              </a:spcAft>
              <a:buClrTx/>
              <a:buSzTx/>
              <a:buFontTx/>
              <a:buNone/>
              <a:tabLst/>
            </a:pPr>
            <a:endParaRPr lang="cy-GB" altLang="en-US" sz="2000" dirty="0">
              <a:solidFill>
                <a:srgbClr val="1F1F1F"/>
              </a:solidFill>
              <a:latin typeface="Arial" panose="020B0604020202020204" pitchFamily="34" charset="0"/>
              <a:ea typeface="inheri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000" b="0" i="0" u="none" strike="noStrike" cap="none" normalizeH="0" baseline="0" dirty="0">
                <a:ln>
                  <a:noFill/>
                </a:ln>
                <a:solidFill>
                  <a:srgbClr val="1F1F1F"/>
                </a:solidFill>
                <a:effectLst/>
                <a:latin typeface="Arial Unicode MS"/>
                <a:ea typeface="inherit"/>
              </a:rPr>
              <a:t>Er bod rhai barnau moesol yn ddilys ar gyfer pob diwylliant, nid oes unrhyw farn foesol yn ddilys yn gyffredinol. Mae pob barn foesol yn ddiwylliannol berthnasol (</a:t>
            </a:r>
            <a:r>
              <a:rPr kumimoji="0" lang="cy-GB" altLang="en-US" sz="2000" b="0" i="0" u="none" strike="noStrike" cap="none" normalizeH="0" baseline="0" dirty="0" err="1">
                <a:ln>
                  <a:noFill/>
                </a:ln>
                <a:solidFill>
                  <a:srgbClr val="1F1F1F"/>
                </a:solidFill>
                <a:effectLst/>
                <a:latin typeface="Arial Unicode MS"/>
                <a:ea typeface="inherit"/>
              </a:rPr>
              <a:t>Tilley</a:t>
            </a:r>
            <a:r>
              <a:rPr kumimoji="0" lang="cy-GB" altLang="en-US" sz="2000" b="0" i="0" u="none" strike="noStrike" cap="none" normalizeH="0" baseline="0" dirty="0">
                <a:ln>
                  <a:noFill/>
                </a:ln>
                <a:solidFill>
                  <a:srgbClr val="1F1F1F"/>
                </a:solidFill>
                <a:effectLst/>
                <a:latin typeface="Arial Unicode MS"/>
                <a:ea typeface="inherit"/>
              </a:rPr>
              <a:t>, 2000)</a:t>
            </a:r>
            <a:endParaRPr kumimoji="0" lang="cy-GB" altLang="en-US" sz="20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cy-GB" altLang="en-US" sz="2000" dirty="0">
              <a:solidFill>
                <a:srgbClr val="1F1F1F"/>
              </a:solidFill>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2000" b="0" i="0" u="none" strike="noStrike" cap="none" normalizeH="0" baseline="0" dirty="0">
              <a:ln>
                <a:noFill/>
              </a:ln>
              <a:solidFill>
                <a:srgbClr val="1F1F1F"/>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cy-GB" altLang="en-US" sz="2000" dirty="0">
              <a:solidFill>
                <a:srgbClr val="1F1F1F"/>
              </a:solidFill>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p:txBody>
      </p:sp>
      <p:sp>
        <p:nvSpPr>
          <p:cNvPr id="2" name="Rectangle 1">
            <a:extLst>
              <a:ext uri="{FF2B5EF4-FFF2-40B4-BE49-F238E27FC236}">
                <a16:creationId xmlns:a16="http://schemas.microsoft.com/office/drawing/2014/main" id="{DFEB2A23-0D32-3893-DE30-6AC7EEA78492}"/>
              </a:ext>
            </a:extLst>
          </p:cNvPr>
          <p:cNvSpPr>
            <a:spLocks noChangeArrowheads="1"/>
          </p:cNvSpPr>
          <p:nvPr/>
        </p:nvSpPr>
        <p:spPr bwMode="auto">
          <a:xfrm>
            <a:off x="0" y="-184171"/>
            <a:ext cx="65" cy="368341"/>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90459"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 name="Rectangle 2">
            <a:extLst>
              <a:ext uri="{FF2B5EF4-FFF2-40B4-BE49-F238E27FC236}">
                <a16:creationId xmlns:a16="http://schemas.microsoft.com/office/drawing/2014/main" id="{FE41C25D-4A26-C310-042D-09471191C906}"/>
              </a:ext>
            </a:extLst>
          </p:cNvPr>
          <p:cNvSpPr>
            <a:spLocks noChangeArrowheads="1"/>
          </p:cNvSpPr>
          <p:nvPr/>
        </p:nvSpPr>
        <p:spPr bwMode="auto">
          <a:xfrm>
            <a:off x="0" y="75030"/>
            <a:ext cx="177934" cy="307140"/>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100" b="0" i="0" u="none" strike="noStrike" cap="none" normalizeH="0" baseline="0" dirty="0">
                <a:ln>
                  <a:noFill/>
                </a:ln>
                <a:solidFill>
                  <a:srgbClr val="1F1F1F"/>
                </a:solidFill>
                <a:effectLst/>
                <a:latin typeface="Arial Unicode MS"/>
                <a:ea typeface="inherit"/>
              </a:rPr>
              <a:t>).</a:t>
            </a:r>
            <a:r>
              <a:rPr kumimoji="0" lang="cy-GB" altLang="en-US" sz="500" b="0" i="0" u="none" strike="noStrike" cap="none" normalizeH="0" baseline="0" dirty="0">
                <a:ln>
                  <a:noFill/>
                </a:ln>
                <a:solidFill>
                  <a:schemeClr val="tx1"/>
                </a:solidFill>
                <a:effectLst/>
              </a:rPr>
              <a:t> </a:t>
            </a: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5673038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C7982-36BE-C19B-9D73-3DBEF4E5B18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C48CF80-E177-8D28-CA31-D7C5C736064F}"/>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68C76E5C-9E4D-B85F-75FE-1FA590A62519}"/>
              </a:ext>
            </a:extLst>
          </p:cNvPr>
          <p:cNvSpPr>
            <a:spLocks noGrp="1"/>
          </p:cNvSpPr>
          <p:nvPr>
            <p:ph sz="half" idx="2"/>
          </p:nvPr>
        </p:nvSpPr>
        <p:spPr/>
        <p:txBody>
          <a:bodyPr/>
          <a:lstStyle/>
          <a:p>
            <a:endParaRPr lang="en-GB" dirty="0"/>
          </a:p>
        </p:txBody>
      </p:sp>
      <p:pic>
        <p:nvPicPr>
          <p:cNvPr id="2050" name="Picture 2" descr="Childhood war trauma is a public health crisis">
            <a:extLst>
              <a:ext uri="{FF2B5EF4-FFF2-40B4-BE49-F238E27FC236}">
                <a16:creationId xmlns:a16="http://schemas.microsoft.com/office/drawing/2014/main" id="{4B05685D-BC5C-93B4-4D38-C9CC04FB7B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8EAD53A-E074-EFB7-4683-726379FBD863}"/>
              </a:ext>
            </a:extLst>
          </p:cNvPr>
          <p:cNvSpPr txBox="1"/>
          <p:nvPr/>
        </p:nvSpPr>
        <p:spPr>
          <a:xfrm>
            <a:off x="4066162" y="0"/>
            <a:ext cx="7957225" cy="923330"/>
          </a:xfrm>
          <a:prstGeom prst="rect">
            <a:avLst/>
          </a:prstGeom>
          <a:noFill/>
        </p:spPr>
        <p:txBody>
          <a:bodyPr wrap="square" rtlCol="0">
            <a:spAutoFit/>
          </a:bodyPr>
          <a:lstStyle/>
          <a:p>
            <a:r>
              <a:rPr lang="en-GB" b="0" i="0">
                <a:solidFill>
                  <a:srgbClr val="5B5B5B"/>
                </a:solidFill>
                <a:effectLst/>
                <a:highlight>
                  <a:srgbClr val="FFFFFF"/>
                </a:highlight>
                <a:latin typeface="alarabiya"/>
              </a:rPr>
              <a:t>Palestinian children participate in an activity, aimed to support their mental health, amid continuing battles between Israel and Hamas, on December 18, 2023 in Rafah in the southern Gaza Strip. (File photo: AFP)</a:t>
            </a:r>
            <a:endParaRPr lang="en-GB" b="0" i="0" dirty="0">
              <a:solidFill>
                <a:srgbClr val="5B5B5B"/>
              </a:solidFill>
              <a:effectLst/>
              <a:highlight>
                <a:srgbClr val="FFFFFF"/>
              </a:highlight>
              <a:latin typeface="alarabiya"/>
            </a:endParaRPr>
          </a:p>
        </p:txBody>
      </p:sp>
    </p:spTree>
    <p:extLst>
      <p:ext uri="{BB962C8B-B14F-4D97-AF65-F5344CB8AC3E}">
        <p14:creationId xmlns:p14="http://schemas.microsoft.com/office/powerpoint/2010/main" val="35374583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370279-0F21-4728-D541-643035D659D5}"/>
              </a:ext>
            </a:extLst>
          </p:cNvPr>
          <p:cNvSpPr>
            <a:spLocks noGrp="1"/>
          </p:cNvSpPr>
          <p:nvPr>
            <p:ph sz="half" idx="1"/>
          </p:nvPr>
        </p:nvSpPr>
        <p:spPr>
          <a:xfrm>
            <a:off x="4299625" y="228600"/>
            <a:ext cx="3394954" cy="5249610"/>
          </a:xfrm>
        </p:spPr>
        <p:txBody>
          <a:bodyPr>
            <a:normAutofit fontScale="92500" lnSpcReduction="10000"/>
          </a:bodyPr>
          <a:lstStyle/>
          <a:p>
            <a:pPr marL="0" indent="0">
              <a:buNone/>
            </a:pPr>
            <a:endParaRPr lang="en-GB" dirty="0"/>
          </a:p>
          <a:p>
            <a:r>
              <a:rPr lang="en-GB" dirty="0">
                <a:solidFill>
                  <a:srgbClr val="0070C0"/>
                </a:solidFill>
                <a:latin typeface="Arial" panose="020B0604020202020204" pitchFamily="34" charset="0"/>
                <a:cs typeface="Arial" panose="020B0604020202020204" pitchFamily="34" charset="0"/>
              </a:rPr>
              <a:t>Are all children equal in the protection from war across the globe?</a:t>
            </a:r>
          </a:p>
          <a:p>
            <a:pPr marL="0" indent="0">
              <a:buNone/>
            </a:pPr>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If so, how so? </a:t>
            </a:r>
          </a:p>
          <a:p>
            <a:r>
              <a:rPr lang="en-GB" dirty="0">
                <a:solidFill>
                  <a:srgbClr val="0070C0"/>
                </a:solidFill>
                <a:latin typeface="Arial" panose="020B0604020202020204" pitchFamily="34" charset="0"/>
                <a:cs typeface="Arial" panose="020B0604020202020204" pitchFamily="34" charset="0"/>
              </a:rPr>
              <a:t>If not, why not?</a:t>
            </a:r>
          </a:p>
          <a:p>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What does this say about our construction of childhood?</a:t>
            </a:r>
          </a:p>
          <a:p>
            <a:pPr marL="0" indent="0">
              <a:buNone/>
            </a:pPr>
            <a:endParaRPr lang="en-GB" dirty="0">
              <a:solidFill>
                <a:srgbClr val="0070C0"/>
              </a:solidFill>
              <a:latin typeface="Arial" panose="020B0604020202020204" pitchFamily="34" charset="0"/>
              <a:cs typeface="Arial" panose="020B0604020202020204" pitchFamily="34" charset="0"/>
            </a:endParaRPr>
          </a:p>
          <a:p>
            <a:pPr marL="0" indent="0">
              <a:buNone/>
            </a:pPr>
            <a:endParaRPr lang="en-GB" dirty="0"/>
          </a:p>
        </p:txBody>
      </p:sp>
      <p:sp>
        <p:nvSpPr>
          <p:cNvPr id="7" name="TextBox 6">
            <a:extLst>
              <a:ext uri="{FF2B5EF4-FFF2-40B4-BE49-F238E27FC236}">
                <a16:creationId xmlns:a16="http://schemas.microsoft.com/office/drawing/2014/main" id="{BDD8FC55-B09B-EE7A-C9BE-610887BC901D}"/>
              </a:ext>
            </a:extLst>
          </p:cNvPr>
          <p:cNvSpPr txBox="1"/>
          <p:nvPr/>
        </p:nvSpPr>
        <p:spPr>
          <a:xfrm>
            <a:off x="452368" y="198581"/>
            <a:ext cx="3394954" cy="5078313"/>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2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A yw pob plentyn yn gyfartal o ran amddiffyniad rhag rhyfel ledled y byd?</a:t>
            </a:r>
          </a:p>
          <a:p>
            <a:pPr marL="0" marR="0" lvl="0" indent="0" algn="l" defTabSz="914400" rtl="0" eaLnBrk="0" fontAlgn="base" latinLnBrk="0" hangingPunct="0">
              <a:lnSpc>
                <a:spcPct val="100000"/>
              </a:lnSpc>
              <a:spcBef>
                <a:spcPct val="0"/>
              </a:spcBef>
              <a:spcAft>
                <a:spcPct val="0"/>
              </a:spcAft>
              <a:buClrTx/>
              <a:buSzTx/>
              <a:buFontTx/>
              <a:buNone/>
              <a:tabLst/>
            </a:pPr>
            <a:endParaRPr lang="cy-GB" altLang="en-US" sz="2200" dirty="0">
              <a:solidFill>
                <a:srgbClr val="1F1F1F"/>
              </a:solidFill>
              <a:latin typeface="Arial" panose="020B0604020202020204" pitchFamily="34" charset="0"/>
              <a:ea typeface="inheri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2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 Os felly, sut? </a:t>
            </a:r>
          </a:p>
          <a:p>
            <a:pPr marL="0" marR="0" lvl="0" indent="0" algn="l" defTabSz="914400" rtl="0" eaLnBrk="0" fontAlgn="base" latinLnBrk="0" hangingPunct="0">
              <a:lnSpc>
                <a:spcPct val="100000"/>
              </a:lnSpc>
              <a:spcBef>
                <a:spcPct val="0"/>
              </a:spcBef>
              <a:spcAft>
                <a:spcPct val="0"/>
              </a:spcAft>
              <a:buClrTx/>
              <a:buSzTx/>
              <a:buFontTx/>
              <a:buNone/>
              <a:tabLst/>
            </a:pPr>
            <a:endParaRPr lang="cy-GB" altLang="en-US" sz="2200" dirty="0">
              <a:solidFill>
                <a:srgbClr val="1F1F1F"/>
              </a:solidFill>
              <a:latin typeface="Arial" panose="020B0604020202020204" pitchFamily="34" charset="0"/>
              <a:ea typeface="inheri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2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Os na, pam lai? </a:t>
            </a:r>
          </a:p>
          <a:p>
            <a:pPr marL="0" marR="0" lvl="0" indent="0" algn="l" defTabSz="914400" rtl="0" eaLnBrk="0" fontAlgn="base" latinLnBrk="0" hangingPunct="0">
              <a:lnSpc>
                <a:spcPct val="100000"/>
              </a:lnSpc>
              <a:spcBef>
                <a:spcPct val="0"/>
              </a:spcBef>
              <a:spcAft>
                <a:spcPct val="0"/>
              </a:spcAft>
              <a:buClrTx/>
              <a:buSzTx/>
              <a:buFontTx/>
              <a:buNone/>
              <a:tabLst/>
            </a:pPr>
            <a:endParaRPr lang="cy-GB" altLang="en-US" sz="2200" dirty="0">
              <a:solidFill>
                <a:srgbClr val="1F1F1F"/>
              </a:solidFill>
              <a:latin typeface="Arial" panose="020B0604020202020204" pitchFamily="34" charset="0"/>
              <a:ea typeface="inheri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2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Beth mae hyn yn ei ddweud am ein lluniad o blentyndod?</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20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cy-GB" altLang="en-US" sz="2000" dirty="0">
              <a:solidFill>
                <a:srgbClr val="1F1F1F"/>
              </a:solidFill>
              <a:latin typeface="Arial" panose="020B0604020202020204" pitchFamily="34" charset="0"/>
              <a:ea typeface="inherit"/>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20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endParaRPr>
          </a:p>
        </p:txBody>
      </p:sp>
      <p:sp>
        <p:nvSpPr>
          <p:cNvPr id="8" name="Rectangle 2">
            <a:extLst>
              <a:ext uri="{FF2B5EF4-FFF2-40B4-BE49-F238E27FC236}">
                <a16:creationId xmlns:a16="http://schemas.microsoft.com/office/drawing/2014/main" id="{04E2A1BB-4F24-2E7E-AF3E-DE5FD40D225E}"/>
              </a:ext>
            </a:extLst>
          </p:cNvPr>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pic>
        <p:nvPicPr>
          <p:cNvPr id="14" name="Picture 13">
            <a:extLst>
              <a:ext uri="{FF2B5EF4-FFF2-40B4-BE49-F238E27FC236}">
                <a16:creationId xmlns:a16="http://schemas.microsoft.com/office/drawing/2014/main" id="{67200468-CD25-3627-DFF7-02AD5C29BA9B}"/>
              </a:ext>
            </a:extLst>
          </p:cNvPr>
          <p:cNvPicPr>
            <a:picLocks noChangeAspect="1"/>
          </p:cNvPicPr>
          <p:nvPr/>
        </p:nvPicPr>
        <p:blipFill>
          <a:blip r:embed="rId3"/>
          <a:stretch>
            <a:fillRect/>
          </a:stretch>
        </p:blipFill>
        <p:spPr>
          <a:xfrm>
            <a:off x="9201259" y="424604"/>
            <a:ext cx="2511459" cy="2511459"/>
          </a:xfrm>
          <a:prstGeom prst="rect">
            <a:avLst/>
          </a:prstGeom>
        </p:spPr>
      </p:pic>
      <p:pic>
        <p:nvPicPr>
          <p:cNvPr id="21" name="Picture 20">
            <a:extLst>
              <a:ext uri="{FF2B5EF4-FFF2-40B4-BE49-F238E27FC236}">
                <a16:creationId xmlns:a16="http://schemas.microsoft.com/office/drawing/2014/main" id="{41B16AF5-4842-BAD5-CD2B-E402AC480EEA}"/>
              </a:ext>
            </a:extLst>
          </p:cNvPr>
          <p:cNvPicPr>
            <a:picLocks noChangeAspect="1"/>
          </p:cNvPicPr>
          <p:nvPr/>
        </p:nvPicPr>
        <p:blipFill>
          <a:blip r:embed="rId4"/>
          <a:stretch>
            <a:fillRect/>
          </a:stretch>
        </p:blipFill>
        <p:spPr>
          <a:xfrm>
            <a:off x="9126742" y="3957681"/>
            <a:ext cx="2695575" cy="2638425"/>
          </a:xfrm>
          <a:prstGeom prst="rect">
            <a:avLst/>
          </a:prstGeom>
        </p:spPr>
      </p:pic>
    </p:spTree>
    <p:extLst>
      <p:ext uri="{BB962C8B-B14F-4D97-AF65-F5344CB8AC3E}">
        <p14:creationId xmlns:p14="http://schemas.microsoft.com/office/powerpoint/2010/main" val="11757552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AAB41F6-6C05-2062-940E-374016C38423}"/>
              </a:ext>
            </a:extLst>
          </p:cNvPr>
          <p:cNvSpPr>
            <a:spLocks noGrp="1"/>
          </p:cNvSpPr>
          <p:nvPr>
            <p:ph sz="half" idx="2"/>
          </p:nvPr>
        </p:nvSpPr>
        <p:spPr>
          <a:xfrm>
            <a:off x="99708" y="58366"/>
            <a:ext cx="11992583" cy="5684128"/>
          </a:xfrm>
        </p:spPr>
        <p:txBody>
          <a:bodyPr>
            <a:normAutofit fontScale="92500" lnSpcReduction="20000"/>
          </a:bodyPr>
          <a:lstStyle/>
          <a:p>
            <a:pPr marL="0" indent="0">
              <a:buNone/>
            </a:pPr>
            <a:r>
              <a:rPr kumimoji="0" lang="cy-GB" altLang="en-US" sz="2800" b="1"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4ydd Confensiwn Genefa </a:t>
            </a:r>
          </a:p>
          <a:p>
            <a:r>
              <a:rPr kumimoji="0" lang="cy-GB" altLang="en-US" sz="24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Bydd plant yn destun parch arbennig ac yn cael eu hamddiffyn rhag unrhyw fath o ymosodiad anweddus. </a:t>
            </a:r>
          </a:p>
          <a:p>
            <a:r>
              <a:rPr kumimoji="0" lang="cy-GB" altLang="en-US" sz="24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Rhaid i bartïon y gwrthdaro ddarparu'r gofal a'r cymorth sydd eu hangen arnynt, boed hynny oherwydd eu hoedran neu am unrhyw reswm arall (</a:t>
            </a:r>
            <a:r>
              <a:rPr kumimoji="0" lang="cy-GB" altLang="en-US" sz="2400" b="0" i="0" u="none" strike="noStrike" cap="none" normalizeH="0" baseline="0" dirty="0" err="1">
                <a:ln>
                  <a:noFill/>
                </a:ln>
                <a:solidFill>
                  <a:srgbClr val="1F1F1F"/>
                </a:solidFill>
                <a:effectLst/>
                <a:latin typeface="Arial" panose="020B0604020202020204" pitchFamily="34" charset="0"/>
                <a:ea typeface="inherit"/>
                <a:cs typeface="Arial" panose="020B0604020202020204" pitchFamily="34" charset="0"/>
              </a:rPr>
              <a:t>API</a:t>
            </a:r>
            <a:r>
              <a:rPr kumimoji="0" lang="cy-GB" altLang="en-US" sz="24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 </a:t>
            </a:r>
            <a:r>
              <a:rPr kumimoji="0" lang="cy-GB" altLang="en-US" sz="2400" b="0" i="0" u="none" strike="noStrike" cap="none" normalizeH="0" baseline="0" dirty="0" err="1">
                <a:ln>
                  <a:noFill/>
                </a:ln>
                <a:solidFill>
                  <a:srgbClr val="1F1F1F"/>
                </a:solidFill>
                <a:effectLst/>
                <a:latin typeface="Arial" panose="020B0604020202020204" pitchFamily="34" charset="0"/>
                <a:ea typeface="inherit"/>
                <a:cs typeface="Arial" panose="020B0604020202020204" pitchFamily="34" charset="0"/>
              </a:rPr>
              <a:t>Art</a:t>
            </a:r>
            <a:r>
              <a:rPr kumimoji="0" lang="cy-GB" altLang="en-US" sz="24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 77.1). </a:t>
            </a:r>
          </a:p>
          <a:p>
            <a:r>
              <a:rPr kumimoji="0" lang="cy-GB" altLang="en-US" sz="24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Mae menywod beichiog a babanod newydd-anedig yn dod o dan y categori ‘personau clwyfedig’ ac felly yn elwa ar yr un amddiffyniad a ddarperir ar gyfer y clwyfedig a’r sâl o dan gyfraith ddyngarol (</a:t>
            </a:r>
            <a:r>
              <a:rPr kumimoji="0" lang="cy-GB" altLang="en-US" sz="2400" b="0" i="0" u="none" strike="noStrike" cap="none" normalizeH="0" baseline="0" dirty="0" err="1">
                <a:ln>
                  <a:noFill/>
                </a:ln>
                <a:solidFill>
                  <a:srgbClr val="1F1F1F"/>
                </a:solidFill>
                <a:effectLst/>
                <a:latin typeface="Arial" panose="020B0604020202020204" pitchFamily="34" charset="0"/>
                <a:ea typeface="inherit"/>
                <a:cs typeface="Arial" panose="020B0604020202020204" pitchFamily="34" charset="0"/>
              </a:rPr>
              <a:t>API</a:t>
            </a:r>
            <a:r>
              <a:rPr kumimoji="0" lang="cy-GB" altLang="en-US" sz="24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 </a:t>
            </a:r>
            <a:r>
              <a:rPr kumimoji="0" lang="cy-GB" altLang="en-US" sz="2400" b="0" i="0" u="none" strike="noStrike" cap="none" normalizeH="0" baseline="0" dirty="0" err="1">
                <a:ln>
                  <a:noFill/>
                </a:ln>
                <a:solidFill>
                  <a:srgbClr val="1F1F1F"/>
                </a:solidFill>
                <a:effectLst/>
                <a:latin typeface="Arial" panose="020B0604020202020204" pitchFamily="34" charset="0"/>
                <a:ea typeface="inherit"/>
                <a:cs typeface="Arial" panose="020B0604020202020204" pitchFamily="34" charset="0"/>
              </a:rPr>
              <a:t>Art</a:t>
            </a:r>
            <a:r>
              <a:rPr kumimoji="0" lang="cy-GB" altLang="en-US" sz="24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 8). </a:t>
            </a:r>
          </a:p>
          <a:p>
            <a:r>
              <a:rPr kumimoji="0" lang="cy-GB" altLang="en-US" sz="24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Wrth ddosbarthu cyflenwadau rhyddhad, rhoddir blaenoriaeth i bersonau y mae'n rhaid rhoi triniaeth freintiedig neu amddiffyniad arbennig iddynt, megis plant, mamau beichiog, achosion mamolaeth, a mamau nyrsio (</a:t>
            </a:r>
            <a:r>
              <a:rPr kumimoji="0" lang="cy-GB" altLang="en-US" sz="2400" b="0" i="0" u="none" strike="noStrike" cap="none" normalizeH="0" baseline="0" dirty="0" err="1">
                <a:ln>
                  <a:noFill/>
                </a:ln>
                <a:solidFill>
                  <a:srgbClr val="1F1F1F"/>
                </a:solidFill>
                <a:effectLst/>
                <a:latin typeface="Arial" panose="020B0604020202020204" pitchFamily="34" charset="0"/>
                <a:ea typeface="inherit"/>
                <a:cs typeface="Arial" panose="020B0604020202020204" pitchFamily="34" charset="0"/>
              </a:rPr>
              <a:t>GCIV</a:t>
            </a:r>
            <a:r>
              <a:rPr kumimoji="0" lang="cy-GB" altLang="en-US" sz="24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 </a:t>
            </a:r>
            <a:r>
              <a:rPr kumimoji="0" lang="cy-GB" altLang="en-US" sz="2400" b="0" i="0" u="none" strike="noStrike" cap="none" normalizeH="0" baseline="0" dirty="0" err="1">
                <a:ln>
                  <a:noFill/>
                </a:ln>
                <a:solidFill>
                  <a:srgbClr val="1F1F1F"/>
                </a:solidFill>
                <a:effectLst/>
                <a:latin typeface="Arial" panose="020B0604020202020204" pitchFamily="34" charset="0"/>
                <a:ea typeface="inherit"/>
                <a:cs typeface="Arial" panose="020B0604020202020204" pitchFamily="34" charset="0"/>
              </a:rPr>
              <a:t>Arts</a:t>
            </a:r>
            <a:r>
              <a:rPr kumimoji="0" lang="cy-GB" altLang="en-US" sz="24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 38.5, 50; </a:t>
            </a:r>
            <a:r>
              <a:rPr kumimoji="0" lang="cy-GB" altLang="en-US" sz="2400" b="0" i="0" u="none" strike="noStrike" cap="none" normalizeH="0" baseline="0" dirty="0" err="1">
                <a:ln>
                  <a:noFill/>
                </a:ln>
                <a:solidFill>
                  <a:srgbClr val="1F1F1F"/>
                </a:solidFill>
                <a:effectLst/>
                <a:latin typeface="Arial" panose="020B0604020202020204" pitchFamily="34" charset="0"/>
                <a:ea typeface="inherit"/>
                <a:cs typeface="Arial" panose="020B0604020202020204" pitchFamily="34" charset="0"/>
              </a:rPr>
              <a:t>API</a:t>
            </a:r>
            <a:r>
              <a:rPr kumimoji="0" lang="cy-GB" altLang="en-US" sz="24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 </a:t>
            </a:r>
            <a:r>
              <a:rPr kumimoji="0" lang="cy-GB" altLang="en-US" sz="2400" b="0" i="0" u="none" strike="noStrike" cap="none" normalizeH="0" baseline="0" dirty="0" err="1">
                <a:ln>
                  <a:noFill/>
                </a:ln>
                <a:solidFill>
                  <a:srgbClr val="1F1F1F"/>
                </a:solidFill>
                <a:effectLst/>
                <a:latin typeface="Arial" panose="020B0604020202020204" pitchFamily="34" charset="0"/>
                <a:ea typeface="inherit"/>
                <a:cs typeface="Arial" panose="020B0604020202020204" pitchFamily="34" charset="0"/>
              </a:rPr>
              <a:t>Art</a:t>
            </a:r>
            <a:r>
              <a:rPr kumimoji="0" lang="cy-GB" altLang="en-US" sz="24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 70.1).</a:t>
            </a:r>
          </a:p>
          <a:p>
            <a:r>
              <a:rPr kumimoji="0" lang="cy-GB" altLang="en-US" sz="24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 Mewn ardaloedd dan warchae neu diriogaethau a </a:t>
            </a:r>
            <a:r>
              <a:rPr kumimoji="0" lang="cy-GB" altLang="en-US" sz="2400" b="0" i="0" u="none" strike="noStrike" cap="none" normalizeH="0" baseline="0" dirty="0" err="1">
                <a:ln>
                  <a:noFill/>
                </a:ln>
                <a:solidFill>
                  <a:srgbClr val="1F1F1F"/>
                </a:solidFill>
                <a:effectLst/>
                <a:latin typeface="Arial" panose="020B0604020202020204" pitchFamily="34" charset="0"/>
                <a:ea typeface="inherit"/>
                <a:cs typeface="Arial" panose="020B0604020202020204" pitchFamily="34" charset="0"/>
              </a:rPr>
              <a:t>feddiennir</a:t>
            </a:r>
            <a:r>
              <a:rPr kumimoji="0" lang="cy-GB" altLang="en-US" sz="24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 rhaid i’r Gwladwriaethau sy’n rhan o’r Confensiynau ganiatáu i’r holl gyflenwadau o fwydydd hanfodol, dillad, a thonics a fwriedir ar gyfer plant dan bymtheg oed a mamau beichiog a mamau nyrsio fynd yn rhydd (</a:t>
            </a:r>
            <a:r>
              <a:rPr kumimoji="0" lang="cy-GB" altLang="en-US" sz="2400" b="0" i="0" u="none" strike="noStrike" cap="none" normalizeH="0" baseline="0" dirty="0" err="1">
                <a:ln>
                  <a:noFill/>
                </a:ln>
                <a:solidFill>
                  <a:srgbClr val="1F1F1F"/>
                </a:solidFill>
                <a:effectLst/>
                <a:latin typeface="Arial" panose="020B0604020202020204" pitchFamily="34" charset="0"/>
                <a:ea typeface="inherit"/>
                <a:cs typeface="Arial" panose="020B0604020202020204" pitchFamily="34" charset="0"/>
              </a:rPr>
              <a:t>GCIV</a:t>
            </a:r>
            <a:r>
              <a:rPr kumimoji="0" lang="cy-GB" altLang="en-US" sz="24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 </a:t>
            </a:r>
            <a:r>
              <a:rPr kumimoji="0" lang="cy-GB" altLang="en-US" sz="2400" b="0" i="0" u="none" strike="noStrike" cap="none" normalizeH="0" baseline="0" dirty="0" err="1">
                <a:ln>
                  <a:noFill/>
                </a:ln>
                <a:solidFill>
                  <a:srgbClr val="1F1F1F"/>
                </a:solidFill>
                <a:effectLst/>
                <a:latin typeface="Arial" panose="020B0604020202020204" pitchFamily="34" charset="0"/>
                <a:ea typeface="inherit"/>
                <a:cs typeface="Arial" panose="020B0604020202020204" pitchFamily="34" charset="0"/>
              </a:rPr>
              <a:t>Art</a:t>
            </a:r>
            <a:r>
              <a:rPr kumimoji="0" lang="cy-GB" altLang="en-US" sz="24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 23). </a:t>
            </a:r>
          </a:p>
          <a:p>
            <a:r>
              <a:rPr kumimoji="0" lang="cy-GB" altLang="en-US" sz="2400" b="1" i="0" u="none" strike="noStrike" cap="none" normalizeH="0" baseline="0" dirty="0" err="1">
                <a:ln>
                  <a:noFill/>
                </a:ln>
                <a:solidFill>
                  <a:srgbClr val="1F1F1F"/>
                </a:solidFill>
                <a:effectLst/>
                <a:latin typeface="Arial" panose="020B0604020202020204" pitchFamily="34" charset="0"/>
                <a:ea typeface="inherit"/>
                <a:cs typeface="Arial" panose="020B0604020202020204" pitchFamily="34" charset="0"/>
              </a:rPr>
              <a:t>CCUHP</a:t>
            </a:r>
            <a:r>
              <a:rPr kumimoji="0" lang="cy-GB" altLang="en-US" sz="24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 Mae dinistrio ysgolion hefyd yn torri hawliau </a:t>
            </a:r>
            <a:r>
              <a:rPr kumimoji="0" lang="cy-GB" altLang="en-US" sz="2400" b="0" i="0" u="none" strike="noStrike" cap="none" normalizeH="0" baseline="0" dirty="0" err="1">
                <a:ln>
                  <a:noFill/>
                </a:ln>
                <a:solidFill>
                  <a:srgbClr val="1F1F1F"/>
                </a:solidFill>
                <a:effectLst/>
                <a:latin typeface="Arial" panose="020B0604020202020204" pitchFamily="34" charset="0"/>
                <a:ea typeface="inherit"/>
                <a:cs typeface="Arial" panose="020B0604020202020204" pitchFamily="34" charset="0"/>
              </a:rPr>
              <a:t>cydgysylltiedig</a:t>
            </a:r>
            <a:r>
              <a:rPr kumimoji="0" lang="cy-GB" altLang="en-US" sz="24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 a roddir gan </a:t>
            </a:r>
            <a:r>
              <a:rPr kumimoji="0" lang="cy-GB" altLang="en-US" sz="2400" b="0" i="0" u="none" strike="noStrike" cap="none" normalizeH="0" baseline="0" dirty="0" err="1">
                <a:ln>
                  <a:noFill/>
                </a:ln>
                <a:solidFill>
                  <a:srgbClr val="1F1F1F"/>
                </a:solidFill>
                <a:effectLst/>
                <a:latin typeface="Arial" panose="020B0604020202020204" pitchFamily="34" charset="0"/>
                <a:ea typeface="inherit"/>
                <a:cs typeface="Arial" panose="020B0604020202020204" pitchFamily="34" charset="0"/>
              </a:rPr>
              <a:t>CCUHP</a:t>
            </a:r>
            <a:r>
              <a:rPr kumimoji="0" lang="cy-GB" altLang="en-US" sz="24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 Yr hawl i ymlacio a chwarae (Erthygl 31); yr hawl i ryddid mynegiant (Erthygl 13); yr hawl i fod yn ddiogel rhag trais (Erthygl 19) a'r hawl i addysg (Erthygl 28</a:t>
            </a:r>
            <a:r>
              <a:rPr kumimoji="0" lang="cy-GB" altLang="en-US" sz="2400" b="0" i="0" u="none" strike="noStrike" cap="none" normalizeH="0" baseline="0" dirty="0">
                <a:ln>
                  <a:noFill/>
                </a:ln>
                <a:solidFill>
                  <a:srgbClr val="1F1F1F"/>
                </a:solidFill>
                <a:effectLst/>
                <a:latin typeface="Arial Unicode MS"/>
                <a:ea typeface="inherit"/>
              </a:rPr>
              <a:t>).</a:t>
            </a:r>
            <a:r>
              <a:rPr kumimoji="0" lang="cy-GB" altLang="en-US" sz="2400" b="0" i="0" u="none" strike="noStrike" cap="none" normalizeH="0" baseline="0" dirty="0">
                <a:ln>
                  <a:noFill/>
                </a:ln>
                <a:solidFill>
                  <a:schemeClr val="tx1"/>
                </a:solidFill>
                <a:effectLst/>
              </a:rPr>
              <a:t> </a:t>
            </a:r>
            <a:endParaRPr kumimoji="0" lang="cy-GB" altLang="en-US" sz="2400" b="0" i="0" u="none" strike="noStrike" cap="none" normalizeH="0" baseline="0" dirty="0">
              <a:ln>
                <a:noFill/>
              </a:ln>
              <a:solidFill>
                <a:schemeClr val="tx1"/>
              </a:solidFill>
              <a:effectLst/>
              <a:latin typeface="Arial" panose="020B0604020202020204" pitchFamily="34" charset="0"/>
            </a:endParaRPr>
          </a:p>
          <a:p>
            <a:endParaRPr lang="en-GB" dirty="0"/>
          </a:p>
        </p:txBody>
      </p:sp>
      <p:pic>
        <p:nvPicPr>
          <p:cNvPr id="6" name="Picture 5">
            <a:extLst>
              <a:ext uri="{FF2B5EF4-FFF2-40B4-BE49-F238E27FC236}">
                <a16:creationId xmlns:a16="http://schemas.microsoft.com/office/drawing/2014/main" id="{090DF291-06AA-0ECC-EF8A-51F96421E31E}"/>
              </a:ext>
            </a:extLst>
          </p:cNvPr>
          <p:cNvPicPr>
            <a:picLocks noChangeAspect="1"/>
          </p:cNvPicPr>
          <p:nvPr/>
        </p:nvPicPr>
        <p:blipFill>
          <a:blip r:embed="rId3"/>
          <a:stretch>
            <a:fillRect/>
          </a:stretch>
        </p:blipFill>
        <p:spPr>
          <a:xfrm>
            <a:off x="10339475" y="5085683"/>
            <a:ext cx="1852525" cy="1813110"/>
          </a:xfrm>
          <a:prstGeom prst="rect">
            <a:avLst/>
          </a:prstGeom>
        </p:spPr>
      </p:pic>
    </p:spTree>
    <p:extLst>
      <p:ext uri="{BB962C8B-B14F-4D97-AF65-F5344CB8AC3E}">
        <p14:creationId xmlns:p14="http://schemas.microsoft.com/office/powerpoint/2010/main" val="34825342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4173334-7B97-704C-B384-AA333AB3E466}"/>
              </a:ext>
            </a:extLst>
          </p:cNvPr>
          <p:cNvSpPr>
            <a:spLocks noGrp="1"/>
          </p:cNvSpPr>
          <p:nvPr>
            <p:ph sz="half" idx="1"/>
          </p:nvPr>
        </p:nvSpPr>
        <p:spPr>
          <a:xfrm>
            <a:off x="369651" y="0"/>
            <a:ext cx="10428051" cy="5548532"/>
          </a:xfrm>
        </p:spPr>
        <p:txBody>
          <a:bodyPr>
            <a:normAutofit fontScale="25000" lnSpcReduction="20000"/>
          </a:bodyPr>
          <a:lstStyle/>
          <a:p>
            <a:endParaRPr lang="en-GB" sz="3800" dirty="0">
              <a:solidFill>
                <a:srgbClr val="0070C0"/>
              </a:solidFill>
              <a:latin typeface="Arial" panose="020B0604020202020204" pitchFamily="34" charset="0"/>
              <a:cs typeface="Arial" panose="020B0604020202020204" pitchFamily="34" charset="0"/>
            </a:endParaRPr>
          </a:p>
          <a:p>
            <a:pPr marL="0" indent="0">
              <a:buNone/>
            </a:pPr>
            <a:r>
              <a:rPr lang="en-GB" sz="8000" b="1" i="0" dirty="0">
                <a:solidFill>
                  <a:srgbClr val="0070C0"/>
                </a:solidFill>
                <a:effectLst/>
                <a:latin typeface="Arial" panose="020B0604020202020204" pitchFamily="34" charset="0"/>
                <a:cs typeface="Arial" panose="020B0604020202020204" pitchFamily="34" charset="0"/>
              </a:rPr>
              <a:t>4th Geneva Convention </a:t>
            </a:r>
          </a:p>
          <a:p>
            <a:pPr algn="l">
              <a:buFont typeface="Arial" panose="020B0604020202020204" pitchFamily="34" charset="0"/>
              <a:buChar char="•"/>
            </a:pPr>
            <a:r>
              <a:rPr lang="en-GB" sz="8000" b="0" i="0" dirty="0">
                <a:solidFill>
                  <a:srgbClr val="0070C0"/>
                </a:solidFill>
                <a:effectLst/>
                <a:latin typeface="Arial" panose="020B0604020202020204" pitchFamily="34" charset="0"/>
                <a:cs typeface="Arial" panose="020B0604020202020204" pitchFamily="34" charset="0"/>
              </a:rPr>
              <a:t>Children shall be the object of special respect and shall be protected against any form of indecent assault. </a:t>
            </a:r>
          </a:p>
          <a:p>
            <a:pPr algn="l">
              <a:buFont typeface="Arial" panose="020B0604020202020204" pitchFamily="34" charset="0"/>
              <a:buChar char="•"/>
            </a:pPr>
            <a:r>
              <a:rPr lang="en-GB" sz="8000" b="0" i="0" dirty="0">
                <a:solidFill>
                  <a:srgbClr val="0070C0"/>
                </a:solidFill>
                <a:effectLst/>
                <a:latin typeface="Arial" panose="020B0604020202020204" pitchFamily="34" charset="0"/>
                <a:cs typeface="Arial" panose="020B0604020202020204" pitchFamily="34" charset="0"/>
              </a:rPr>
              <a:t>The parties to the conflict must provide them with the care and aid they require, whether because of their age or for any other reason (API Art. 77.1).</a:t>
            </a:r>
          </a:p>
          <a:p>
            <a:pPr algn="l">
              <a:buFont typeface="Arial" panose="020B0604020202020204" pitchFamily="34" charset="0"/>
              <a:buChar char="•"/>
            </a:pPr>
            <a:r>
              <a:rPr lang="en-GB" sz="8000" b="0" i="0" dirty="0">
                <a:solidFill>
                  <a:srgbClr val="0070C0"/>
                </a:solidFill>
                <a:effectLst/>
                <a:latin typeface="Arial" panose="020B0604020202020204" pitchFamily="34" charset="0"/>
                <a:cs typeface="Arial" panose="020B0604020202020204" pitchFamily="34" charset="0"/>
              </a:rPr>
              <a:t>Pregnant women and newborn babies come under the category of ‘wounded persons’ and hence benefit from the same protection provided for the wounded and sick under humanitarian law (API Art. 8).</a:t>
            </a:r>
          </a:p>
          <a:p>
            <a:pPr algn="l">
              <a:buFont typeface="Arial" panose="020B0604020202020204" pitchFamily="34" charset="0"/>
              <a:buChar char="•"/>
            </a:pPr>
            <a:r>
              <a:rPr lang="en-GB" sz="8000" b="0" i="0" dirty="0">
                <a:solidFill>
                  <a:srgbClr val="0070C0"/>
                </a:solidFill>
                <a:effectLst/>
                <a:latin typeface="Arial" panose="020B0604020202020204" pitchFamily="34" charset="0"/>
                <a:cs typeface="Arial" panose="020B0604020202020204" pitchFamily="34" charset="0"/>
              </a:rPr>
              <a:t>In the distribution of relief supplies, priority shall be given to persons who must be accorded privileged treatment or special protection, such as children, expectant mothers, maternity cases, and nursing mothers (</a:t>
            </a:r>
            <a:r>
              <a:rPr lang="en-GB" sz="8000" b="0" i="0" dirty="0" err="1">
                <a:solidFill>
                  <a:srgbClr val="0070C0"/>
                </a:solidFill>
                <a:effectLst/>
                <a:latin typeface="Arial" panose="020B0604020202020204" pitchFamily="34" charset="0"/>
                <a:cs typeface="Arial" panose="020B0604020202020204" pitchFamily="34" charset="0"/>
              </a:rPr>
              <a:t>GCIV</a:t>
            </a:r>
            <a:r>
              <a:rPr lang="en-GB" sz="8000" b="0" i="0" dirty="0">
                <a:solidFill>
                  <a:srgbClr val="0070C0"/>
                </a:solidFill>
                <a:effectLst/>
                <a:latin typeface="Arial" panose="020B0604020202020204" pitchFamily="34" charset="0"/>
                <a:cs typeface="Arial" panose="020B0604020202020204" pitchFamily="34" charset="0"/>
              </a:rPr>
              <a:t> Arts. 38.5, 50; API Art. 70.1).</a:t>
            </a:r>
          </a:p>
          <a:p>
            <a:pPr algn="l">
              <a:buFont typeface="Arial" panose="020B0604020202020204" pitchFamily="34" charset="0"/>
              <a:buChar char="•"/>
            </a:pPr>
            <a:r>
              <a:rPr lang="en-GB" sz="8000" b="0" i="0" dirty="0">
                <a:solidFill>
                  <a:srgbClr val="0070C0"/>
                </a:solidFill>
                <a:effectLst/>
                <a:latin typeface="Arial" panose="020B0604020202020204" pitchFamily="34" charset="0"/>
                <a:cs typeface="Arial" panose="020B0604020202020204" pitchFamily="34" charset="0"/>
              </a:rPr>
              <a:t>In besieged areas or occupied territories, the States party to the Conventions must permit the free passage of all supplies of essential foodstuffs, clothing, and tonics intended for children under fifteen and expectant and nursing mothers (</a:t>
            </a:r>
            <a:r>
              <a:rPr lang="en-GB" sz="8000" b="0" i="0" dirty="0" err="1">
                <a:solidFill>
                  <a:srgbClr val="0070C0"/>
                </a:solidFill>
                <a:effectLst/>
                <a:latin typeface="Arial" panose="020B0604020202020204" pitchFamily="34" charset="0"/>
                <a:cs typeface="Arial" panose="020B0604020202020204" pitchFamily="34" charset="0"/>
              </a:rPr>
              <a:t>GCIV</a:t>
            </a:r>
            <a:r>
              <a:rPr lang="en-GB" sz="8000" b="0" i="0" dirty="0">
                <a:solidFill>
                  <a:srgbClr val="0070C0"/>
                </a:solidFill>
                <a:effectLst/>
                <a:latin typeface="Arial" panose="020B0604020202020204" pitchFamily="34" charset="0"/>
                <a:cs typeface="Arial" panose="020B0604020202020204" pitchFamily="34" charset="0"/>
              </a:rPr>
              <a:t> Art. 23)</a:t>
            </a:r>
          </a:p>
          <a:p>
            <a:pPr algn="l">
              <a:buFont typeface="Arial" panose="020B0604020202020204" pitchFamily="34" charset="0"/>
              <a:buChar char="•"/>
            </a:pPr>
            <a:endParaRPr lang="en-GB" sz="8000" dirty="0">
              <a:solidFill>
                <a:srgbClr val="0070C0"/>
              </a:solidFill>
              <a:latin typeface="Arial" panose="020B0604020202020204" pitchFamily="34" charset="0"/>
              <a:cs typeface="Arial" panose="020B0604020202020204" pitchFamily="34" charset="0"/>
            </a:endParaRPr>
          </a:p>
          <a:p>
            <a:r>
              <a:rPr lang="en-GB" sz="8000" b="0" i="0" dirty="0">
                <a:solidFill>
                  <a:srgbClr val="0070C0"/>
                </a:solidFill>
                <a:effectLst/>
                <a:latin typeface="Arial" panose="020B0604020202020204" pitchFamily="34" charset="0"/>
                <a:cs typeface="Arial" panose="020B0604020202020204" pitchFamily="34" charset="0"/>
              </a:rPr>
              <a:t>UNCRC: The destruction of schools also violates interlinked rights conferred by the UNCRC: The right to relax and play (Article 31); the right to freedom of expression (Article 13); the right to be safe from violence (Article 19) and the right to education (Article 28).</a:t>
            </a:r>
          </a:p>
          <a:p>
            <a:endParaRPr lang="en-GB" dirty="0"/>
          </a:p>
        </p:txBody>
      </p:sp>
      <p:pic>
        <p:nvPicPr>
          <p:cNvPr id="6" name="Picture 5">
            <a:extLst>
              <a:ext uri="{FF2B5EF4-FFF2-40B4-BE49-F238E27FC236}">
                <a16:creationId xmlns:a16="http://schemas.microsoft.com/office/drawing/2014/main" id="{6BA1CA0B-82E1-8010-A472-8930BA9AF23A}"/>
              </a:ext>
            </a:extLst>
          </p:cNvPr>
          <p:cNvPicPr>
            <a:picLocks noChangeAspect="1"/>
          </p:cNvPicPr>
          <p:nvPr/>
        </p:nvPicPr>
        <p:blipFill>
          <a:blip r:embed="rId3"/>
          <a:stretch>
            <a:fillRect/>
          </a:stretch>
        </p:blipFill>
        <p:spPr>
          <a:xfrm>
            <a:off x="10339475" y="5085683"/>
            <a:ext cx="1852525" cy="1813110"/>
          </a:xfrm>
          <a:prstGeom prst="rect">
            <a:avLst/>
          </a:prstGeom>
        </p:spPr>
      </p:pic>
    </p:spTree>
    <p:extLst>
      <p:ext uri="{BB962C8B-B14F-4D97-AF65-F5344CB8AC3E}">
        <p14:creationId xmlns:p14="http://schemas.microsoft.com/office/powerpoint/2010/main" val="31856386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515829E-D371-6684-0992-D2A876E59276}"/>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1D544D89-BEF3-5854-2B92-84C660E72266}"/>
              </a:ext>
            </a:extLst>
          </p:cNvPr>
          <p:cNvSpPr>
            <a:spLocks noGrp="1"/>
          </p:cNvSpPr>
          <p:nvPr>
            <p:ph sz="half" idx="2"/>
          </p:nvPr>
        </p:nvSpPr>
        <p:spPr/>
        <p:txBody>
          <a:bodyPr/>
          <a:lstStyle/>
          <a:p>
            <a:endParaRPr lang="en-GB"/>
          </a:p>
        </p:txBody>
      </p:sp>
      <p:pic>
        <p:nvPicPr>
          <p:cNvPr id="1028" name="Picture 4" descr="Representing Transgender Kids Is Both Empowering And Annoying For This ...">
            <a:extLst>
              <a:ext uri="{FF2B5EF4-FFF2-40B4-BE49-F238E27FC236}">
                <a16:creationId xmlns:a16="http://schemas.microsoft.com/office/drawing/2014/main" id="{54580D30-920C-CFE1-1C4E-F89E58F1F9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39465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0A72C9-375D-8ED4-9EA0-9B4AED4001ED}"/>
              </a:ext>
            </a:extLst>
          </p:cNvPr>
          <p:cNvSpPr>
            <a:spLocks noGrp="1"/>
          </p:cNvSpPr>
          <p:nvPr>
            <p:ph sz="half" idx="1"/>
          </p:nvPr>
        </p:nvSpPr>
        <p:spPr>
          <a:xfrm>
            <a:off x="5201057" y="1396064"/>
            <a:ext cx="3748391" cy="4991648"/>
          </a:xfrm>
        </p:spPr>
        <p:txBody>
          <a:bodyPr>
            <a:normAutofit/>
          </a:bodyPr>
          <a:lstStyle/>
          <a:p>
            <a:pPr marL="0" indent="0">
              <a:buNone/>
            </a:pPr>
            <a:r>
              <a:rPr lang="en-GB" dirty="0">
                <a:solidFill>
                  <a:srgbClr val="0070C0"/>
                </a:solidFill>
              </a:rPr>
              <a:t>How does society and the process of socialization effect children’s identity?</a:t>
            </a:r>
          </a:p>
          <a:p>
            <a:pPr marL="0" indent="0">
              <a:buNone/>
            </a:pPr>
            <a:endParaRPr lang="en-GB" dirty="0">
              <a:solidFill>
                <a:srgbClr val="0070C0"/>
              </a:solidFill>
            </a:endParaRPr>
          </a:p>
        </p:txBody>
      </p:sp>
      <p:sp>
        <p:nvSpPr>
          <p:cNvPr id="7" name="TextBox 6">
            <a:extLst>
              <a:ext uri="{FF2B5EF4-FFF2-40B4-BE49-F238E27FC236}">
                <a16:creationId xmlns:a16="http://schemas.microsoft.com/office/drawing/2014/main" id="{1D588B27-1D62-AB58-11FD-5B588398EA0C}"/>
              </a:ext>
            </a:extLst>
          </p:cNvPr>
          <p:cNvSpPr txBox="1"/>
          <p:nvPr/>
        </p:nvSpPr>
        <p:spPr>
          <a:xfrm>
            <a:off x="538264" y="1396064"/>
            <a:ext cx="4150468" cy="2677656"/>
          </a:xfrm>
          <a:prstGeom prst="rect">
            <a:avLst/>
          </a:prstGeom>
          <a:noFill/>
        </p:spPr>
        <p:txBody>
          <a:bodyPr wrap="square">
            <a:spAutoFit/>
          </a:bodyPr>
          <a:lstStyle/>
          <a:p>
            <a:pPr marR="0" lvl="0" algn="l" defTabSz="914400" rtl="0" eaLnBrk="0" fontAlgn="base" latinLnBrk="0" hangingPunct="0">
              <a:lnSpc>
                <a:spcPct val="100000"/>
              </a:lnSpc>
              <a:spcBef>
                <a:spcPct val="0"/>
              </a:spcBef>
              <a:spcAft>
                <a:spcPct val="0"/>
              </a:spcAft>
              <a:buClrTx/>
              <a:buSzTx/>
              <a:tabLst/>
            </a:pPr>
            <a:r>
              <a:rPr kumimoji="0" lang="cy-GB" altLang="en-US" sz="28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Sut mae cymdeithas a’r broses o gymdeithasoli yn effeithio ar hunaniaeth plant?</a:t>
            </a:r>
            <a:r>
              <a:rPr kumimoji="0" lang="cy-GB" altLang="en-US" sz="2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endParaRPr lang="cy-GB" altLang="en-US" sz="28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2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8" name="Rectangle 2">
            <a:extLst>
              <a:ext uri="{FF2B5EF4-FFF2-40B4-BE49-F238E27FC236}">
                <a16:creationId xmlns:a16="http://schemas.microsoft.com/office/drawing/2014/main" id="{3AB53D24-0CBF-4CB5-5572-61CDDFBD00BD}"/>
              </a:ext>
            </a:extLst>
          </p:cNvPr>
          <p:cNvSpPr>
            <a:spLocks noChangeArrowheads="1"/>
          </p:cNvSpPr>
          <p:nvPr/>
        </p:nvSpPr>
        <p:spPr bwMode="auto">
          <a:xfrm>
            <a:off x="0" y="198140"/>
            <a:ext cx="12824" cy="60919"/>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500" b="0" i="0" u="none" strike="noStrike" cap="none" normalizeH="0" baseline="0" dirty="0">
                <a:ln>
                  <a:noFill/>
                </a:ln>
                <a:solidFill>
                  <a:schemeClr val="tx1"/>
                </a:solidFill>
                <a:effectLst/>
              </a:rPr>
              <a:t> </a:t>
            </a: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pic>
        <p:nvPicPr>
          <p:cNvPr id="10" name="Picture 9">
            <a:extLst>
              <a:ext uri="{FF2B5EF4-FFF2-40B4-BE49-F238E27FC236}">
                <a16:creationId xmlns:a16="http://schemas.microsoft.com/office/drawing/2014/main" id="{C5E2B979-F010-B3D4-AE24-245EA1CA9BE4}"/>
              </a:ext>
            </a:extLst>
          </p:cNvPr>
          <p:cNvPicPr>
            <a:picLocks noChangeAspect="1"/>
          </p:cNvPicPr>
          <p:nvPr/>
        </p:nvPicPr>
        <p:blipFill>
          <a:blip r:embed="rId3"/>
          <a:stretch>
            <a:fillRect/>
          </a:stretch>
        </p:blipFill>
        <p:spPr>
          <a:xfrm>
            <a:off x="9461773" y="3264604"/>
            <a:ext cx="2437589" cy="2395849"/>
          </a:xfrm>
          <a:prstGeom prst="rect">
            <a:avLst/>
          </a:prstGeom>
        </p:spPr>
      </p:pic>
      <p:pic>
        <p:nvPicPr>
          <p:cNvPr id="12" name="Picture 11">
            <a:extLst>
              <a:ext uri="{FF2B5EF4-FFF2-40B4-BE49-F238E27FC236}">
                <a16:creationId xmlns:a16="http://schemas.microsoft.com/office/drawing/2014/main" id="{850DED96-5737-7099-ECCC-8496CAC806FF}"/>
              </a:ext>
            </a:extLst>
          </p:cNvPr>
          <p:cNvPicPr>
            <a:picLocks noChangeAspect="1"/>
          </p:cNvPicPr>
          <p:nvPr/>
        </p:nvPicPr>
        <p:blipFill>
          <a:blip r:embed="rId4"/>
          <a:stretch>
            <a:fillRect/>
          </a:stretch>
        </p:blipFill>
        <p:spPr>
          <a:xfrm>
            <a:off x="9461773" y="198140"/>
            <a:ext cx="2363904" cy="2395849"/>
          </a:xfrm>
          <a:prstGeom prst="rect">
            <a:avLst/>
          </a:prstGeom>
        </p:spPr>
      </p:pic>
    </p:spTree>
    <p:extLst>
      <p:ext uri="{BB962C8B-B14F-4D97-AF65-F5344CB8AC3E}">
        <p14:creationId xmlns:p14="http://schemas.microsoft.com/office/powerpoint/2010/main" val="15474303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B37B284-FC37-F5C1-A3BF-F2A43D1DB964}"/>
              </a:ext>
            </a:extLst>
          </p:cNvPr>
          <p:cNvSpPr>
            <a:spLocks noGrp="1"/>
          </p:cNvSpPr>
          <p:nvPr>
            <p:ph sz="half" idx="1"/>
          </p:nvPr>
        </p:nvSpPr>
        <p:spPr>
          <a:xfrm>
            <a:off x="458043" y="2872184"/>
            <a:ext cx="5181600" cy="4351338"/>
          </a:xfrm>
        </p:spPr>
        <p:txBody>
          <a:bodyPr>
            <a:normAutofit fontScale="85000" lnSpcReduction="20000"/>
          </a:bodyPr>
          <a:lstStyle/>
          <a:p>
            <a:endParaRPr lang="en-GB" dirty="0">
              <a:solidFill>
                <a:srgbClr val="333333"/>
              </a:solidFill>
              <a:highlight>
                <a:srgbClr val="FFFFFF"/>
              </a:highlight>
              <a:latin typeface="Open Sans" panose="020B0606030504020204" pitchFamily="34" charset="0"/>
            </a:endParaRPr>
          </a:p>
          <a:p>
            <a:endParaRPr lang="en-GB" dirty="0">
              <a:solidFill>
                <a:srgbClr val="333333"/>
              </a:solidFill>
              <a:highlight>
                <a:srgbClr val="FFFFFF"/>
              </a:highlight>
              <a:latin typeface="Open Sans" panose="020B0606030504020204" pitchFamily="34" charset="0"/>
            </a:endParaRPr>
          </a:p>
          <a:p>
            <a:pPr marL="0" indent="0">
              <a:buNone/>
            </a:pPr>
            <a:r>
              <a:rPr lang="en-GB" dirty="0">
                <a:solidFill>
                  <a:srgbClr val="0070C0"/>
                </a:solidFill>
                <a:highlight>
                  <a:srgbClr val="FFFFFF"/>
                </a:highlight>
                <a:latin typeface="Arial" panose="020B0604020202020204" pitchFamily="34" charset="0"/>
                <a:cs typeface="Arial" panose="020B0604020202020204" pitchFamily="34" charset="0"/>
              </a:rPr>
              <a:t>T</a:t>
            </a:r>
            <a:r>
              <a:rPr lang="en-GB" b="0" i="0" dirty="0">
                <a:solidFill>
                  <a:srgbClr val="0070C0"/>
                </a:solidFill>
                <a:effectLst/>
                <a:highlight>
                  <a:srgbClr val="FFFFFF"/>
                </a:highlight>
                <a:latin typeface="Arial" panose="020B0604020202020204" pitchFamily="34" charset="0"/>
                <a:cs typeface="Arial" panose="020B0604020202020204" pitchFamily="34" charset="0"/>
              </a:rPr>
              <a:t>he Gender Recognition Reform—Scotland Bill – blocked by Conservative led British Government 2023</a:t>
            </a:r>
          </a:p>
          <a:p>
            <a:endParaRPr lang="en-GB" dirty="0">
              <a:solidFill>
                <a:srgbClr val="333333"/>
              </a:solidFill>
              <a:highlight>
                <a:srgbClr val="FFFFFF"/>
              </a:highlight>
              <a:latin typeface="Open Sans" panose="020B0606030504020204" pitchFamily="34" charset="0"/>
            </a:endParaRPr>
          </a:p>
          <a:p>
            <a:endParaRPr lang="en-GB" dirty="0"/>
          </a:p>
        </p:txBody>
      </p:sp>
      <p:sp>
        <p:nvSpPr>
          <p:cNvPr id="4" name="Content Placeholder 3">
            <a:extLst>
              <a:ext uri="{FF2B5EF4-FFF2-40B4-BE49-F238E27FC236}">
                <a16:creationId xmlns:a16="http://schemas.microsoft.com/office/drawing/2014/main" id="{87C40E57-CE1E-02A9-81C7-718241E5AEDF}"/>
              </a:ext>
            </a:extLst>
          </p:cNvPr>
          <p:cNvSpPr>
            <a:spLocks noGrp="1"/>
          </p:cNvSpPr>
          <p:nvPr>
            <p:ph sz="half" idx="2"/>
          </p:nvPr>
        </p:nvSpPr>
        <p:spPr>
          <a:xfrm>
            <a:off x="6172202" y="365125"/>
            <a:ext cx="5181600" cy="5014119"/>
          </a:xfrm>
        </p:spPr>
        <p:txBody>
          <a:bodyPr>
            <a:normAutofit fontScale="85000" lnSpcReduction="20000"/>
          </a:bodyPr>
          <a:lstStyle/>
          <a:p>
            <a:pPr marL="0" indent="0">
              <a:buNone/>
            </a:pPr>
            <a:r>
              <a:rPr lang="en-GB" dirty="0"/>
              <a:t>“lifelong roles, particularly gender roles, are taught during childhood through the process of socialization and create a powerful, reciprocal link between the study of gender and the study of childhood.” Jane Eva Baxter (2005, p. 111) </a:t>
            </a:r>
          </a:p>
          <a:p>
            <a:pPr marL="0" indent="0">
              <a:buNone/>
            </a:pPr>
            <a:endParaRPr lang="en-GB" dirty="0"/>
          </a:p>
          <a:p>
            <a:pPr marL="0" indent="0">
              <a:buNone/>
            </a:pPr>
            <a:r>
              <a:rPr lang="en-GB" dirty="0"/>
              <a:t> The very fact that gender as a cultural construct is taught and learned during the early years of life … requires that engendering of the young involve a </a:t>
            </a:r>
            <a:r>
              <a:rPr lang="en-GB" dirty="0" err="1"/>
              <a:t>nonstatic</a:t>
            </a:r>
            <a:r>
              <a:rPr lang="en-GB" dirty="0"/>
              <a:t>, malleable category of social identity capable, like the child itself, of development and change (Beaumont, p.195)</a:t>
            </a:r>
          </a:p>
        </p:txBody>
      </p:sp>
      <p:sp>
        <p:nvSpPr>
          <p:cNvPr id="5" name="Rectangle 1">
            <a:extLst>
              <a:ext uri="{FF2B5EF4-FFF2-40B4-BE49-F238E27FC236}">
                <a16:creationId xmlns:a16="http://schemas.microsoft.com/office/drawing/2014/main" id="{0BEA188F-5305-FAE3-CACC-DF367DE59080}"/>
              </a:ext>
            </a:extLst>
          </p:cNvPr>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D898DF69-EC92-6F00-927B-CC78BFE3C38E}"/>
              </a:ext>
            </a:extLst>
          </p:cNvPr>
          <p:cNvSpPr txBox="1"/>
          <p:nvPr/>
        </p:nvSpPr>
        <p:spPr>
          <a:xfrm>
            <a:off x="458043" y="1005276"/>
            <a:ext cx="4503906" cy="1569660"/>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400"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Diwygio Cydnabod Rhywedd—Bil yr Alban – wedi’i rwystro gan Lywodraeth Prydain 2023 dan arweiniad y Ceidwadwyr</a:t>
            </a:r>
            <a:r>
              <a:rPr kumimoji="0" lang="cy-GB"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5002208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Tish Murtha's powerful photo series captures unemployed teenagers of ...">
            <a:extLst>
              <a:ext uri="{FF2B5EF4-FFF2-40B4-BE49-F238E27FC236}">
                <a16:creationId xmlns:a16="http://schemas.microsoft.com/office/drawing/2014/main" id="{ECAFA57D-7B20-2A07-147E-1AFE7EA5CA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91260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D0848A9-125C-2CC0-1E66-996D082652EA}"/>
              </a:ext>
            </a:extLst>
          </p:cNvPr>
          <p:cNvSpPr txBox="1"/>
          <p:nvPr/>
        </p:nvSpPr>
        <p:spPr>
          <a:xfrm>
            <a:off x="9996617" y="222421"/>
            <a:ext cx="1383956" cy="369332"/>
          </a:xfrm>
          <a:prstGeom prst="rect">
            <a:avLst/>
          </a:prstGeom>
          <a:solidFill>
            <a:schemeClr val="bg1"/>
          </a:solidFill>
        </p:spPr>
        <p:txBody>
          <a:bodyPr wrap="square" rtlCol="0">
            <a:spAutoFit/>
          </a:bodyPr>
          <a:lstStyle/>
          <a:p>
            <a:r>
              <a:rPr lang="en-GB" dirty="0"/>
              <a:t>Tish Murtha</a:t>
            </a:r>
          </a:p>
        </p:txBody>
      </p:sp>
    </p:spTree>
    <p:extLst>
      <p:ext uri="{BB962C8B-B14F-4D97-AF65-F5344CB8AC3E}">
        <p14:creationId xmlns:p14="http://schemas.microsoft.com/office/powerpoint/2010/main" val="29144274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C2A571-D59D-916F-0BBA-DCE2CC4A3EFA}"/>
              </a:ext>
            </a:extLst>
          </p:cNvPr>
          <p:cNvSpPr>
            <a:spLocks noGrp="1"/>
          </p:cNvSpPr>
          <p:nvPr>
            <p:ph idx="1"/>
          </p:nvPr>
        </p:nvSpPr>
        <p:spPr>
          <a:xfrm>
            <a:off x="838200" y="1121290"/>
            <a:ext cx="10515600" cy="4351338"/>
          </a:xfrm>
        </p:spPr>
        <p:txBody>
          <a:bodyPr/>
          <a:lstStyle/>
          <a:p>
            <a:endParaRPr lang="en-GB" dirty="0"/>
          </a:p>
          <a:p>
            <a:r>
              <a:rPr kumimoji="0" lang="cy-GB" altLang="en-US" sz="2800" b="0" i="0" u="none" strike="noStrike" cap="none" normalizeH="0" baseline="0" dirty="0">
                <a:ln>
                  <a:noFill/>
                </a:ln>
                <a:solidFill>
                  <a:srgbClr val="1F1F1F"/>
                </a:solidFill>
                <a:effectLst/>
                <a:latin typeface="Arial Unicode MS"/>
                <a:ea typeface="inherit"/>
              </a:rPr>
              <a:t>Pa bryd y dechreuodd cymdeithas feddwl am lencyndod? </a:t>
            </a:r>
          </a:p>
          <a:p>
            <a:r>
              <a:rPr kumimoji="0" lang="cy-GB" altLang="en-US" sz="2800" b="0" i="0" u="none" strike="noStrike" cap="none" normalizeH="0" baseline="0" dirty="0">
                <a:ln>
                  <a:noFill/>
                </a:ln>
                <a:solidFill>
                  <a:srgbClr val="1F1F1F"/>
                </a:solidFill>
                <a:effectLst/>
                <a:latin typeface="Arial Unicode MS"/>
                <a:ea typeface="inherit"/>
              </a:rPr>
              <a:t>Sut mae cymdeithas yn edrych ar lencyndod?</a:t>
            </a:r>
          </a:p>
          <a:p>
            <a:pPr marL="0" indent="0">
              <a:buNone/>
            </a:pPr>
            <a:endParaRPr lang="en-GB" dirty="0"/>
          </a:p>
          <a:p>
            <a:r>
              <a:rPr lang="en-GB" dirty="0">
                <a:solidFill>
                  <a:srgbClr val="0070C0"/>
                </a:solidFill>
              </a:rPr>
              <a:t>When did society start to think about adolescence?</a:t>
            </a:r>
          </a:p>
          <a:p>
            <a:r>
              <a:rPr lang="en-GB" dirty="0">
                <a:solidFill>
                  <a:srgbClr val="0070C0"/>
                </a:solidFill>
              </a:rPr>
              <a:t>How does society view adolescence?</a:t>
            </a:r>
          </a:p>
        </p:txBody>
      </p:sp>
    </p:spTree>
    <p:extLst>
      <p:ext uri="{BB962C8B-B14F-4D97-AF65-F5344CB8AC3E}">
        <p14:creationId xmlns:p14="http://schemas.microsoft.com/office/powerpoint/2010/main" val="10512381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How To Find Homeschool Groups Near You (Quick &amp; Easy!) -">
            <a:extLst>
              <a:ext uri="{FF2B5EF4-FFF2-40B4-BE49-F238E27FC236}">
                <a16:creationId xmlns:a16="http://schemas.microsoft.com/office/drawing/2014/main" id="{CFE3240E-0CA1-988C-408C-583F1D9E183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0" y="0"/>
            <a:ext cx="4201297" cy="567175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8C2E822D-D6DE-8009-DE2A-1F63A59418E4}"/>
              </a:ext>
            </a:extLst>
          </p:cNvPr>
          <p:cNvPicPr>
            <a:picLocks noChangeAspect="1"/>
          </p:cNvPicPr>
          <p:nvPr/>
        </p:nvPicPr>
        <p:blipFill>
          <a:blip r:embed="rId4"/>
          <a:stretch>
            <a:fillRect/>
          </a:stretch>
        </p:blipFill>
        <p:spPr>
          <a:xfrm>
            <a:off x="4396946" y="0"/>
            <a:ext cx="3398108" cy="5629671"/>
          </a:xfrm>
          <a:prstGeom prst="rect">
            <a:avLst/>
          </a:prstGeom>
        </p:spPr>
      </p:pic>
      <p:pic>
        <p:nvPicPr>
          <p:cNvPr id="9220" name="Picture 4" descr="Radical Unschooling: A Revolution Has Begun Revised Edition by Dayna ...">
            <a:extLst>
              <a:ext uri="{FF2B5EF4-FFF2-40B4-BE49-F238E27FC236}">
                <a16:creationId xmlns:a16="http://schemas.microsoft.com/office/drawing/2014/main" id="{DC6D415E-B25B-9970-59B1-A8A05941FEA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79027" y="0"/>
            <a:ext cx="3912973" cy="571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36094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FB307-4823-2A5C-CD11-AB1068DEF6A6}"/>
              </a:ext>
            </a:extLst>
          </p:cNvPr>
          <p:cNvSpPr>
            <a:spLocks noGrp="1"/>
          </p:cNvSpPr>
          <p:nvPr>
            <p:ph type="title"/>
          </p:nvPr>
        </p:nvSpPr>
        <p:spPr/>
        <p:txBody>
          <a:bodyPr>
            <a:normAutofit/>
          </a:bodyPr>
          <a:lstStyle/>
          <a:p>
            <a:r>
              <a:rPr kumimoji="0" lang="cy-GB" altLang="en-US" sz="3200" b="0" i="0" u="none" strike="noStrike" cap="none" normalizeH="0" baseline="0" dirty="0">
                <a:ln>
                  <a:noFill/>
                </a:ln>
                <a:effectLst/>
                <a:latin typeface="Arial" panose="020B0604020202020204" pitchFamily="34" charset="0"/>
                <a:ea typeface="inherit"/>
                <a:cs typeface="Arial" panose="020B0604020202020204" pitchFamily="34" charset="0"/>
              </a:rPr>
              <a:t>Y wladwriaeth yn erbyn y teulu</a:t>
            </a:r>
            <a:r>
              <a:rPr kumimoji="0" lang="cy-GB" altLang="en-US" sz="3200" b="0" i="0" u="none" strike="noStrike" cap="none" normalizeH="0" baseline="0" dirty="0">
                <a:ln>
                  <a:noFill/>
                </a:ln>
                <a:effectLst/>
                <a:latin typeface="Arial" panose="020B0604020202020204" pitchFamily="34" charset="0"/>
                <a:cs typeface="Arial" panose="020B0604020202020204" pitchFamily="34" charset="0"/>
              </a:rPr>
              <a:t> </a:t>
            </a:r>
            <a:r>
              <a:rPr kumimoji="0" lang="cy-GB" altLang="en-US" sz="3200" b="0" i="0" u="none" strike="noStrike" cap="none" normalizeH="0" baseline="0" dirty="0">
                <a:ln>
                  <a:noFill/>
                </a:ln>
                <a:solidFill>
                  <a:srgbClr val="0070C0"/>
                </a:solidFill>
                <a:effectLst/>
                <a:latin typeface="Arial" panose="020B0604020202020204" pitchFamily="34" charset="0"/>
                <a:cs typeface="Arial" panose="020B0604020202020204" pitchFamily="34" charset="0"/>
              </a:rPr>
              <a:t>/ </a:t>
            </a:r>
            <a:r>
              <a:rPr lang="en-GB" sz="3200" dirty="0">
                <a:solidFill>
                  <a:srgbClr val="0070C0"/>
                </a:solidFill>
                <a:latin typeface="Arial" panose="020B0604020202020204" pitchFamily="34" charset="0"/>
                <a:cs typeface="Arial" panose="020B0604020202020204" pitchFamily="34" charset="0"/>
              </a:rPr>
              <a:t>The state versus the family</a:t>
            </a:r>
          </a:p>
        </p:txBody>
      </p:sp>
      <p:sp>
        <p:nvSpPr>
          <p:cNvPr id="3" name="Content Placeholder 2">
            <a:extLst>
              <a:ext uri="{FF2B5EF4-FFF2-40B4-BE49-F238E27FC236}">
                <a16:creationId xmlns:a16="http://schemas.microsoft.com/office/drawing/2014/main" id="{1169E694-9D16-E7BD-8FE4-A531FD19E213}"/>
              </a:ext>
            </a:extLst>
          </p:cNvPr>
          <p:cNvSpPr>
            <a:spLocks noGrp="1"/>
          </p:cNvSpPr>
          <p:nvPr>
            <p:ph idx="1"/>
          </p:nvPr>
        </p:nvSpPr>
        <p:spPr/>
        <p:txBody>
          <a:bodyPr/>
          <a:lstStyle/>
          <a:p>
            <a:endParaRPr lang="en-GB" dirty="0"/>
          </a:p>
          <a:p>
            <a:r>
              <a:rPr kumimoji="0" lang="cy-GB" altLang="en-US" b="0" i="0" u="none" strike="noStrike" cap="none" normalizeH="0" baseline="0" dirty="0">
                <a:ln>
                  <a:noFill/>
                </a:ln>
                <a:solidFill>
                  <a:srgbClr val="1F1F1F"/>
                </a:solidFill>
                <a:effectLst/>
                <a:latin typeface="Arial" panose="020B0604020202020204" pitchFamily="34" charset="0"/>
                <a:ea typeface="inherit"/>
                <a:cs typeface="Arial" panose="020B0604020202020204" pitchFamily="34" charset="0"/>
              </a:rPr>
              <a:t>Pa hawliau sydd gan rieni o ran addysg eu plant?</a:t>
            </a:r>
            <a:r>
              <a:rPr kumimoji="0" lang="cy-GB"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What rights do parents have in the education of their children?</a:t>
            </a:r>
          </a:p>
        </p:txBody>
      </p:sp>
      <p:pic>
        <p:nvPicPr>
          <p:cNvPr id="7" name="Picture 6">
            <a:extLst>
              <a:ext uri="{FF2B5EF4-FFF2-40B4-BE49-F238E27FC236}">
                <a16:creationId xmlns:a16="http://schemas.microsoft.com/office/drawing/2014/main" id="{6D3F761F-BBCF-05CC-9FDD-BD019E3AEC3D}"/>
              </a:ext>
            </a:extLst>
          </p:cNvPr>
          <p:cNvPicPr>
            <a:picLocks noChangeAspect="1"/>
          </p:cNvPicPr>
          <p:nvPr/>
        </p:nvPicPr>
        <p:blipFill>
          <a:blip r:embed="rId3"/>
          <a:stretch>
            <a:fillRect/>
          </a:stretch>
        </p:blipFill>
        <p:spPr>
          <a:xfrm>
            <a:off x="230956" y="3846895"/>
            <a:ext cx="2884202" cy="2948296"/>
          </a:xfrm>
          <a:prstGeom prst="rect">
            <a:avLst/>
          </a:prstGeom>
        </p:spPr>
      </p:pic>
      <p:sp>
        <p:nvSpPr>
          <p:cNvPr id="8" name="Rectangle 1">
            <a:extLst>
              <a:ext uri="{FF2B5EF4-FFF2-40B4-BE49-F238E27FC236}">
                <a16:creationId xmlns:a16="http://schemas.microsoft.com/office/drawing/2014/main" id="{6344CA57-511C-563F-BD0C-622602C99434}"/>
              </a:ext>
            </a:extLst>
          </p:cNvPr>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
        <p:nvSpPr>
          <p:cNvPr id="9" name="Rectangle 2">
            <a:extLst>
              <a:ext uri="{FF2B5EF4-FFF2-40B4-BE49-F238E27FC236}">
                <a16:creationId xmlns:a16="http://schemas.microsoft.com/office/drawing/2014/main" id="{83CC37B8-9FF4-DA0F-EE94-AD8424815F3D}"/>
              </a:ext>
            </a:extLst>
          </p:cNvPr>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pic>
        <p:nvPicPr>
          <p:cNvPr id="11" name="Picture 10">
            <a:extLst>
              <a:ext uri="{FF2B5EF4-FFF2-40B4-BE49-F238E27FC236}">
                <a16:creationId xmlns:a16="http://schemas.microsoft.com/office/drawing/2014/main" id="{E1724E62-6374-AF8F-D8B1-E194FA7AA268}"/>
              </a:ext>
            </a:extLst>
          </p:cNvPr>
          <p:cNvPicPr>
            <a:picLocks noChangeAspect="1"/>
          </p:cNvPicPr>
          <p:nvPr/>
        </p:nvPicPr>
        <p:blipFill>
          <a:blip r:embed="rId4"/>
          <a:stretch>
            <a:fillRect/>
          </a:stretch>
        </p:blipFill>
        <p:spPr>
          <a:xfrm>
            <a:off x="8938930" y="3846895"/>
            <a:ext cx="3022114" cy="3011105"/>
          </a:xfrm>
          <a:prstGeom prst="rect">
            <a:avLst/>
          </a:prstGeom>
        </p:spPr>
      </p:pic>
    </p:spTree>
    <p:extLst>
      <p:ext uri="{BB962C8B-B14F-4D97-AF65-F5344CB8AC3E}">
        <p14:creationId xmlns:p14="http://schemas.microsoft.com/office/powerpoint/2010/main" val="6753736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31A8C-0B9C-082F-273F-4B9ECD86092F}"/>
              </a:ext>
            </a:extLst>
          </p:cNvPr>
          <p:cNvSpPr>
            <a:spLocks noGrp="1"/>
          </p:cNvSpPr>
          <p:nvPr>
            <p:ph type="title"/>
          </p:nvPr>
        </p:nvSpPr>
        <p:spPr>
          <a:xfrm>
            <a:off x="279400" y="-151295"/>
            <a:ext cx="10515600" cy="1325563"/>
          </a:xfrm>
        </p:spPr>
        <p:txBody>
          <a:bodyPr/>
          <a:lstStyle/>
          <a:p>
            <a:r>
              <a:rPr lang="en-GB" dirty="0"/>
              <a:t>Rhai </a:t>
            </a:r>
            <a:r>
              <a:rPr lang="en-GB" dirty="0" err="1"/>
              <a:t>meddyliadau</a:t>
            </a:r>
            <a:r>
              <a:rPr lang="en-GB" dirty="0"/>
              <a:t> / </a:t>
            </a:r>
            <a:r>
              <a:rPr lang="en-GB" dirty="0">
                <a:solidFill>
                  <a:srgbClr val="0070C0"/>
                </a:solidFill>
              </a:rPr>
              <a:t>Some thoughts…</a:t>
            </a:r>
          </a:p>
        </p:txBody>
      </p:sp>
      <p:sp>
        <p:nvSpPr>
          <p:cNvPr id="3" name="Content Placeholder 2">
            <a:extLst>
              <a:ext uri="{FF2B5EF4-FFF2-40B4-BE49-F238E27FC236}">
                <a16:creationId xmlns:a16="http://schemas.microsoft.com/office/drawing/2014/main" id="{B1AFE4B3-7704-C3C6-7ABC-6D339FC448AB}"/>
              </a:ext>
            </a:extLst>
          </p:cNvPr>
          <p:cNvSpPr>
            <a:spLocks noGrp="1"/>
          </p:cNvSpPr>
          <p:nvPr>
            <p:ph idx="1"/>
          </p:nvPr>
        </p:nvSpPr>
        <p:spPr>
          <a:xfrm>
            <a:off x="279400" y="1174268"/>
            <a:ext cx="11353800" cy="4351338"/>
          </a:xfrm>
        </p:spPr>
        <p:txBody>
          <a:bodyPr>
            <a:normAutofit fontScale="70000" lnSpcReduction="20000"/>
          </a:bodyPr>
          <a:lstStyle/>
          <a:p>
            <a:r>
              <a:rPr kumimoji="0" lang="cy-GB" altLang="en-US" sz="3100" b="0" i="0" u="none" strike="noStrike" cap="none" normalizeH="0" baseline="0" dirty="0">
                <a:ln>
                  <a:noFill/>
                </a:ln>
                <a:effectLst/>
                <a:latin typeface="Arial" panose="020B0604020202020204" pitchFamily="34" charset="0"/>
                <a:ea typeface="inherit"/>
                <a:cs typeface="Arial" panose="020B0604020202020204" pitchFamily="34" charset="0"/>
              </a:rPr>
              <a:t>Mae plentyndod yn gysyniad oedolyn </a:t>
            </a:r>
          </a:p>
          <a:p>
            <a:r>
              <a:rPr kumimoji="0" lang="cy-GB" altLang="en-US" sz="3100" b="0" i="0" u="none" strike="noStrike" cap="none" normalizeH="0" baseline="0" dirty="0" err="1">
                <a:ln>
                  <a:noFill/>
                </a:ln>
                <a:effectLst/>
                <a:latin typeface="Arial" panose="020B0604020202020204" pitchFamily="34" charset="0"/>
                <a:ea typeface="inherit"/>
                <a:cs typeface="Arial" panose="020B0604020202020204" pitchFamily="34" charset="0"/>
              </a:rPr>
              <a:t>Hendrick</a:t>
            </a:r>
            <a:r>
              <a:rPr kumimoji="0" lang="cy-GB" altLang="en-US" sz="3100" b="0" i="0" u="none" strike="noStrike" cap="none" normalizeH="0" baseline="0" dirty="0">
                <a:ln>
                  <a:noFill/>
                </a:ln>
                <a:effectLst/>
                <a:latin typeface="Arial" panose="020B0604020202020204" pitchFamily="34" charset="0"/>
                <a:ea typeface="inherit"/>
                <a:cs typeface="Arial" panose="020B0604020202020204" pitchFamily="34" charset="0"/>
              </a:rPr>
              <a:t> (2005) – </a:t>
            </a:r>
            <a:r>
              <a:rPr kumimoji="0" lang="cy-GB" altLang="en-US" sz="3100" b="0" i="0" u="none" strike="noStrike" cap="none" normalizeH="0" baseline="0" dirty="0" err="1">
                <a:ln>
                  <a:noFill/>
                </a:ln>
                <a:effectLst/>
                <a:latin typeface="Arial" panose="020B0604020202020204" pitchFamily="34" charset="0"/>
                <a:ea typeface="inherit"/>
                <a:cs typeface="Arial" panose="020B0604020202020204" pitchFamily="34" charset="0"/>
              </a:rPr>
              <a:t>deuoliaethol</a:t>
            </a:r>
            <a:r>
              <a:rPr kumimoji="0" lang="cy-GB" altLang="en-US" sz="3100" b="0" i="0" u="none" strike="noStrike" cap="none" normalizeH="0" baseline="0" dirty="0">
                <a:ln>
                  <a:noFill/>
                </a:ln>
                <a:effectLst/>
                <a:latin typeface="Arial" panose="020B0604020202020204" pitchFamily="34" charset="0"/>
                <a:ea typeface="inherit"/>
                <a:cs typeface="Arial" panose="020B0604020202020204" pitchFamily="34" charset="0"/>
              </a:rPr>
              <a:t> – plentyn yn ddioddefwr neu’n fygythiad </a:t>
            </a:r>
          </a:p>
          <a:p>
            <a:r>
              <a:rPr kumimoji="0" lang="cy-GB" altLang="en-US" sz="3100" b="0" i="0" u="none" strike="noStrike" cap="none" normalizeH="0" baseline="0" dirty="0" err="1">
                <a:ln>
                  <a:noFill/>
                </a:ln>
                <a:effectLst/>
                <a:latin typeface="Arial" panose="020B0604020202020204" pitchFamily="34" charset="0"/>
                <a:ea typeface="inherit"/>
                <a:cs typeface="Arial" panose="020B0604020202020204" pitchFamily="34" charset="0"/>
              </a:rPr>
              <a:t>Roussaeu</a:t>
            </a:r>
            <a:r>
              <a:rPr kumimoji="0" lang="cy-GB" altLang="en-US" sz="3100" b="0" i="0" u="none" strike="noStrike" cap="none" normalizeH="0" baseline="0" dirty="0">
                <a:ln>
                  <a:noFill/>
                </a:ln>
                <a:effectLst/>
                <a:latin typeface="Arial" panose="020B0604020202020204" pitchFamily="34" charset="0"/>
                <a:ea typeface="inherit"/>
                <a:cs typeface="Arial" panose="020B0604020202020204" pitchFamily="34" charset="0"/>
              </a:rPr>
              <a:t> – y plentyn da - yn erbyn yr olwg efengylaidd ar blant fel rhai bwriadol a allai fod yn ddrwg. </a:t>
            </a:r>
          </a:p>
          <a:p>
            <a:r>
              <a:rPr kumimoji="0" lang="cy-GB" altLang="en-US" sz="3100" b="0" i="0" u="none" strike="noStrike" cap="none" normalizeH="0" baseline="0" dirty="0">
                <a:ln>
                  <a:noFill/>
                </a:ln>
                <a:effectLst/>
                <a:latin typeface="Arial" panose="020B0604020202020204" pitchFamily="34" charset="0"/>
                <a:ea typeface="inherit"/>
                <a:cs typeface="Arial" panose="020B0604020202020204" pitchFamily="34" charset="0"/>
              </a:rPr>
              <a:t>Mae ein </a:t>
            </a:r>
            <a:r>
              <a:rPr lang="cy-GB" altLang="en-US" sz="3100" dirty="0">
                <a:latin typeface="Arial" panose="020B0604020202020204" pitchFamily="34" charset="0"/>
                <a:ea typeface="inherit"/>
                <a:cs typeface="Arial" panose="020B0604020202020204" pitchFamily="34" charset="0"/>
              </a:rPr>
              <a:t>barn yn n</a:t>
            </a:r>
            <a:r>
              <a:rPr kumimoji="0" lang="cy-GB" altLang="en-US" sz="3100" b="0" i="0" u="none" strike="noStrike" cap="none" normalizeH="0" baseline="0" dirty="0">
                <a:ln>
                  <a:noFill/>
                </a:ln>
                <a:effectLst/>
                <a:latin typeface="Arial" panose="020B0604020202020204" pitchFamily="34" charset="0"/>
                <a:ea typeface="inherit"/>
                <a:cs typeface="Arial" panose="020B0604020202020204" pitchFamily="34" charset="0"/>
              </a:rPr>
              <a:t>ewid dros amser – yn ymwneud â rhyw, diwylliant, hiliaeth, statws a gwahaniaethau rhanbarthol.</a:t>
            </a:r>
            <a:r>
              <a:rPr kumimoji="0" lang="cy-GB" altLang="en-US" sz="3100" b="0" i="0" u="none" strike="noStrike" cap="none" normalizeH="0" baseline="0" dirty="0">
                <a:ln>
                  <a:noFill/>
                </a:ln>
                <a:effectLst/>
                <a:latin typeface="Arial" panose="020B0604020202020204" pitchFamily="34" charset="0"/>
                <a:cs typeface="Arial" panose="020B0604020202020204" pitchFamily="34" charset="0"/>
              </a:rPr>
              <a:t> </a:t>
            </a:r>
          </a:p>
          <a:p>
            <a:pPr marL="0" indent="0">
              <a:buNone/>
            </a:pPr>
            <a:endParaRPr lang="en-GB" sz="3100" dirty="0">
              <a:solidFill>
                <a:srgbClr val="0070C0"/>
              </a:solidFill>
              <a:latin typeface="Arial" panose="020B0604020202020204" pitchFamily="34" charset="0"/>
              <a:cs typeface="Arial" panose="020B0604020202020204" pitchFamily="34" charset="0"/>
            </a:endParaRPr>
          </a:p>
          <a:p>
            <a:r>
              <a:rPr lang="en-GB" sz="3100" dirty="0">
                <a:solidFill>
                  <a:srgbClr val="0070C0"/>
                </a:solidFill>
                <a:latin typeface="Arial" panose="020B0604020202020204" pitchFamily="34" charset="0"/>
                <a:cs typeface="Arial" panose="020B0604020202020204" pitchFamily="34" charset="0"/>
              </a:rPr>
              <a:t>Childhood is an adult concept</a:t>
            </a:r>
          </a:p>
          <a:p>
            <a:r>
              <a:rPr lang="en-GB" sz="3100" dirty="0">
                <a:solidFill>
                  <a:srgbClr val="0070C0"/>
                </a:solidFill>
                <a:latin typeface="Arial" panose="020B0604020202020204" pitchFamily="34" charset="0"/>
                <a:cs typeface="Arial" panose="020B0604020202020204" pitchFamily="34" charset="0"/>
              </a:rPr>
              <a:t>Hendrick (2005) – dualistic – child is a victim or a threat</a:t>
            </a:r>
          </a:p>
          <a:p>
            <a:r>
              <a:rPr lang="en-GB" sz="3100" dirty="0" err="1">
                <a:solidFill>
                  <a:srgbClr val="0070C0"/>
                </a:solidFill>
                <a:latin typeface="Arial" panose="020B0604020202020204" pitchFamily="34" charset="0"/>
                <a:cs typeface="Arial" panose="020B0604020202020204" pitchFamily="34" charset="0"/>
              </a:rPr>
              <a:t>Roussaeu</a:t>
            </a:r>
            <a:r>
              <a:rPr lang="en-GB" sz="3100" dirty="0">
                <a:solidFill>
                  <a:srgbClr val="0070C0"/>
                </a:solidFill>
                <a:latin typeface="Arial" panose="020B0604020202020204" pitchFamily="34" charset="0"/>
                <a:cs typeface="Arial" panose="020B0604020202020204" pitchFamily="34" charset="0"/>
              </a:rPr>
              <a:t> – the good child  - versus an evangelical view of children as wilful and potentially evil.</a:t>
            </a:r>
          </a:p>
          <a:p>
            <a:r>
              <a:rPr lang="en-GB" sz="3100" dirty="0">
                <a:solidFill>
                  <a:srgbClr val="0070C0"/>
                </a:solidFill>
                <a:latin typeface="Arial" panose="020B0604020202020204" pitchFamily="34" charset="0"/>
                <a:cs typeface="Arial" panose="020B0604020202020204" pitchFamily="34" charset="0"/>
              </a:rPr>
              <a:t>Change over time – related to gender, status, cultural, racial and regional differences</a:t>
            </a:r>
            <a:r>
              <a:rPr lang="en-GB" dirty="0"/>
              <a:t>.</a:t>
            </a:r>
          </a:p>
          <a:p>
            <a:pPr marL="0" indent="0">
              <a:buNone/>
            </a:pPr>
            <a:endParaRPr lang="en-GB" dirty="0"/>
          </a:p>
        </p:txBody>
      </p:sp>
      <p:sp>
        <p:nvSpPr>
          <p:cNvPr id="5" name="Rectangle 2">
            <a:extLst>
              <a:ext uri="{FF2B5EF4-FFF2-40B4-BE49-F238E27FC236}">
                <a16:creationId xmlns:a16="http://schemas.microsoft.com/office/drawing/2014/main" id="{5C77FB85-4404-6C4F-01FD-B8ED6DA58D29}"/>
              </a:ext>
            </a:extLst>
          </p:cNvPr>
          <p:cNvSpPr>
            <a:spLocks noChangeArrowheads="1"/>
          </p:cNvSpPr>
          <p:nvPr/>
        </p:nvSpPr>
        <p:spPr bwMode="auto">
          <a:xfrm>
            <a:off x="152400" y="2505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8736463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D3FB867-9673-C4C5-9E6E-9ED36A7674DF}"/>
              </a:ext>
            </a:extLst>
          </p:cNvPr>
          <p:cNvSpPr>
            <a:spLocks noGrp="1"/>
          </p:cNvSpPr>
          <p:nvPr>
            <p:ph idx="1"/>
          </p:nvPr>
        </p:nvSpPr>
        <p:spPr/>
        <p:txBody>
          <a:bodyPr>
            <a:normAutofit/>
          </a:bodyPr>
          <a:lstStyle/>
          <a:p>
            <a:r>
              <a:rPr lang="en-GB" sz="1400" dirty="0">
                <a:latin typeface="Arial" panose="020B0604020202020204" pitchFamily="34" charset="0"/>
                <a:cs typeface="Arial" panose="020B0604020202020204" pitchFamily="34" charset="0"/>
              </a:rPr>
              <a:t>Baxter, </a:t>
            </a:r>
            <a:r>
              <a:rPr lang="en-GB" sz="1400" dirty="0" err="1">
                <a:latin typeface="Arial" panose="020B0604020202020204" pitchFamily="34" charset="0"/>
                <a:cs typeface="Arial" panose="020B0604020202020204" pitchFamily="34" charset="0"/>
              </a:rPr>
              <a:t>J.E</a:t>
            </a:r>
            <a:r>
              <a:rPr lang="en-GB" sz="1400" dirty="0">
                <a:latin typeface="Arial" panose="020B0604020202020204" pitchFamily="34" charset="0"/>
                <a:cs typeface="Arial" panose="020B0604020202020204" pitchFamily="34" charset="0"/>
              </a:rPr>
              <a:t> (2005) </a:t>
            </a:r>
            <a:r>
              <a:rPr lang="en-GB" sz="1400" i="1" dirty="0">
                <a:latin typeface="Arial" panose="020B0604020202020204" pitchFamily="34" charset="0"/>
                <a:cs typeface="Arial" panose="020B0604020202020204" pitchFamily="34" charset="0"/>
              </a:rPr>
              <a:t>The Archaeology of childhood: Children, gender, and material culture</a:t>
            </a:r>
            <a:r>
              <a:rPr lang="en-GB" sz="1400" dirty="0">
                <a:latin typeface="Arial" panose="020B0604020202020204" pitchFamily="34" charset="0"/>
                <a:cs typeface="Arial" panose="020B0604020202020204" pitchFamily="34" charset="0"/>
              </a:rPr>
              <a:t>. Walnut Creek, CA: </a:t>
            </a:r>
            <a:r>
              <a:rPr lang="en-GB" sz="1400" dirty="0" err="1">
                <a:latin typeface="Arial" panose="020B0604020202020204" pitchFamily="34" charset="0"/>
                <a:cs typeface="Arial" panose="020B0604020202020204" pitchFamily="34" charset="0"/>
              </a:rPr>
              <a:t>AltaMira</a:t>
            </a:r>
            <a:r>
              <a:rPr lang="en-GB" sz="1400" dirty="0">
                <a:latin typeface="Arial" panose="020B0604020202020204" pitchFamily="34" charset="0"/>
                <a:cs typeface="Arial" panose="020B0604020202020204" pitchFamily="34" charset="0"/>
              </a:rPr>
              <a:t> Press.</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Beaumont, </a:t>
            </a:r>
            <a:r>
              <a:rPr lang="en-GB" sz="1400" dirty="0" err="1">
                <a:latin typeface="Arial" panose="020B0604020202020204" pitchFamily="34" charset="0"/>
                <a:cs typeface="Arial" panose="020B0604020202020204" pitchFamily="34" charset="0"/>
              </a:rPr>
              <a:t>L.A</a:t>
            </a:r>
            <a:r>
              <a:rPr lang="en-GB" sz="1400" dirty="0">
                <a:latin typeface="Arial" panose="020B0604020202020204" pitchFamily="34" charset="0"/>
                <a:cs typeface="Arial" panose="020B0604020202020204" pitchFamily="34" charset="0"/>
              </a:rPr>
              <a:t> (2013  ) </a:t>
            </a:r>
            <a:r>
              <a:rPr lang="en-GB" sz="1400" i="1" dirty="0">
                <a:latin typeface="Arial" panose="020B0604020202020204" pitchFamily="34" charset="0"/>
                <a:cs typeface="Arial" panose="020B0604020202020204" pitchFamily="34" charset="0"/>
              </a:rPr>
              <a:t>‘Shifting gender: age and social status as modifiers of childhood gender in ancient Athens</a:t>
            </a:r>
            <a:r>
              <a:rPr lang="en-GB" sz="1400" dirty="0">
                <a:latin typeface="Arial" panose="020B0604020202020204" pitchFamily="34" charset="0"/>
                <a:cs typeface="Arial" panose="020B0604020202020204" pitchFamily="34" charset="0"/>
              </a:rPr>
              <a:t>’ (pp 195-206) in Evans Grubbs, J., Parking, T, Bell, R. (eds) </a:t>
            </a:r>
            <a:r>
              <a:rPr lang="en-GB" sz="1400" i="1" dirty="0">
                <a:latin typeface="Arial" panose="020B0604020202020204" pitchFamily="34" charset="0"/>
                <a:cs typeface="Arial" panose="020B0604020202020204" pitchFamily="34" charset="0"/>
              </a:rPr>
              <a:t>The Oxford Handbook of Childhood and Education in the Classical World</a:t>
            </a:r>
            <a:r>
              <a:rPr lang="en-GB" sz="1400" dirty="0">
                <a:latin typeface="Arial" panose="020B0604020202020204" pitchFamily="34" charset="0"/>
                <a:cs typeface="Arial" panose="020B0604020202020204" pitchFamily="34" charset="0"/>
              </a:rPr>
              <a:t>. Oxford. </a:t>
            </a:r>
            <a:r>
              <a:rPr lang="en-GB" sz="1600" dirty="0">
                <a:latin typeface="Arial" panose="020B0604020202020204" pitchFamily="34" charset="0"/>
                <a:cs typeface="Arial" panose="020B0604020202020204" pitchFamily="34" charset="0"/>
              </a:rPr>
              <a:t>Oxford University Press.</a:t>
            </a:r>
          </a:p>
          <a:p>
            <a:pPr algn="l"/>
            <a:r>
              <a:rPr lang="en-GB" sz="1600" b="0" i="0" dirty="0">
                <a:effectLst/>
                <a:highlight>
                  <a:srgbClr val="FFFFFF"/>
                </a:highlight>
                <a:latin typeface="Arial" panose="020B0604020202020204" pitchFamily="34" charset="0"/>
                <a:cs typeface="Arial" panose="020B0604020202020204" pitchFamily="34" charset="0"/>
              </a:rPr>
              <a:t>James, A. and James, A. (2012) </a:t>
            </a:r>
            <a:r>
              <a:rPr lang="en-GB" sz="1600" b="0" i="1" dirty="0">
                <a:effectLst/>
                <a:highlight>
                  <a:srgbClr val="FFFFFF"/>
                </a:highlight>
                <a:latin typeface="Arial" panose="020B0604020202020204" pitchFamily="34" charset="0"/>
                <a:cs typeface="Arial" panose="020B0604020202020204" pitchFamily="34" charset="0"/>
              </a:rPr>
              <a:t>Key concepts in childhood studies </a:t>
            </a:r>
            <a:r>
              <a:rPr lang="en-GB" sz="1600" b="0" i="0" dirty="0">
                <a:effectLst/>
                <a:highlight>
                  <a:srgbClr val="FFFFFF"/>
                </a:highlight>
                <a:latin typeface="Arial" panose="020B0604020202020204" pitchFamily="34" charset="0"/>
                <a:cs typeface="Arial" panose="020B0604020202020204" pitchFamily="34" charset="0"/>
              </a:rPr>
              <a:t>(2nd edition),  London. Sage Publications Limited</a:t>
            </a:r>
          </a:p>
          <a:p>
            <a:pPr algn="l"/>
            <a:r>
              <a:rPr lang="en-GB" sz="1600" b="0" i="0" dirty="0">
                <a:solidFill>
                  <a:srgbClr val="333333"/>
                </a:solidFill>
                <a:effectLst/>
                <a:highlight>
                  <a:srgbClr val="FFFFFF"/>
                </a:highlight>
                <a:latin typeface="Arial" panose="020B0604020202020204" pitchFamily="34" charset="0"/>
                <a:cs typeface="Arial" panose="020B0604020202020204" pitchFamily="34" charset="0"/>
              </a:rPr>
              <a:t>Power, K. (2021). The influence of changing discourses of childhood on 1860s educational policy. </a:t>
            </a:r>
            <a:r>
              <a:rPr lang="en-GB" sz="1600" b="0" i="1" dirty="0">
                <a:solidFill>
                  <a:srgbClr val="333333"/>
                </a:solidFill>
                <a:effectLst/>
                <a:highlight>
                  <a:srgbClr val="FFFFFF"/>
                </a:highlight>
                <a:latin typeface="Arial" panose="020B0604020202020204" pitchFamily="34" charset="0"/>
                <a:cs typeface="Arial" panose="020B0604020202020204" pitchFamily="34" charset="0"/>
              </a:rPr>
              <a:t>History of Education</a:t>
            </a:r>
            <a:r>
              <a:rPr lang="en-GB" sz="1600" b="0" i="0" dirty="0">
                <a:solidFill>
                  <a:srgbClr val="333333"/>
                </a:solidFill>
                <a:effectLst/>
                <a:highlight>
                  <a:srgbClr val="FFFFFF"/>
                </a:highlight>
                <a:latin typeface="Arial" panose="020B0604020202020204" pitchFamily="34" charset="0"/>
                <a:cs typeface="Arial" panose="020B0604020202020204" pitchFamily="34" charset="0"/>
              </a:rPr>
              <a:t>, </a:t>
            </a:r>
            <a:r>
              <a:rPr lang="en-GB" sz="1600" b="0" i="1" dirty="0">
                <a:solidFill>
                  <a:srgbClr val="333333"/>
                </a:solidFill>
                <a:effectLst/>
                <a:highlight>
                  <a:srgbClr val="FFFFFF"/>
                </a:highlight>
                <a:latin typeface="Arial" panose="020B0604020202020204" pitchFamily="34" charset="0"/>
                <a:cs typeface="Arial" panose="020B0604020202020204" pitchFamily="34" charset="0"/>
              </a:rPr>
              <a:t>51</a:t>
            </a:r>
            <a:r>
              <a:rPr lang="en-GB" sz="1600" b="0" i="0" dirty="0">
                <a:solidFill>
                  <a:srgbClr val="333333"/>
                </a:solidFill>
                <a:effectLst/>
                <a:highlight>
                  <a:srgbClr val="FFFFFF"/>
                </a:highlight>
                <a:latin typeface="Arial" panose="020B0604020202020204" pitchFamily="34" charset="0"/>
                <a:cs typeface="Arial" panose="020B0604020202020204" pitchFamily="34" charset="0"/>
              </a:rPr>
              <a:t>(1), 1–21. https://doi.org/10.1080/0046760X.2021.1953158</a:t>
            </a:r>
            <a:endParaRPr lang="en-GB" sz="1600" dirty="0">
              <a:highlight>
                <a:srgbClr val="FFFFFF"/>
              </a:highlight>
              <a:latin typeface="Arial" panose="020B0604020202020204" pitchFamily="34" charset="0"/>
              <a:cs typeface="Arial" panose="020B0604020202020204" pitchFamily="34" charset="0"/>
            </a:endParaRPr>
          </a:p>
          <a:p>
            <a:pPr algn="l"/>
            <a:r>
              <a:rPr lang="en-GB" sz="1400" b="0" i="0" dirty="0">
                <a:solidFill>
                  <a:srgbClr val="1F1F1F"/>
                </a:solidFill>
                <a:effectLst/>
                <a:latin typeface="Arial" panose="020B0604020202020204" pitchFamily="34" charset="0"/>
                <a:cs typeface="Arial" panose="020B0604020202020204" pitchFamily="34" charset="0"/>
              </a:rPr>
              <a:t>Tilley, J. (2000) ‘Cultural </a:t>
            </a:r>
            <a:r>
              <a:rPr lang="en-GB" sz="1400" b="0" i="0" dirty="0">
                <a:effectLst/>
                <a:latin typeface="Arial" panose="020B0604020202020204" pitchFamily="34" charset="0"/>
                <a:cs typeface="Arial" panose="020B0604020202020204" pitchFamily="34" charset="0"/>
              </a:rPr>
              <a:t>relativism’ </a:t>
            </a:r>
            <a:r>
              <a:rPr lang="en-GB" sz="1400" b="0" i="1" dirty="0">
                <a:effectLst/>
                <a:latin typeface="Arial" panose="020B0604020202020204" pitchFamily="34" charset="0"/>
                <a:cs typeface="Arial" panose="020B0604020202020204" pitchFamily="34" charset="0"/>
              </a:rPr>
              <a:t>Human Rights Quarterly</a:t>
            </a:r>
            <a:r>
              <a:rPr lang="en-GB" sz="1400" b="0" i="0" dirty="0">
                <a:effectLst/>
                <a:latin typeface="Arial" panose="020B0604020202020204" pitchFamily="34" charset="0"/>
                <a:cs typeface="Arial" panose="020B0604020202020204" pitchFamily="34" charset="0"/>
              </a:rPr>
              <a:t>, 22 (2) pp. 501-547</a:t>
            </a:r>
          </a:p>
          <a:p>
            <a:pPr algn="l"/>
            <a:endParaRPr lang="en-GB" sz="1600" b="0" i="0" dirty="0">
              <a:effectLst/>
              <a:highlight>
                <a:srgbClr val="FFFFFF"/>
              </a:highlight>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8137451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406A7-1C20-7CDF-CBD4-4ECE2CE893F4}"/>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4840E416-4F13-68F3-7AB3-18ACB29A4765}"/>
              </a:ext>
            </a:extLst>
          </p:cNvPr>
          <p:cNvSpPr>
            <a:spLocks noGrp="1"/>
          </p:cNvSpPr>
          <p:nvPr>
            <p:ph sz="half" idx="1"/>
          </p:nvPr>
        </p:nvSpPr>
        <p:spPr/>
        <p:txBody>
          <a:bodyPr/>
          <a:lstStyle/>
          <a:p>
            <a:r>
              <a:rPr lang="en-GB" dirty="0"/>
              <a:t>When did our constructions of childhood change to see children as:</a:t>
            </a:r>
          </a:p>
          <a:p>
            <a:r>
              <a:rPr lang="en-GB" dirty="0"/>
              <a:t> different to adults? </a:t>
            </a:r>
          </a:p>
          <a:p>
            <a:r>
              <a:rPr lang="en-GB" dirty="0"/>
              <a:t> an entity apart from their families?</a:t>
            </a:r>
          </a:p>
        </p:txBody>
      </p:sp>
      <p:sp>
        <p:nvSpPr>
          <p:cNvPr id="4" name="Content Placeholder 3">
            <a:extLst>
              <a:ext uri="{FF2B5EF4-FFF2-40B4-BE49-F238E27FC236}">
                <a16:creationId xmlns:a16="http://schemas.microsoft.com/office/drawing/2014/main" id="{753EC6E2-08D9-BD7D-873D-B913C2065E0C}"/>
              </a:ext>
            </a:extLst>
          </p:cNvPr>
          <p:cNvSpPr>
            <a:spLocks noGrp="1"/>
          </p:cNvSpPr>
          <p:nvPr>
            <p:ph sz="half" idx="2"/>
          </p:nvPr>
        </p:nvSpPr>
        <p:spPr/>
        <p:txBody>
          <a:bodyPr/>
          <a:lstStyle/>
          <a:p>
            <a:endParaRPr lang="en-GB" dirty="0"/>
          </a:p>
        </p:txBody>
      </p:sp>
    </p:spTree>
    <p:extLst>
      <p:ext uri="{BB962C8B-B14F-4D97-AF65-F5344CB8AC3E}">
        <p14:creationId xmlns:p14="http://schemas.microsoft.com/office/powerpoint/2010/main" val="73222526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emplate>TM02900769[[fn=Retrospect]]</Template>
  <TotalTime>2093</TotalTime>
  <Words>5406</Words>
  <Application>Microsoft Office PowerPoint</Application>
  <PresentationFormat>Widescreen</PresentationFormat>
  <Paragraphs>321</Paragraphs>
  <Slides>29</Slides>
  <Notes>29</Notes>
  <HiddenSlides>0</HiddenSlides>
  <MMClips>0</MMClips>
  <ScaleCrop>false</ScaleCrop>
  <HeadingPairs>
    <vt:vector size="6" baseType="variant">
      <vt:variant>
        <vt:lpstr>Fonts Used</vt:lpstr>
      </vt:variant>
      <vt:variant>
        <vt:i4>19</vt:i4>
      </vt:variant>
      <vt:variant>
        <vt:lpstr>Theme</vt:lpstr>
      </vt:variant>
      <vt:variant>
        <vt:i4>1</vt:i4>
      </vt:variant>
      <vt:variant>
        <vt:lpstr>Slide Titles</vt:lpstr>
      </vt:variant>
      <vt:variant>
        <vt:i4>29</vt:i4>
      </vt:variant>
    </vt:vector>
  </HeadingPairs>
  <TitlesOfParts>
    <vt:vector size="49" baseType="lpstr">
      <vt:lpstr>AkkuratMono</vt:lpstr>
      <vt:lpstr>alarabiya</vt:lpstr>
      <vt:lpstr>-apple-system</vt:lpstr>
      <vt:lpstr>Arial Unicode MS</vt:lpstr>
      <vt:lpstr>ArtnetGrotesk</vt:lpstr>
      <vt:lpstr>ElsevierSans</vt:lpstr>
      <vt:lpstr>Aptos</vt:lpstr>
      <vt:lpstr>Aptos Display</vt:lpstr>
      <vt:lpstr>Arial</vt:lpstr>
      <vt:lpstr>Calibri</vt:lpstr>
      <vt:lpstr>Courier New</vt:lpstr>
      <vt:lpstr>Georgia</vt:lpstr>
      <vt:lpstr>Lora</vt:lpstr>
      <vt:lpstr>Noto Sans</vt:lpstr>
      <vt:lpstr>Open Sans</vt:lpstr>
      <vt:lpstr>Playfair Display</vt:lpstr>
      <vt:lpstr>PT Sans</vt:lpstr>
      <vt:lpstr>Roboto</vt:lpstr>
      <vt:lpstr>Verdana</vt:lpstr>
      <vt:lpstr>Office Theme</vt:lpstr>
      <vt:lpstr>Plentynodd trwy hanes/ Childhood through history</vt:lpstr>
      <vt:lpstr>PowerPoint Presentation</vt:lpstr>
      <vt:lpstr>Ox- or water buffalo-drawn cart with driver from Harappa  5000- 3000 bc - Harapian Civilization. Indus valley </vt:lpstr>
      <vt:lpstr>PowerPoint Presentation</vt:lpstr>
      <vt:lpstr>Madonna with child and two angels (Crevole Madonna) 1283-1284 - Duccio di Buoninsegna, </vt:lpstr>
      <vt:lpstr>PowerPoint Presentation</vt:lpstr>
      <vt:lpstr>PowerPoint Presentation</vt:lpstr>
      <vt:lpstr>PowerPoint Presentation</vt:lpstr>
      <vt:lpstr>Lloyd deMause – theory of psychogenic modes</vt:lpstr>
      <vt:lpstr>Young girl from the Maniq tribe in southern Thailand. The Maniq are one of the few hunter-gatherer groups in Southeast Asia.” photo credit: Khaled Hakami (Anthropologist, University of Vienna), September 2014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Y wladwriaeth yn erbyn y teulu / The state versus the family</vt:lpstr>
      <vt:lpstr>Rhai meddyliadau / Some thoughts…</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Jessica Pitman</dc:creator>
  <cp:lastModifiedBy>Alison Murphy</cp:lastModifiedBy>
  <cp:revision>47</cp:revision>
  <cp:lastPrinted>2024-10-04T06:43:30Z</cp:lastPrinted>
  <dcterms:created xsi:type="dcterms:W3CDTF">2024-08-19T10:30:14Z</dcterms:created>
  <dcterms:modified xsi:type="dcterms:W3CDTF">2025-09-23T09:01:20Z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