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10/24/22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10/24/22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s://www.lifehack.org/articles/communication/motivation-21-words-that-can-change-your-life-and-3-that-will-surprise-you.html" TargetMode="External"/><Relationship Id="rId3" Type="http://schemas.openxmlformats.org/officeDocument/2006/relationships/hyperlink" Target="https://www.mindtools.com/pages/article/newHTE_00.htm" TargetMode="External"/><Relationship Id="rId7" Type="http://schemas.openxmlformats.org/officeDocument/2006/relationships/hyperlink" Target="https://www.verywellmind.com/what-is-motivation-2795378" TargetMode="External"/><Relationship Id="rId2" Type="http://schemas.openxmlformats.org/officeDocument/2006/relationships/hyperlink" Target="https://squareup.com/us/en/townsquare/7-time-management-skills-practiced-by-successful-people" TargetMode="External"/><Relationship Id="rId1" Type="http://schemas.openxmlformats.org/officeDocument/2006/relationships/slideLayout" Target="../slideLayouts/slideLayout2.xml"/><Relationship Id="rId6" Type="http://schemas.openxmlformats.org/officeDocument/2006/relationships/hyperlink" Target="https://www.education.vic.gov.au/Documents/childhood/providers/edcare/evirefprac.pdf" TargetMode="External"/><Relationship Id="rId5" Type="http://schemas.openxmlformats.org/officeDocument/2006/relationships/hyperlink" Target="https://www.tandfonline.com/doi/abs/10.1080/02615479.2016.1193136?journalCode=cswe20" TargetMode="External"/><Relationship Id="rId4" Type="http://schemas.openxmlformats.org/officeDocument/2006/relationships/hyperlink" Target="https://www.pacey.org.uk/Pacey/media/Website-files/PACEY%20member%20practice%20guides%20(PDFs)/PG04-self-reflective-practice.pdf" TargetMode="External"/><Relationship Id="rId9" Type="http://schemas.openxmlformats.org/officeDocument/2006/relationships/hyperlink" Target="https://soulsalt.com/self-mot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F62F5-D308-277D-5A7B-ADEC6172B8F4}"/>
              </a:ext>
            </a:extLst>
          </p:cNvPr>
          <p:cNvSpPr>
            <a:spLocks noGrp="1"/>
          </p:cNvSpPr>
          <p:nvPr>
            <p:ph type="ctrTitle"/>
          </p:nvPr>
        </p:nvSpPr>
        <p:spPr/>
        <p:txBody>
          <a:bodyPr>
            <a:normAutofit fontScale="90000"/>
          </a:bodyPr>
          <a:lstStyle/>
          <a:p>
            <a:r>
              <a:rPr lang="en-GB" dirty="0"/>
              <a:t>Poster presentation on critical skills </a:t>
            </a:r>
            <a:endParaRPr lang="en-US" dirty="0"/>
          </a:p>
        </p:txBody>
      </p:sp>
      <p:sp>
        <p:nvSpPr>
          <p:cNvPr id="3" name="Subtitle 2">
            <a:extLst>
              <a:ext uri="{FF2B5EF4-FFF2-40B4-BE49-F238E27FC236}">
                <a16:creationId xmlns:a16="http://schemas.microsoft.com/office/drawing/2014/main" id="{7E8CD65D-CB6E-B442-9B48-0FEAA5036881}"/>
              </a:ext>
            </a:extLst>
          </p:cNvPr>
          <p:cNvSpPr>
            <a:spLocks noGrp="1"/>
          </p:cNvSpPr>
          <p:nvPr>
            <p:ph type="subTitle" idx="1"/>
          </p:nvPr>
        </p:nvSpPr>
        <p:spPr/>
        <p:txBody>
          <a:bodyPr/>
          <a:lstStyle/>
          <a:p>
            <a:r>
              <a:rPr lang="en-GB" dirty="0"/>
              <a:t>Word count 992 – student number 2203525 </a:t>
            </a:r>
            <a:endParaRPr lang="en-US" dirty="0"/>
          </a:p>
        </p:txBody>
      </p:sp>
    </p:spTree>
    <p:extLst>
      <p:ext uri="{BB962C8B-B14F-4D97-AF65-F5344CB8AC3E}">
        <p14:creationId xmlns:p14="http://schemas.microsoft.com/office/powerpoint/2010/main" val="437470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6EAE67-BE00-22C4-6092-CFC805910DF3}"/>
              </a:ext>
            </a:extLst>
          </p:cNvPr>
          <p:cNvSpPr txBox="1"/>
          <p:nvPr/>
        </p:nvSpPr>
        <p:spPr>
          <a:xfrm>
            <a:off x="156383" y="99608"/>
            <a:ext cx="3006165" cy="646331"/>
          </a:xfrm>
          <a:prstGeom prst="rect">
            <a:avLst/>
          </a:prstGeom>
          <a:noFill/>
        </p:spPr>
        <p:txBody>
          <a:bodyPr wrap="square" rtlCol="0">
            <a:spAutoFit/>
          </a:bodyPr>
          <a:lstStyle/>
          <a:p>
            <a:pPr algn="l"/>
            <a:r>
              <a:rPr lang="en-GB" sz="900" b="1" dirty="0"/>
              <a:t>Time management- </a:t>
            </a:r>
          </a:p>
          <a:p>
            <a:pPr algn="l"/>
            <a:r>
              <a:rPr lang="en-GB" sz="900" dirty="0"/>
              <a:t>What is meant by time management? </a:t>
            </a:r>
          </a:p>
          <a:p>
            <a:pPr algn="l"/>
            <a:r>
              <a:rPr lang="en-GB" sz="900" dirty="0"/>
              <a:t>Time management is the process of organising and planning how to divide your time between different activities </a:t>
            </a:r>
            <a:endParaRPr lang="en-US" sz="900" dirty="0"/>
          </a:p>
        </p:txBody>
      </p:sp>
      <p:sp>
        <p:nvSpPr>
          <p:cNvPr id="5" name="TextBox 4">
            <a:extLst>
              <a:ext uri="{FF2B5EF4-FFF2-40B4-BE49-F238E27FC236}">
                <a16:creationId xmlns:a16="http://schemas.microsoft.com/office/drawing/2014/main" id="{DB7D4BB2-0E75-E17D-F867-74277834F40D}"/>
              </a:ext>
            </a:extLst>
          </p:cNvPr>
          <p:cNvSpPr txBox="1"/>
          <p:nvPr/>
        </p:nvSpPr>
        <p:spPr>
          <a:xfrm>
            <a:off x="156383" y="745939"/>
            <a:ext cx="1828800" cy="2308324"/>
          </a:xfrm>
          <a:prstGeom prst="rect">
            <a:avLst/>
          </a:prstGeom>
          <a:noFill/>
        </p:spPr>
        <p:txBody>
          <a:bodyPr wrap="square" rtlCol="0">
            <a:spAutoFit/>
          </a:bodyPr>
          <a:lstStyle/>
          <a:p>
            <a:pPr algn="l"/>
            <a:r>
              <a:rPr lang="en-GB" sz="900" dirty="0"/>
              <a:t>The benefits of good time management- </a:t>
            </a:r>
          </a:p>
          <a:p>
            <a:pPr algn="l"/>
            <a:r>
              <a:rPr lang="en-GB" sz="900" dirty="0"/>
              <a:t>When you know how to manage your time effectively, you can unlock many benefits, these include-</a:t>
            </a:r>
          </a:p>
          <a:p>
            <a:pPr marL="285750" indent="-285750" algn="l">
              <a:buFont typeface="Arial" panose="020B0604020202020204" pitchFamily="34" charset="0"/>
              <a:buChar char="•"/>
            </a:pPr>
            <a:r>
              <a:rPr lang="en-GB" sz="900" dirty="0"/>
              <a:t>Greater productivity and efficiency </a:t>
            </a:r>
          </a:p>
          <a:p>
            <a:pPr marL="285750" indent="-285750" algn="l">
              <a:buFont typeface="Arial" panose="020B0604020202020204" pitchFamily="34" charset="0"/>
              <a:buChar char="•"/>
            </a:pPr>
            <a:r>
              <a:rPr lang="en-GB" sz="900" dirty="0"/>
              <a:t>Less stress </a:t>
            </a:r>
          </a:p>
          <a:p>
            <a:pPr marL="285750" indent="-285750" algn="l">
              <a:buFont typeface="Arial" panose="020B0604020202020204" pitchFamily="34" charset="0"/>
              <a:buChar char="•"/>
            </a:pPr>
            <a:r>
              <a:rPr lang="en-GB" sz="900" dirty="0"/>
              <a:t>A better professional reputation </a:t>
            </a:r>
          </a:p>
          <a:p>
            <a:pPr marL="285750" indent="-285750" algn="l">
              <a:buFont typeface="Arial" panose="020B0604020202020204" pitchFamily="34" charset="0"/>
              <a:buChar char="•"/>
            </a:pPr>
            <a:r>
              <a:rPr lang="en-GB" sz="900" dirty="0"/>
              <a:t>Increase chance of advancement </a:t>
            </a:r>
          </a:p>
          <a:p>
            <a:pPr marL="285750" indent="-285750" algn="l">
              <a:buFont typeface="Arial" panose="020B0604020202020204" pitchFamily="34" charset="0"/>
              <a:buChar char="•"/>
            </a:pPr>
            <a:r>
              <a:rPr lang="en-GB" sz="900" dirty="0"/>
              <a:t>More opportunities to achieve your life and career goals </a:t>
            </a:r>
            <a:endParaRPr lang="en-US" sz="900" dirty="0"/>
          </a:p>
        </p:txBody>
      </p:sp>
      <p:sp>
        <p:nvSpPr>
          <p:cNvPr id="6" name="TextBox 5">
            <a:extLst>
              <a:ext uri="{FF2B5EF4-FFF2-40B4-BE49-F238E27FC236}">
                <a16:creationId xmlns:a16="http://schemas.microsoft.com/office/drawing/2014/main" id="{8065579A-932B-FE68-CE3D-0F67386880D4}"/>
              </a:ext>
            </a:extLst>
          </p:cNvPr>
          <p:cNvSpPr txBox="1"/>
          <p:nvPr/>
        </p:nvSpPr>
        <p:spPr>
          <a:xfrm>
            <a:off x="156383" y="3054263"/>
            <a:ext cx="3006165" cy="1061829"/>
          </a:xfrm>
          <a:prstGeom prst="rect">
            <a:avLst/>
          </a:prstGeom>
          <a:noFill/>
        </p:spPr>
        <p:txBody>
          <a:bodyPr wrap="square" rtlCol="0">
            <a:spAutoFit/>
          </a:bodyPr>
          <a:lstStyle/>
          <a:p>
            <a:pPr algn="l"/>
            <a:r>
              <a:rPr lang="en-GB" sz="900" dirty="0"/>
              <a:t>Time management is- </a:t>
            </a:r>
          </a:p>
          <a:p>
            <a:pPr marL="285750" indent="-285750" algn="l">
              <a:buFont typeface="Arial" panose="020B0604020202020204" pitchFamily="34" charset="0"/>
              <a:buChar char="•"/>
            </a:pPr>
            <a:r>
              <a:rPr lang="en-GB" sz="900" dirty="0"/>
              <a:t>Life balance </a:t>
            </a:r>
          </a:p>
          <a:p>
            <a:pPr marL="285750" indent="-285750" algn="l">
              <a:buFont typeface="Arial" panose="020B0604020202020204" pitchFamily="34" charset="0"/>
              <a:buChar char="•"/>
            </a:pPr>
            <a:r>
              <a:rPr lang="en-GB" sz="900" dirty="0"/>
              <a:t>Distraction </a:t>
            </a:r>
          </a:p>
          <a:p>
            <a:pPr marL="285750" indent="-285750" algn="l">
              <a:buFont typeface="Arial" panose="020B0604020202020204" pitchFamily="34" charset="0"/>
              <a:buChar char="•"/>
            </a:pPr>
            <a:r>
              <a:rPr lang="en-GB" sz="900" dirty="0"/>
              <a:t>Organisation </a:t>
            </a:r>
          </a:p>
          <a:p>
            <a:pPr marL="285750" indent="-285750" algn="l">
              <a:buFont typeface="Arial" panose="020B0604020202020204" pitchFamily="34" charset="0"/>
              <a:buChar char="•"/>
            </a:pPr>
            <a:r>
              <a:rPr lang="en-GB" sz="900" dirty="0"/>
              <a:t>Work independently </a:t>
            </a:r>
          </a:p>
          <a:p>
            <a:pPr marL="285750" indent="-285750" algn="l">
              <a:buFont typeface="Arial" panose="020B0604020202020204" pitchFamily="34" charset="0"/>
              <a:buChar char="•"/>
            </a:pPr>
            <a:r>
              <a:rPr lang="en-GB" sz="900" dirty="0"/>
              <a:t>Deadlines </a:t>
            </a:r>
          </a:p>
          <a:p>
            <a:pPr marL="285750" indent="-285750" algn="l">
              <a:buFont typeface="Arial" panose="020B0604020202020204" pitchFamily="34" charset="0"/>
              <a:buChar char="•"/>
            </a:pPr>
            <a:r>
              <a:rPr lang="en-GB" sz="900" dirty="0"/>
              <a:t>Be realistic </a:t>
            </a:r>
            <a:endParaRPr lang="en-US" sz="900" dirty="0"/>
          </a:p>
        </p:txBody>
      </p:sp>
      <p:sp>
        <p:nvSpPr>
          <p:cNvPr id="7" name="TextBox 6">
            <a:extLst>
              <a:ext uri="{FF2B5EF4-FFF2-40B4-BE49-F238E27FC236}">
                <a16:creationId xmlns:a16="http://schemas.microsoft.com/office/drawing/2014/main" id="{41FC9A63-12C2-17A5-B403-064959C36385}"/>
              </a:ext>
            </a:extLst>
          </p:cNvPr>
          <p:cNvSpPr txBox="1"/>
          <p:nvPr/>
        </p:nvSpPr>
        <p:spPr>
          <a:xfrm>
            <a:off x="7471" y="4016188"/>
            <a:ext cx="2894106" cy="1200329"/>
          </a:xfrm>
          <a:prstGeom prst="rect">
            <a:avLst/>
          </a:prstGeom>
          <a:noFill/>
        </p:spPr>
        <p:txBody>
          <a:bodyPr wrap="square" rtlCol="0">
            <a:spAutoFit/>
          </a:bodyPr>
          <a:lstStyle/>
          <a:p>
            <a:pPr algn="l"/>
            <a:r>
              <a:rPr lang="en-GB" sz="900" dirty="0"/>
              <a:t>What are the 7 time management skills-</a:t>
            </a:r>
          </a:p>
          <a:p>
            <a:pPr marL="285750" indent="-285750" algn="l">
              <a:buFont typeface="Wingdings" pitchFamily="2" charset="2"/>
              <a:buChar char="§"/>
            </a:pPr>
            <a:r>
              <a:rPr lang="en-GB" sz="900" dirty="0"/>
              <a:t>Planning </a:t>
            </a:r>
          </a:p>
          <a:p>
            <a:pPr marL="285750" indent="-285750" algn="l">
              <a:buFont typeface="Wingdings" pitchFamily="2" charset="2"/>
              <a:buChar char="§"/>
            </a:pPr>
            <a:r>
              <a:rPr lang="en-GB" sz="900" dirty="0"/>
              <a:t>To do list </a:t>
            </a:r>
          </a:p>
          <a:p>
            <a:pPr marL="285750" indent="-285750" algn="l">
              <a:buFont typeface="Wingdings" pitchFamily="2" charset="2"/>
              <a:buChar char="§"/>
            </a:pPr>
            <a:r>
              <a:rPr lang="en-GB" sz="900" dirty="0"/>
              <a:t>Prioritising </a:t>
            </a:r>
          </a:p>
          <a:p>
            <a:pPr marL="285750" indent="-285750" algn="l">
              <a:buFont typeface="Wingdings" pitchFamily="2" charset="2"/>
              <a:buChar char="§"/>
            </a:pPr>
            <a:r>
              <a:rPr lang="en-GB" sz="900" dirty="0"/>
              <a:t>Evaluating urgent tasks </a:t>
            </a:r>
          </a:p>
          <a:p>
            <a:pPr marL="285750" indent="-285750" algn="l">
              <a:buFont typeface="Wingdings" pitchFamily="2" charset="2"/>
              <a:buChar char="§"/>
            </a:pPr>
            <a:r>
              <a:rPr lang="en-GB" sz="900" dirty="0"/>
              <a:t>Goal setting </a:t>
            </a:r>
          </a:p>
          <a:p>
            <a:pPr marL="285750" indent="-285750" algn="l">
              <a:buFont typeface="Wingdings" pitchFamily="2" charset="2"/>
              <a:buChar char="§"/>
            </a:pPr>
            <a:r>
              <a:rPr lang="en-GB" sz="900" dirty="0"/>
              <a:t>Improving work flows </a:t>
            </a:r>
          </a:p>
          <a:p>
            <a:pPr marL="285750" indent="-285750" algn="l">
              <a:buFont typeface="Wingdings" pitchFamily="2" charset="2"/>
              <a:buChar char="§"/>
            </a:pPr>
            <a:r>
              <a:rPr lang="en-GB" sz="900" dirty="0"/>
              <a:t>Setting thoughtful deadlines </a:t>
            </a:r>
            <a:endParaRPr lang="en-US" sz="900" dirty="0"/>
          </a:p>
        </p:txBody>
      </p:sp>
      <p:sp>
        <p:nvSpPr>
          <p:cNvPr id="8" name="TextBox 7">
            <a:extLst>
              <a:ext uri="{FF2B5EF4-FFF2-40B4-BE49-F238E27FC236}">
                <a16:creationId xmlns:a16="http://schemas.microsoft.com/office/drawing/2014/main" id="{56816B95-4AF4-3B67-2F65-371653A6F0B2}"/>
              </a:ext>
            </a:extLst>
          </p:cNvPr>
          <p:cNvSpPr txBox="1"/>
          <p:nvPr/>
        </p:nvSpPr>
        <p:spPr>
          <a:xfrm>
            <a:off x="0" y="5116613"/>
            <a:ext cx="2894105" cy="1061829"/>
          </a:xfrm>
          <a:prstGeom prst="rect">
            <a:avLst/>
          </a:prstGeom>
          <a:noFill/>
        </p:spPr>
        <p:txBody>
          <a:bodyPr wrap="square" rtlCol="0">
            <a:spAutoFit/>
          </a:bodyPr>
          <a:lstStyle/>
          <a:p>
            <a:pPr algn="l"/>
            <a:r>
              <a:rPr lang="en-GB" sz="900" dirty="0"/>
              <a:t>Keeping track of time- </a:t>
            </a:r>
          </a:p>
          <a:p>
            <a:pPr marL="285750" indent="-285750" algn="l">
              <a:buFont typeface="Arial" panose="020B0604020202020204" pitchFamily="34" charset="0"/>
              <a:buChar char="•"/>
            </a:pPr>
            <a:r>
              <a:rPr lang="en-GB" sz="900" dirty="0"/>
              <a:t>Jot down as a list your start times for each new activity </a:t>
            </a:r>
          </a:p>
          <a:p>
            <a:pPr marL="285750" indent="-285750" algn="l">
              <a:buFont typeface="Arial" panose="020B0604020202020204" pitchFamily="34" charset="0"/>
              <a:buChar char="•"/>
            </a:pPr>
            <a:r>
              <a:rPr lang="en-GB" sz="900" dirty="0"/>
              <a:t>Put it where it is visible such as on a sticky note or diary </a:t>
            </a:r>
          </a:p>
          <a:p>
            <a:pPr marL="285750" indent="-285750" algn="l">
              <a:buFont typeface="Arial" panose="020B0604020202020204" pitchFamily="34" charset="0"/>
              <a:buChar char="•"/>
            </a:pPr>
            <a:r>
              <a:rPr lang="en-GB" sz="900" dirty="0"/>
              <a:t>Check it frequently as you study/ work. Adapt your times sensibly if you fall behind </a:t>
            </a:r>
          </a:p>
        </p:txBody>
      </p:sp>
      <p:sp>
        <p:nvSpPr>
          <p:cNvPr id="9" name="TextBox 8">
            <a:extLst>
              <a:ext uri="{FF2B5EF4-FFF2-40B4-BE49-F238E27FC236}">
                <a16:creationId xmlns:a16="http://schemas.microsoft.com/office/drawing/2014/main" id="{FF305A7F-3317-13DD-FFD9-9F37C9849FA6}"/>
              </a:ext>
            </a:extLst>
          </p:cNvPr>
          <p:cNvSpPr txBox="1"/>
          <p:nvPr/>
        </p:nvSpPr>
        <p:spPr>
          <a:xfrm>
            <a:off x="3118221" y="376607"/>
            <a:ext cx="2782047" cy="1338828"/>
          </a:xfrm>
          <a:prstGeom prst="rect">
            <a:avLst/>
          </a:prstGeom>
          <a:noFill/>
        </p:spPr>
        <p:txBody>
          <a:bodyPr wrap="square" rtlCol="0">
            <a:spAutoFit/>
          </a:bodyPr>
          <a:lstStyle/>
          <a:p>
            <a:pPr algn="l"/>
            <a:r>
              <a:rPr lang="en-GB" sz="900" dirty="0"/>
              <a:t>Working out the best order- </a:t>
            </a:r>
          </a:p>
          <a:p>
            <a:pPr marL="285750" indent="-285750" algn="l">
              <a:buFont typeface="Arial" panose="020B0604020202020204" pitchFamily="34" charset="0"/>
              <a:buChar char="•"/>
            </a:pPr>
            <a:r>
              <a:rPr lang="en-GB" sz="900" dirty="0"/>
              <a:t>Most urgent </a:t>
            </a:r>
          </a:p>
          <a:p>
            <a:pPr marL="285750" indent="-285750" algn="l">
              <a:buFont typeface="Arial" panose="020B0604020202020204" pitchFamily="34" charset="0"/>
              <a:buChar char="•"/>
            </a:pPr>
            <a:r>
              <a:rPr lang="en-GB" sz="900" dirty="0"/>
              <a:t>Most logical order such as tasks that should precede others. Or which can be grouped according to location , travel routes or the other people involved </a:t>
            </a:r>
          </a:p>
          <a:p>
            <a:pPr marL="285750" indent="-285750" algn="l">
              <a:buFont typeface="Arial" panose="020B0604020202020204" pitchFamily="34" charset="0"/>
              <a:buChar char="•"/>
            </a:pPr>
            <a:r>
              <a:rPr lang="en-GB" sz="900" dirty="0"/>
              <a:t>Wether you find it more motivating to get started on the easiest things first or prefer to get the most difficult tasks out of the way first </a:t>
            </a:r>
            <a:endParaRPr lang="en-US" sz="900" dirty="0"/>
          </a:p>
        </p:txBody>
      </p:sp>
      <p:sp>
        <p:nvSpPr>
          <p:cNvPr id="10" name="TextBox 9">
            <a:extLst>
              <a:ext uri="{FF2B5EF4-FFF2-40B4-BE49-F238E27FC236}">
                <a16:creationId xmlns:a16="http://schemas.microsoft.com/office/drawing/2014/main" id="{8BCB3A70-273F-4BAB-BA8D-C1DDD0C7B41C}"/>
              </a:ext>
            </a:extLst>
          </p:cNvPr>
          <p:cNvSpPr txBox="1"/>
          <p:nvPr/>
        </p:nvSpPr>
        <p:spPr>
          <a:xfrm>
            <a:off x="3006162" y="1813173"/>
            <a:ext cx="3006164" cy="1615827"/>
          </a:xfrm>
          <a:prstGeom prst="rect">
            <a:avLst/>
          </a:prstGeom>
          <a:noFill/>
        </p:spPr>
        <p:txBody>
          <a:bodyPr wrap="square" rtlCol="0">
            <a:spAutoFit/>
          </a:bodyPr>
          <a:lstStyle/>
          <a:p>
            <a:pPr algn="l"/>
            <a:r>
              <a:rPr lang="en-GB" sz="900" dirty="0"/>
              <a:t>10 steps to good time management-</a:t>
            </a:r>
          </a:p>
          <a:p>
            <a:pPr marL="285750" indent="-285750" algn="l">
              <a:buFont typeface="Arial" panose="020B0604020202020204" pitchFamily="34" charset="0"/>
              <a:buChar char="•"/>
            </a:pPr>
            <a:r>
              <a:rPr lang="en-GB" sz="900" dirty="0"/>
              <a:t>Be systematic in your time management </a:t>
            </a:r>
          </a:p>
          <a:p>
            <a:pPr marL="285750" indent="-285750" algn="l">
              <a:buFont typeface="Arial" panose="020B0604020202020204" pitchFamily="34" charset="0"/>
              <a:buChar char="•"/>
            </a:pPr>
            <a:r>
              <a:rPr lang="en-GB" sz="900" dirty="0"/>
              <a:t>Find out your time requirements </a:t>
            </a:r>
          </a:p>
          <a:p>
            <a:pPr marL="285750" indent="-285750" algn="l">
              <a:buFont typeface="Arial" panose="020B0604020202020204" pitchFamily="34" charset="0"/>
              <a:buChar char="•"/>
            </a:pPr>
            <a:r>
              <a:rPr lang="en-GB" sz="900" dirty="0"/>
              <a:t>Clarify how you use your time currently </a:t>
            </a:r>
          </a:p>
          <a:p>
            <a:pPr marL="285750" indent="-285750" algn="l">
              <a:buFont typeface="Arial" panose="020B0604020202020204" pitchFamily="34" charset="0"/>
              <a:buChar char="•"/>
            </a:pPr>
            <a:r>
              <a:rPr lang="en-GB" sz="900" dirty="0"/>
              <a:t>Decide how you want to spend your time </a:t>
            </a:r>
          </a:p>
          <a:p>
            <a:pPr marL="285750" indent="-285750" algn="l">
              <a:buFont typeface="Arial" panose="020B0604020202020204" pitchFamily="34" charset="0"/>
              <a:buChar char="•"/>
            </a:pPr>
            <a:r>
              <a:rPr lang="en-GB" sz="900" dirty="0"/>
              <a:t>Prioritise what is most important </a:t>
            </a:r>
          </a:p>
          <a:p>
            <a:pPr marL="285750" indent="-285750" algn="l">
              <a:buFont typeface="Arial" panose="020B0604020202020204" pitchFamily="34" charset="0"/>
              <a:buChar char="•"/>
            </a:pPr>
            <a:r>
              <a:rPr lang="en-GB" sz="900" dirty="0"/>
              <a:t>Plan what you will do when </a:t>
            </a:r>
          </a:p>
          <a:p>
            <a:pPr marL="285750" indent="-285750" algn="l">
              <a:buFont typeface="Arial" panose="020B0604020202020204" pitchFamily="34" charset="0"/>
              <a:buChar char="•"/>
            </a:pPr>
            <a:r>
              <a:rPr lang="en-GB" sz="900" dirty="0"/>
              <a:t>Do it keep to your plan </a:t>
            </a:r>
          </a:p>
          <a:p>
            <a:pPr marL="285750" indent="-285750" algn="l">
              <a:buFont typeface="Arial" panose="020B0604020202020204" pitchFamily="34" charset="0"/>
              <a:buChar char="•"/>
            </a:pPr>
            <a:r>
              <a:rPr lang="en-GB" sz="900" dirty="0"/>
              <a:t>Apply time management techniques </a:t>
            </a:r>
          </a:p>
          <a:p>
            <a:pPr marL="285750" indent="-285750" algn="l">
              <a:buFont typeface="Arial" panose="020B0604020202020204" pitchFamily="34" charset="0"/>
              <a:buChar char="•"/>
            </a:pPr>
            <a:r>
              <a:rPr lang="en-GB" sz="900" dirty="0"/>
              <a:t>Manage distractions and procrastination </a:t>
            </a:r>
          </a:p>
          <a:p>
            <a:pPr marL="285750" indent="-285750" algn="l">
              <a:buFont typeface="Arial" panose="020B0604020202020204" pitchFamily="34" charset="0"/>
              <a:buChar char="•"/>
            </a:pPr>
            <a:r>
              <a:rPr lang="en-GB" sz="900" dirty="0"/>
              <a:t>Monitor keep checking it is all working </a:t>
            </a:r>
          </a:p>
        </p:txBody>
      </p:sp>
      <p:sp>
        <p:nvSpPr>
          <p:cNvPr id="11" name="TextBox 10">
            <a:extLst>
              <a:ext uri="{FF2B5EF4-FFF2-40B4-BE49-F238E27FC236}">
                <a16:creationId xmlns:a16="http://schemas.microsoft.com/office/drawing/2014/main" id="{6D7BAF35-8352-9571-2864-0D6B47F302B6}"/>
              </a:ext>
            </a:extLst>
          </p:cNvPr>
          <p:cNvSpPr txBox="1"/>
          <p:nvPr/>
        </p:nvSpPr>
        <p:spPr>
          <a:xfrm>
            <a:off x="3118762" y="3382250"/>
            <a:ext cx="1828800" cy="1754326"/>
          </a:xfrm>
          <a:prstGeom prst="rect">
            <a:avLst/>
          </a:prstGeom>
          <a:noFill/>
        </p:spPr>
        <p:txBody>
          <a:bodyPr wrap="square" rtlCol="0">
            <a:spAutoFit/>
          </a:bodyPr>
          <a:lstStyle/>
          <a:p>
            <a:pPr algn="l"/>
            <a:r>
              <a:rPr lang="en-GB" sz="900" b="1" dirty="0"/>
              <a:t>Reflection- </a:t>
            </a:r>
          </a:p>
          <a:p>
            <a:pPr algn="l"/>
            <a:r>
              <a:rPr lang="en-GB" sz="900" dirty="0"/>
              <a:t>What is the concept of reflection- firstly , reflection is a concept of private and hidden thinking in that it is almost impossible to know what has been processed through individual reflection as it entirely relies upon the individual representing themselves and presenting such material to others even if such material may be influenced by others. </a:t>
            </a:r>
          </a:p>
        </p:txBody>
      </p:sp>
      <p:cxnSp>
        <p:nvCxnSpPr>
          <p:cNvPr id="12" name="Connector: Curved 11">
            <a:extLst>
              <a:ext uri="{FF2B5EF4-FFF2-40B4-BE49-F238E27FC236}">
                <a16:creationId xmlns:a16="http://schemas.microsoft.com/office/drawing/2014/main" id="{5ECA653D-EFE8-3F22-57BB-CE2013433C98}"/>
              </a:ext>
            </a:extLst>
          </p:cNvPr>
          <p:cNvCxnSpPr>
            <a:cxnSpLocks/>
          </p:cNvCxnSpPr>
          <p:nvPr/>
        </p:nvCxnSpPr>
        <p:spPr>
          <a:xfrm>
            <a:off x="3162547" y="3404016"/>
            <a:ext cx="2154021" cy="12700"/>
          </a:xfrm>
          <a:prstGeom prst="curvedConnector3">
            <a:avLst>
              <a:gd name="adj1" fmla="val 5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20885C06-13DE-FE5F-D639-1C298EF0A068}"/>
              </a:ext>
            </a:extLst>
          </p:cNvPr>
          <p:cNvSpPr txBox="1"/>
          <p:nvPr/>
        </p:nvSpPr>
        <p:spPr>
          <a:xfrm>
            <a:off x="3118221" y="5019843"/>
            <a:ext cx="2584328" cy="1061829"/>
          </a:xfrm>
          <a:prstGeom prst="rect">
            <a:avLst/>
          </a:prstGeom>
          <a:noFill/>
        </p:spPr>
        <p:txBody>
          <a:bodyPr wrap="square" rtlCol="0">
            <a:spAutoFit/>
          </a:bodyPr>
          <a:lstStyle/>
          <a:p>
            <a:pPr algn="l"/>
            <a:r>
              <a:rPr lang="en-GB" sz="900" dirty="0"/>
              <a:t>Developing the habit of reflection – changes in your motivation level, changes in your attitudes and ideas. The appropriateness of your current study strategies to the task you are undertaking which skills you need for different kinds of assignments what is blocking your learning gaps in your knowledge or your skills </a:t>
            </a:r>
            <a:endParaRPr lang="en-US" sz="900" dirty="0"/>
          </a:p>
        </p:txBody>
      </p:sp>
      <p:sp>
        <p:nvSpPr>
          <p:cNvPr id="23" name="TextBox 22">
            <a:extLst>
              <a:ext uri="{FF2B5EF4-FFF2-40B4-BE49-F238E27FC236}">
                <a16:creationId xmlns:a16="http://schemas.microsoft.com/office/drawing/2014/main" id="{1064D5AB-3568-A2C5-A9A2-CD5A2DE2FB01}"/>
              </a:ext>
            </a:extLst>
          </p:cNvPr>
          <p:cNvSpPr txBox="1"/>
          <p:nvPr/>
        </p:nvSpPr>
        <p:spPr>
          <a:xfrm>
            <a:off x="5900268" y="0"/>
            <a:ext cx="1828800" cy="923330"/>
          </a:xfrm>
          <a:prstGeom prst="rect">
            <a:avLst/>
          </a:prstGeom>
          <a:noFill/>
        </p:spPr>
        <p:txBody>
          <a:bodyPr wrap="square" rtlCol="0">
            <a:spAutoFit/>
          </a:bodyPr>
          <a:lstStyle/>
          <a:p>
            <a:pPr algn="l"/>
            <a:r>
              <a:rPr lang="en-GB" sz="900" dirty="0"/>
              <a:t>Fundamental to that process is self awareness based on reflection and self evaluation, so what you know what you do well and why, and what needs to be improved and how </a:t>
            </a:r>
            <a:endParaRPr lang="en-US" sz="900" dirty="0"/>
          </a:p>
        </p:txBody>
      </p:sp>
      <p:sp>
        <p:nvSpPr>
          <p:cNvPr id="24" name="TextBox 23">
            <a:extLst>
              <a:ext uri="{FF2B5EF4-FFF2-40B4-BE49-F238E27FC236}">
                <a16:creationId xmlns:a16="http://schemas.microsoft.com/office/drawing/2014/main" id="{9AFF988E-91DF-01F4-14E9-7B50881E1962}"/>
              </a:ext>
            </a:extLst>
          </p:cNvPr>
          <p:cNvSpPr txBox="1"/>
          <p:nvPr/>
        </p:nvSpPr>
        <p:spPr>
          <a:xfrm>
            <a:off x="5838011" y="788468"/>
            <a:ext cx="2390588" cy="1061829"/>
          </a:xfrm>
          <a:prstGeom prst="rect">
            <a:avLst/>
          </a:prstGeom>
          <a:noFill/>
        </p:spPr>
        <p:txBody>
          <a:bodyPr wrap="square" rtlCol="0">
            <a:spAutoFit/>
          </a:bodyPr>
          <a:lstStyle/>
          <a:p>
            <a:pPr algn="l"/>
            <a:r>
              <a:rPr lang="en-GB" sz="900" dirty="0"/>
              <a:t>What is reflective practice in early years in the uk-</a:t>
            </a:r>
          </a:p>
          <a:p>
            <a:pPr algn="l"/>
            <a:r>
              <a:rPr lang="en-GB" sz="900" dirty="0"/>
              <a:t>Reflective practice is the process of thinking about and analysing your practice with the aim of challenging , changing , modifying, developing and improving it. This should be a continuous cycle of reflection and improvement </a:t>
            </a:r>
            <a:endParaRPr lang="en-US" sz="900" dirty="0"/>
          </a:p>
        </p:txBody>
      </p:sp>
      <p:sp>
        <p:nvSpPr>
          <p:cNvPr id="25" name="TextBox 24">
            <a:extLst>
              <a:ext uri="{FF2B5EF4-FFF2-40B4-BE49-F238E27FC236}">
                <a16:creationId xmlns:a16="http://schemas.microsoft.com/office/drawing/2014/main" id="{9D59C4DC-339B-9300-E799-8298BAFE79FF}"/>
              </a:ext>
            </a:extLst>
          </p:cNvPr>
          <p:cNvSpPr txBox="1"/>
          <p:nvPr/>
        </p:nvSpPr>
        <p:spPr>
          <a:xfrm>
            <a:off x="5781119" y="1912176"/>
            <a:ext cx="1828800" cy="1338828"/>
          </a:xfrm>
          <a:prstGeom prst="rect">
            <a:avLst/>
          </a:prstGeom>
          <a:noFill/>
        </p:spPr>
        <p:txBody>
          <a:bodyPr wrap="square" rtlCol="0">
            <a:spAutoFit/>
          </a:bodyPr>
          <a:lstStyle/>
          <a:p>
            <a:pPr algn="l"/>
            <a:r>
              <a:rPr lang="en-GB" sz="900" dirty="0"/>
              <a:t>Why is reflection important In early childhood- reflective practice allows early childhood professionals to develop a critical understanding of their own practice, and continually improve the necessary sills, knowledge and approaches to achieve the best outcomes for children.</a:t>
            </a:r>
          </a:p>
        </p:txBody>
      </p:sp>
      <p:sp>
        <p:nvSpPr>
          <p:cNvPr id="26" name="TextBox 25">
            <a:extLst>
              <a:ext uri="{FF2B5EF4-FFF2-40B4-BE49-F238E27FC236}">
                <a16:creationId xmlns:a16="http://schemas.microsoft.com/office/drawing/2014/main" id="{5E031EC3-62ED-D86A-A003-33B01897A925}"/>
              </a:ext>
            </a:extLst>
          </p:cNvPr>
          <p:cNvSpPr txBox="1"/>
          <p:nvPr/>
        </p:nvSpPr>
        <p:spPr>
          <a:xfrm>
            <a:off x="5802157" y="3208274"/>
            <a:ext cx="1828800" cy="1615827"/>
          </a:xfrm>
          <a:prstGeom prst="rect">
            <a:avLst/>
          </a:prstGeom>
          <a:noFill/>
        </p:spPr>
        <p:txBody>
          <a:bodyPr wrap="square" rtlCol="0">
            <a:spAutoFit/>
          </a:bodyPr>
          <a:lstStyle/>
          <a:p>
            <a:pPr algn="l"/>
            <a:r>
              <a:rPr lang="en-GB" sz="900" dirty="0"/>
              <a:t>In recent years, reflective practice in early childhood education has also been influenced by action research, which aims to bring about positive change in order to better respond to the needs of children and families. This process relies on critical reflection , where professionals question their own assumptions about children and their work with children. </a:t>
            </a:r>
            <a:endParaRPr lang="en-US" sz="900" dirty="0"/>
          </a:p>
        </p:txBody>
      </p:sp>
      <p:sp>
        <p:nvSpPr>
          <p:cNvPr id="27" name="TextBox 26">
            <a:extLst>
              <a:ext uri="{FF2B5EF4-FFF2-40B4-BE49-F238E27FC236}">
                <a16:creationId xmlns:a16="http://schemas.microsoft.com/office/drawing/2014/main" id="{3A57AC12-4BEF-C443-A005-6DB4DEFAB24A}"/>
              </a:ext>
            </a:extLst>
          </p:cNvPr>
          <p:cNvSpPr txBox="1"/>
          <p:nvPr/>
        </p:nvSpPr>
        <p:spPr>
          <a:xfrm>
            <a:off x="5729939" y="4729949"/>
            <a:ext cx="2169457" cy="1338828"/>
          </a:xfrm>
          <a:prstGeom prst="rect">
            <a:avLst/>
          </a:prstGeom>
          <a:noFill/>
        </p:spPr>
        <p:txBody>
          <a:bodyPr wrap="square" rtlCol="0">
            <a:spAutoFit/>
          </a:bodyPr>
          <a:lstStyle/>
          <a:p>
            <a:pPr algn="l"/>
            <a:r>
              <a:rPr lang="en-GB" sz="900" dirty="0"/>
              <a:t>To be a reflective practitioner you need to be able to take a balanced view of your practice, recognise and celebrate your strengths and what works well but acknowledge what could be improved, evaluating your practice will help you to identify your professional development needs and over time will support you to become more confident in your practice </a:t>
            </a:r>
            <a:endParaRPr lang="en-US" sz="900" dirty="0"/>
          </a:p>
        </p:txBody>
      </p:sp>
      <p:sp>
        <p:nvSpPr>
          <p:cNvPr id="28" name="TextBox 27">
            <a:extLst>
              <a:ext uri="{FF2B5EF4-FFF2-40B4-BE49-F238E27FC236}">
                <a16:creationId xmlns:a16="http://schemas.microsoft.com/office/drawing/2014/main" id="{CCA774DC-F0AD-0640-8735-57EA0C017C39}"/>
              </a:ext>
            </a:extLst>
          </p:cNvPr>
          <p:cNvSpPr txBox="1"/>
          <p:nvPr/>
        </p:nvSpPr>
        <p:spPr>
          <a:xfrm>
            <a:off x="8037106" y="-44704"/>
            <a:ext cx="1828800" cy="1338828"/>
          </a:xfrm>
          <a:prstGeom prst="rect">
            <a:avLst/>
          </a:prstGeom>
          <a:noFill/>
        </p:spPr>
        <p:txBody>
          <a:bodyPr wrap="square" rtlCol="0">
            <a:spAutoFit/>
          </a:bodyPr>
          <a:lstStyle/>
          <a:p>
            <a:pPr algn="l"/>
            <a:r>
              <a:rPr lang="en-GB" sz="900" dirty="0"/>
              <a:t>Constructive criticism is a way to help you reflect, it provides insights or suggestions that benefit them that encourage them in the right directions and that they can apply to improve their work or achieve their goals. It is offered in such a way it does not belittle or undermine the recipients. </a:t>
            </a:r>
            <a:endParaRPr lang="en-US" sz="900" dirty="0"/>
          </a:p>
        </p:txBody>
      </p:sp>
      <p:cxnSp>
        <p:nvCxnSpPr>
          <p:cNvPr id="29" name="Straight Arrow Connector 28">
            <a:extLst>
              <a:ext uri="{FF2B5EF4-FFF2-40B4-BE49-F238E27FC236}">
                <a16:creationId xmlns:a16="http://schemas.microsoft.com/office/drawing/2014/main" id="{1F72C1F3-01E6-BBD3-190F-5470A0361E09}"/>
              </a:ext>
            </a:extLst>
          </p:cNvPr>
          <p:cNvCxnSpPr>
            <a:cxnSpLocks/>
          </p:cNvCxnSpPr>
          <p:nvPr/>
        </p:nvCxnSpPr>
        <p:spPr>
          <a:xfrm>
            <a:off x="8150742" y="1279060"/>
            <a:ext cx="144581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5887F211-E8C6-EE20-2AAA-7D074F25CB53}"/>
              </a:ext>
            </a:extLst>
          </p:cNvPr>
          <p:cNvSpPr txBox="1"/>
          <p:nvPr/>
        </p:nvSpPr>
        <p:spPr>
          <a:xfrm>
            <a:off x="7885949" y="1817395"/>
            <a:ext cx="1828800" cy="1061829"/>
          </a:xfrm>
          <a:prstGeom prst="rect">
            <a:avLst/>
          </a:prstGeom>
          <a:noFill/>
        </p:spPr>
        <p:txBody>
          <a:bodyPr wrap="square" rtlCol="0">
            <a:spAutoFit/>
          </a:bodyPr>
          <a:lstStyle/>
          <a:p>
            <a:pPr algn="l"/>
            <a:r>
              <a:rPr lang="en-GB" sz="900" b="1" dirty="0"/>
              <a:t>Motivation- </a:t>
            </a:r>
          </a:p>
          <a:p>
            <a:pPr algn="l"/>
            <a:r>
              <a:rPr lang="en-GB" sz="900" dirty="0"/>
              <a:t>Motivation is the process that initiates , guides and maintains goal- oriented behaviour, motivation causes you to act in a way that gets you closer to your goals </a:t>
            </a:r>
            <a:endParaRPr lang="en-US" sz="900" dirty="0"/>
          </a:p>
        </p:txBody>
      </p:sp>
      <p:sp>
        <p:nvSpPr>
          <p:cNvPr id="34" name="TextBox 33">
            <a:extLst>
              <a:ext uri="{FF2B5EF4-FFF2-40B4-BE49-F238E27FC236}">
                <a16:creationId xmlns:a16="http://schemas.microsoft.com/office/drawing/2014/main" id="{E330632C-E90C-6B67-DC5E-8AB837F067D5}"/>
              </a:ext>
            </a:extLst>
          </p:cNvPr>
          <p:cNvSpPr txBox="1"/>
          <p:nvPr/>
        </p:nvSpPr>
        <p:spPr>
          <a:xfrm>
            <a:off x="7758573" y="2758429"/>
            <a:ext cx="1828800" cy="2169825"/>
          </a:xfrm>
          <a:prstGeom prst="rect">
            <a:avLst/>
          </a:prstGeom>
          <a:noFill/>
        </p:spPr>
        <p:txBody>
          <a:bodyPr wrap="square" rtlCol="0">
            <a:spAutoFit/>
          </a:bodyPr>
          <a:lstStyle/>
          <a:p>
            <a:pPr algn="l"/>
            <a:r>
              <a:rPr lang="en-GB" sz="900" dirty="0"/>
              <a:t>Why motivation is important- understanding motivation can- </a:t>
            </a:r>
          </a:p>
          <a:p>
            <a:pPr marL="285750" indent="-285750" algn="l">
              <a:buFont typeface="Arial" panose="020B0604020202020204" pitchFamily="34" charset="0"/>
              <a:buChar char="•"/>
            </a:pPr>
            <a:r>
              <a:rPr lang="en-GB" sz="900" dirty="0"/>
              <a:t>Increase your efficiency as you work towards your goals</a:t>
            </a:r>
          </a:p>
          <a:p>
            <a:pPr marL="285750" indent="-285750" algn="l">
              <a:buFont typeface="Arial" panose="020B0604020202020204" pitchFamily="34" charset="0"/>
              <a:buChar char="•"/>
            </a:pPr>
            <a:r>
              <a:rPr lang="en-GB" sz="900" dirty="0"/>
              <a:t>Drive you to take action </a:t>
            </a:r>
          </a:p>
          <a:p>
            <a:pPr marL="285750" indent="-285750" algn="l">
              <a:buFont typeface="Arial" panose="020B0604020202020204" pitchFamily="34" charset="0"/>
              <a:buChar char="•"/>
            </a:pPr>
            <a:r>
              <a:rPr lang="en-GB" sz="900" dirty="0"/>
              <a:t>Encourage you to engage in health oriented behaviours </a:t>
            </a:r>
          </a:p>
          <a:p>
            <a:pPr marL="285750" indent="-285750" algn="l">
              <a:buFont typeface="Arial" panose="020B0604020202020204" pitchFamily="34" charset="0"/>
              <a:buChar char="•"/>
            </a:pPr>
            <a:r>
              <a:rPr lang="en-GB" sz="900" dirty="0"/>
              <a:t>Help you avoid unhealthy behaviours such as risk taking </a:t>
            </a:r>
          </a:p>
          <a:p>
            <a:pPr marL="285750" indent="-285750" algn="l">
              <a:buFont typeface="Arial" panose="020B0604020202020204" pitchFamily="34" charset="0"/>
              <a:buChar char="•"/>
            </a:pPr>
            <a:r>
              <a:rPr lang="en-GB" sz="900" dirty="0"/>
              <a:t>Help you feel more in control of your life </a:t>
            </a:r>
          </a:p>
          <a:p>
            <a:pPr marL="285750" indent="-285750" algn="l">
              <a:buFont typeface="Arial" panose="020B0604020202020204" pitchFamily="34" charset="0"/>
              <a:buChar char="•"/>
            </a:pPr>
            <a:r>
              <a:rPr lang="en-GB" sz="900" dirty="0"/>
              <a:t>Improve your overall well being and happiness </a:t>
            </a:r>
            <a:endParaRPr lang="en-US" sz="900" dirty="0"/>
          </a:p>
        </p:txBody>
      </p:sp>
      <p:sp>
        <p:nvSpPr>
          <p:cNvPr id="35" name="TextBox 34">
            <a:extLst>
              <a:ext uri="{FF2B5EF4-FFF2-40B4-BE49-F238E27FC236}">
                <a16:creationId xmlns:a16="http://schemas.microsoft.com/office/drawing/2014/main" id="{8DCF08D8-F84A-1174-E7FC-7CE191FC5B12}"/>
              </a:ext>
            </a:extLst>
          </p:cNvPr>
          <p:cNvSpPr txBox="1"/>
          <p:nvPr/>
        </p:nvSpPr>
        <p:spPr>
          <a:xfrm>
            <a:off x="10318603" y="5743729"/>
            <a:ext cx="1828800" cy="369332"/>
          </a:xfrm>
          <a:prstGeom prst="rect">
            <a:avLst/>
          </a:prstGeom>
          <a:noFill/>
        </p:spPr>
        <p:txBody>
          <a:bodyPr wrap="square" rtlCol="0">
            <a:spAutoFit/>
          </a:bodyPr>
          <a:lstStyle/>
          <a:p>
            <a:pPr algn="l"/>
            <a:r>
              <a:rPr lang="en-GB" sz="900" dirty="0"/>
              <a:t>Organise your time , space and mind for study</a:t>
            </a:r>
            <a:endParaRPr lang="en-US" sz="900" dirty="0"/>
          </a:p>
        </p:txBody>
      </p:sp>
      <p:sp>
        <p:nvSpPr>
          <p:cNvPr id="36" name="TextBox 35">
            <a:extLst>
              <a:ext uri="{FF2B5EF4-FFF2-40B4-BE49-F238E27FC236}">
                <a16:creationId xmlns:a16="http://schemas.microsoft.com/office/drawing/2014/main" id="{6F017977-7407-D0A1-4623-5C305C7000F2}"/>
              </a:ext>
            </a:extLst>
          </p:cNvPr>
          <p:cNvSpPr txBox="1"/>
          <p:nvPr/>
        </p:nvSpPr>
        <p:spPr>
          <a:xfrm>
            <a:off x="10385857" y="5235898"/>
            <a:ext cx="1828800" cy="507831"/>
          </a:xfrm>
          <a:prstGeom prst="rect">
            <a:avLst/>
          </a:prstGeom>
          <a:noFill/>
        </p:spPr>
        <p:txBody>
          <a:bodyPr wrap="square" rtlCol="0">
            <a:spAutoFit/>
          </a:bodyPr>
          <a:lstStyle/>
          <a:p>
            <a:pPr algn="l"/>
            <a:r>
              <a:rPr lang="en-GB" sz="900" dirty="0"/>
              <a:t>Self motivation- you have to be able to work on your own a lot and be more independent </a:t>
            </a:r>
            <a:endParaRPr lang="en-US" sz="900" dirty="0"/>
          </a:p>
        </p:txBody>
      </p:sp>
      <p:sp>
        <p:nvSpPr>
          <p:cNvPr id="37" name="TextBox 36">
            <a:extLst>
              <a:ext uri="{FF2B5EF4-FFF2-40B4-BE49-F238E27FC236}">
                <a16:creationId xmlns:a16="http://schemas.microsoft.com/office/drawing/2014/main" id="{7E2505E0-1308-F058-45A5-075D5FCC766C}"/>
              </a:ext>
            </a:extLst>
          </p:cNvPr>
          <p:cNvSpPr txBox="1"/>
          <p:nvPr/>
        </p:nvSpPr>
        <p:spPr>
          <a:xfrm>
            <a:off x="10096245" y="-7137"/>
            <a:ext cx="1939371" cy="1338828"/>
          </a:xfrm>
          <a:prstGeom prst="rect">
            <a:avLst/>
          </a:prstGeom>
          <a:noFill/>
        </p:spPr>
        <p:txBody>
          <a:bodyPr wrap="square" rtlCol="0">
            <a:spAutoFit/>
          </a:bodyPr>
          <a:lstStyle/>
          <a:p>
            <a:pPr algn="l"/>
            <a:r>
              <a:rPr lang="en-GB" sz="900" dirty="0"/>
              <a:t>Self motivation is the ability to drive yourself to take initiative and action to pursue goals and complete tasks , its an inner drive to take action- to create and to achieve. It’s what pushes you to keep going on tasks especially those you’re pursuing because you want to, not because someone told you to.</a:t>
            </a:r>
            <a:endParaRPr lang="en-US" sz="900" dirty="0"/>
          </a:p>
        </p:txBody>
      </p:sp>
      <p:sp>
        <p:nvSpPr>
          <p:cNvPr id="38" name="TextBox 37">
            <a:extLst>
              <a:ext uri="{FF2B5EF4-FFF2-40B4-BE49-F238E27FC236}">
                <a16:creationId xmlns:a16="http://schemas.microsoft.com/office/drawing/2014/main" id="{5C9F6706-5D42-4E64-0C69-BF0B5BE12649}"/>
              </a:ext>
            </a:extLst>
          </p:cNvPr>
          <p:cNvSpPr txBox="1"/>
          <p:nvPr/>
        </p:nvSpPr>
        <p:spPr>
          <a:xfrm>
            <a:off x="9786470" y="1364544"/>
            <a:ext cx="2216273" cy="507831"/>
          </a:xfrm>
          <a:prstGeom prst="rect">
            <a:avLst/>
          </a:prstGeom>
          <a:noFill/>
        </p:spPr>
        <p:txBody>
          <a:bodyPr wrap="square" rtlCol="0">
            <a:spAutoFit/>
          </a:bodyPr>
          <a:lstStyle/>
          <a:p>
            <a:pPr algn="l"/>
            <a:r>
              <a:rPr lang="en-GB" sz="900" dirty="0"/>
              <a:t>If you’re tackling something that feels too big or too over whelming break it up into smaller more manageable steps </a:t>
            </a:r>
            <a:endParaRPr lang="en-US" sz="900" dirty="0"/>
          </a:p>
        </p:txBody>
      </p:sp>
      <p:sp>
        <p:nvSpPr>
          <p:cNvPr id="39" name="TextBox 38">
            <a:extLst>
              <a:ext uri="{FF2B5EF4-FFF2-40B4-BE49-F238E27FC236}">
                <a16:creationId xmlns:a16="http://schemas.microsoft.com/office/drawing/2014/main" id="{AF677010-E5F4-3F1D-693F-039E095ED040}"/>
              </a:ext>
            </a:extLst>
          </p:cNvPr>
          <p:cNvSpPr txBox="1"/>
          <p:nvPr/>
        </p:nvSpPr>
        <p:spPr>
          <a:xfrm>
            <a:off x="10270566" y="1826209"/>
            <a:ext cx="1828800" cy="2031325"/>
          </a:xfrm>
          <a:prstGeom prst="rect">
            <a:avLst/>
          </a:prstGeom>
          <a:noFill/>
        </p:spPr>
        <p:txBody>
          <a:bodyPr wrap="square" rtlCol="0">
            <a:spAutoFit/>
          </a:bodyPr>
          <a:lstStyle/>
          <a:p>
            <a:pPr algn="l"/>
            <a:r>
              <a:rPr lang="en-GB" sz="900" dirty="0"/>
              <a:t>Effective mini goals or milestones- integrated , clearly linked to a larger plan, such as your essay, project or your overall motivation for the course . Manageable and realistic, set yourself </a:t>
            </a:r>
            <a:r>
              <a:rPr lang="en-GB" sz="900" dirty="0" err="1"/>
              <a:t>achieveable</a:t>
            </a:r>
            <a:r>
              <a:rPr lang="en-GB" sz="900" dirty="0"/>
              <a:t> goals </a:t>
            </a:r>
          </a:p>
          <a:p>
            <a:pPr algn="l"/>
            <a:r>
              <a:rPr lang="en-GB" sz="900" dirty="0"/>
              <a:t>Specific, decide precisely what you are going to tackle </a:t>
            </a:r>
          </a:p>
          <a:p>
            <a:pPr algn="l"/>
            <a:r>
              <a:rPr lang="en-GB" sz="900" dirty="0"/>
              <a:t>Measurable, such as a set number of pages to read or write</a:t>
            </a:r>
          </a:p>
          <a:p>
            <a:pPr algn="l"/>
            <a:r>
              <a:rPr lang="en-GB" sz="900" dirty="0"/>
              <a:t>Flexible, plan time in for emergencies be ready to change things if necessary </a:t>
            </a:r>
            <a:endParaRPr lang="en-US" sz="900" dirty="0"/>
          </a:p>
        </p:txBody>
      </p:sp>
      <p:sp>
        <p:nvSpPr>
          <p:cNvPr id="40" name="TextBox 39">
            <a:extLst>
              <a:ext uri="{FF2B5EF4-FFF2-40B4-BE49-F238E27FC236}">
                <a16:creationId xmlns:a16="http://schemas.microsoft.com/office/drawing/2014/main" id="{257F8AA5-5621-045B-AB8E-5FCD9FCFD5B8}"/>
              </a:ext>
            </a:extLst>
          </p:cNvPr>
          <p:cNvSpPr txBox="1"/>
          <p:nvPr/>
        </p:nvSpPr>
        <p:spPr>
          <a:xfrm>
            <a:off x="10270566" y="3730816"/>
            <a:ext cx="1828800" cy="1615827"/>
          </a:xfrm>
          <a:prstGeom prst="rect">
            <a:avLst/>
          </a:prstGeom>
          <a:noFill/>
        </p:spPr>
        <p:txBody>
          <a:bodyPr wrap="square" rtlCol="0">
            <a:spAutoFit/>
          </a:bodyPr>
          <a:lstStyle/>
          <a:p>
            <a:pPr algn="l"/>
            <a:r>
              <a:rPr lang="en-GB" sz="900" dirty="0"/>
              <a:t>If you find it off putting to be obliged to study, begin by allowing yourself a limited time to study initially just 5-10 minutes. Ease yourself into longer spells. Alternatively after ten minutes move away from your study changing activity but doing something that enables you to continue thinking about what you have just studied </a:t>
            </a:r>
            <a:endParaRPr lang="en-US" sz="900" dirty="0"/>
          </a:p>
        </p:txBody>
      </p:sp>
      <p:sp>
        <p:nvSpPr>
          <p:cNvPr id="41" name="TextBox 40">
            <a:extLst>
              <a:ext uri="{FF2B5EF4-FFF2-40B4-BE49-F238E27FC236}">
                <a16:creationId xmlns:a16="http://schemas.microsoft.com/office/drawing/2014/main" id="{F18128FF-292B-4860-8C6A-1E049CD3E93D}"/>
              </a:ext>
            </a:extLst>
          </p:cNvPr>
          <p:cNvSpPr txBox="1"/>
          <p:nvPr/>
        </p:nvSpPr>
        <p:spPr>
          <a:xfrm>
            <a:off x="7762679" y="4814224"/>
            <a:ext cx="2269307" cy="1338828"/>
          </a:xfrm>
          <a:prstGeom prst="rect">
            <a:avLst/>
          </a:prstGeom>
          <a:noFill/>
        </p:spPr>
        <p:txBody>
          <a:bodyPr wrap="square" rtlCol="0">
            <a:spAutoFit/>
          </a:bodyPr>
          <a:lstStyle/>
          <a:p>
            <a:pPr algn="l"/>
            <a:r>
              <a:rPr lang="en-GB" sz="900" dirty="0"/>
              <a:t>Powerful words that give you life motivation-</a:t>
            </a:r>
          </a:p>
          <a:p>
            <a:pPr marL="285750" indent="-285750" algn="l">
              <a:buFont typeface="Arial" panose="020B0604020202020204" pitchFamily="34" charset="0"/>
              <a:buChar char="•"/>
            </a:pPr>
            <a:r>
              <a:rPr lang="en-GB" sz="900" dirty="0"/>
              <a:t>Goals </a:t>
            </a:r>
          </a:p>
          <a:p>
            <a:pPr marL="285750" indent="-285750" algn="l">
              <a:buFont typeface="Arial" panose="020B0604020202020204" pitchFamily="34" charset="0"/>
              <a:buChar char="•"/>
            </a:pPr>
            <a:r>
              <a:rPr lang="en-GB" sz="900" dirty="0"/>
              <a:t>New </a:t>
            </a:r>
          </a:p>
          <a:p>
            <a:pPr marL="285750" indent="-285750" algn="l">
              <a:buFont typeface="Arial" panose="020B0604020202020204" pitchFamily="34" charset="0"/>
              <a:buChar char="•"/>
            </a:pPr>
            <a:r>
              <a:rPr lang="en-GB" sz="900" dirty="0"/>
              <a:t>Challenge</a:t>
            </a:r>
          </a:p>
          <a:p>
            <a:pPr marL="285750" indent="-285750" algn="l">
              <a:buFont typeface="Arial" panose="020B0604020202020204" pitchFamily="34" charset="0"/>
              <a:buChar char="•"/>
            </a:pPr>
            <a:r>
              <a:rPr lang="en-GB" sz="900" dirty="0"/>
              <a:t>Truth </a:t>
            </a:r>
          </a:p>
          <a:p>
            <a:pPr marL="285750" indent="-285750" algn="l">
              <a:buFont typeface="Arial" panose="020B0604020202020204" pitchFamily="34" charset="0"/>
              <a:buChar char="•"/>
            </a:pPr>
            <a:r>
              <a:rPr lang="en-GB" sz="900" dirty="0"/>
              <a:t>Determination </a:t>
            </a:r>
          </a:p>
          <a:p>
            <a:pPr marL="285750" indent="-285750" algn="l">
              <a:buFont typeface="Arial" panose="020B0604020202020204" pitchFamily="34" charset="0"/>
              <a:buChar char="•"/>
            </a:pPr>
            <a:r>
              <a:rPr lang="en-GB" sz="900" dirty="0"/>
              <a:t>Perseverance</a:t>
            </a:r>
          </a:p>
          <a:p>
            <a:pPr marL="285750" indent="-285750" algn="l">
              <a:buFont typeface="Arial" panose="020B0604020202020204" pitchFamily="34" charset="0"/>
              <a:buChar char="•"/>
            </a:pPr>
            <a:r>
              <a:rPr lang="en-GB" sz="900" dirty="0"/>
              <a:t>Freedom </a:t>
            </a:r>
            <a:endParaRPr lang="en-US" sz="900" dirty="0"/>
          </a:p>
        </p:txBody>
      </p:sp>
      <p:pic>
        <p:nvPicPr>
          <p:cNvPr id="42" name="Picture 42">
            <a:extLst>
              <a:ext uri="{FF2B5EF4-FFF2-40B4-BE49-F238E27FC236}">
                <a16:creationId xmlns:a16="http://schemas.microsoft.com/office/drawing/2014/main" id="{B633E39D-9D43-58DF-6ED0-5E51D6028142}"/>
              </a:ext>
            </a:extLst>
          </p:cNvPr>
          <p:cNvPicPr>
            <a:picLocks noChangeAspect="1"/>
          </p:cNvPicPr>
          <p:nvPr/>
        </p:nvPicPr>
        <p:blipFill>
          <a:blip r:embed="rId2"/>
          <a:stretch>
            <a:fillRect/>
          </a:stretch>
        </p:blipFill>
        <p:spPr>
          <a:xfrm>
            <a:off x="1844249" y="833978"/>
            <a:ext cx="1137997" cy="1110006"/>
          </a:xfrm>
          <a:prstGeom prst="rect">
            <a:avLst/>
          </a:prstGeom>
        </p:spPr>
      </p:pic>
      <p:pic>
        <p:nvPicPr>
          <p:cNvPr id="43" name="Picture 43">
            <a:extLst>
              <a:ext uri="{FF2B5EF4-FFF2-40B4-BE49-F238E27FC236}">
                <a16:creationId xmlns:a16="http://schemas.microsoft.com/office/drawing/2014/main" id="{DC894175-1E6A-0A92-4046-0C10127C7429}"/>
              </a:ext>
            </a:extLst>
          </p:cNvPr>
          <p:cNvPicPr>
            <a:picLocks noChangeAspect="1"/>
          </p:cNvPicPr>
          <p:nvPr/>
        </p:nvPicPr>
        <p:blipFill>
          <a:blip r:embed="rId3"/>
          <a:stretch>
            <a:fillRect/>
          </a:stretch>
        </p:blipFill>
        <p:spPr>
          <a:xfrm>
            <a:off x="1543916" y="3043455"/>
            <a:ext cx="1504809" cy="1002016"/>
          </a:xfrm>
          <a:prstGeom prst="rect">
            <a:avLst/>
          </a:prstGeom>
        </p:spPr>
      </p:pic>
      <p:pic>
        <p:nvPicPr>
          <p:cNvPr id="44" name="Picture 44">
            <a:extLst>
              <a:ext uri="{FF2B5EF4-FFF2-40B4-BE49-F238E27FC236}">
                <a16:creationId xmlns:a16="http://schemas.microsoft.com/office/drawing/2014/main" id="{CB413FD6-6BB4-0D46-9110-EA6C9366DBA5}"/>
              </a:ext>
            </a:extLst>
          </p:cNvPr>
          <p:cNvPicPr>
            <a:picLocks noChangeAspect="1"/>
          </p:cNvPicPr>
          <p:nvPr/>
        </p:nvPicPr>
        <p:blipFill>
          <a:blip r:embed="rId4"/>
          <a:stretch>
            <a:fillRect/>
          </a:stretch>
        </p:blipFill>
        <p:spPr>
          <a:xfrm>
            <a:off x="8963172" y="5034497"/>
            <a:ext cx="1321804" cy="829738"/>
          </a:xfrm>
          <a:prstGeom prst="rect">
            <a:avLst/>
          </a:prstGeom>
        </p:spPr>
      </p:pic>
      <p:pic>
        <p:nvPicPr>
          <p:cNvPr id="45" name="Picture 45">
            <a:extLst>
              <a:ext uri="{FF2B5EF4-FFF2-40B4-BE49-F238E27FC236}">
                <a16:creationId xmlns:a16="http://schemas.microsoft.com/office/drawing/2014/main" id="{82EED7A2-63B4-F818-AAD6-DC08AB218547}"/>
              </a:ext>
            </a:extLst>
          </p:cNvPr>
          <p:cNvPicPr>
            <a:picLocks noChangeAspect="1"/>
          </p:cNvPicPr>
          <p:nvPr/>
        </p:nvPicPr>
        <p:blipFill>
          <a:blip r:embed="rId5"/>
          <a:stretch>
            <a:fillRect/>
          </a:stretch>
        </p:blipFill>
        <p:spPr>
          <a:xfrm>
            <a:off x="8395176" y="1314195"/>
            <a:ext cx="857473" cy="570502"/>
          </a:xfrm>
          <a:prstGeom prst="rect">
            <a:avLst/>
          </a:prstGeom>
        </p:spPr>
      </p:pic>
    </p:spTree>
    <p:extLst>
      <p:ext uri="{BB962C8B-B14F-4D97-AF65-F5344CB8AC3E}">
        <p14:creationId xmlns:p14="http://schemas.microsoft.com/office/powerpoint/2010/main" val="2348976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678DD-3E36-7FAE-2C52-2E2267A2E0AD}"/>
              </a:ext>
            </a:extLst>
          </p:cNvPr>
          <p:cNvSpPr>
            <a:spLocks noGrp="1"/>
          </p:cNvSpPr>
          <p:nvPr>
            <p:ph type="title"/>
          </p:nvPr>
        </p:nvSpPr>
        <p:spPr/>
        <p:txBody>
          <a:bodyPr/>
          <a:lstStyle/>
          <a:p>
            <a:r>
              <a:rPr lang="en-GB" dirty="0"/>
              <a:t>Reference list </a:t>
            </a:r>
            <a:endParaRPr lang="en-US" dirty="0"/>
          </a:p>
        </p:txBody>
      </p:sp>
      <p:sp>
        <p:nvSpPr>
          <p:cNvPr id="4" name="TextBox 3">
            <a:extLst>
              <a:ext uri="{FF2B5EF4-FFF2-40B4-BE49-F238E27FC236}">
                <a16:creationId xmlns:a16="http://schemas.microsoft.com/office/drawing/2014/main" id="{3AA4FC8B-CF60-6C98-BD9F-DDBE78623E7C}"/>
              </a:ext>
            </a:extLst>
          </p:cNvPr>
          <p:cNvSpPr txBox="1"/>
          <p:nvPr/>
        </p:nvSpPr>
        <p:spPr>
          <a:xfrm>
            <a:off x="83669" y="1997839"/>
            <a:ext cx="6691655" cy="1938992"/>
          </a:xfrm>
          <a:prstGeom prst="rect">
            <a:avLst/>
          </a:prstGeom>
          <a:noFill/>
        </p:spPr>
        <p:txBody>
          <a:bodyPr wrap="square" rtlCol="0">
            <a:spAutoFit/>
          </a:bodyPr>
          <a:lstStyle/>
          <a:p>
            <a:r>
              <a:rPr lang="en-GB" sz="1200" b="0" i="0" dirty="0">
                <a:effectLst/>
                <a:latin typeface="UICTFontTextStyleBody"/>
              </a:rPr>
              <a:t>Time management- </a:t>
            </a:r>
            <a:endParaRPr lang="en-GB" sz="1200" dirty="0">
              <a:latin typeface=".AppleSystemUIFont"/>
            </a:endParaRPr>
          </a:p>
          <a:p>
            <a:r>
              <a:rPr lang="en-GB" sz="1200" b="0" i="0" dirty="0">
                <a:effectLst/>
                <a:latin typeface="UICTFontTextStyleBody"/>
              </a:rPr>
              <a:t>The study skills handbook , Stella </a:t>
            </a:r>
            <a:r>
              <a:rPr lang="en-GB" sz="1200" b="0" i="0" dirty="0" err="1">
                <a:effectLst/>
                <a:latin typeface="UICTFontTextStyleBody"/>
              </a:rPr>
              <a:t>cottrell</a:t>
            </a:r>
            <a:r>
              <a:rPr lang="en-GB" sz="1200" b="0" i="0" dirty="0">
                <a:effectLst/>
                <a:latin typeface="UICTFontTextStyleBody"/>
              </a:rPr>
              <a:t> , fourth edition, 2013, page 125,134,140 </a:t>
            </a:r>
          </a:p>
          <a:p>
            <a:endParaRPr lang="en-GB" sz="1200" b="0" i="0" dirty="0">
              <a:effectLst/>
              <a:latin typeface="UICTFontTextStyleBody"/>
            </a:endParaRPr>
          </a:p>
          <a:p>
            <a:r>
              <a:rPr lang="en-GB" sz="1200" b="0" i="0" dirty="0">
                <a:effectLst/>
                <a:latin typeface="UICTFontTextStyleBody"/>
              </a:rPr>
              <a:t>7 time management skills - square - 10 jan 2021 </a:t>
            </a:r>
            <a:r>
              <a:rPr lang="en-GB" sz="1200" b="0" i="0" dirty="0">
                <a:effectLst/>
                <a:latin typeface="UICTFontTextStyleBody"/>
                <a:hlinkClick r:id="rId2"/>
              </a:rPr>
              <a:t>https://</a:t>
            </a:r>
            <a:r>
              <a:rPr lang="en-GB" sz="1200" b="0" i="0" dirty="0" err="1">
                <a:effectLst/>
                <a:latin typeface="UICTFontTextStyleBody"/>
                <a:hlinkClick r:id="rId2"/>
              </a:rPr>
              <a:t>squareup.com</a:t>
            </a:r>
            <a:r>
              <a:rPr lang="en-GB" sz="1200" b="0" i="0" dirty="0">
                <a:effectLst/>
                <a:latin typeface="UICTFontTextStyleBody"/>
                <a:hlinkClick r:id="rId2"/>
              </a:rPr>
              <a:t>/us/en/</a:t>
            </a:r>
            <a:r>
              <a:rPr lang="en-GB" sz="1200" b="0" i="0" dirty="0" err="1">
                <a:effectLst/>
                <a:latin typeface="UICTFontTextStyleBody"/>
                <a:hlinkClick r:id="rId2"/>
              </a:rPr>
              <a:t>townsquare</a:t>
            </a:r>
            <a:r>
              <a:rPr lang="en-GB" sz="1200" b="0" i="0" dirty="0">
                <a:effectLst/>
                <a:latin typeface="UICTFontTextStyleBody"/>
                <a:hlinkClick r:id="rId2"/>
              </a:rPr>
              <a:t>/7-time-management-skills-practiced-by-successful-people</a:t>
            </a:r>
            <a:endParaRPr lang="en-GB" sz="1200" b="0" i="0" dirty="0">
              <a:effectLst/>
              <a:latin typeface="UICTFontTextStyleBody"/>
            </a:endParaRPr>
          </a:p>
          <a:p>
            <a:br>
              <a:rPr lang="en-GB" sz="1200" dirty="0">
                <a:effectLst/>
                <a:latin typeface=".AppleSystemUIFont"/>
              </a:rPr>
            </a:br>
            <a:r>
              <a:rPr lang="en-GB" sz="1200" b="0" i="0" dirty="0">
                <a:effectLst/>
                <a:latin typeface="UICTFontTextStyleBody"/>
              </a:rPr>
              <a:t>What is time management- mind tools - </a:t>
            </a:r>
            <a:r>
              <a:rPr lang="en-GB" sz="1200" b="0" i="0" dirty="0">
                <a:effectLst/>
                <a:latin typeface="UICTFontTextStyleBody"/>
                <a:hlinkClick r:id="rId3"/>
              </a:rPr>
              <a:t>https://</a:t>
            </a:r>
            <a:r>
              <a:rPr lang="en-GB" sz="1200" b="0" i="0" dirty="0" err="1">
                <a:effectLst/>
                <a:latin typeface="UICTFontTextStyleBody"/>
                <a:hlinkClick r:id="rId3"/>
              </a:rPr>
              <a:t>www.mindtools.com</a:t>
            </a:r>
            <a:r>
              <a:rPr lang="en-GB" sz="1200" b="0" i="0" dirty="0">
                <a:effectLst/>
                <a:latin typeface="UICTFontTextStyleBody"/>
                <a:hlinkClick r:id="rId3"/>
              </a:rPr>
              <a:t>/pages/article/newHTE_00.htm</a:t>
            </a:r>
            <a:endParaRPr lang="en-GB" sz="1200" b="0" i="0" dirty="0">
              <a:effectLst/>
              <a:latin typeface="UICTFontTextStyleBody"/>
            </a:endParaRPr>
          </a:p>
          <a:p>
            <a:endParaRPr lang="en-GB" sz="1200" dirty="0">
              <a:latin typeface="UICTFontTextStyleBody"/>
            </a:endParaRPr>
          </a:p>
          <a:p>
            <a:endParaRPr lang="en-GB" sz="1200" dirty="0">
              <a:effectLst/>
              <a:latin typeface=".AppleSystemUIFont"/>
            </a:endParaRPr>
          </a:p>
          <a:p>
            <a:pPr algn="l"/>
            <a:endParaRPr lang="en-US" sz="1200" dirty="0"/>
          </a:p>
        </p:txBody>
      </p:sp>
      <p:sp>
        <p:nvSpPr>
          <p:cNvPr id="5" name="TextBox 4">
            <a:extLst>
              <a:ext uri="{FF2B5EF4-FFF2-40B4-BE49-F238E27FC236}">
                <a16:creationId xmlns:a16="http://schemas.microsoft.com/office/drawing/2014/main" id="{B9A42C3C-0F85-A576-FE8C-B5AF3E4678B9}"/>
              </a:ext>
            </a:extLst>
          </p:cNvPr>
          <p:cNvSpPr txBox="1"/>
          <p:nvPr/>
        </p:nvSpPr>
        <p:spPr>
          <a:xfrm>
            <a:off x="83669" y="4080916"/>
            <a:ext cx="10865225" cy="2308324"/>
          </a:xfrm>
          <a:prstGeom prst="rect">
            <a:avLst/>
          </a:prstGeom>
          <a:noFill/>
        </p:spPr>
        <p:txBody>
          <a:bodyPr wrap="square" rtlCol="0">
            <a:spAutoFit/>
          </a:bodyPr>
          <a:lstStyle/>
          <a:p>
            <a:r>
              <a:rPr lang="en-GB" sz="1200" b="0" i="0" dirty="0">
                <a:effectLst/>
                <a:latin typeface="UICTFontTextStyleBody"/>
              </a:rPr>
              <a:t>Reflection </a:t>
            </a:r>
            <a:endParaRPr lang="en-GB" sz="1200" dirty="0">
              <a:effectLst/>
              <a:latin typeface=".AppleSystemUIFont"/>
            </a:endParaRPr>
          </a:p>
          <a:p>
            <a:r>
              <a:rPr lang="en-GB" sz="1200" b="0" i="0" dirty="0">
                <a:effectLst/>
                <a:latin typeface="UICTFontTextStyleBody"/>
              </a:rPr>
              <a:t>Developing self reflective practice - </a:t>
            </a:r>
            <a:r>
              <a:rPr lang="en-GB" sz="1200" b="0" i="0" dirty="0" err="1">
                <a:effectLst/>
                <a:latin typeface="UICTFontTextStyleBody"/>
              </a:rPr>
              <a:t>pacey</a:t>
            </a:r>
            <a:r>
              <a:rPr lang="en-GB" sz="1200" b="0" i="0" dirty="0">
                <a:effectLst/>
                <a:latin typeface="UICTFontTextStyleBody"/>
              </a:rPr>
              <a:t>, 2016 </a:t>
            </a:r>
            <a:endParaRPr lang="en-GB" sz="1200" dirty="0">
              <a:effectLst/>
              <a:latin typeface=".AppleSystemUIFont"/>
            </a:endParaRPr>
          </a:p>
          <a:p>
            <a:r>
              <a:rPr lang="en-GB" sz="1200" b="0" i="0" dirty="0">
                <a:effectLst/>
                <a:latin typeface="UICTFontTextStyleBody"/>
                <a:hlinkClick r:id="rId4"/>
              </a:rPr>
              <a:t>https://</a:t>
            </a:r>
            <a:r>
              <a:rPr lang="en-GB" sz="1200" b="0" i="0" dirty="0" err="1">
                <a:effectLst/>
                <a:latin typeface="UICTFontTextStyleBody"/>
                <a:hlinkClick r:id="rId4"/>
              </a:rPr>
              <a:t>www.pacey.org.uk</a:t>
            </a:r>
            <a:r>
              <a:rPr lang="en-GB" sz="1200" b="0" i="0" dirty="0">
                <a:effectLst/>
                <a:latin typeface="UICTFontTextStyleBody"/>
                <a:hlinkClick r:id="rId4"/>
              </a:rPr>
              <a:t>/</a:t>
            </a:r>
            <a:r>
              <a:rPr lang="en-GB" sz="1200" b="0" i="0" dirty="0" err="1">
                <a:effectLst/>
                <a:latin typeface="UICTFontTextStyleBody"/>
                <a:hlinkClick r:id="rId4"/>
              </a:rPr>
              <a:t>Pacey</a:t>
            </a:r>
            <a:r>
              <a:rPr lang="en-GB" sz="1200" b="0" i="0" dirty="0">
                <a:effectLst/>
                <a:latin typeface="UICTFontTextStyleBody"/>
                <a:hlinkClick r:id="rId4"/>
              </a:rPr>
              <a:t>/media/Website-files/PACEY%20member%20practice%20guides%20(PDFs)/PG04-self-reflective-practice.pdf</a:t>
            </a:r>
            <a:r>
              <a:rPr lang="en-GB" sz="1200" b="0" i="0" dirty="0">
                <a:effectLst/>
                <a:latin typeface="UICTFontTextStyleBody"/>
              </a:rPr>
              <a:t> </a:t>
            </a:r>
            <a:endParaRPr lang="en-GB" sz="1200" dirty="0">
              <a:effectLst/>
              <a:latin typeface=".AppleSystemUIFont"/>
            </a:endParaRPr>
          </a:p>
          <a:p>
            <a:br>
              <a:rPr lang="en-GB" sz="1200" dirty="0">
                <a:effectLst/>
                <a:latin typeface=".AppleSystemUIFont"/>
              </a:rPr>
            </a:br>
            <a:r>
              <a:rPr lang="en-GB" sz="1200" b="0" i="0" dirty="0">
                <a:effectLst/>
                <a:latin typeface="UICTFontTextStyleBody"/>
              </a:rPr>
              <a:t>Developing the habit of reflection, the study skills hand book , Stella </a:t>
            </a:r>
            <a:r>
              <a:rPr lang="en-GB" sz="1200" b="0" i="0" dirty="0" err="1">
                <a:effectLst/>
                <a:latin typeface="UICTFontTextStyleBody"/>
              </a:rPr>
              <a:t>cottrell</a:t>
            </a:r>
            <a:r>
              <a:rPr lang="en-GB" sz="1200" b="0" i="0" dirty="0">
                <a:effectLst/>
                <a:latin typeface="UICTFontTextStyleBody"/>
              </a:rPr>
              <a:t> , fourth edition 2013, page 97,58,255 </a:t>
            </a:r>
            <a:endParaRPr lang="en-GB" sz="1200" dirty="0">
              <a:effectLst/>
              <a:latin typeface=".AppleSystemUIFont"/>
            </a:endParaRPr>
          </a:p>
          <a:p>
            <a:endParaRPr lang="en-GB" sz="1200" dirty="0">
              <a:effectLst/>
              <a:latin typeface=".AppleSystemUIFont"/>
            </a:endParaRPr>
          </a:p>
          <a:p>
            <a:r>
              <a:rPr lang="en-GB" sz="1200" b="0" i="0" dirty="0">
                <a:effectLst/>
                <a:latin typeface="UICTFontTextStyleBody"/>
              </a:rPr>
              <a:t>What is the concept of reflection, Taylor and Francis online , by graham </a:t>
            </a:r>
            <a:r>
              <a:rPr lang="en-GB" sz="1200" b="0" i="0" dirty="0" err="1">
                <a:effectLst/>
                <a:latin typeface="UICTFontTextStyleBody"/>
              </a:rPr>
              <a:t>lxer</a:t>
            </a:r>
            <a:r>
              <a:rPr lang="en-GB" sz="1200" b="0" i="0" dirty="0">
                <a:effectLst/>
                <a:latin typeface="UICTFontTextStyleBody"/>
              </a:rPr>
              <a:t> , 17 </a:t>
            </a:r>
            <a:r>
              <a:rPr lang="en-GB" sz="1200" b="0" i="0" dirty="0" err="1">
                <a:effectLst/>
                <a:latin typeface="UICTFontTextStyleBody"/>
              </a:rPr>
              <a:t>th</a:t>
            </a:r>
            <a:r>
              <a:rPr lang="en-GB" sz="1200" b="0" i="0" dirty="0">
                <a:effectLst/>
                <a:latin typeface="UICTFontTextStyleBody"/>
              </a:rPr>
              <a:t> of June 2016 </a:t>
            </a:r>
            <a:endParaRPr lang="en-GB" sz="1200" dirty="0">
              <a:effectLst/>
              <a:latin typeface=".AppleSystemUIFont"/>
            </a:endParaRPr>
          </a:p>
          <a:p>
            <a:r>
              <a:rPr lang="en-GB" sz="1200" b="0" i="0" dirty="0">
                <a:effectLst/>
                <a:latin typeface="UICTFontTextStyleBody"/>
                <a:hlinkClick r:id="rId5"/>
              </a:rPr>
              <a:t>https://</a:t>
            </a:r>
            <a:r>
              <a:rPr lang="en-GB" sz="1200" b="0" i="0" dirty="0" err="1">
                <a:effectLst/>
                <a:latin typeface="UICTFontTextStyleBody"/>
                <a:hlinkClick r:id="rId5"/>
              </a:rPr>
              <a:t>www.tandfonline.com</a:t>
            </a:r>
            <a:r>
              <a:rPr lang="en-GB" sz="1200" b="0" i="0" dirty="0">
                <a:effectLst/>
                <a:latin typeface="UICTFontTextStyleBody"/>
                <a:hlinkClick r:id="rId5"/>
              </a:rPr>
              <a:t>/</a:t>
            </a:r>
            <a:r>
              <a:rPr lang="en-GB" sz="1200" b="0" i="0" dirty="0" err="1">
                <a:effectLst/>
                <a:latin typeface="UICTFontTextStyleBody"/>
                <a:hlinkClick r:id="rId5"/>
              </a:rPr>
              <a:t>doi</a:t>
            </a:r>
            <a:r>
              <a:rPr lang="en-GB" sz="1200" b="0" i="0" dirty="0">
                <a:effectLst/>
                <a:latin typeface="UICTFontTextStyleBody"/>
                <a:hlinkClick r:id="rId5"/>
              </a:rPr>
              <a:t>/abs/10.1080/02615479.2016.1193136?journalCode=</a:t>
            </a:r>
            <a:r>
              <a:rPr lang="en-GB" sz="1200" b="0" i="0" dirty="0" err="1">
                <a:effectLst/>
                <a:latin typeface="UICTFontTextStyleBody"/>
                <a:hlinkClick r:id="rId5"/>
              </a:rPr>
              <a:t>cswe20</a:t>
            </a:r>
            <a:endParaRPr lang="en-GB" sz="1200" dirty="0">
              <a:effectLst/>
              <a:latin typeface=".AppleSystemUIFont"/>
            </a:endParaRPr>
          </a:p>
          <a:p>
            <a:br>
              <a:rPr lang="en-GB" sz="1200" dirty="0">
                <a:effectLst/>
                <a:latin typeface=".AppleSystemUIFont"/>
              </a:rPr>
            </a:br>
            <a:r>
              <a:rPr lang="en-GB" sz="1200" b="0" i="0" dirty="0">
                <a:effectLst/>
                <a:latin typeface="UICTFontTextStyleBody"/>
              </a:rPr>
              <a:t>Why is reflection important in early childhood, Melbourne school of education , 2022</a:t>
            </a:r>
            <a:endParaRPr lang="en-GB" sz="1200" dirty="0">
              <a:effectLst/>
              <a:latin typeface=".AppleSystemUIFont"/>
            </a:endParaRPr>
          </a:p>
          <a:p>
            <a:r>
              <a:rPr lang="en-GB" sz="1200" b="0" i="0" dirty="0">
                <a:effectLst/>
                <a:latin typeface="UICTFontTextStyleBody"/>
                <a:hlinkClick r:id="rId6"/>
              </a:rPr>
              <a:t>https://www.education.vic.gov.au/Documents/childhood/providers/</a:t>
            </a:r>
            <a:r>
              <a:rPr lang="en-GB" sz="1200" b="0" i="0" dirty="0" err="1">
                <a:effectLst/>
                <a:latin typeface="UICTFontTextStyleBody"/>
                <a:hlinkClick r:id="rId6"/>
              </a:rPr>
              <a:t>edcare</a:t>
            </a:r>
            <a:r>
              <a:rPr lang="en-GB" sz="1200" b="0" i="0" dirty="0">
                <a:effectLst/>
                <a:latin typeface="UICTFontTextStyleBody"/>
                <a:hlinkClick r:id="rId6"/>
              </a:rPr>
              <a:t>/</a:t>
            </a:r>
            <a:r>
              <a:rPr lang="en-GB" sz="1200" b="0" i="0" dirty="0" err="1">
                <a:effectLst/>
                <a:latin typeface="UICTFontTextStyleBody"/>
                <a:hlinkClick r:id="rId6"/>
              </a:rPr>
              <a:t>evirefprac.pdf</a:t>
            </a:r>
            <a:endParaRPr lang="en-GB" sz="1200" dirty="0">
              <a:effectLst/>
              <a:latin typeface=".AppleSystemUIFont"/>
            </a:endParaRPr>
          </a:p>
          <a:p>
            <a:pPr algn="l"/>
            <a:endParaRPr lang="en-US" sz="1200" dirty="0"/>
          </a:p>
        </p:txBody>
      </p:sp>
      <p:sp>
        <p:nvSpPr>
          <p:cNvPr id="6" name="TextBox 5">
            <a:extLst>
              <a:ext uri="{FF2B5EF4-FFF2-40B4-BE49-F238E27FC236}">
                <a16:creationId xmlns:a16="http://schemas.microsoft.com/office/drawing/2014/main" id="{F7F653F9-7A62-5231-186F-3C7E8AE6E4FE}"/>
              </a:ext>
            </a:extLst>
          </p:cNvPr>
          <p:cNvSpPr txBox="1"/>
          <p:nvPr/>
        </p:nvSpPr>
        <p:spPr>
          <a:xfrm>
            <a:off x="6437157" y="1833832"/>
            <a:ext cx="5490882" cy="2677656"/>
          </a:xfrm>
          <a:prstGeom prst="rect">
            <a:avLst/>
          </a:prstGeom>
          <a:noFill/>
        </p:spPr>
        <p:txBody>
          <a:bodyPr wrap="square" rtlCol="0">
            <a:spAutoFit/>
          </a:bodyPr>
          <a:lstStyle/>
          <a:p>
            <a:r>
              <a:rPr lang="en-GB" sz="1200" b="0" i="0" dirty="0">
                <a:effectLst/>
                <a:latin typeface="UICTFontTextStyleBody"/>
              </a:rPr>
              <a:t>Motivation </a:t>
            </a:r>
            <a:endParaRPr lang="en-GB" sz="1200" dirty="0">
              <a:effectLst/>
              <a:latin typeface=".AppleSystemUIFont"/>
            </a:endParaRPr>
          </a:p>
          <a:p>
            <a:r>
              <a:rPr lang="en-GB" sz="1200" b="0" i="0" dirty="0">
                <a:effectLst/>
                <a:latin typeface="UICTFontTextStyleBody"/>
              </a:rPr>
              <a:t>Developing the habit of skills , the skills handbook , Stella </a:t>
            </a:r>
            <a:r>
              <a:rPr lang="en-GB" sz="1200" b="0" i="0" dirty="0" err="1">
                <a:effectLst/>
                <a:latin typeface="UICTFontTextStyleBody"/>
              </a:rPr>
              <a:t>cottrell</a:t>
            </a:r>
            <a:r>
              <a:rPr lang="en-GB" sz="1200" b="0" i="0" dirty="0">
                <a:effectLst/>
                <a:latin typeface="UICTFontTextStyleBody"/>
              </a:rPr>
              <a:t> , fourth edition , 2013, page 11,117,144,145 </a:t>
            </a:r>
            <a:endParaRPr lang="en-GB" sz="1200" dirty="0">
              <a:effectLst/>
              <a:latin typeface=".AppleSystemUIFont"/>
            </a:endParaRPr>
          </a:p>
          <a:p>
            <a:br>
              <a:rPr lang="en-GB" sz="1200" dirty="0">
                <a:effectLst/>
                <a:latin typeface=".AppleSystemUIFont"/>
              </a:rPr>
            </a:br>
            <a:r>
              <a:rPr lang="en-GB" sz="1200" b="0" i="0" dirty="0">
                <a:effectLst/>
                <a:latin typeface="UICTFontTextStyleBody"/>
              </a:rPr>
              <a:t>Motivation: theories , examples, types and how to find it , very well mind , 10 august 2022 </a:t>
            </a:r>
            <a:endParaRPr lang="en-GB" sz="1200" dirty="0">
              <a:effectLst/>
              <a:latin typeface=".AppleSystemUIFont"/>
            </a:endParaRPr>
          </a:p>
          <a:p>
            <a:r>
              <a:rPr lang="en-GB" sz="1200" b="0" i="0" dirty="0">
                <a:effectLst/>
                <a:latin typeface="UICTFontTextStyleBody"/>
                <a:hlinkClick r:id="rId7"/>
              </a:rPr>
              <a:t>https://</a:t>
            </a:r>
            <a:r>
              <a:rPr lang="en-GB" sz="1200" b="0" i="0" dirty="0" err="1">
                <a:effectLst/>
                <a:latin typeface="UICTFontTextStyleBody"/>
                <a:hlinkClick r:id="rId7"/>
              </a:rPr>
              <a:t>www.verywellmind.com</a:t>
            </a:r>
            <a:r>
              <a:rPr lang="en-GB" sz="1200" b="0" i="0" dirty="0">
                <a:effectLst/>
                <a:latin typeface="UICTFontTextStyleBody"/>
                <a:hlinkClick r:id="rId7"/>
              </a:rPr>
              <a:t>/what-is-motivation-2795378</a:t>
            </a:r>
            <a:endParaRPr lang="en-GB" sz="1200" dirty="0">
              <a:effectLst/>
              <a:latin typeface=".AppleSystemUIFont"/>
            </a:endParaRPr>
          </a:p>
          <a:p>
            <a:endParaRPr lang="en-GB" sz="1200" dirty="0">
              <a:latin typeface=".AppleSystemUIFont"/>
            </a:endParaRPr>
          </a:p>
          <a:p>
            <a:r>
              <a:rPr lang="en-GB" sz="1200" b="0" i="0" dirty="0">
                <a:effectLst/>
                <a:latin typeface="UICTFontTextStyleBody"/>
              </a:rPr>
              <a:t>Powerful words that give you life motivation, life hack . Org , 17th of august 2022</a:t>
            </a:r>
            <a:endParaRPr lang="en-GB" sz="1200" dirty="0">
              <a:effectLst/>
              <a:latin typeface=".AppleSystemUIFont"/>
            </a:endParaRPr>
          </a:p>
          <a:p>
            <a:r>
              <a:rPr lang="en-GB" sz="1200" b="0" i="0" dirty="0">
                <a:effectLst/>
                <a:latin typeface="UICTFontTextStyleBody"/>
                <a:hlinkClick r:id="rId8"/>
              </a:rPr>
              <a:t>https://</a:t>
            </a:r>
            <a:r>
              <a:rPr lang="en-GB" sz="1200" b="0" i="0" dirty="0" err="1">
                <a:effectLst/>
                <a:latin typeface="UICTFontTextStyleBody"/>
                <a:hlinkClick r:id="rId8"/>
              </a:rPr>
              <a:t>www.lifehack.org</a:t>
            </a:r>
            <a:r>
              <a:rPr lang="en-GB" sz="1200" b="0" i="0" dirty="0">
                <a:effectLst/>
                <a:latin typeface="UICTFontTextStyleBody"/>
                <a:hlinkClick r:id="rId8"/>
              </a:rPr>
              <a:t>/articles/communication/motivation-21-words-that-can-change-your-life-and-3-that-will-surprise-you.html</a:t>
            </a:r>
            <a:endParaRPr lang="en-GB" sz="1200" dirty="0">
              <a:effectLst/>
              <a:latin typeface=".AppleSystemUIFont"/>
            </a:endParaRPr>
          </a:p>
          <a:p>
            <a:r>
              <a:rPr lang="en-GB" sz="1200" b="0" i="0" dirty="0">
                <a:effectLst/>
                <a:latin typeface="UICTFontTextStyleBody"/>
              </a:rPr>
              <a:t>What is self motivation skills, soul salt . Com , September 30 2019 </a:t>
            </a:r>
            <a:endParaRPr lang="en-GB" sz="1200" dirty="0">
              <a:latin typeface=".AppleSystemUIFont"/>
            </a:endParaRPr>
          </a:p>
          <a:p>
            <a:r>
              <a:rPr lang="en-GB" sz="1200" b="0" i="0" dirty="0">
                <a:effectLst/>
                <a:latin typeface="UICTFontTextStyleBody"/>
                <a:hlinkClick r:id="rId9"/>
              </a:rPr>
              <a:t>https://</a:t>
            </a:r>
            <a:r>
              <a:rPr lang="en-GB" sz="1200" b="0" i="0" dirty="0" err="1">
                <a:effectLst/>
                <a:latin typeface="UICTFontTextStyleBody"/>
                <a:hlinkClick r:id="rId9"/>
              </a:rPr>
              <a:t>soulsalt.com</a:t>
            </a:r>
            <a:r>
              <a:rPr lang="en-GB" sz="1200" b="0" i="0" dirty="0">
                <a:effectLst/>
                <a:latin typeface="UICTFontTextStyleBody"/>
                <a:hlinkClick r:id="rId9"/>
              </a:rPr>
              <a:t>/self-motivation/</a:t>
            </a:r>
            <a:endParaRPr lang="en-GB" sz="1200" dirty="0">
              <a:effectLst/>
              <a:latin typeface=".AppleSystemUIFont"/>
            </a:endParaRPr>
          </a:p>
          <a:p>
            <a:pPr algn="l"/>
            <a:endParaRPr lang="en-US" sz="1200" dirty="0"/>
          </a:p>
        </p:txBody>
      </p:sp>
    </p:spTree>
    <p:extLst>
      <p:ext uri="{BB962C8B-B14F-4D97-AF65-F5344CB8AC3E}">
        <p14:creationId xmlns:p14="http://schemas.microsoft.com/office/powerpoint/2010/main" val="8481162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Gallery</vt:lpstr>
      <vt:lpstr>Poster presentation on critical skills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 on critical skills </dc:title>
  <dc:creator>Cerys Floyd (2203525)</dc:creator>
  <cp:lastModifiedBy>Cerys Floyd (2203525)</cp:lastModifiedBy>
  <cp:revision>1</cp:revision>
  <dcterms:created xsi:type="dcterms:W3CDTF">2022-10-24T09:25:29Z</dcterms:created>
  <dcterms:modified xsi:type="dcterms:W3CDTF">2022-10-24T12:01:33Z</dcterms:modified>
</cp:coreProperties>
</file>