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7" autoAdjust="0"/>
    <p:restoredTop sz="94676"/>
  </p:normalViewPr>
  <p:slideViewPr>
    <p:cSldViewPr snapToGrid="0">
      <p:cViewPr varScale="1">
        <p:scale>
          <a:sx n="114" d="100"/>
          <a:sy n="114" d="100"/>
        </p:scale>
        <p:origin x="49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D5391FD6-9CFD-4ECB-B0F1-509CD09FB4C2}" type="datetimeFigureOut">
              <a:rPr lang="en-GB" smtClean="0"/>
              <a:t>03/12/2025</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97DDB325-1BB0-4498-B044-FD279C26A6AD}"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99053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391FD6-9CFD-4ECB-B0F1-509CD09FB4C2}"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DDB325-1BB0-4498-B044-FD279C26A6AD}" type="slidenum">
              <a:rPr lang="en-GB" smtClean="0"/>
              <a:t>‹#›</a:t>
            </a:fld>
            <a:endParaRPr lang="en-GB"/>
          </a:p>
        </p:txBody>
      </p:sp>
    </p:spTree>
    <p:extLst>
      <p:ext uri="{BB962C8B-B14F-4D97-AF65-F5344CB8AC3E}">
        <p14:creationId xmlns:p14="http://schemas.microsoft.com/office/powerpoint/2010/main" val="3895371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391FD6-9CFD-4ECB-B0F1-509CD09FB4C2}"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DDB325-1BB0-4498-B044-FD279C26A6AD}"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20679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5391FD6-9CFD-4ECB-B0F1-509CD09FB4C2}"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DDB325-1BB0-4498-B044-FD279C26A6AD}" type="slidenum">
              <a:rPr lang="en-GB" smtClean="0"/>
              <a:t>‹#›</a:t>
            </a:fld>
            <a:endParaRPr lang="en-GB"/>
          </a:p>
        </p:txBody>
      </p:sp>
    </p:spTree>
    <p:extLst>
      <p:ext uri="{BB962C8B-B14F-4D97-AF65-F5344CB8AC3E}">
        <p14:creationId xmlns:p14="http://schemas.microsoft.com/office/powerpoint/2010/main" val="3674501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5391FD6-9CFD-4ECB-B0F1-509CD09FB4C2}" type="datetimeFigureOut">
              <a:rPr lang="en-GB" smtClean="0"/>
              <a:t>03/12/2025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DDB325-1BB0-4498-B044-FD279C26A6AD}"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41744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5391FD6-9CFD-4ECB-B0F1-509CD09FB4C2}" type="datetimeFigureOut">
              <a:rPr lang="en-GB" smtClean="0"/>
              <a:t>03/12/2025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DDB325-1BB0-4498-B044-FD279C26A6AD}"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82171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391FD6-9CFD-4ECB-B0F1-509CD09FB4C2}" type="datetimeFigureOut">
              <a:rPr lang="en-GB" smtClean="0"/>
              <a:t>03/12/2025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DDB325-1BB0-4498-B044-FD279C26A6AD}" type="slidenum">
              <a:rPr lang="en-GB" smtClean="0"/>
              <a:t>‹#›</a:t>
            </a:fld>
            <a:endParaRPr lang="en-GB"/>
          </a:p>
        </p:txBody>
      </p:sp>
    </p:spTree>
    <p:extLst>
      <p:ext uri="{BB962C8B-B14F-4D97-AF65-F5344CB8AC3E}">
        <p14:creationId xmlns:p14="http://schemas.microsoft.com/office/powerpoint/2010/main" val="328403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391FD6-9CFD-4ECB-B0F1-509CD09FB4C2}"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DDB325-1BB0-4498-B044-FD279C26A6AD}"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99999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391FD6-9CFD-4ECB-B0F1-509CD09FB4C2}"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DDB325-1BB0-4498-B044-FD279C26A6AD}" type="slidenum">
              <a:rPr lang="en-GB" smtClean="0"/>
              <a:t>‹#›</a:t>
            </a:fld>
            <a:endParaRPr lang="en-GB"/>
          </a:p>
        </p:txBody>
      </p:sp>
    </p:spTree>
    <p:extLst>
      <p:ext uri="{BB962C8B-B14F-4D97-AF65-F5344CB8AC3E}">
        <p14:creationId xmlns:p14="http://schemas.microsoft.com/office/powerpoint/2010/main" val="4162131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391FD6-9CFD-4ECB-B0F1-509CD09FB4C2}"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DDB325-1BB0-4498-B044-FD279C26A6AD}" type="slidenum">
              <a:rPr lang="en-GB" smtClean="0"/>
              <a:t>‹#›</a:t>
            </a:fld>
            <a:endParaRPr lang="en-GB"/>
          </a:p>
        </p:txBody>
      </p:sp>
    </p:spTree>
    <p:extLst>
      <p:ext uri="{BB962C8B-B14F-4D97-AF65-F5344CB8AC3E}">
        <p14:creationId xmlns:p14="http://schemas.microsoft.com/office/powerpoint/2010/main" val="6637001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391FD6-9CFD-4ECB-B0F1-509CD09FB4C2}"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DDB325-1BB0-4498-B044-FD279C26A6AD}"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047499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391FD6-9CFD-4ECB-B0F1-509CD09FB4C2}"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DDB325-1BB0-4498-B044-FD279C26A6AD}"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208455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391FD6-9CFD-4ECB-B0F1-509CD09FB4C2}"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DDB325-1BB0-4498-B044-FD279C26A6AD}" type="slidenum">
              <a:rPr lang="en-GB" smtClean="0"/>
              <a:t>‹#›</a:t>
            </a:fld>
            <a:endParaRPr lang="en-GB"/>
          </a:p>
        </p:txBody>
      </p:sp>
    </p:spTree>
    <p:extLst>
      <p:ext uri="{BB962C8B-B14F-4D97-AF65-F5344CB8AC3E}">
        <p14:creationId xmlns:p14="http://schemas.microsoft.com/office/powerpoint/2010/main" val="30337278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391FD6-9CFD-4ECB-B0F1-509CD09FB4C2}"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DDB325-1BB0-4498-B044-FD279C26A6AD}"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425696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391FD6-9CFD-4ECB-B0F1-509CD09FB4C2}"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DDB325-1BB0-4498-B044-FD279C26A6AD}"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29182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391FD6-9CFD-4ECB-B0F1-509CD09FB4C2}"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DDB325-1BB0-4498-B044-FD279C26A6AD}"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43228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391FD6-9CFD-4ECB-B0F1-509CD09FB4C2}"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DDB325-1BB0-4498-B044-FD279C26A6AD}"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30970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391FD6-9CFD-4ECB-B0F1-509CD09FB4C2}" type="datetimeFigureOut">
              <a:rPr lang="en-GB" smtClean="0"/>
              <a:t>03/12/2025</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7DDB325-1BB0-4498-B044-FD279C26A6AD}" type="slidenum">
              <a:rPr lang="en-GB" smtClean="0"/>
              <a:t>‹#›</a:t>
            </a:fld>
            <a:endParaRPr lang="en-GB"/>
          </a:p>
        </p:txBody>
      </p:sp>
    </p:spTree>
    <p:extLst>
      <p:ext uri="{BB962C8B-B14F-4D97-AF65-F5344CB8AC3E}">
        <p14:creationId xmlns:p14="http://schemas.microsoft.com/office/powerpoint/2010/main" val="6922606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2.xml"/><Relationship Id="rId7" Type="http://schemas.openxmlformats.org/officeDocument/2006/relationships/image" Target="../media/image10.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2.xml"/><Relationship Id="rId7" Type="http://schemas.openxmlformats.org/officeDocument/2006/relationships/image" Target="../media/image11.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2.xml"/><Relationship Id="rId7" Type="http://schemas.openxmlformats.org/officeDocument/2006/relationships/image" Target="../media/image1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2.xml"/><Relationship Id="rId7" Type="http://schemas.openxmlformats.org/officeDocument/2006/relationships/image" Target="../media/image14.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8.png"/><Relationship Id="rId4" Type="http://schemas.openxmlformats.org/officeDocument/2006/relationships/hyperlink" Target="https://doi.org/10.3390/fi160100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4"/>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5E66D3F-14EA-4BCD-819B-EEF581746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49D3EDE-CC3B-4573-A04B-26F32F1B2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700D0D4B-CC81-434D-B595-71AA691923B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B8047919-8C66-4EF3-9979-FB7112EB6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C00195C4-7BCF-469C-A003-AC2F0D2F910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CEE82425-33CD-4CF1-9623-91BECE687F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BA2934F9-196E-C25F-B0F6-53B286B9DDA4}"/>
              </a:ext>
            </a:extLst>
          </p:cNvPr>
          <p:cNvSpPr>
            <a:spLocks noGrp="1"/>
          </p:cNvSpPr>
          <p:nvPr>
            <p:ph type="title"/>
          </p:nvPr>
        </p:nvSpPr>
        <p:spPr>
          <a:xfrm>
            <a:off x="6094412" y="982132"/>
            <a:ext cx="4802185" cy="1303867"/>
          </a:xfrm>
        </p:spPr>
        <p:txBody>
          <a:bodyPr>
            <a:normAutofit/>
          </a:bodyPr>
          <a:lstStyle/>
          <a:p>
            <a:pPr>
              <a:lnSpc>
                <a:spcPct val="90000"/>
              </a:lnSpc>
            </a:pPr>
            <a:r>
              <a:rPr lang="en-GB" sz="2800" dirty="0">
                <a:solidFill>
                  <a:srgbClr val="262626"/>
                </a:solidFill>
                <a:latin typeface="Arial Black" panose="020B0A04020102020204" pitchFamily="34" charset="0"/>
              </a:rPr>
              <a:t>COLLABORATIVE LEARNING</a:t>
            </a:r>
          </a:p>
        </p:txBody>
      </p:sp>
      <p:sp>
        <p:nvSpPr>
          <p:cNvPr id="18" name="Rectangle 17">
            <a:extLst>
              <a:ext uri="{FF2B5EF4-FFF2-40B4-BE49-F238E27FC236}">
                <a16:creationId xmlns:a16="http://schemas.microsoft.com/office/drawing/2014/main" id="{DD5289D1-D3B7-4C53-823E-280A79C02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62401E0-8B5A-93F0-9347-A65E99F8D3A2}"/>
              </a:ext>
            </a:extLst>
          </p:cNvPr>
          <p:cNvPicPr>
            <a:picLocks noChangeAspect="1"/>
          </p:cNvPicPr>
          <p:nvPr/>
        </p:nvPicPr>
        <p:blipFill>
          <a:blip r:embed="rId7"/>
          <a:stretch>
            <a:fillRect/>
          </a:stretch>
        </p:blipFill>
        <p:spPr>
          <a:xfrm>
            <a:off x="1412683" y="2045716"/>
            <a:ext cx="3876801" cy="2587764"/>
          </a:xfrm>
          <a:prstGeom prst="rect">
            <a:avLst/>
          </a:prstGeom>
        </p:spPr>
      </p:pic>
      <p:cxnSp>
        <p:nvCxnSpPr>
          <p:cNvPr id="20" name="Straight Connector 19">
            <a:extLst>
              <a:ext uri="{FF2B5EF4-FFF2-40B4-BE49-F238E27FC236}">
                <a16:creationId xmlns:a16="http://schemas.microsoft.com/office/drawing/2014/main" id="{A456CE10-0EE3-4503-ACF3-1D53A6FDBB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4EF3AB89-109C-D93F-E744-57EECDC21631}"/>
              </a:ext>
            </a:extLst>
          </p:cNvPr>
          <p:cNvSpPr>
            <a:spLocks noGrp="1"/>
          </p:cNvSpPr>
          <p:nvPr>
            <p:ph idx="1"/>
          </p:nvPr>
        </p:nvSpPr>
        <p:spPr>
          <a:xfrm>
            <a:off x="6094412" y="2556932"/>
            <a:ext cx="4802184" cy="3318936"/>
          </a:xfrm>
        </p:spPr>
        <p:txBody>
          <a:bodyPr>
            <a:normAutofit/>
          </a:bodyPr>
          <a:lstStyle/>
          <a:p>
            <a:pPr>
              <a:lnSpc>
                <a:spcPct val="90000"/>
              </a:lnSpc>
            </a:pPr>
            <a:r>
              <a:rPr lang="en-US" sz="1200" dirty="0">
                <a:solidFill>
                  <a:srgbClr val="262626"/>
                </a:solidFill>
                <a:latin typeface="Arial" panose="020B0604020202020204" pitchFamily="34" charset="0"/>
                <a:cs typeface="Arial" panose="020B0604020202020204" pitchFamily="34" charset="0"/>
              </a:rPr>
              <a:t>Collaborative learning is when students work collaboratively to create learning experiences that are interactive/member based and thereby meaningful. Research has shown that the benefits of collaboration include an increase in teamwork and discussions among peers. These benefits contribute positively to how much a student experiences overall learning (</a:t>
            </a:r>
            <a:r>
              <a:rPr lang="en-US" sz="1200" dirty="0" err="1">
                <a:solidFill>
                  <a:srgbClr val="262626"/>
                </a:solidFill>
                <a:latin typeface="Arial" panose="020B0604020202020204" pitchFamily="34" charset="0"/>
                <a:cs typeface="Arial" panose="020B0604020202020204" pitchFamily="34" charset="0"/>
              </a:rPr>
              <a:t>Sidgi</a:t>
            </a:r>
            <a:r>
              <a:rPr lang="en-US" sz="1200" dirty="0">
                <a:solidFill>
                  <a:srgbClr val="262626"/>
                </a:solidFill>
                <a:latin typeface="Arial" panose="020B0604020202020204" pitchFamily="34" charset="0"/>
                <a:cs typeface="Arial" panose="020B0604020202020204" pitchFamily="34" charset="0"/>
              </a:rPr>
              <a:t>, 2022).</a:t>
            </a:r>
          </a:p>
          <a:p>
            <a:pPr>
              <a:lnSpc>
                <a:spcPct val="90000"/>
              </a:lnSpc>
            </a:pPr>
            <a:endParaRPr lang="en-US" sz="1200" dirty="0">
              <a:solidFill>
                <a:srgbClr val="262626"/>
              </a:solidFill>
              <a:latin typeface="Arial" panose="020B0604020202020204" pitchFamily="34" charset="0"/>
              <a:cs typeface="Arial" panose="020B0604020202020204" pitchFamily="34" charset="0"/>
            </a:endParaRPr>
          </a:p>
          <a:p>
            <a:pPr>
              <a:lnSpc>
                <a:spcPct val="90000"/>
              </a:lnSpc>
            </a:pPr>
            <a:r>
              <a:rPr lang="en-US" sz="1200" dirty="0">
                <a:solidFill>
                  <a:srgbClr val="262626"/>
                </a:solidFill>
                <a:latin typeface="Arial" panose="020B0604020202020204" pitchFamily="34" charset="0"/>
                <a:cs typeface="Arial" panose="020B0604020202020204" pitchFamily="34" charset="0"/>
              </a:rPr>
              <a:t>Collaborative learning promotes participation and creates an environment for active learning by allowing students to use their interactions through group work to build critical thinking skills that can be applied when exploring a topic in greater depth than they would be able to do so on their own (</a:t>
            </a:r>
            <a:r>
              <a:rPr lang="en-US" sz="1200" dirty="0" err="1">
                <a:solidFill>
                  <a:srgbClr val="262626"/>
                </a:solidFill>
                <a:latin typeface="Arial" panose="020B0604020202020204" pitchFamily="34" charset="0"/>
                <a:cs typeface="Arial" panose="020B0604020202020204" pitchFamily="34" charset="0"/>
              </a:rPr>
              <a:t>Warsah</a:t>
            </a:r>
            <a:r>
              <a:rPr lang="en-US" sz="1200" dirty="0">
                <a:solidFill>
                  <a:srgbClr val="262626"/>
                </a:solidFill>
                <a:latin typeface="Arial" panose="020B0604020202020204" pitchFamily="34" charset="0"/>
                <a:cs typeface="Arial" panose="020B0604020202020204" pitchFamily="34" charset="0"/>
              </a:rPr>
              <a:t> et al., 2021).</a:t>
            </a:r>
          </a:p>
          <a:p>
            <a:pPr>
              <a:lnSpc>
                <a:spcPct val="90000"/>
              </a:lnSpc>
            </a:pPr>
            <a:endParaRPr lang="en-GB" sz="1500" dirty="0">
              <a:solidFill>
                <a:srgbClr val="262626"/>
              </a:solidFill>
            </a:endParaRPr>
          </a:p>
        </p:txBody>
      </p:sp>
      <p:pic>
        <p:nvPicPr>
          <p:cNvPr id="7" name="Audio 6">
            <a:extLst>
              <a:ext uri="{FF2B5EF4-FFF2-40B4-BE49-F238E27FC236}">
                <a16:creationId xmlns:a16="http://schemas.microsoft.com/office/drawing/2014/main" id="{4DDBE240-5EA9-E621-3311-A42C315E984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60354957"/>
      </p:ext>
    </p:extLst>
  </p:cSld>
  <p:clrMapOvr>
    <a:masterClrMapping/>
  </p:clrMapOvr>
  <mc:AlternateContent xmlns:mc="http://schemas.openxmlformats.org/markup-compatibility/2006">
    <mc:Choice xmlns:p14="http://schemas.microsoft.com/office/powerpoint/2010/main" Requires="p14">
      <p:transition spd="slow" p14:dur="2000" advTm="69143"/>
    </mc:Choice>
    <mc:Fallback>
      <p:transition spd="slow" advTm="691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4"/>
          <a:stretch/>
        </a:blip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1" name="Rectangle 20">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2" name="Picture 21">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32A54DEB-D41F-05B2-525E-E68C552A0D8F}"/>
              </a:ext>
            </a:extLst>
          </p:cNvPr>
          <p:cNvSpPr>
            <a:spLocks noGrp="1"/>
          </p:cNvSpPr>
          <p:nvPr>
            <p:ph type="title"/>
          </p:nvPr>
        </p:nvSpPr>
        <p:spPr>
          <a:xfrm>
            <a:off x="6094412" y="982132"/>
            <a:ext cx="4802185" cy="1303867"/>
          </a:xfrm>
        </p:spPr>
        <p:txBody>
          <a:bodyPr>
            <a:noAutofit/>
          </a:bodyPr>
          <a:lstStyle/>
          <a:p>
            <a:pPr>
              <a:lnSpc>
                <a:spcPct val="90000"/>
              </a:lnSpc>
            </a:pPr>
            <a:r>
              <a:rPr lang="en-GB" sz="2800" dirty="0">
                <a:latin typeface="Arial Black" panose="020B0A04020102020204" pitchFamily="34" charset="0"/>
              </a:rPr>
              <a:t>COLLABORATING ENHANCES LEARNING</a:t>
            </a:r>
          </a:p>
        </p:txBody>
      </p:sp>
      <p:sp>
        <p:nvSpPr>
          <p:cNvPr id="17" name="Rectangle 16">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BC2F2C7-7F01-8E1C-EF66-6FB53A146A47}"/>
              </a:ext>
            </a:extLst>
          </p:cNvPr>
          <p:cNvPicPr>
            <a:picLocks noChangeAspect="1"/>
          </p:cNvPicPr>
          <p:nvPr/>
        </p:nvPicPr>
        <p:blipFill>
          <a:blip r:embed="rId7"/>
          <a:srcRect l="26101" r="23665" b="1"/>
          <a:stretch>
            <a:fillRect/>
          </a:stretch>
        </p:blipFill>
        <p:spPr>
          <a:xfrm>
            <a:off x="1412683" y="1410208"/>
            <a:ext cx="4141339" cy="4122088"/>
          </a:xfrm>
          <a:prstGeom prst="rect">
            <a:avLst/>
          </a:prstGeom>
          <a:effectLst>
            <a:softEdge rad="317500"/>
          </a:effectLst>
        </p:spPr>
      </p:pic>
      <p:cxnSp>
        <p:nvCxnSpPr>
          <p:cNvPr id="19" name="Straight Connector 18">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0695519F-F38E-3EC7-CD3E-694BA5955FAD}"/>
              </a:ext>
            </a:extLst>
          </p:cNvPr>
          <p:cNvSpPr>
            <a:spLocks noGrp="1"/>
          </p:cNvSpPr>
          <p:nvPr>
            <p:ph idx="1"/>
          </p:nvPr>
        </p:nvSpPr>
        <p:spPr>
          <a:xfrm>
            <a:off x="6094412" y="2895598"/>
            <a:ext cx="4802184" cy="2980269"/>
          </a:xfrm>
        </p:spPr>
        <p:txBody>
          <a:bodyPr>
            <a:normAutofit/>
          </a:bodyPr>
          <a:lstStyle/>
          <a:p>
            <a:pPr>
              <a:lnSpc>
                <a:spcPct val="90000"/>
              </a:lnSpc>
            </a:pPr>
            <a:r>
              <a:rPr lang="en-US" sz="1200" dirty="0">
                <a:latin typeface="Arial" panose="020B0604020202020204" pitchFamily="34" charset="0"/>
                <a:cs typeface="Arial" panose="020B0604020202020204" pitchFamily="34" charset="0"/>
              </a:rPr>
              <a:t>Collaborative learning creates a network of positive social interdependence among students. When students collaborate, they create a bond whereby all individuals feel they share a responsibility towards common group goals; thus, the group is more engaged, resulting in better academic performance and outcomes, whether face-to-face or online (Shimizu et al., 2022).</a:t>
            </a:r>
          </a:p>
          <a:p>
            <a:pPr>
              <a:lnSpc>
                <a:spcPct val="90000"/>
              </a:lnSpc>
            </a:pPr>
            <a:endParaRPr lang="en-US" sz="1200" dirty="0">
              <a:latin typeface="Arial" panose="020B0604020202020204" pitchFamily="34" charset="0"/>
              <a:cs typeface="Arial" panose="020B0604020202020204" pitchFamily="34" charset="0"/>
            </a:endParaRPr>
          </a:p>
          <a:p>
            <a:pPr>
              <a:lnSpc>
                <a:spcPct val="90000"/>
              </a:lnSpc>
            </a:pPr>
            <a:r>
              <a:rPr lang="en-US" sz="1200" dirty="0">
                <a:latin typeface="Arial" panose="020B0604020202020204" pitchFamily="34" charset="0"/>
                <a:cs typeface="Arial" panose="020B0604020202020204" pitchFamily="34" charset="0"/>
              </a:rPr>
              <a:t>Collaborative learning provides the opportunity for greater motivation and confidence among students when managing challenges and improving performance through working together on a collaborative task (Cantwell &amp; Andrews, 2002).</a:t>
            </a:r>
            <a:endParaRPr lang="en-GB" sz="1200" dirty="0">
              <a:latin typeface="Arial" panose="020B0604020202020204" pitchFamily="34" charset="0"/>
              <a:cs typeface="Arial" panose="020B0604020202020204" pitchFamily="34" charset="0"/>
            </a:endParaRPr>
          </a:p>
        </p:txBody>
      </p:sp>
      <p:pic>
        <p:nvPicPr>
          <p:cNvPr id="7" name="Audio 6">
            <a:extLst>
              <a:ext uri="{FF2B5EF4-FFF2-40B4-BE49-F238E27FC236}">
                <a16:creationId xmlns:a16="http://schemas.microsoft.com/office/drawing/2014/main" id="{8260D366-D97C-4D53-ED28-8EA0DE91321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57637033"/>
      </p:ext>
    </p:extLst>
  </p:cSld>
  <p:clrMapOvr>
    <a:masterClrMapping/>
  </p:clrMapOvr>
  <mc:AlternateContent xmlns:mc="http://schemas.openxmlformats.org/markup-compatibility/2006">
    <mc:Choice xmlns:p14="http://schemas.microsoft.com/office/powerpoint/2010/main" Requires="p14">
      <p:transition spd="slow" p14:dur="2000" advTm="59177"/>
    </mc:Choice>
    <mc:Fallback>
      <p:transition spd="slow" advTm="591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4"/>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82D167B4-D166-2003-626F-B81EFA80DA5A}"/>
              </a:ext>
            </a:extLst>
          </p:cNvPr>
          <p:cNvSpPr>
            <a:spLocks noGrp="1"/>
          </p:cNvSpPr>
          <p:nvPr>
            <p:ph type="title"/>
          </p:nvPr>
        </p:nvSpPr>
        <p:spPr>
          <a:xfrm>
            <a:off x="6094412" y="982132"/>
            <a:ext cx="4802185" cy="1303867"/>
          </a:xfrm>
        </p:spPr>
        <p:txBody>
          <a:bodyPr>
            <a:normAutofit/>
          </a:bodyPr>
          <a:lstStyle/>
          <a:p>
            <a:pPr>
              <a:lnSpc>
                <a:spcPct val="90000"/>
              </a:lnSpc>
            </a:pPr>
            <a:r>
              <a:rPr lang="en-US" sz="2000" dirty="0">
                <a:latin typeface="Arial Black" panose="020B0A04020102020204" pitchFamily="34" charset="0"/>
              </a:rPr>
              <a:t>COLLABORATIVE LEARNING &amp; LANGUAGE &amp; COMMUNICATIONS SKILLS</a:t>
            </a:r>
            <a:br>
              <a:rPr lang="en-US" sz="2000" dirty="0">
                <a:latin typeface="Arial Black" panose="020B0A04020102020204" pitchFamily="34" charset="0"/>
              </a:rPr>
            </a:br>
            <a:endParaRPr lang="en-GB" sz="2000" dirty="0">
              <a:latin typeface="Arial Black" panose="020B0A04020102020204" pitchFamily="34" charset="0"/>
            </a:endParaRPr>
          </a:p>
        </p:txBody>
      </p:sp>
      <p:sp>
        <p:nvSpPr>
          <p:cNvPr id="17" name="Rectangle 16">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3AC110B-4773-4EE0-9E56-8BB7838E4830}"/>
              </a:ext>
            </a:extLst>
          </p:cNvPr>
          <p:cNvPicPr>
            <a:picLocks noChangeAspect="1"/>
          </p:cNvPicPr>
          <p:nvPr/>
        </p:nvPicPr>
        <p:blipFill>
          <a:blip r:embed="rId7"/>
          <a:srcRect l="22776" r="15187" b="3"/>
          <a:stretch>
            <a:fillRect/>
          </a:stretch>
        </p:blipFill>
        <p:spPr>
          <a:xfrm>
            <a:off x="1412683" y="1410208"/>
            <a:ext cx="3876801" cy="3858780"/>
          </a:xfrm>
          <a:prstGeom prst="rect">
            <a:avLst/>
          </a:prstGeom>
        </p:spPr>
      </p:pic>
      <p:cxnSp>
        <p:nvCxnSpPr>
          <p:cNvPr id="19" name="Straight Connector 18">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809ED26-27E5-A8BC-BF5B-91E6435E1289}"/>
              </a:ext>
            </a:extLst>
          </p:cNvPr>
          <p:cNvSpPr>
            <a:spLocks noGrp="1"/>
          </p:cNvSpPr>
          <p:nvPr>
            <p:ph idx="1"/>
          </p:nvPr>
        </p:nvSpPr>
        <p:spPr>
          <a:xfrm>
            <a:off x="6094412" y="2556932"/>
            <a:ext cx="4802184" cy="3318936"/>
          </a:xfrm>
        </p:spPr>
        <p:txBody>
          <a:bodyPr>
            <a:normAutofit/>
          </a:bodyPr>
          <a:lstStyle/>
          <a:p>
            <a:pPr>
              <a:lnSpc>
                <a:spcPct val="90000"/>
              </a:lnSpc>
            </a:pPr>
            <a:r>
              <a:rPr lang="en-US" sz="1200" dirty="0">
                <a:latin typeface="Arial" panose="020B0604020202020204" pitchFamily="34" charset="0"/>
                <a:cs typeface="Arial" panose="020B0604020202020204" pitchFamily="34" charset="0"/>
              </a:rPr>
              <a:t>In language learning, collaborative work allows students to practice using language in authentic communication with others, which develops language skills, confidence and proficiency in speaking (Chen, 2008).</a:t>
            </a:r>
          </a:p>
          <a:p>
            <a:pPr>
              <a:lnSpc>
                <a:spcPct val="90000"/>
              </a:lnSpc>
            </a:pPr>
            <a:endParaRPr lang="en-US" sz="1200" dirty="0">
              <a:latin typeface="Arial" panose="020B0604020202020204" pitchFamily="34" charset="0"/>
              <a:cs typeface="Arial" panose="020B0604020202020204" pitchFamily="34" charset="0"/>
            </a:endParaRPr>
          </a:p>
          <a:p>
            <a:pPr>
              <a:lnSpc>
                <a:spcPct val="90000"/>
              </a:lnSpc>
            </a:pPr>
            <a:r>
              <a:rPr lang="en-US" sz="1200" dirty="0">
                <a:latin typeface="Arial" panose="020B0604020202020204" pitchFamily="34" charset="0"/>
                <a:cs typeface="Arial" panose="020B0604020202020204" pitchFamily="34" charset="0"/>
              </a:rPr>
              <a:t>Group-based collaborative learning activities also expose students to a variety of language usage in an EFL classroom, in addition to providing peer support. However, because language use can vary among groups, differences in classroom culture and participation levels have an impact on how effective the collaboration is between students (Chen &amp; Hird, 2006).</a:t>
            </a:r>
            <a:endParaRPr lang="en-GB" sz="1200" dirty="0">
              <a:latin typeface="Arial" panose="020B0604020202020204" pitchFamily="34" charset="0"/>
              <a:cs typeface="Arial" panose="020B0604020202020204" pitchFamily="34" charset="0"/>
            </a:endParaRPr>
          </a:p>
        </p:txBody>
      </p:sp>
      <p:pic>
        <p:nvPicPr>
          <p:cNvPr id="7" name="Audio 6">
            <a:extLst>
              <a:ext uri="{FF2B5EF4-FFF2-40B4-BE49-F238E27FC236}">
                <a16:creationId xmlns:a16="http://schemas.microsoft.com/office/drawing/2014/main" id="{97FC18B9-352D-6AF3-AB78-25BBDF37FEC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39755642"/>
      </p:ext>
    </p:extLst>
  </p:cSld>
  <p:clrMapOvr>
    <a:masterClrMapping/>
  </p:clrMapOvr>
  <mc:AlternateContent xmlns:mc="http://schemas.openxmlformats.org/markup-compatibility/2006">
    <mc:Choice xmlns:p14="http://schemas.microsoft.com/office/powerpoint/2010/main" Requires="p14">
      <p:transition spd="slow" p14:dur="2000" advTm="57615"/>
    </mc:Choice>
    <mc:Fallback>
      <p:transition spd="slow" advTm="576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4"/>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2475B0D4-9370-455D-4009-9018A1091611}"/>
              </a:ext>
            </a:extLst>
          </p:cNvPr>
          <p:cNvSpPr>
            <a:spLocks noGrp="1"/>
          </p:cNvSpPr>
          <p:nvPr>
            <p:ph type="title"/>
          </p:nvPr>
        </p:nvSpPr>
        <p:spPr>
          <a:xfrm>
            <a:off x="6094412" y="982132"/>
            <a:ext cx="4802185" cy="1303867"/>
          </a:xfrm>
        </p:spPr>
        <p:txBody>
          <a:bodyPr>
            <a:normAutofit/>
          </a:bodyPr>
          <a:lstStyle/>
          <a:p>
            <a:pPr>
              <a:lnSpc>
                <a:spcPct val="90000"/>
              </a:lnSpc>
            </a:pPr>
            <a:r>
              <a:rPr lang="en-GB" sz="2400" dirty="0">
                <a:latin typeface="Arial Black" panose="020B0A04020102020204" pitchFamily="34" charset="0"/>
              </a:rPr>
              <a:t>TECHNOLOGY ENHANCING COLLABORATIVE LEARNING</a:t>
            </a:r>
          </a:p>
        </p:txBody>
      </p:sp>
      <p:sp>
        <p:nvSpPr>
          <p:cNvPr id="17" name="Rectangle 16">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06AA64A-9AF8-551B-8FF9-6A4F4E155671}"/>
              </a:ext>
            </a:extLst>
          </p:cNvPr>
          <p:cNvPicPr>
            <a:picLocks noChangeAspect="1"/>
          </p:cNvPicPr>
          <p:nvPr/>
        </p:nvPicPr>
        <p:blipFill>
          <a:blip r:embed="rId7"/>
          <a:srcRect l="10557" r="14095" b="3"/>
          <a:stretch>
            <a:fillRect/>
          </a:stretch>
        </p:blipFill>
        <p:spPr>
          <a:xfrm>
            <a:off x="1412683" y="1410208"/>
            <a:ext cx="3876801" cy="3858780"/>
          </a:xfrm>
          <a:prstGeom prst="rect">
            <a:avLst/>
          </a:prstGeom>
        </p:spPr>
      </p:pic>
      <p:cxnSp>
        <p:nvCxnSpPr>
          <p:cNvPr id="19" name="Straight Connector 18">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553CDDC-690F-4D44-F68E-65299FF1177B}"/>
              </a:ext>
            </a:extLst>
          </p:cNvPr>
          <p:cNvSpPr>
            <a:spLocks noGrp="1"/>
          </p:cNvSpPr>
          <p:nvPr>
            <p:ph idx="1"/>
          </p:nvPr>
        </p:nvSpPr>
        <p:spPr>
          <a:xfrm>
            <a:off x="6094412" y="3153832"/>
            <a:ext cx="4802184" cy="2722036"/>
          </a:xfrm>
        </p:spPr>
        <p:txBody>
          <a:bodyPr>
            <a:normAutofit/>
          </a:bodyPr>
          <a:lstStyle/>
          <a:p>
            <a:pPr>
              <a:lnSpc>
                <a:spcPct val="90000"/>
              </a:lnSpc>
            </a:pPr>
            <a:r>
              <a:rPr lang="en-US" sz="1200" dirty="0">
                <a:latin typeface="Arial" panose="020B0604020202020204" pitchFamily="34" charset="0"/>
                <a:cs typeface="Arial" panose="020B0604020202020204" pitchFamily="34" charset="0"/>
              </a:rPr>
              <a:t>Educational technology enhances the collaborative learning process by providing platforms for team collaboration, communication, resource sharing and engagement, hence creating an improved learning experience in a higher education context (Alyami et al., 2023).</a:t>
            </a:r>
          </a:p>
          <a:p>
            <a:pPr>
              <a:lnSpc>
                <a:spcPct val="90000"/>
              </a:lnSpc>
            </a:pPr>
            <a:r>
              <a:rPr lang="en-US" sz="1200" dirty="0">
                <a:latin typeface="Arial" panose="020B0604020202020204" pitchFamily="34" charset="0"/>
                <a:cs typeface="Arial" panose="020B0604020202020204" pitchFamily="34" charset="0"/>
              </a:rPr>
              <a:t>Digital technologies such as trusted distributed learning systems that are based on blockchain technology create new opportunities for secure, transparent collaboration that increase levels of trust amongst learners due to their accountability with respect to their peers (Liu et al., 2023).</a:t>
            </a:r>
            <a:endParaRPr lang="en-GB" sz="1200" dirty="0">
              <a:latin typeface="Arial" panose="020B0604020202020204" pitchFamily="34" charset="0"/>
              <a:cs typeface="Arial" panose="020B0604020202020204" pitchFamily="34" charset="0"/>
            </a:endParaRPr>
          </a:p>
        </p:txBody>
      </p:sp>
      <p:pic>
        <p:nvPicPr>
          <p:cNvPr id="7" name="Audio 6">
            <a:extLst>
              <a:ext uri="{FF2B5EF4-FFF2-40B4-BE49-F238E27FC236}">
                <a16:creationId xmlns:a16="http://schemas.microsoft.com/office/drawing/2014/main" id="{9C35CD21-388D-7D83-7C08-04ABD39A077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88137571"/>
      </p:ext>
    </p:extLst>
  </p:cSld>
  <p:clrMapOvr>
    <a:masterClrMapping/>
  </p:clrMapOvr>
  <mc:AlternateContent xmlns:mc="http://schemas.openxmlformats.org/markup-compatibility/2006">
    <mc:Choice xmlns:p14="http://schemas.microsoft.com/office/powerpoint/2010/main" Requires="p14">
      <p:transition spd="slow" p14:dur="2000" advTm="43687"/>
    </mc:Choice>
    <mc:Fallback>
      <p:transition spd="slow" advTm="436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4"/>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FD712043-6911-5C91-2735-CCA4D8E904A5}"/>
              </a:ext>
            </a:extLst>
          </p:cNvPr>
          <p:cNvSpPr>
            <a:spLocks noGrp="1"/>
          </p:cNvSpPr>
          <p:nvPr>
            <p:ph type="title"/>
          </p:nvPr>
        </p:nvSpPr>
        <p:spPr>
          <a:xfrm>
            <a:off x="6094412" y="982132"/>
            <a:ext cx="4802185" cy="1303867"/>
          </a:xfrm>
        </p:spPr>
        <p:txBody>
          <a:bodyPr>
            <a:normAutofit/>
          </a:bodyPr>
          <a:lstStyle/>
          <a:p>
            <a:pPr>
              <a:lnSpc>
                <a:spcPct val="90000"/>
              </a:lnSpc>
            </a:pPr>
            <a:r>
              <a:rPr lang="en-US" sz="2400" dirty="0">
                <a:latin typeface="Arial Black" panose="020B0A04020102020204" pitchFamily="34" charset="0"/>
              </a:rPr>
              <a:t>STUDENTS MENTALITY DURING GROUP WORK</a:t>
            </a:r>
            <a:endParaRPr lang="en-GB" sz="2400" dirty="0">
              <a:latin typeface="Arial Black" panose="020B0A04020102020204" pitchFamily="34" charset="0"/>
            </a:endParaRPr>
          </a:p>
        </p:txBody>
      </p:sp>
      <p:sp>
        <p:nvSpPr>
          <p:cNvPr id="17" name="Rectangle 16">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DB08DDE-A4B4-340D-14E7-467979BB6D4B}"/>
              </a:ext>
            </a:extLst>
          </p:cNvPr>
          <p:cNvPicPr>
            <a:picLocks noChangeAspect="1"/>
          </p:cNvPicPr>
          <p:nvPr/>
        </p:nvPicPr>
        <p:blipFill>
          <a:blip r:embed="rId7"/>
          <a:srcRect l="33657" r="14602"/>
          <a:stretch>
            <a:fillRect/>
          </a:stretch>
        </p:blipFill>
        <p:spPr>
          <a:xfrm>
            <a:off x="1412683" y="1410208"/>
            <a:ext cx="3876801" cy="3858780"/>
          </a:xfrm>
          <a:prstGeom prst="rect">
            <a:avLst/>
          </a:prstGeom>
        </p:spPr>
      </p:pic>
      <p:cxnSp>
        <p:nvCxnSpPr>
          <p:cNvPr id="19" name="Straight Connector 18">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03B24AD9-19AF-A866-D47B-092A6317C72A}"/>
              </a:ext>
            </a:extLst>
          </p:cNvPr>
          <p:cNvSpPr>
            <a:spLocks noGrp="1"/>
          </p:cNvSpPr>
          <p:nvPr>
            <p:ph idx="1"/>
          </p:nvPr>
        </p:nvSpPr>
        <p:spPr>
          <a:xfrm>
            <a:off x="6094412" y="3064816"/>
            <a:ext cx="4802184" cy="2811051"/>
          </a:xfrm>
        </p:spPr>
        <p:txBody>
          <a:bodyPr>
            <a:normAutofit/>
          </a:bodyPr>
          <a:lstStyle/>
          <a:p>
            <a:pPr>
              <a:lnSpc>
                <a:spcPct val="90000"/>
              </a:lnSpc>
            </a:pPr>
            <a:r>
              <a:rPr lang="en-US" sz="1200" dirty="0">
                <a:latin typeface="Arial" panose="020B0604020202020204" pitchFamily="34" charset="0"/>
                <a:cs typeface="Arial" panose="020B0604020202020204" pitchFamily="34" charset="0"/>
              </a:rPr>
              <a:t>Students’ perceptions toward group work are influenced by both their cognitive and emotional experiences; thus, confidence, comfort, and perceived fairness in group settings are factors that shape students’ attitudes toward group work (Cantwell &amp; Andrews, 2002).</a:t>
            </a:r>
          </a:p>
          <a:p>
            <a:pPr>
              <a:lnSpc>
                <a:spcPct val="90000"/>
              </a:lnSpc>
            </a:pPr>
            <a:r>
              <a:rPr lang="en-US" sz="1200" dirty="0">
                <a:latin typeface="Arial" panose="020B0604020202020204" pitchFamily="34" charset="0"/>
                <a:cs typeface="Arial" panose="020B0604020202020204" pitchFamily="34" charset="0"/>
              </a:rPr>
              <a:t>Collaborative learning occurs when all participants in a supportive environment feel valued; therefore, it is important for educators to establish environments that promote all students’ successes and decrease students’ levels of anxiety while increasing levels of participation (Cantwell &amp; Andrews, 2002).</a:t>
            </a:r>
          </a:p>
          <a:p>
            <a:pPr>
              <a:lnSpc>
                <a:spcPct val="90000"/>
              </a:lnSpc>
            </a:pPr>
            <a:endParaRPr lang="en-GB" sz="1500" dirty="0"/>
          </a:p>
        </p:txBody>
      </p:sp>
      <p:pic>
        <p:nvPicPr>
          <p:cNvPr id="7" name="Audio 6">
            <a:extLst>
              <a:ext uri="{FF2B5EF4-FFF2-40B4-BE49-F238E27FC236}">
                <a16:creationId xmlns:a16="http://schemas.microsoft.com/office/drawing/2014/main" id="{6131BFA7-EAC1-42B3-222D-A1EF6767794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0812672"/>
      </p:ext>
    </p:extLst>
  </p:cSld>
  <p:clrMapOvr>
    <a:masterClrMapping/>
  </p:clrMapOvr>
  <mc:AlternateContent xmlns:mc="http://schemas.openxmlformats.org/markup-compatibility/2006">
    <mc:Choice xmlns:p14="http://schemas.microsoft.com/office/powerpoint/2010/main" Requires="p14">
      <p:transition spd="slow" p14:dur="2000" advTm="50659"/>
    </mc:Choice>
    <mc:Fallback>
      <p:transition spd="slow" advTm="506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4"/>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CE8339D5-C5B0-1E8F-0BCD-285E92E90BA1}"/>
              </a:ext>
            </a:extLst>
          </p:cNvPr>
          <p:cNvSpPr>
            <a:spLocks noGrp="1"/>
          </p:cNvSpPr>
          <p:nvPr>
            <p:ph type="title"/>
          </p:nvPr>
        </p:nvSpPr>
        <p:spPr>
          <a:xfrm>
            <a:off x="6094412" y="982132"/>
            <a:ext cx="4802185" cy="1303867"/>
          </a:xfrm>
        </p:spPr>
        <p:txBody>
          <a:bodyPr>
            <a:normAutofit/>
          </a:bodyPr>
          <a:lstStyle/>
          <a:p>
            <a:pPr>
              <a:lnSpc>
                <a:spcPct val="90000"/>
              </a:lnSpc>
            </a:pPr>
            <a:r>
              <a:rPr lang="en-US" sz="2400" dirty="0">
                <a:latin typeface="Arial Black" panose="020B0A04020102020204" pitchFamily="34" charset="0"/>
              </a:rPr>
              <a:t>SUPPORTING CRITICAL THINKING AND SKILL DEVELOPMENT</a:t>
            </a:r>
            <a:endParaRPr lang="en-GB" sz="2400" dirty="0">
              <a:latin typeface="Arial Black" panose="020B0A04020102020204" pitchFamily="34" charset="0"/>
            </a:endParaRPr>
          </a:p>
        </p:txBody>
      </p:sp>
      <p:sp>
        <p:nvSpPr>
          <p:cNvPr id="17" name="Rectangle 16">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FD0B938-EB3A-8CA2-E0F4-D61B3EB9CBCC}"/>
              </a:ext>
            </a:extLst>
          </p:cNvPr>
          <p:cNvPicPr>
            <a:picLocks noChangeAspect="1"/>
          </p:cNvPicPr>
          <p:nvPr/>
        </p:nvPicPr>
        <p:blipFill>
          <a:blip r:embed="rId7"/>
          <a:srcRect r="-1" b="464"/>
          <a:stretch>
            <a:fillRect/>
          </a:stretch>
        </p:blipFill>
        <p:spPr>
          <a:xfrm>
            <a:off x="1412683" y="1410208"/>
            <a:ext cx="3876801" cy="3858780"/>
          </a:xfrm>
          <a:prstGeom prst="rect">
            <a:avLst/>
          </a:prstGeom>
        </p:spPr>
      </p:pic>
      <p:cxnSp>
        <p:nvCxnSpPr>
          <p:cNvPr id="19" name="Straight Connector 18">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28F0536B-773B-2177-5490-DE9D31DB181B}"/>
              </a:ext>
            </a:extLst>
          </p:cNvPr>
          <p:cNvSpPr>
            <a:spLocks noGrp="1"/>
          </p:cNvSpPr>
          <p:nvPr>
            <p:ph idx="1"/>
          </p:nvPr>
        </p:nvSpPr>
        <p:spPr>
          <a:xfrm>
            <a:off x="6094412" y="2556932"/>
            <a:ext cx="4802184" cy="3318936"/>
          </a:xfrm>
        </p:spPr>
        <p:txBody>
          <a:bodyPr>
            <a:normAutofit/>
          </a:bodyPr>
          <a:lstStyle/>
          <a:p>
            <a:pPr>
              <a:lnSpc>
                <a:spcPct val="90000"/>
              </a:lnSpc>
            </a:pPr>
            <a:r>
              <a:rPr lang="en-US" sz="1200" dirty="0">
                <a:latin typeface="Arial" panose="020B0604020202020204" pitchFamily="34" charset="0"/>
                <a:cs typeface="Arial" panose="020B0604020202020204" pitchFamily="34" charset="0"/>
              </a:rPr>
              <a:t>Collaborative learning encourages students to examine what they know, examine the grounds for their beliefs, and critically assess their interpretations of what they see around them, thus enabling them to develop much more critical thinking abilities (</a:t>
            </a:r>
            <a:r>
              <a:rPr lang="en-US" sz="1200" dirty="0" err="1">
                <a:latin typeface="Arial" panose="020B0604020202020204" pitchFamily="34" charset="0"/>
                <a:cs typeface="Arial" panose="020B0604020202020204" pitchFamily="34" charset="0"/>
              </a:rPr>
              <a:t>Warsah</a:t>
            </a:r>
            <a:r>
              <a:rPr lang="en-US" sz="1200" dirty="0">
                <a:latin typeface="Arial" panose="020B0604020202020204" pitchFamily="34" charset="0"/>
                <a:cs typeface="Arial" panose="020B0604020202020204" pitchFamily="34" charset="0"/>
              </a:rPr>
              <a:t> et al., 2021).</a:t>
            </a:r>
          </a:p>
          <a:p>
            <a:pPr>
              <a:lnSpc>
                <a:spcPct val="90000"/>
              </a:lnSpc>
            </a:pPr>
            <a:r>
              <a:rPr lang="en-US" sz="1200" dirty="0">
                <a:latin typeface="Arial" panose="020B0604020202020204" pitchFamily="34" charset="0"/>
                <a:cs typeface="Arial" panose="020B0604020202020204" pitchFamily="34" charset="0"/>
              </a:rPr>
              <a:t>Group collaboration enables the development of communication skills; teamwork and problem-solving skills that are key requirements of both academia and the workplace (</a:t>
            </a:r>
            <a:r>
              <a:rPr lang="en-US" sz="1200" dirty="0" err="1">
                <a:latin typeface="Arial" panose="020B0604020202020204" pitchFamily="34" charset="0"/>
                <a:cs typeface="Arial" panose="020B0604020202020204" pitchFamily="34" charset="0"/>
              </a:rPr>
              <a:t>Sidgi</a:t>
            </a:r>
            <a:r>
              <a:rPr lang="en-US" sz="1200" dirty="0">
                <a:latin typeface="Arial" panose="020B0604020202020204" pitchFamily="34" charset="0"/>
                <a:cs typeface="Arial" panose="020B0604020202020204" pitchFamily="34" charset="0"/>
              </a:rPr>
              <a:t>, 2022).</a:t>
            </a:r>
            <a:endParaRPr lang="en-GB" sz="1200" dirty="0">
              <a:latin typeface="Arial" panose="020B0604020202020204" pitchFamily="34" charset="0"/>
              <a:cs typeface="Arial" panose="020B0604020202020204" pitchFamily="34" charset="0"/>
            </a:endParaRPr>
          </a:p>
        </p:txBody>
      </p:sp>
      <p:pic>
        <p:nvPicPr>
          <p:cNvPr id="7" name="Audio 6">
            <a:extLst>
              <a:ext uri="{FF2B5EF4-FFF2-40B4-BE49-F238E27FC236}">
                <a16:creationId xmlns:a16="http://schemas.microsoft.com/office/drawing/2014/main" id="{A423A030-280D-CEE0-B04D-580A11742B7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64847242"/>
      </p:ext>
    </p:extLst>
  </p:cSld>
  <p:clrMapOvr>
    <a:masterClrMapping/>
  </p:clrMapOvr>
  <mc:AlternateContent xmlns:mc="http://schemas.openxmlformats.org/markup-compatibility/2006">
    <mc:Choice xmlns:p14="http://schemas.microsoft.com/office/powerpoint/2010/main" Requires="p14">
      <p:transition spd="slow" p14:dur="2000" advTm="33524"/>
    </mc:Choice>
    <mc:Fallback>
      <p:transition spd="slow" advTm="335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4"/>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6B761B38-5696-7206-7BB7-92AB5D537643}"/>
              </a:ext>
            </a:extLst>
          </p:cNvPr>
          <p:cNvSpPr>
            <a:spLocks noGrp="1"/>
          </p:cNvSpPr>
          <p:nvPr>
            <p:ph type="title"/>
          </p:nvPr>
        </p:nvSpPr>
        <p:spPr>
          <a:xfrm>
            <a:off x="6094412" y="982132"/>
            <a:ext cx="5004945" cy="1313323"/>
          </a:xfrm>
        </p:spPr>
        <p:txBody>
          <a:bodyPr>
            <a:noAutofit/>
          </a:bodyPr>
          <a:lstStyle/>
          <a:p>
            <a:pPr>
              <a:lnSpc>
                <a:spcPct val="90000"/>
              </a:lnSpc>
            </a:pPr>
            <a:r>
              <a:rPr lang="en-US" sz="2400" dirty="0">
                <a:latin typeface="Arial Black" panose="020B0A04020102020204" pitchFamily="34" charset="0"/>
              </a:rPr>
              <a:t>APPLICATIONS OF COLLABORATIVE LEARNING IN HIGHER EDUCATION</a:t>
            </a:r>
            <a:endParaRPr lang="en-GB" sz="2400" dirty="0">
              <a:latin typeface="Arial Black" panose="020B0A04020102020204" pitchFamily="34" charset="0"/>
            </a:endParaRPr>
          </a:p>
        </p:txBody>
      </p:sp>
      <p:sp>
        <p:nvSpPr>
          <p:cNvPr id="17" name="Rectangle 16">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D698F0F-B505-CC60-17FD-C2CEF1BF1B69}"/>
              </a:ext>
            </a:extLst>
          </p:cNvPr>
          <p:cNvPicPr>
            <a:picLocks noChangeAspect="1"/>
          </p:cNvPicPr>
          <p:nvPr/>
        </p:nvPicPr>
        <p:blipFill>
          <a:blip r:embed="rId7"/>
          <a:srcRect l="10161" r="7934" b="1"/>
          <a:stretch>
            <a:fillRect/>
          </a:stretch>
        </p:blipFill>
        <p:spPr>
          <a:xfrm>
            <a:off x="1412683" y="1410208"/>
            <a:ext cx="3876801" cy="3858780"/>
          </a:xfrm>
          <a:prstGeom prst="rect">
            <a:avLst/>
          </a:prstGeom>
        </p:spPr>
      </p:pic>
      <p:cxnSp>
        <p:nvCxnSpPr>
          <p:cNvPr id="19" name="Straight Connector 18">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3A688A0F-0307-2D6C-4E30-0C0DFC45E228}"/>
              </a:ext>
            </a:extLst>
          </p:cNvPr>
          <p:cNvSpPr>
            <a:spLocks noGrp="1"/>
          </p:cNvSpPr>
          <p:nvPr>
            <p:ph idx="1"/>
          </p:nvPr>
        </p:nvSpPr>
        <p:spPr>
          <a:xfrm>
            <a:off x="6094412" y="3010240"/>
            <a:ext cx="4802184" cy="2865628"/>
          </a:xfrm>
        </p:spPr>
        <p:txBody>
          <a:bodyPr>
            <a:normAutofit/>
          </a:bodyPr>
          <a:lstStyle/>
          <a:p>
            <a:pPr>
              <a:lnSpc>
                <a:spcPct val="90000"/>
              </a:lnSpc>
            </a:pPr>
            <a:r>
              <a:rPr lang="en-US" sz="1200" dirty="0">
                <a:latin typeface="Arial" panose="020B0604020202020204" pitchFamily="34" charset="0"/>
                <a:cs typeface="Arial" panose="020B0604020202020204" pitchFamily="34" charset="0"/>
              </a:rPr>
              <a:t>Collaboration increasingly provides a method for university educators to support active learning and help students become more self-directed learners; therefore, students become more successful learners in higher education (Alyami et al., 2023).</a:t>
            </a:r>
          </a:p>
          <a:p>
            <a:pPr>
              <a:lnSpc>
                <a:spcPct val="90000"/>
              </a:lnSpc>
            </a:pPr>
            <a:r>
              <a:rPr lang="en-US" sz="1200" dirty="0">
                <a:latin typeface="Arial" panose="020B0604020202020204" pitchFamily="34" charset="0"/>
                <a:cs typeface="Arial" panose="020B0604020202020204" pitchFamily="34" charset="0"/>
              </a:rPr>
              <a:t>Group-based collaborative tasks provide opportunities for students to develop skills required to become successful in work environments where teamwork; sharing of responsibilities and communicating effectively are required (Shimizu et al., 2022).</a:t>
            </a:r>
            <a:endParaRPr lang="en-GB" sz="1200" dirty="0">
              <a:latin typeface="Arial" panose="020B0604020202020204" pitchFamily="34" charset="0"/>
              <a:cs typeface="Arial" panose="020B0604020202020204" pitchFamily="34" charset="0"/>
            </a:endParaRPr>
          </a:p>
        </p:txBody>
      </p:sp>
      <p:pic>
        <p:nvPicPr>
          <p:cNvPr id="7" name="Audio 6">
            <a:extLst>
              <a:ext uri="{FF2B5EF4-FFF2-40B4-BE49-F238E27FC236}">
                <a16:creationId xmlns:a16="http://schemas.microsoft.com/office/drawing/2014/main" id="{AE277957-912E-1DD7-1C47-060A0291AAF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009421311"/>
      </p:ext>
    </p:extLst>
  </p:cSld>
  <p:clrMapOvr>
    <a:masterClrMapping/>
  </p:clrMapOvr>
  <mc:AlternateContent xmlns:mc="http://schemas.openxmlformats.org/markup-compatibility/2006">
    <mc:Choice xmlns:p14="http://schemas.microsoft.com/office/powerpoint/2010/main" Requires="p14">
      <p:transition spd="slow" p14:dur="2000" advTm="31450"/>
    </mc:Choice>
    <mc:Fallback>
      <p:transition spd="slow" advTm="314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ED6F3-B710-D1FA-6897-EFB4B846634C}"/>
              </a:ext>
            </a:extLst>
          </p:cNvPr>
          <p:cNvSpPr>
            <a:spLocks noGrp="1"/>
          </p:cNvSpPr>
          <p:nvPr>
            <p:ph type="title"/>
          </p:nvPr>
        </p:nvSpPr>
        <p:spPr/>
        <p:txBody>
          <a:bodyPr>
            <a:normAutofit/>
          </a:bodyPr>
          <a:lstStyle/>
          <a:p>
            <a:r>
              <a:rPr lang="en-GB" sz="2400" dirty="0">
                <a:latin typeface="Arial Black" panose="020B0A04020102020204" pitchFamily="34" charset="0"/>
              </a:rPr>
              <a:t>References </a:t>
            </a:r>
          </a:p>
        </p:txBody>
      </p:sp>
      <p:sp>
        <p:nvSpPr>
          <p:cNvPr id="3" name="Content Placeholder 2">
            <a:extLst>
              <a:ext uri="{FF2B5EF4-FFF2-40B4-BE49-F238E27FC236}">
                <a16:creationId xmlns:a16="http://schemas.microsoft.com/office/drawing/2014/main" id="{5ED8CAAB-E40B-89D7-AD39-EFDBFC2477A9}"/>
              </a:ext>
            </a:extLst>
          </p:cNvPr>
          <p:cNvSpPr>
            <a:spLocks noGrp="1"/>
          </p:cNvSpPr>
          <p:nvPr>
            <p:ph idx="1"/>
          </p:nvPr>
        </p:nvSpPr>
        <p:spPr>
          <a:xfrm>
            <a:off x="882870" y="2556932"/>
            <a:ext cx="10392628" cy="3318936"/>
          </a:xfrm>
        </p:spPr>
        <p:txBody>
          <a:bodyPr>
            <a:noAutofit/>
          </a:bodyPr>
          <a:lstStyle/>
          <a:p>
            <a:r>
              <a:rPr lang="en-US" sz="1200" dirty="0">
                <a:latin typeface="Arial" panose="020B0604020202020204" pitchFamily="34" charset="0"/>
                <a:cs typeface="Arial" panose="020B0604020202020204" pitchFamily="34" charset="0"/>
              </a:rPr>
              <a:t>Alyami, A., Pileggi, S. F., &amp; </a:t>
            </a:r>
            <a:r>
              <a:rPr lang="en-US" sz="1200" dirty="0" err="1">
                <a:latin typeface="Arial" panose="020B0604020202020204" pitchFamily="34" charset="0"/>
                <a:cs typeface="Arial" panose="020B0604020202020204" pitchFamily="34" charset="0"/>
              </a:rPr>
              <a:t>Hawryszkiewycz</a:t>
            </a:r>
            <a:r>
              <a:rPr lang="en-US" sz="1200" dirty="0">
                <a:latin typeface="Arial" panose="020B0604020202020204" pitchFamily="34" charset="0"/>
                <a:cs typeface="Arial" panose="020B0604020202020204" pitchFamily="34" charset="0"/>
              </a:rPr>
              <a:t>, I. (2023). Knowledge development, technology and quality of experience in collaborative learning: A perspective from Saudi Arabia universities. </a:t>
            </a:r>
            <a:r>
              <a:rPr lang="en-US" sz="1200" i="1" dirty="0">
                <a:latin typeface="Arial" panose="020B0604020202020204" pitchFamily="34" charset="0"/>
                <a:cs typeface="Arial" panose="020B0604020202020204" pitchFamily="34" charset="0"/>
              </a:rPr>
              <a:t>Quality &amp; Quantity, 57</a:t>
            </a:r>
            <a:r>
              <a:rPr lang="en-US" sz="1200" dirty="0">
                <a:latin typeface="Arial" panose="020B0604020202020204" pitchFamily="34" charset="0"/>
                <a:cs typeface="Arial" panose="020B0604020202020204" pitchFamily="34" charset="0"/>
              </a:rPr>
              <a:t>(4), 3085–3104.</a:t>
            </a:r>
          </a:p>
          <a:p>
            <a:r>
              <a:rPr lang="en-US" sz="1200" dirty="0">
                <a:latin typeface="Arial" panose="020B0604020202020204" pitchFamily="34" charset="0"/>
                <a:cs typeface="Arial" panose="020B0604020202020204" pitchFamily="34" charset="0"/>
              </a:rPr>
              <a:t>Cantwell, R. H., &amp; Andrews, B. (2002). Cognitive and psychological factors underlying secondary students’ feelings towards group work. </a:t>
            </a:r>
            <a:r>
              <a:rPr lang="en-US" sz="1200" i="1" dirty="0">
                <a:latin typeface="Arial" panose="020B0604020202020204" pitchFamily="34" charset="0"/>
                <a:cs typeface="Arial" panose="020B0604020202020204" pitchFamily="34" charset="0"/>
              </a:rPr>
              <a:t>Educational Psychology: International Journal of Experimental Educational Psychology, 22</a:t>
            </a:r>
            <a:r>
              <a:rPr lang="en-US" sz="1200" dirty="0">
                <a:latin typeface="Arial" panose="020B0604020202020204" pitchFamily="34" charset="0"/>
                <a:cs typeface="Arial" panose="020B0604020202020204" pitchFamily="34" charset="0"/>
              </a:rPr>
              <a:t>(1), 75–91.</a:t>
            </a:r>
          </a:p>
          <a:p>
            <a:r>
              <a:rPr lang="en-US" sz="1200" dirty="0">
                <a:latin typeface="Arial" panose="020B0604020202020204" pitchFamily="34" charset="0"/>
                <a:cs typeface="Arial" panose="020B0604020202020204" pitchFamily="34" charset="0"/>
              </a:rPr>
              <a:t>Chen, H.-C. (2008</a:t>
            </a:r>
            <a:r>
              <a:rPr lang="en-US" sz="1200" i="1" dirty="0">
                <a:latin typeface="Arial" panose="020B0604020202020204" pitchFamily="34" charset="0"/>
                <a:cs typeface="Arial" panose="020B0604020202020204" pitchFamily="34" charset="0"/>
              </a:rPr>
              <a:t>). Cooperative learning on second/foreign language education: Theory and practice. </a:t>
            </a:r>
            <a:r>
              <a:rPr lang="en-US" sz="1200" dirty="0" err="1">
                <a:latin typeface="Arial" panose="020B0604020202020204" pitchFamily="34" charset="0"/>
                <a:cs typeface="Arial" panose="020B0604020202020204" pitchFamily="34" charset="0"/>
              </a:rPr>
              <a:t>Acad</a:t>
            </a:r>
            <a:r>
              <a:rPr lang="en-US" sz="1200" dirty="0">
                <a:latin typeface="Arial" panose="020B0604020202020204" pitchFamily="34" charset="0"/>
                <a:cs typeface="Arial" panose="020B0604020202020204" pitchFamily="34" charset="0"/>
              </a:rPr>
              <a:t> J Kang Ning, 10, 197–216.</a:t>
            </a:r>
          </a:p>
          <a:p>
            <a:r>
              <a:rPr lang="en-US" sz="1200" dirty="0">
                <a:latin typeface="Arial" panose="020B0604020202020204" pitchFamily="34" charset="0"/>
                <a:cs typeface="Arial" panose="020B0604020202020204" pitchFamily="34" charset="0"/>
              </a:rPr>
              <a:t>Chen, R. Y., &amp; Hird, B. (2006). Group work in the EFL classroom in China: A closer look. </a:t>
            </a:r>
            <a:r>
              <a:rPr lang="en-US" sz="1200" i="1" dirty="0">
                <a:latin typeface="Arial" panose="020B0604020202020204" pitchFamily="34" charset="0"/>
                <a:cs typeface="Arial" panose="020B0604020202020204" pitchFamily="34" charset="0"/>
              </a:rPr>
              <a:t>RELC Journal, 37</a:t>
            </a:r>
            <a:r>
              <a:rPr lang="en-US" sz="1200" dirty="0">
                <a:latin typeface="Arial" panose="020B0604020202020204" pitchFamily="34" charset="0"/>
                <a:cs typeface="Arial" panose="020B0604020202020204" pitchFamily="34" charset="0"/>
              </a:rPr>
              <a:t>(1), 91–103.</a:t>
            </a:r>
          </a:p>
          <a:p>
            <a:r>
              <a:rPr lang="en-US" sz="1200" dirty="0">
                <a:latin typeface="Arial" panose="020B0604020202020204" pitchFamily="34" charset="0"/>
                <a:cs typeface="Arial" panose="020B0604020202020204" pitchFamily="34" charset="0"/>
              </a:rPr>
              <a:t>Liu, J., Hai, X., &amp; Li, K. (2023). TDLearning: Trusted distributed collaborative learning based on blockchain smart contracts. </a:t>
            </a:r>
            <a:r>
              <a:rPr lang="en-US" sz="1200" i="1" dirty="0">
                <a:latin typeface="Arial" panose="020B0604020202020204" pitchFamily="34" charset="0"/>
                <a:cs typeface="Arial" panose="020B0604020202020204" pitchFamily="34" charset="0"/>
              </a:rPr>
              <a:t>Future Internet, 16</a:t>
            </a:r>
            <a:r>
              <a:rPr lang="en-US" sz="1200" dirty="0">
                <a:latin typeface="Arial" panose="020B0604020202020204" pitchFamily="34" charset="0"/>
                <a:cs typeface="Arial" panose="020B0604020202020204" pitchFamily="34" charset="0"/>
              </a:rPr>
              <a:t>(1), 6. </a:t>
            </a:r>
            <a:r>
              <a:rPr lang="en-US" sz="1200" dirty="0">
                <a:latin typeface="Arial" panose="020B0604020202020204" pitchFamily="34" charset="0"/>
                <a:cs typeface="Arial" panose="020B0604020202020204" pitchFamily="34" charset="0"/>
                <a:hlinkClick r:id="rId4"/>
              </a:rPr>
              <a:t>https://doi.org/10.3390/fi16010006</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Shimizu, I., Matsuyama, Y., Duvivier, R., &amp; van der Vleuten, C. (2022). Perceived positive social interdependence in online versus face-to-face team-based learning styles of collaborative learning: A </a:t>
            </a:r>
            <a:r>
              <a:rPr lang="en-US" sz="1200" dirty="0" err="1">
                <a:latin typeface="Arial" panose="020B0604020202020204" pitchFamily="34" charset="0"/>
                <a:cs typeface="Arial" panose="020B0604020202020204" pitchFamily="34" charset="0"/>
              </a:rPr>
              <a:t>randomised</a:t>
            </a:r>
            <a:r>
              <a:rPr lang="en-US" sz="1200" dirty="0">
                <a:latin typeface="Arial" panose="020B0604020202020204" pitchFamily="34" charset="0"/>
                <a:cs typeface="Arial" panose="020B0604020202020204" pitchFamily="34" charset="0"/>
              </a:rPr>
              <a:t>, controlled, mixed-methods study. </a:t>
            </a:r>
            <a:r>
              <a:rPr lang="en-US" sz="1200" i="1" dirty="0">
                <a:latin typeface="Arial" panose="020B0604020202020204" pitchFamily="34" charset="0"/>
                <a:cs typeface="Arial" panose="020B0604020202020204" pitchFamily="34" charset="0"/>
              </a:rPr>
              <a:t>BMC Medical Education, 22</a:t>
            </a:r>
            <a:r>
              <a:rPr lang="en-US" sz="1200" dirty="0">
                <a:latin typeface="Arial" panose="020B0604020202020204" pitchFamily="34" charset="0"/>
                <a:cs typeface="Arial" panose="020B0604020202020204" pitchFamily="34" charset="0"/>
              </a:rPr>
              <a:t>(1), 567.</a:t>
            </a:r>
          </a:p>
          <a:p>
            <a:r>
              <a:rPr lang="en-US" sz="1200" dirty="0" err="1">
                <a:latin typeface="Arial" panose="020B0604020202020204" pitchFamily="34" charset="0"/>
                <a:cs typeface="Arial" panose="020B0604020202020204" pitchFamily="34" charset="0"/>
              </a:rPr>
              <a:t>Sidgi</a:t>
            </a:r>
            <a:r>
              <a:rPr lang="en-US" sz="1200" dirty="0">
                <a:latin typeface="Arial" panose="020B0604020202020204" pitchFamily="34" charset="0"/>
                <a:cs typeface="Arial" panose="020B0604020202020204" pitchFamily="34" charset="0"/>
              </a:rPr>
              <a:t>, L. F. S. (2022). The benefits of using collaborative learning strategy in higher education. </a:t>
            </a:r>
            <a:r>
              <a:rPr lang="en-US" sz="1200" i="1" dirty="0">
                <a:latin typeface="Arial" panose="020B0604020202020204" pitchFamily="34" charset="0"/>
                <a:cs typeface="Arial" panose="020B0604020202020204" pitchFamily="34" charset="0"/>
              </a:rPr>
              <a:t>International Journal of English Literature and Social Sciences, 7</a:t>
            </a:r>
            <a:r>
              <a:rPr lang="en-US" sz="1200" dirty="0">
                <a:latin typeface="Arial" panose="020B0604020202020204" pitchFamily="34" charset="0"/>
                <a:cs typeface="Arial" panose="020B0604020202020204" pitchFamily="34" charset="0"/>
              </a:rPr>
              <a:t>(6), 217–224.</a:t>
            </a:r>
          </a:p>
          <a:p>
            <a:r>
              <a:rPr lang="en-US" sz="1200" dirty="0" err="1">
                <a:latin typeface="Arial" panose="020B0604020202020204" pitchFamily="34" charset="0"/>
                <a:cs typeface="Arial" panose="020B0604020202020204" pitchFamily="34" charset="0"/>
              </a:rPr>
              <a:t>Warsah</a:t>
            </a:r>
            <a:r>
              <a:rPr lang="en-US" sz="1200" dirty="0">
                <a:latin typeface="Arial" panose="020B0604020202020204" pitchFamily="34" charset="0"/>
                <a:cs typeface="Arial" panose="020B0604020202020204" pitchFamily="34" charset="0"/>
              </a:rPr>
              <a:t>, I., Morganna, R., </a:t>
            </a:r>
            <a:r>
              <a:rPr lang="en-US" sz="1200" dirty="0" err="1">
                <a:latin typeface="Arial" panose="020B0604020202020204" pitchFamily="34" charset="0"/>
                <a:cs typeface="Arial" panose="020B0604020202020204" pitchFamily="34" charset="0"/>
              </a:rPr>
              <a:t>Uyun</a:t>
            </a:r>
            <a:r>
              <a:rPr lang="en-US" sz="1200" dirty="0">
                <a:latin typeface="Arial" panose="020B0604020202020204" pitchFamily="34" charset="0"/>
                <a:cs typeface="Arial" panose="020B0604020202020204" pitchFamily="34" charset="0"/>
              </a:rPr>
              <a:t>, M., Afandi, M., &amp; </a:t>
            </a:r>
            <a:r>
              <a:rPr lang="en-US" sz="1200" dirty="0" err="1">
                <a:latin typeface="Arial" panose="020B0604020202020204" pitchFamily="34" charset="0"/>
                <a:cs typeface="Arial" panose="020B0604020202020204" pitchFamily="34" charset="0"/>
              </a:rPr>
              <a:t>Hamengkubuwono</a:t>
            </a:r>
            <a:r>
              <a:rPr lang="en-US" sz="1200" dirty="0">
                <a:latin typeface="Arial" panose="020B0604020202020204" pitchFamily="34" charset="0"/>
                <a:cs typeface="Arial" panose="020B0604020202020204" pitchFamily="34" charset="0"/>
              </a:rPr>
              <a:t>, H. (2021). The impact of collaborative learning on learners’ critical thinking skills. </a:t>
            </a:r>
            <a:r>
              <a:rPr lang="en-US" sz="1200" i="1" dirty="0">
                <a:latin typeface="Arial" panose="020B0604020202020204" pitchFamily="34" charset="0"/>
                <a:cs typeface="Arial" panose="020B0604020202020204" pitchFamily="34" charset="0"/>
              </a:rPr>
              <a:t>International Journal of Instruction, 14</a:t>
            </a:r>
            <a:r>
              <a:rPr lang="en-US" sz="1200" dirty="0">
                <a:latin typeface="Arial" panose="020B0604020202020204" pitchFamily="34" charset="0"/>
                <a:cs typeface="Arial" panose="020B0604020202020204" pitchFamily="34" charset="0"/>
              </a:rPr>
              <a:t>(2), 443–460.</a:t>
            </a:r>
            <a:endParaRPr lang="en-GB" sz="1200" dirty="0">
              <a:latin typeface="Arial" panose="020B0604020202020204" pitchFamily="34" charset="0"/>
              <a:cs typeface="Arial" panose="020B0604020202020204" pitchFamily="34" charset="0"/>
            </a:endParaRPr>
          </a:p>
        </p:txBody>
      </p:sp>
      <p:pic>
        <p:nvPicPr>
          <p:cNvPr id="6" name="Audio 5">
            <a:extLst>
              <a:ext uri="{FF2B5EF4-FFF2-40B4-BE49-F238E27FC236}">
                <a16:creationId xmlns:a16="http://schemas.microsoft.com/office/drawing/2014/main" id="{AA7B4FF7-43BE-5227-E7D3-BC69947C402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50645536"/>
      </p:ext>
    </p:extLst>
  </p:cSld>
  <p:clrMapOvr>
    <a:masterClrMapping/>
  </p:clrMapOvr>
  <mc:AlternateContent xmlns:mc="http://schemas.openxmlformats.org/markup-compatibility/2006">
    <mc:Choice xmlns:p14="http://schemas.microsoft.com/office/powerpoint/2010/main" Requires="p14">
      <p:transition spd="slow" p14:dur="2000" advTm="31218"/>
    </mc:Choice>
    <mc:Fallback>
      <p:transition spd="slow" advTm="312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58</TotalTime>
  <Words>983</Words>
  <PresentationFormat>Widescreen</PresentationFormat>
  <Paragraphs>33</Paragraphs>
  <Slides>8</Slides>
  <Notes>0</Notes>
  <HiddenSlides>0</HiddenSlides>
  <MMClips>8</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Arial Black</vt:lpstr>
      <vt:lpstr>Garamond</vt:lpstr>
      <vt:lpstr>Organic</vt:lpstr>
      <vt:lpstr>COLLABORATIVE LEARNING</vt:lpstr>
      <vt:lpstr>COLLABORATING ENHANCES LEARNING</vt:lpstr>
      <vt:lpstr>COLLABORATIVE LEARNING &amp; LANGUAGE &amp; COMMUNICATIONS SKILLS </vt:lpstr>
      <vt:lpstr>TECHNOLOGY ENHANCING COLLABORATIVE LEARNING</vt:lpstr>
      <vt:lpstr>STUDENTS MENTALITY DURING GROUP WORK</vt:lpstr>
      <vt:lpstr>SUPPORTING CRITICAL THINKING AND SKILL DEVELOPMENT</vt:lpstr>
      <vt:lpstr>APPLICATIONS OF COLLABORATIVE LEARNING IN HIGHER EDUCATION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2025-12-02T00:22:24Z</dcterms:created>
  <dcterms:modified xsi:type="dcterms:W3CDTF">2025-12-03T21:07:15Z</dcterms:modified>
</cp:coreProperties>
</file>