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75" r:id="rId3"/>
    <p:sldId id="276" r:id="rId4"/>
    <p:sldId id="305" r:id="rId5"/>
    <p:sldId id="285" r:id="rId6"/>
    <p:sldId id="306" r:id="rId7"/>
    <p:sldId id="307" r:id="rId8"/>
    <p:sldId id="309" r:id="rId9"/>
    <p:sldId id="287" r:id="rId10"/>
    <p:sldId id="289" r:id="rId11"/>
    <p:sldId id="290" r:id="rId12"/>
    <p:sldId id="304" r:id="rId13"/>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88EB99-1F8D-381A-F2A4-C6F3B3175655}" v="4" dt="2024-11-06T15:39:07.507"/>
    <p1510:client id="{14AD6204-2E9F-6C56-7C19-F008900B9DD8}" v="88" dt="2024-11-06T15:38:49.001"/>
    <p1510:client id="{638C7873-12B8-7536-14C5-DC341429FBB4}" v="1" dt="2024-11-06T15:31:37.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ru Varga (2022595)" userId="S::2022595@student.uwtsd.ac.uk::19b80e7b-e53c-43e7-9dce-c3f5bf523eaf" providerId="AD" clId="Web-{14AD6204-2E9F-6C56-7C19-F008900B9DD8}"/>
    <pc:docChg chg="modSld">
      <pc:chgData name="Petru Varga (2022595)" userId="S::2022595@student.uwtsd.ac.uk::19b80e7b-e53c-43e7-9dce-c3f5bf523eaf" providerId="AD" clId="Web-{14AD6204-2E9F-6C56-7C19-F008900B9DD8}" dt="2024-11-06T15:38:43.923" v="47" actId="20577"/>
      <pc:docMkLst>
        <pc:docMk/>
      </pc:docMkLst>
      <pc:sldChg chg="modSp">
        <pc:chgData name="Petru Varga (2022595)" userId="S::2022595@student.uwtsd.ac.uk::19b80e7b-e53c-43e7-9dce-c3f5bf523eaf" providerId="AD" clId="Web-{14AD6204-2E9F-6C56-7C19-F008900B9DD8}" dt="2024-11-06T15:38:43.923" v="47" actId="20577"/>
        <pc:sldMkLst>
          <pc:docMk/>
          <pc:sldMk cId="0" sldId="256"/>
        </pc:sldMkLst>
        <pc:spChg chg="mod">
          <ac:chgData name="Petru Varga (2022595)" userId="S::2022595@student.uwtsd.ac.uk::19b80e7b-e53c-43e7-9dce-c3f5bf523eaf" providerId="AD" clId="Web-{14AD6204-2E9F-6C56-7C19-F008900B9DD8}" dt="2024-11-06T15:38:43.923" v="47" actId="20577"/>
          <ac:spMkLst>
            <pc:docMk/>
            <pc:sldMk cId="0" sldId="256"/>
            <ac:spMk id="17" creationId="{817558DA-93C8-4D95-9DBF-B5F97D76663A}"/>
          </ac:spMkLst>
        </pc:spChg>
      </pc:sldChg>
    </pc:docChg>
  </pc:docChgLst>
  <pc:docChgLst>
    <pc:chgData name="Petru Varga (2022595)" userId="S::2022595@student.uwtsd.ac.uk::19b80e7b-e53c-43e7-9dce-c3f5bf523eaf" providerId="AD" clId="Web-{375E2B6A-C6DD-7669-57A6-9460B6BE84F8}"/>
    <pc:docChg chg="modSld">
      <pc:chgData name="Petru Varga (2022595)" userId="S::2022595@student.uwtsd.ac.uk::19b80e7b-e53c-43e7-9dce-c3f5bf523eaf" providerId="AD" clId="Web-{375E2B6A-C6DD-7669-57A6-9460B6BE84F8}" dt="2024-10-30T12:04:50.807" v="16" actId="14100"/>
      <pc:docMkLst>
        <pc:docMk/>
      </pc:docMkLst>
      <pc:sldChg chg="modSp">
        <pc:chgData name="Petru Varga (2022595)" userId="S::2022595@student.uwtsd.ac.uk::19b80e7b-e53c-43e7-9dce-c3f5bf523eaf" providerId="AD" clId="Web-{375E2B6A-C6DD-7669-57A6-9460B6BE84F8}" dt="2024-10-30T12:04:50.807" v="16" actId="14100"/>
        <pc:sldMkLst>
          <pc:docMk/>
          <pc:sldMk cId="0" sldId="256"/>
        </pc:sldMkLst>
        <pc:spChg chg="mod">
          <ac:chgData name="Petru Varga (2022595)" userId="S::2022595@student.uwtsd.ac.uk::19b80e7b-e53c-43e7-9dce-c3f5bf523eaf" providerId="AD" clId="Web-{375E2B6A-C6DD-7669-57A6-9460B6BE84F8}" dt="2024-10-30T12:03:20.240" v="10" actId="20577"/>
          <ac:spMkLst>
            <pc:docMk/>
            <pc:sldMk cId="0" sldId="256"/>
            <ac:spMk id="8" creationId="{486A7E60-59FA-4E65-A4D7-367688CDE159}"/>
          </ac:spMkLst>
        </pc:spChg>
        <pc:picChg chg="mod">
          <ac:chgData name="Petru Varga (2022595)" userId="S::2022595@student.uwtsd.ac.uk::19b80e7b-e53c-43e7-9dce-c3f5bf523eaf" providerId="AD" clId="Web-{375E2B6A-C6DD-7669-57A6-9460B6BE84F8}" dt="2024-10-30T12:04:34.431" v="13" actId="1076"/>
          <ac:picMkLst>
            <pc:docMk/>
            <pc:sldMk cId="0" sldId="256"/>
            <ac:picMk id="11" creationId="{8984543B-1E73-4224-ABA7-D37DFC15CB6E}"/>
          </ac:picMkLst>
        </pc:picChg>
      </pc:sldChg>
    </pc:docChg>
  </pc:docChgLst>
  <pc:docChgLst>
    <pc:chgData clId="Web-{0C88EB99-1F8D-381A-F2A4-C6F3B3175655}"/>
    <pc:docChg chg="modSld">
      <pc:chgData name="" userId="" providerId="" clId="Web-{0C88EB99-1F8D-381A-F2A4-C6F3B3175655}" dt="2024-11-06T15:39:03.320" v="0" actId="20577"/>
      <pc:docMkLst>
        <pc:docMk/>
      </pc:docMkLst>
      <pc:sldChg chg="modSp">
        <pc:chgData name="" userId="" providerId="" clId="Web-{0C88EB99-1F8D-381A-F2A4-C6F3B3175655}" dt="2024-11-06T15:39:03.320" v="0" actId="20577"/>
        <pc:sldMkLst>
          <pc:docMk/>
          <pc:sldMk cId="0" sldId="256"/>
        </pc:sldMkLst>
        <pc:spChg chg="mod">
          <ac:chgData name="" userId="" providerId="" clId="Web-{0C88EB99-1F8D-381A-F2A4-C6F3B3175655}" dt="2024-11-06T15:39:03.320" v="0" actId="20577"/>
          <ac:spMkLst>
            <pc:docMk/>
            <pc:sldMk cId="0" sldId="256"/>
            <ac:spMk id="17" creationId="{817558DA-93C8-4D95-9DBF-B5F97D76663A}"/>
          </ac:spMkLst>
        </pc:spChg>
      </pc:sldChg>
    </pc:docChg>
  </pc:docChgLst>
  <pc:docChgLst>
    <pc:chgData name="Petru Varga (2022595)" userId="S::2022595@student.uwtsd.ac.uk::19b80e7b-e53c-43e7-9dce-c3f5bf523eaf" providerId="AD" clId="Web-{638C7873-12B8-7536-14C5-DC341429FBB4}"/>
    <pc:docChg chg="modSld">
      <pc:chgData name="Petru Varga (2022595)" userId="S::2022595@student.uwtsd.ac.uk::19b80e7b-e53c-43e7-9dce-c3f5bf523eaf" providerId="AD" clId="Web-{638C7873-12B8-7536-14C5-DC341429FBB4}" dt="2024-11-06T15:31:37.793" v="0"/>
      <pc:docMkLst>
        <pc:docMk/>
      </pc:docMkLst>
      <pc:sldChg chg="delSp">
        <pc:chgData name="Petru Varga (2022595)" userId="S::2022595@student.uwtsd.ac.uk::19b80e7b-e53c-43e7-9dce-c3f5bf523eaf" providerId="AD" clId="Web-{638C7873-12B8-7536-14C5-DC341429FBB4}" dt="2024-11-06T15:31:37.793" v="0"/>
        <pc:sldMkLst>
          <pc:docMk/>
          <pc:sldMk cId="0" sldId="256"/>
        </pc:sldMkLst>
        <pc:graphicFrameChg chg="del">
          <ac:chgData name="Petru Varga (2022595)" userId="S::2022595@student.uwtsd.ac.uk::19b80e7b-e53c-43e7-9dce-c3f5bf523eaf" providerId="AD" clId="Web-{638C7873-12B8-7536-14C5-DC341429FBB4}" dt="2024-11-06T15:31:37.793" v="0"/>
          <ac:graphicFrameMkLst>
            <pc:docMk/>
            <pc:sldMk cId="0" sldId="256"/>
            <ac:graphicFrameMk id="3" creationId="{F6D4975A-CA47-4B24-AA22-14E5C2F688C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0104CF-9CAC-41D2-8AEB-EA599DB15087}" type="doc">
      <dgm:prSet loTypeId="urn:microsoft.com/office/officeart/2005/8/layout/pyramid2" loCatId="pyramid" qsTypeId="urn:microsoft.com/office/officeart/2005/8/quickstyle/simple3" qsCatId="simple" csTypeId="urn:microsoft.com/office/officeart/2005/8/colors/accent2_2" csCatId="accent2"/>
      <dgm:spPr/>
      <dgm:t>
        <a:bodyPr/>
        <a:lstStyle/>
        <a:p>
          <a:endParaRPr lang="en-GB"/>
        </a:p>
      </dgm:t>
    </dgm:pt>
    <dgm:pt modelId="{7F086FEC-15BB-4385-81AC-D8C8DA12D804}">
      <dgm:prSet/>
      <dgm:spPr/>
      <dgm:t>
        <a:bodyPr/>
        <a:lstStyle/>
        <a:p>
          <a:r>
            <a:rPr lang="en-US" b="1" i="0"/>
            <a:t>Triple Bottom Line (TBL)</a:t>
          </a:r>
          <a:r>
            <a:rPr lang="en-US" b="0" i="0"/>
            <a:t> (Elkington, 2018) </a:t>
          </a:r>
          <a:endParaRPr lang="en-GB"/>
        </a:p>
      </dgm:t>
    </dgm:pt>
    <dgm:pt modelId="{BA380DC2-526E-462A-BE72-388BD7E3DD2A}" type="parTrans" cxnId="{5204BC1A-17AB-4E27-9BC9-2A108E1E4132}">
      <dgm:prSet/>
      <dgm:spPr/>
      <dgm:t>
        <a:bodyPr/>
        <a:lstStyle/>
        <a:p>
          <a:endParaRPr lang="en-GB"/>
        </a:p>
      </dgm:t>
    </dgm:pt>
    <dgm:pt modelId="{BA2B19D6-6142-4E24-A681-AC44137D2BC5}" type="sibTrans" cxnId="{5204BC1A-17AB-4E27-9BC9-2A108E1E4132}">
      <dgm:prSet/>
      <dgm:spPr/>
      <dgm:t>
        <a:bodyPr/>
        <a:lstStyle/>
        <a:p>
          <a:endParaRPr lang="en-GB"/>
        </a:p>
      </dgm:t>
    </dgm:pt>
    <dgm:pt modelId="{E77A6D5D-2E07-4DC0-A84C-FC2C15A5EBFD}">
      <dgm:prSet/>
      <dgm:spPr/>
      <dgm:t>
        <a:bodyPr/>
        <a:lstStyle/>
        <a:p>
          <a:r>
            <a:rPr lang="en-US" b="1" i="0"/>
            <a:t>Corporate Social Responsibility (CSR)</a:t>
          </a:r>
          <a:r>
            <a:rPr lang="en-US" b="0" i="0"/>
            <a:t> (Tsai et al., 2022) </a:t>
          </a:r>
          <a:endParaRPr lang="en-GB"/>
        </a:p>
      </dgm:t>
    </dgm:pt>
    <dgm:pt modelId="{42C36639-B2D2-407B-A246-1A396697903D}" type="parTrans" cxnId="{0DA1069F-D4AD-4B69-BDC8-148E34D0AF7E}">
      <dgm:prSet/>
      <dgm:spPr/>
      <dgm:t>
        <a:bodyPr/>
        <a:lstStyle/>
        <a:p>
          <a:endParaRPr lang="en-GB"/>
        </a:p>
      </dgm:t>
    </dgm:pt>
    <dgm:pt modelId="{C49E00E3-43E3-4FED-8E68-79E4B94BD2F9}" type="sibTrans" cxnId="{0DA1069F-D4AD-4B69-BDC8-148E34D0AF7E}">
      <dgm:prSet/>
      <dgm:spPr/>
      <dgm:t>
        <a:bodyPr/>
        <a:lstStyle/>
        <a:p>
          <a:endParaRPr lang="en-GB"/>
        </a:p>
      </dgm:t>
    </dgm:pt>
    <dgm:pt modelId="{3D1EE6D5-866C-4952-B8AC-8CBD1E5CF3EF}">
      <dgm:prSet/>
      <dgm:spPr/>
      <dgm:t>
        <a:bodyPr/>
        <a:lstStyle/>
        <a:p>
          <a:r>
            <a:rPr lang="en-US" b="1" i="0"/>
            <a:t>Stakeholder Theory</a:t>
          </a:r>
          <a:r>
            <a:rPr lang="en-US" b="0" i="0"/>
            <a:t> (Miao et al., 2021)</a:t>
          </a:r>
          <a:endParaRPr lang="en-GB"/>
        </a:p>
      </dgm:t>
    </dgm:pt>
    <dgm:pt modelId="{6D3D29E9-618D-4BFD-9192-80EC264A6A61}" type="parTrans" cxnId="{E14E4B08-E621-4E82-BD99-662878DB85E2}">
      <dgm:prSet/>
      <dgm:spPr/>
      <dgm:t>
        <a:bodyPr/>
        <a:lstStyle/>
        <a:p>
          <a:endParaRPr lang="en-GB"/>
        </a:p>
      </dgm:t>
    </dgm:pt>
    <dgm:pt modelId="{FD6D9AD5-2B61-4C74-8A7F-89FB72BDAF48}" type="sibTrans" cxnId="{E14E4B08-E621-4E82-BD99-662878DB85E2}">
      <dgm:prSet/>
      <dgm:spPr/>
      <dgm:t>
        <a:bodyPr/>
        <a:lstStyle/>
        <a:p>
          <a:endParaRPr lang="en-GB"/>
        </a:p>
      </dgm:t>
    </dgm:pt>
    <dgm:pt modelId="{C624E4E3-BB2E-48A1-BFE8-A843FE5B8CC6}" type="pres">
      <dgm:prSet presAssocID="{620104CF-9CAC-41D2-8AEB-EA599DB15087}" presName="compositeShape" presStyleCnt="0">
        <dgm:presLayoutVars>
          <dgm:dir/>
          <dgm:resizeHandles/>
        </dgm:presLayoutVars>
      </dgm:prSet>
      <dgm:spPr/>
    </dgm:pt>
    <dgm:pt modelId="{60349C1B-44FE-4034-AC61-8F825A8C5AC4}" type="pres">
      <dgm:prSet presAssocID="{620104CF-9CAC-41D2-8AEB-EA599DB15087}" presName="pyramid" presStyleLbl="node1" presStyleIdx="0" presStyleCnt="1"/>
      <dgm:spPr/>
    </dgm:pt>
    <dgm:pt modelId="{6C63554A-A3A1-4DE0-B963-A70DB55F5D1C}" type="pres">
      <dgm:prSet presAssocID="{620104CF-9CAC-41D2-8AEB-EA599DB15087}" presName="theList" presStyleCnt="0"/>
      <dgm:spPr/>
    </dgm:pt>
    <dgm:pt modelId="{AD7C5F5B-C71A-4B37-A870-B69B2AABB283}" type="pres">
      <dgm:prSet presAssocID="{7F086FEC-15BB-4385-81AC-D8C8DA12D804}" presName="aNode" presStyleLbl="fgAcc1" presStyleIdx="0" presStyleCnt="3">
        <dgm:presLayoutVars>
          <dgm:bulletEnabled val="1"/>
        </dgm:presLayoutVars>
      </dgm:prSet>
      <dgm:spPr/>
    </dgm:pt>
    <dgm:pt modelId="{EE57E925-2D9E-449B-9C03-1805EBCC24AF}" type="pres">
      <dgm:prSet presAssocID="{7F086FEC-15BB-4385-81AC-D8C8DA12D804}" presName="aSpace" presStyleCnt="0"/>
      <dgm:spPr/>
    </dgm:pt>
    <dgm:pt modelId="{DB65A897-62E8-4745-B57B-8B73B316D758}" type="pres">
      <dgm:prSet presAssocID="{E77A6D5D-2E07-4DC0-A84C-FC2C15A5EBFD}" presName="aNode" presStyleLbl="fgAcc1" presStyleIdx="1" presStyleCnt="3">
        <dgm:presLayoutVars>
          <dgm:bulletEnabled val="1"/>
        </dgm:presLayoutVars>
      </dgm:prSet>
      <dgm:spPr/>
    </dgm:pt>
    <dgm:pt modelId="{1D766484-780E-4C6C-9DE5-8ED0D896F6A5}" type="pres">
      <dgm:prSet presAssocID="{E77A6D5D-2E07-4DC0-A84C-FC2C15A5EBFD}" presName="aSpace" presStyleCnt="0"/>
      <dgm:spPr/>
    </dgm:pt>
    <dgm:pt modelId="{BF0EC1B9-6375-4B1F-A07F-272386BBFB0C}" type="pres">
      <dgm:prSet presAssocID="{3D1EE6D5-866C-4952-B8AC-8CBD1E5CF3EF}" presName="aNode" presStyleLbl="fgAcc1" presStyleIdx="2" presStyleCnt="3">
        <dgm:presLayoutVars>
          <dgm:bulletEnabled val="1"/>
        </dgm:presLayoutVars>
      </dgm:prSet>
      <dgm:spPr/>
    </dgm:pt>
    <dgm:pt modelId="{91288733-7E10-447F-89E9-2FCB06D866F3}" type="pres">
      <dgm:prSet presAssocID="{3D1EE6D5-866C-4952-B8AC-8CBD1E5CF3EF}" presName="aSpace" presStyleCnt="0"/>
      <dgm:spPr/>
    </dgm:pt>
  </dgm:ptLst>
  <dgm:cxnLst>
    <dgm:cxn modelId="{79478A07-DD78-48D9-993E-7B011A62279E}" type="presOf" srcId="{620104CF-9CAC-41D2-8AEB-EA599DB15087}" destId="{C624E4E3-BB2E-48A1-BFE8-A843FE5B8CC6}" srcOrd="0" destOrd="0" presId="urn:microsoft.com/office/officeart/2005/8/layout/pyramid2"/>
    <dgm:cxn modelId="{E14E4B08-E621-4E82-BD99-662878DB85E2}" srcId="{620104CF-9CAC-41D2-8AEB-EA599DB15087}" destId="{3D1EE6D5-866C-4952-B8AC-8CBD1E5CF3EF}" srcOrd="2" destOrd="0" parTransId="{6D3D29E9-618D-4BFD-9192-80EC264A6A61}" sibTransId="{FD6D9AD5-2B61-4C74-8A7F-89FB72BDAF48}"/>
    <dgm:cxn modelId="{3EAA4E0D-C033-4582-AC80-15E1AFF95B47}" type="presOf" srcId="{3D1EE6D5-866C-4952-B8AC-8CBD1E5CF3EF}" destId="{BF0EC1B9-6375-4B1F-A07F-272386BBFB0C}" srcOrd="0" destOrd="0" presId="urn:microsoft.com/office/officeart/2005/8/layout/pyramid2"/>
    <dgm:cxn modelId="{5204BC1A-17AB-4E27-9BC9-2A108E1E4132}" srcId="{620104CF-9CAC-41D2-8AEB-EA599DB15087}" destId="{7F086FEC-15BB-4385-81AC-D8C8DA12D804}" srcOrd="0" destOrd="0" parTransId="{BA380DC2-526E-462A-BE72-388BD7E3DD2A}" sibTransId="{BA2B19D6-6142-4E24-A681-AC44137D2BC5}"/>
    <dgm:cxn modelId="{DEE4B768-990F-4FB8-88AB-EFF3EE81FE80}" type="presOf" srcId="{E77A6D5D-2E07-4DC0-A84C-FC2C15A5EBFD}" destId="{DB65A897-62E8-4745-B57B-8B73B316D758}" srcOrd="0" destOrd="0" presId="urn:microsoft.com/office/officeart/2005/8/layout/pyramid2"/>
    <dgm:cxn modelId="{DC9FA58E-2EE7-42D9-8A43-19939ABBA15A}" type="presOf" srcId="{7F086FEC-15BB-4385-81AC-D8C8DA12D804}" destId="{AD7C5F5B-C71A-4B37-A870-B69B2AABB283}" srcOrd="0" destOrd="0" presId="urn:microsoft.com/office/officeart/2005/8/layout/pyramid2"/>
    <dgm:cxn modelId="{0DA1069F-D4AD-4B69-BDC8-148E34D0AF7E}" srcId="{620104CF-9CAC-41D2-8AEB-EA599DB15087}" destId="{E77A6D5D-2E07-4DC0-A84C-FC2C15A5EBFD}" srcOrd="1" destOrd="0" parTransId="{42C36639-B2D2-407B-A246-1A396697903D}" sibTransId="{C49E00E3-43E3-4FED-8E68-79E4B94BD2F9}"/>
    <dgm:cxn modelId="{80F94BFF-C768-4C5D-A6D6-01FF4527D2F4}" type="presParOf" srcId="{C624E4E3-BB2E-48A1-BFE8-A843FE5B8CC6}" destId="{60349C1B-44FE-4034-AC61-8F825A8C5AC4}" srcOrd="0" destOrd="0" presId="urn:microsoft.com/office/officeart/2005/8/layout/pyramid2"/>
    <dgm:cxn modelId="{2B65F994-EBA7-42B5-AFAF-89F8C31D5EFC}" type="presParOf" srcId="{C624E4E3-BB2E-48A1-BFE8-A843FE5B8CC6}" destId="{6C63554A-A3A1-4DE0-B963-A70DB55F5D1C}" srcOrd="1" destOrd="0" presId="urn:microsoft.com/office/officeart/2005/8/layout/pyramid2"/>
    <dgm:cxn modelId="{D19E3827-C264-4374-9AA7-02D59667D58C}" type="presParOf" srcId="{6C63554A-A3A1-4DE0-B963-A70DB55F5D1C}" destId="{AD7C5F5B-C71A-4B37-A870-B69B2AABB283}" srcOrd="0" destOrd="0" presId="urn:microsoft.com/office/officeart/2005/8/layout/pyramid2"/>
    <dgm:cxn modelId="{67BCB951-80CB-4B13-8695-FF51BF1FF8DB}" type="presParOf" srcId="{6C63554A-A3A1-4DE0-B963-A70DB55F5D1C}" destId="{EE57E925-2D9E-449B-9C03-1805EBCC24AF}" srcOrd="1" destOrd="0" presId="urn:microsoft.com/office/officeart/2005/8/layout/pyramid2"/>
    <dgm:cxn modelId="{6A32627D-2E77-4A91-AD19-77330C60956F}" type="presParOf" srcId="{6C63554A-A3A1-4DE0-B963-A70DB55F5D1C}" destId="{DB65A897-62E8-4745-B57B-8B73B316D758}" srcOrd="2" destOrd="0" presId="urn:microsoft.com/office/officeart/2005/8/layout/pyramid2"/>
    <dgm:cxn modelId="{C8138B83-BF05-40D3-B34E-FAAE76961473}" type="presParOf" srcId="{6C63554A-A3A1-4DE0-B963-A70DB55F5D1C}" destId="{1D766484-780E-4C6C-9DE5-8ED0D896F6A5}" srcOrd="3" destOrd="0" presId="urn:microsoft.com/office/officeart/2005/8/layout/pyramid2"/>
    <dgm:cxn modelId="{D94AE3B8-8C40-4C2D-957A-23E802355EE6}" type="presParOf" srcId="{6C63554A-A3A1-4DE0-B963-A70DB55F5D1C}" destId="{BF0EC1B9-6375-4B1F-A07F-272386BBFB0C}" srcOrd="4" destOrd="0" presId="urn:microsoft.com/office/officeart/2005/8/layout/pyramid2"/>
    <dgm:cxn modelId="{355BEB08-906B-414E-BBC5-A2638B96EBC6}" type="presParOf" srcId="{6C63554A-A3A1-4DE0-B963-A70DB55F5D1C}" destId="{91288733-7E10-447F-89E9-2FCB06D866F3}"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46A00F-80F0-4B92-90D5-AE982B426ED0}"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GB"/>
        </a:p>
      </dgm:t>
    </dgm:pt>
    <dgm:pt modelId="{0AAA5077-0F79-4462-A452-628D9C8A453F}">
      <dgm:prSet/>
      <dgm:spPr/>
      <dgm:t>
        <a:bodyPr/>
        <a:lstStyle/>
        <a:p>
          <a:r>
            <a:rPr lang="en-US" b="1" i="0"/>
            <a:t>Political Factors </a:t>
          </a:r>
          <a:r>
            <a:rPr lang="en-US" b="0" i="0"/>
            <a:t>(Conrady &amp; Buck, 2012).</a:t>
          </a:r>
          <a:endParaRPr lang="en-GB"/>
        </a:p>
      </dgm:t>
    </dgm:pt>
    <dgm:pt modelId="{501F128C-8598-4251-AC3A-19414012FF4A}" type="parTrans" cxnId="{A4D44DE0-B4E8-47CF-A63E-6FD473B65598}">
      <dgm:prSet/>
      <dgm:spPr/>
      <dgm:t>
        <a:bodyPr/>
        <a:lstStyle/>
        <a:p>
          <a:endParaRPr lang="en-GB"/>
        </a:p>
      </dgm:t>
    </dgm:pt>
    <dgm:pt modelId="{5D58E554-79CC-4CFD-A685-F7AFF266C733}" type="sibTrans" cxnId="{A4D44DE0-B4E8-47CF-A63E-6FD473B65598}">
      <dgm:prSet/>
      <dgm:spPr/>
      <dgm:t>
        <a:bodyPr/>
        <a:lstStyle/>
        <a:p>
          <a:endParaRPr lang="en-GB"/>
        </a:p>
      </dgm:t>
    </dgm:pt>
    <dgm:pt modelId="{330EF809-53C9-4A74-9CF0-A1A017742048}">
      <dgm:prSet/>
      <dgm:spPr/>
      <dgm:t>
        <a:bodyPr/>
        <a:lstStyle/>
        <a:p>
          <a:r>
            <a:rPr lang="en-US" b="1" i="0"/>
            <a:t>Economic Factors</a:t>
          </a:r>
          <a:r>
            <a:rPr lang="en-US" b="0" i="0"/>
            <a:t>.</a:t>
          </a:r>
          <a:endParaRPr lang="en-GB"/>
        </a:p>
      </dgm:t>
    </dgm:pt>
    <dgm:pt modelId="{40B2F3DE-461F-4086-9C96-D34B9CF610A8}" type="parTrans" cxnId="{805BF141-58A5-44A4-8098-F41F0E7F358B}">
      <dgm:prSet/>
      <dgm:spPr/>
      <dgm:t>
        <a:bodyPr/>
        <a:lstStyle/>
        <a:p>
          <a:endParaRPr lang="en-GB"/>
        </a:p>
      </dgm:t>
    </dgm:pt>
    <dgm:pt modelId="{F7A7040B-1C38-484F-8FF8-13C11E791A05}" type="sibTrans" cxnId="{805BF141-58A5-44A4-8098-F41F0E7F358B}">
      <dgm:prSet/>
      <dgm:spPr/>
      <dgm:t>
        <a:bodyPr/>
        <a:lstStyle/>
        <a:p>
          <a:endParaRPr lang="en-GB"/>
        </a:p>
      </dgm:t>
    </dgm:pt>
    <dgm:pt modelId="{23AFB884-3715-4567-858F-457F46166107}">
      <dgm:prSet/>
      <dgm:spPr/>
      <dgm:t>
        <a:bodyPr/>
        <a:lstStyle/>
        <a:p>
          <a:r>
            <a:rPr lang="en-US" b="1" i="0"/>
            <a:t>Social Factors</a:t>
          </a:r>
          <a:r>
            <a:rPr lang="en-US" b="0" i="0"/>
            <a:t>.</a:t>
          </a:r>
          <a:endParaRPr lang="en-GB"/>
        </a:p>
      </dgm:t>
    </dgm:pt>
    <dgm:pt modelId="{003E4A19-976E-41DB-B60C-D00D60EB8299}" type="parTrans" cxnId="{F8D4A0CB-FD3D-441F-925F-3D326CF14713}">
      <dgm:prSet/>
      <dgm:spPr/>
      <dgm:t>
        <a:bodyPr/>
        <a:lstStyle/>
        <a:p>
          <a:endParaRPr lang="en-GB"/>
        </a:p>
      </dgm:t>
    </dgm:pt>
    <dgm:pt modelId="{E1EA7BE5-16B7-43CA-848E-53567D1BF9ED}" type="sibTrans" cxnId="{F8D4A0CB-FD3D-441F-925F-3D326CF14713}">
      <dgm:prSet/>
      <dgm:spPr/>
      <dgm:t>
        <a:bodyPr/>
        <a:lstStyle/>
        <a:p>
          <a:endParaRPr lang="en-GB"/>
        </a:p>
      </dgm:t>
    </dgm:pt>
    <dgm:pt modelId="{01825D40-EFA2-4893-8AC0-8209670116CC}">
      <dgm:prSet/>
      <dgm:spPr/>
      <dgm:t>
        <a:bodyPr/>
        <a:lstStyle/>
        <a:p>
          <a:r>
            <a:rPr lang="en-US" b="1" i="0"/>
            <a:t>Technological Factors</a:t>
          </a:r>
          <a:r>
            <a:rPr lang="en-US" b="0" i="0"/>
            <a:t>.</a:t>
          </a:r>
          <a:endParaRPr lang="en-GB"/>
        </a:p>
      </dgm:t>
    </dgm:pt>
    <dgm:pt modelId="{8F1927D0-F5A5-4004-BB23-A6D34DE998BA}" type="parTrans" cxnId="{498889D3-0ED4-4DE5-9681-F66CF2603DB6}">
      <dgm:prSet/>
      <dgm:spPr/>
      <dgm:t>
        <a:bodyPr/>
        <a:lstStyle/>
        <a:p>
          <a:endParaRPr lang="en-GB"/>
        </a:p>
      </dgm:t>
    </dgm:pt>
    <dgm:pt modelId="{2988F4BC-7259-434C-98DE-4EB67765ADB1}" type="sibTrans" cxnId="{498889D3-0ED4-4DE5-9681-F66CF2603DB6}">
      <dgm:prSet/>
      <dgm:spPr/>
      <dgm:t>
        <a:bodyPr/>
        <a:lstStyle/>
        <a:p>
          <a:endParaRPr lang="en-GB"/>
        </a:p>
      </dgm:t>
    </dgm:pt>
    <dgm:pt modelId="{DBCD3614-4CE6-4F07-A5E8-CBEC17663839}">
      <dgm:prSet/>
      <dgm:spPr/>
      <dgm:t>
        <a:bodyPr/>
        <a:lstStyle/>
        <a:p>
          <a:r>
            <a:rPr lang="en-US" b="1" i="0"/>
            <a:t>Environmental Factors </a:t>
          </a:r>
          <a:r>
            <a:rPr lang="en-US" b="0" i="0"/>
            <a:t>(Costa &amp; Costa, 2022). </a:t>
          </a:r>
          <a:endParaRPr lang="en-GB"/>
        </a:p>
      </dgm:t>
    </dgm:pt>
    <dgm:pt modelId="{023275F2-D6DF-4CC3-BC69-DBF535E4C9BA}" type="parTrans" cxnId="{84459DD6-F445-49D7-B107-A25245C2521E}">
      <dgm:prSet/>
      <dgm:spPr/>
      <dgm:t>
        <a:bodyPr/>
        <a:lstStyle/>
        <a:p>
          <a:endParaRPr lang="en-GB"/>
        </a:p>
      </dgm:t>
    </dgm:pt>
    <dgm:pt modelId="{51C1C8B8-FA68-4BD1-A44C-66678C7C031C}" type="sibTrans" cxnId="{84459DD6-F445-49D7-B107-A25245C2521E}">
      <dgm:prSet/>
      <dgm:spPr/>
      <dgm:t>
        <a:bodyPr/>
        <a:lstStyle/>
        <a:p>
          <a:endParaRPr lang="en-GB"/>
        </a:p>
      </dgm:t>
    </dgm:pt>
    <dgm:pt modelId="{77661A31-9E78-4842-BC93-F3BBBFDF9AFB}">
      <dgm:prSet/>
      <dgm:spPr/>
      <dgm:t>
        <a:bodyPr/>
        <a:lstStyle/>
        <a:p>
          <a:r>
            <a:rPr lang="en-US" b="1" i="0"/>
            <a:t>Legal Factors</a:t>
          </a:r>
          <a:endParaRPr lang="en-GB"/>
        </a:p>
      </dgm:t>
    </dgm:pt>
    <dgm:pt modelId="{4EBB9F58-28FB-42EE-AA49-A0939EBC8233}" type="parTrans" cxnId="{6CC45AE9-0CFB-403A-85D4-3FF3FD0A5B1E}">
      <dgm:prSet/>
      <dgm:spPr/>
      <dgm:t>
        <a:bodyPr/>
        <a:lstStyle/>
        <a:p>
          <a:endParaRPr lang="en-GB"/>
        </a:p>
      </dgm:t>
    </dgm:pt>
    <dgm:pt modelId="{42A42306-8223-476E-980A-85EC300C22E7}" type="sibTrans" cxnId="{6CC45AE9-0CFB-403A-85D4-3FF3FD0A5B1E}">
      <dgm:prSet/>
      <dgm:spPr/>
      <dgm:t>
        <a:bodyPr/>
        <a:lstStyle/>
        <a:p>
          <a:endParaRPr lang="en-GB"/>
        </a:p>
      </dgm:t>
    </dgm:pt>
    <dgm:pt modelId="{DACD7174-F7A8-41C2-9662-42845433F676}" type="pres">
      <dgm:prSet presAssocID="{3F46A00F-80F0-4B92-90D5-AE982B426ED0}" presName="compositeShape" presStyleCnt="0">
        <dgm:presLayoutVars>
          <dgm:chMax val="7"/>
          <dgm:dir/>
          <dgm:resizeHandles val="exact"/>
        </dgm:presLayoutVars>
      </dgm:prSet>
      <dgm:spPr/>
    </dgm:pt>
    <dgm:pt modelId="{0D08BC07-5ED3-4AD6-A211-F782570F8249}" type="pres">
      <dgm:prSet presAssocID="{0AAA5077-0F79-4462-A452-628D9C8A453F}" presName="circ1" presStyleLbl="vennNode1" presStyleIdx="0" presStyleCnt="6"/>
      <dgm:spPr/>
    </dgm:pt>
    <dgm:pt modelId="{102CA312-306D-4308-BEA2-7669A8D2C5E4}" type="pres">
      <dgm:prSet presAssocID="{0AAA5077-0F79-4462-A452-628D9C8A453F}" presName="circ1Tx" presStyleLbl="revTx" presStyleIdx="0" presStyleCnt="0">
        <dgm:presLayoutVars>
          <dgm:chMax val="0"/>
          <dgm:chPref val="0"/>
          <dgm:bulletEnabled val="1"/>
        </dgm:presLayoutVars>
      </dgm:prSet>
      <dgm:spPr/>
    </dgm:pt>
    <dgm:pt modelId="{90D7CDB4-4DC2-4D32-AB37-50221A156A0D}" type="pres">
      <dgm:prSet presAssocID="{330EF809-53C9-4A74-9CF0-A1A017742048}" presName="circ2" presStyleLbl="vennNode1" presStyleIdx="1" presStyleCnt="6"/>
      <dgm:spPr/>
    </dgm:pt>
    <dgm:pt modelId="{FBB80DCD-27E4-42C9-B84F-37DC3ADAF9E5}" type="pres">
      <dgm:prSet presAssocID="{330EF809-53C9-4A74-9CF0-A1A017742048}" presName="circ2Tx" presStyleLbl="revTx" presStyleIdx="0" presStyleCnt="0">
        <dgm:presLayoutVars>
          <dgm:chMax val="0"/>
          <dgm:chPref val="0"/>
          <dgm:bulletEnabled val="1"/>
        </dgm:presLayoutVars>
      </dgm:prSet>
      <dgm:spPr/>
    </dgm:pt>
    <dgm:pt modelId="{35F1274A-3F6D-4612-953B-B7D4252C3770}" type="pres">
      <dgm:prSet presAssocID="{23AFB884-3715-4567-858F-457F46166107}" presName="circ3" presStyleLbl="vennNode1" presStyleIdx="2" presStyleCnt="6"/>
      <dgm:spPr/>
    </dgm:pt>
    <dgm:pt modelId="{506676F8-A576-430A-92E4-DD6D21585038}" type="pres">
      <dgm:prSet presAssocID="{23AFB884-3715-4567-858F-457F46166107}" presName="circ3Tx" presStyleLbl="revTx" presStyleIdx="0" presStyleCnt="0">
        <dgm:presLayoutVars>
          <dgm:chMax val="0"/>
          <dgm:chPref val="0"/>
          <dgm:bulletEnabled val="1"/>
        </dgm:presLayoutVars>
      </dgm:prSet>
      <dgm:spPr/>
    </dgm:pt>
    <dgm:pt modelId="{FD7014F8-2B30-4FB9-9411-329B390D807C}" type="pres">
      <dgm:prSet presAssocID="{01825D40-EFA2-4893-8AC0-8209670116CC}" presName="circ4" presStyleLbl="vennNode1" presStyleIdx="3" presStyleCnt="6"/>
      <dgm:spPr/>
    </dgm:pt>
    <dgm:pt modelId="{5F877FD6-FB70-46CB-B7AB-5FD729A660DC}" type="pres">
      <dgm:prSet presAssocID="{01825D40-EFA2-4893-8AC0-8209670116CC}" presName="circ4Tx" presStyleLbl="revTx" presStyleIdx="0" presStyleCnt="0">
        <dgm:presLayoutVars>
          <dgm:chMax val="0"/>
          <dgm:chPref val="0"/>
          <dgm:bulletEnabled val="1"/>
        </dgm:presLayoutVars>
      </dgm:prSet>
      <dgm:spPr/>
    </dgm:pt>
    <dgm:pt modelId="{006A9E6B-03E5-4F28-898E-C9F3906BF11E}" type="pres">
      <dgm:prSet presAssocID="{DBCD3614-4CE6-4F07-A5E8-CBEC17663839}" presName="circ5" presStyleLbl="vennNode1" presStyleIdx="4" presStyleCnt="6"/>
      <dgm:spPr/>
    </dgm:pt>
    <dgm:pt modelId="{49431A9D-38AE-4D25-A877-C748C9F1D864}" type="pres">
      <dgm:prSet presAssocID="{DBCD3614-4CE6-4F07-A5E8-CBEC17663839}" presName="circ5Tx" presStyleLbl="revTx" presStyleIdx="0" presStyleCnt="0">
        <dgm:presLayoutVars>
          <dgm:chMax val="0"/>
          <dgm:chPref val="0"/>
          <dgm:bulletEnabled val="1"/>
        </dgm:presLayoutVars>
      </dgm:prSet>
      <dgm:spPr/>
    </dgm:pt>
    <dgm:pt modelId="{F87B9057-380F-4235-B2A1-4664D6002002}" type="pres">
      <dgm:prSet presAssocID="{77661A31-9E78-4842-BC93-F3BBBFDF9AFB}" presName="circ6" presStyleLbl="vennNode1" presStyleIdx="5" presStyleCnt="6"/>
      <dgm:spPr/>
    </dgm:pt>
    <dgm:pt modelId="{9CB88BD0-F556-4B64-B2D2-79D3F0028B7F}" type="pres">
      <dgm:prSet presAssocID="{77661A31-9E78-4842-BC93-F3BBBFDF9AFB}" presName="circ6Tx" presStyleLbl="revTx" presStyleIdx="0" presStyleCnt="0">
        <dgm:presLayoutVars>
          <dgm:chMax val="0"/>
          <dgm:chPref val="0"/>
          <dgm:bulletEnabled val="1"/>
        </dgm:presLayoutVars>
      </dgm:prSet>
      <dgm:spPr/>
    </dgm:pt>
  </dgm:ptLst>
  <dgm:cxnLst>
    <dgm:cxn modelId="{BB1E555F-0B8A-435C-B2FA-E7023315EF70}" type="presOf" srcId="{0AAA5077-0F79-4462-A452-628D9C8A453F}" destId="{102CA312-306D-4308-BEA2-7669A8D2C5E4}" srcOrd="0" destOrd="0" presId="urn:microsoft.com/office/officeart/2005/8/layout/venn1"/>
    <dgm:cxn modelId="{805BF141-58A5-44A4-8098-F41F0E7F358B}" srcId="{3F46A00F-80F0-4B92-90D5-AE982B426ED0}" destId="{330EF809-53C9-4A74-9CF0-A1A017742048}" srcOrd="1" destOrd="0" parTransId="{40B2F3DE-461F-4086-9C96-D34B9CF610A8}" sibTransId="{F7A7040B-1C38-484F-8FF8-13C11E791A05}"/>
    <dgm:cxn modelId="{18F2CC69-1EBE-4504-8FC7-450C6EB00894}" type="presOf" srcId="{77661A31-9E78-4842-BC93-F3BBBFDF9AFB}" destId="{9CB88BD0-F556-4B64-B2D2-79D3F0028B7F}" srcOrd="0" destOrd="0" presId="urn:microsoft.com/office/officeart/2005/8/layout/venn1"/>
    <dgm:cxn modelId="{FE5B0E52-6EA5-4158-9FB4-4B00D368A19B}" type="presOf" srcId="{330EF809-53C9-4A74-9CF0-A1A017742048}" destId="{FBB80DCD-27E4-42C9-B84F-37DC3ADAF9E5}" srcOrd="0" destOrd="0" presId="urn:microsoft.com/office/officeart/2005/8/layout/venn1"/>
    <dgm:cxn modelId="{582F775A-E06C-45A6-91DB-FE4032B39691}" type="presOf" srcId="{01825D40-EFA2-4893-8AC0-8209670116CC}" destId="{5F877FD6-FB70-46CB-B7AB-5FD729A660DC}" srcOrd="0" destOrd="0" presId="urn:microsoft.com/office/officeart/2005/8/layout/venn1"/>
    <dgm:cxn modelId="{A6C0BE7F-ABDA-4893-9848-D7A2EE34757F}" type="presOf" srcId="{23AFB884-3715-4567-858F-457F46166107}" destId="{506676F8-A576-430A-92E4-DD6D21585038}" srcOrd="0" destOrd="0" presId="urn:microsoft.com/office/officeart/2005/8/layout/venn1"/>
    <dgm:cxn modelId="{2EC192BD-BDB6-4D0C-9B67-C6A4B1A08034}" type="presOf" srcId="{3F46A00F-80F0-4B92-90D5-AE982B426ED0}" destId="{DACD7174-F7A8-41C2-9662-42845433F676}" srcOrd="0" destOrd="0" presId="urn:microsoft.com/office/officeart/2005/8/layout/venn1"/>
    <dgm:cxn modelId="{431D5FC2-D553-4D72-B231-C36FEE24CD49}" type="presOf" srcId="{DBCD3614-4CE6-4F07-A5E8-CBEC17663839}" destId="{49431A9D-38AE-4D25-A877-C748C9F1D864}" srcOrd="0" destOrd="0" presId="urn:microsoft.com/office/officeart/2005/8/layout/venn1"/>
    <dgm:cxn modelId="{F8D4A0CB-FD3D-441F-925F-3D326CF14713}" srcId="{3F46A00F-80F0-4B92-90D5-AE982B426ED0}" destId="{23AFB884-3715-4567-858F-457F46166107}" srcOrd="2" destOrd="0" parTransId="{003E4A19-976E-41DB-B60C-D00D60EB8299}" sibTransId="{E1EA7BE5-16B7-43CA-848E-53567D1BF9ED}"/>
    <dgm:cxn modelId="{498889D3-0ED4-4DE5-9681-F66CF2603DB6}" srcId="{3F46A00F-80F0-4B92-90D5-AE982B426ED0}" destId="{01825D40-EFA2-4893-8AC0-8209670116CC}" srcOrd="3" destOrd="0" parTransId="{8F1927D0-F5A5-4004-BB23-A6D34DE998BA}" sibTransId="{2988F4BC-7259-434C-98DE-4EB67765ADB1}"/>
    <dgm:cxn modelId="{84459DD6-F445-49D7-B107-A25245C2521E}" srcId="{3F46A00F-80F0-4B92-90D5-AE982B426ED0}" destId="{DBCD3614-4CE6-4F07-A5E8-CBEC17663839}" srcOrd="4" destOrd="0" parTransId="{023275F2-D6DF-4CC3-BC69-DBF535E4C9BA}" sibTransId="{51C1C8B8-FA68-4BD1-A44C-66678C7C031C}"/>
    <dgm:cxn modelId="{A4D44DE0-B4E8-47CF-A63E-6FD473B65598}" srcId="{3F46A00F-80F0-4B92-90D5-AE982B426ED0}" destId="{0AAA5077-0F79-4462-A452-628D9C8A453F}" srcOrd="0" destOrd="0" parTransId="{501F128C-8598-4251-AC3A-19414012FF4A}" sibTransId="{5D58E554-79CC-4CFD-A685-F7AFF266C733}"/>
    <dgm:cxn modelId="{6CC45AE9-0CFB-403A-85D4-3FF3FD0A5B1E}" srcId="{3F46A00F-80F0-4B92-90D5-AE982B426ED0}" destId="{77661A31-9E78-4842-BC93-F3BBBFDF9AFB}" srcOrd="5" destOrd="0" parTransId="{4EBB9F58-28FB-42EE-AA49-A0939EBC8233}" sibTransId="{42A42306-8223-476E-980A-85EC300C22E7}"/>
    <dgm:cxn modelId="{9C7EB8C0-91BE-483C-9B7B-0BC321BBB131}" type="presParOf" srcId="{DACD7174-F7A8-41C2-9662-42845433F676}" destId="{0D08BC07-5ED3-4AD6-A211-F782570F8249}" srcOrd="0" destOrd="0" presId="urn:microsoft.com/office/officeart/2005/8/layout/venn1"/>
    <dgm:cxn modelId="{4783F9D1-F490-44F9-A0A1-682AE9154166}" type="presParOf" srcId="{DACD7174-F7A8-41C2-9662-42845433F676}" destId="{102CA312-306D-4308-BEA2-7669A8D2C5E4}" srcOrd="1" destOrd="0" presId="urn:microsoft.com/office/officeart/2005/8/layout/venn1"/>
    <dgm:cxn modelId="{6046BCC5-286A-4A9D-A7F8-49756279DDBF}" type="presParOf" srcId="{DACD7174-F7A8-41C2-9662-42845433F676}" destId="{90D7CDB4-4DC2-4D32-AB37-50221A156A0D}" srcOrd="2" destOrd="0" presId="urn:microsoft.com/office/officeart/2005/8/layout/venn1"/>
    <dgm:cxn modelId="{57375A17-30F4-4374-B86A-324374F8CBF7}" type="presParOf" srcId="{DACD7174-F7A8-41C2-9662-42845433F676}" destId="{FBB80DCD-27E4-42C9-B84F-37DC3ADAF9E5}" srcOrd="3" destOrd="0" presId="urn:microsoft.com/office/officeart/2005/8/layout/venn1"/>
    <dgm:cxn modelId="{E0AA691C-5411-41E8-9B06-715504AD2780}" type="presParOf" srcId="{DACD7174-F7A8-41C2-9662-42845433F676}" destId="{35F1274A-3F6D-4612-953B-B7D4252C3770}" srcOrd="4" destOrd="0" presId="urn:microsoft.com/office/officeart/2005/8/layout/venn1"/>
    <dgm:cxn modelId="{8AFF2B27-C1EA-416E-8EC1-7FEFD55D59F1}" type="presParOf" srcId="{DACD7174-F7A8-41C2-9662-42845433F676}" destId="{506676F8-A576-430A-92E4-DD6D21585038}" srcOrd="5" destOrd="0" presId="urn:microsoft.com/office/officeart/2005/8/layout/venn1"/>
    <dgm:cxn modelId="{06CB17E6-ED07-4B55-A6CC-FD8CB421B4C9}" type="presParOf" srcId="{DACD7174-F7A8-41C2-9662-42845433F676}" destId="{FD7014F8-2B30-4FB9-9411-329B390D807C}" srcOrd="6" destOrd="0" presId="urn:microsoft.com/office/officeart/2005/8/layout/venn1"/>
    <dgm:cxn modelId="{095162A4-F3CD-45D7-8D34-B2946DF3520C}" type="presParOf" srcId="{DACD7174-F7A8-41C2-9662-42845433F676}" destId="{5F877FD6-FB70-46CB-B7AB-5FD729A660DC}" srcOrd="7" destOrd="0" presId="urn:microsoft.com/office/officeart/2005/8/layout/venn1"/>
    <dgm:cxn modelId="{185644A6-6206-439A-B281-6D9C9F56667B}" type="presParOf" srcId="{DACD7174-F7A8-41C2-9662-42845433F676}" destId="{006A9E6B-03E5-4F28-898E-C9F3906BF11E}" srcOrd="8" destOrd="0" presId="urn:microsoft.com/office/officeart/2005/8/layout/venn1"/>
    <dgm:cxn modelId="{4EB85EE7-43AE-4497-9DE6-73E015921B7C}" type="presParOf" srcId="{DACD7174-F7A8-41C2-9662-42845433F676}" destId="{49431A9D-38AE-4D25-A877-C748C9F1D864}" srcOrd="9" destOrd="0" presId="urn:microsoft.com/office/officeart/2005/8/layout/venn1"/>
    <dgm:cxn modelId="{F6F2C0E9-97CA-4007-B1C6-E1082C8F7D3C}" type="presParOf" srcId="{DACD7174-F7A8-41C2-9662-42845433F676}" destId="{F87B9057-380F-4235-B2A1-4664D6002002}" srcOrd="10" destOrd="0" presId="urn:microsoft.com/office/officeart/2005/8/layout/venn1"/>
    <dgm:cxn modelId="{809C67BC-7D3B-46D6-BC34-37FA9F5F3B0F}" type="presParOf" srcId="{DACD7174-F7A8-41C2-9662-42845433F676}" destId="{9CB88BD0-F556-4B64-B2D2-79D3F0028B7F}"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0127E6-C3D9-4506-8716-7B1195CEC079}" type="doc">
      <dgm:prSet loTypeId="urn:microsoft.com/office/officeart/2005/8/layout/pyramid2" loCatId="pyramid" qsTypeId="urn:microsoft.com/office/officeart/2005/8/quickstyle/simple1" qsCatId="simple" csTypeId="urn:microsoft.com/office/officeart/2005/8/colors/accent1_1" csCatId="accent1"/>
      <dgm:spPr/>
      <dgm:t>
        <a:bodyPr/>
        <a:lstStyle/>
        <a:p>
          <a:endParaRPr lang="en-GB"/>
        </a:p>
      </dgm:t>
    </dgm:pt>
    <dgm:pt modelId="{84585BF2-D0E0-4AA9-B6D9-128F34E76CEE}">
      <dgm:prSet/>
      <dgm:spPr/>
      <dgm:t>
        <a:bodyPr/>
        <a:lstStyle/>
        <a:p>
          <a:r>
            <a:rPr lang="en-US" b="1" i="0"/>
            <a:t>Enhanced Customer Loyalty </a:t>
          </a:r>
          <a:r>
            <a:rPr lang="en-US" b="0" i="0"/>
            <a:t>(Brotherton, 2015). </a:t>
          </a:r>
          <a:endParaRPr lang="en-GB"/>
        </a:p>
      </dgm:t>
    </dgm:pt>
    <dgm:pt modelId="{2661AFA6-6637-4F57-91CC-166099CFF5AE}" type="parTrans" cxnId="{1317E5B4-AA7B-4166-8047-90BF552A6307}">
      <dgm:prSet/>
      <dgm:spPr/>
      <dgm:t>
        <a:bodyPr/>
        <a:lstStyle/>
        <a:p>
          <a:endParaRPr lang="en-GB"/>
        </a:p>
      </dgm:t>
    </dgm:pt>
    <dgm:pt modelId="{7DA5A0D2-F999-4B1C-8FCE-AADCE066C3BD}" type="sibTrans" cxnId="{1317E5B4-AA7B-4166-8047-90BF552A6307}">
      <dgm:prSet/>
      <dgm:spPr/>
      <dgm:t>
        <a:bodyPr/>
        <a:lstStyle/>
        <a:p>
          <a:endParaRPr lang="en-GB"/>
        </a:p>
      </dgm:t>
    </dgm:pt>
    <dgm:pt modelId="{E1BC59BB-3561-47AC-92FD-811C77A4B713}">
      <dgm:prSet/>
      <dgm:spPr/>
      <dgm:t>
        <a:bodyPr/>
        <a:lstStyle/>
        <a:p>
          <a:r>
            <a:rPr lang="en-US" b="1" i="0"/>
            <a:t>Cost Savings</a:t>
          </a:r>
          <a:endParaRPr lang="en-GB"/>
        </a:p>
      </dgm:t>
    </dgm:pt>
    <dgm:pt modelId="{563CCABF-75C3-47E7-A2EC-3849EE0AF359}" type="parTrans" cxnId="{0A33C5D4-4D6E-4D53-8FE1-0081BAB3039F}">
      <dgm:prSet/>
      <dgm:spPr/>
      <dgm:t>
        <a:bodyPr/>
        <a:lstStyle/>
        <a:p>
          <a:endParaRPr lang="en-GB"/>
        </a:p>
      </dgm:t>
    </dgm:pt>
    <dgm:pt modelId="{9779CF97-A059-43BB-B20F-9AFB877AA36E}" type="sibTrans" cxnId="{0A33C5D4-4D6E-4D53-8FE1-0081BAB3039F}">
      <dgm:prSet/>
      <dgm:spPr/>
      <dgm:t>
        <a:bodyPr/>
        <a:lstStyle/>
        <a:p>
          <a:endParaRPr lang="en-GB"/>
        </a:p>
      </dgm:t>
    </dgm:pt>
    <dgm:pt modelId="{5D2C407A-623A-49FD-8DFB-C16CBBAE677D}">
      <dgm:prSet/>
      <dgm:spPr/>
      <dgm:t>
        <a:bodyPr/>
        <a:lstStyle/>
        <a:p>
          <a:r>
            <a:rPr lang="en-US" b="1" i="0"/>
            <a:t>Regulatory Compliance </a:t>
          </a:r>
          <a:r>
            <a:rPr lang="en-US" b="0" i="0"/>
            <a:t>(Dawson, et al., 2012). </a:t>
          </a:r>
          <a:endParaRPr lang="en-GB"/>
        </a:p>
      </dgm:t>
    </dgm:pt>
    <dgm:pt modelId="{998ED06B-D7A9-4F95-94F1-34B95B05A431}" type="parTrans" cxnId="{3941B210-FF98-45C1-A24E-BE0DDE44A9E5}">
      <dgm:prSet/>
      <dgm:spPr/>
      <dgm:t>
        <a:bodyPr/>
        <a:lstStyle/>
        <a:p>
          <a:endParaRPr lang="en-GB"/>
        </a:p>
      </dgm:t>
    </dgm:pt>
    <dgm:pt modelId="{5BB340B1-95BC-4670-BDD8-1CD5C963457B}" type="sibTrans" cxnId="{3941B210-FF98-45C1-A24E-BE0DDE44A9E5}">
      <dgm:prSet/>
      <dgm:spPr/>
      <dgm:t>
        <a:bodyPr/>
        <a:lstStyle/>
        <a:p>
          <a:endParaRPr lang="en-GB"/>
        </a:p>
      </dgm:t>
    </dgm:pt>
    <dgm:pt modelId="{AA62C72A-C749-451A-B469-0C6FE8D7F085}">
      <dgm:prSet/>
      <dgm:spPr/>
      <dgm:t>
        <a:bodyPr/>
        <a:lstStyle/>
        <a:p>
          <a:r>
            <a:rPr lang="en-US" b="1" i="0"/>
            <a:t>Positive Brand Image</a:t>
          </a:r>
          <a:endParaRPr lang="en-GB"/>
        </a:p>
      </dgm:t>
    </dgm:pt>
    <dgm:pt modelId="{F92F11AB-11F3-4143-A5FA-F19437601953}" type="parTrans" cxnId="{AA1B3087-B66A-42BA-AD55-B5FCE0543C91}">
      <dgm:prSet/>
      <dgm:spPr/>
      <dgm:t>
        <a:bodyPr/>
        <a:lstStyle/>
        <a:p>
          <a:endParaRPr lang="en-GB"/>
        </a:p>
      </dgm:t>
    </dgm:pt>
    <dgm:pt modelId="{9DF7515C-A0B8-4C0A-BF76-CC1DDFB3FC0B}" type="sibTrans" cxnId="{AA1B3087-B66A-42BA-AD55-B5FCE0543C91}">
      <dgm:prSet/>
      <dgm:spPr/>
      <dgm:t>
        <a:bodyPr/>
        <a:lstStyle/>
        <a:p>
          <a:endParaRPr lang="en-GB"/>
        </a:p>
      </dgm:t>
    </dgm:pt>
    <dgm:pt modelId="{41704032-5273-44AE-B862-8C843D531E34}" type="pres">
      <dgm:prSet presAssocID="{550127E6-C3D9-4506-8716-7B1195CEC079}" presName="compositeShape" presStyleCnt="0">
        <dgm:presLayoutVars>
          <dgm:dir/>
          <dgm:resizeHandles/>
        </dgm:presLayoutVars>
      </dgm:prSet>
      <dgm:spPr/>
    </dgm:pt>
    <dgm:pt modelId="{A0943BCE-2B71-4CA0-B8FA-3C3998372EB5}" type="pres">
      <dgm:prSet presAssocID="{550127E6-C3D9-4506-8716-7B1195CEC079}" presName="pyramid" presStyleLbl="node1" presStyleIdx="0" presStyleCnt="1"/>
      <dgm:spPr>
        <a:solidFill>
          <a:schemeClr val="accent3"/>
        </a:solidFill>
      </dgm:spPr>
    </dgm:pt>
    <dgm:pt modelId="{9A6863FE-D328-401E-A785-B8248DB1F666}" type="pres">
      <dgm:prSet presAssocID="{550127E6-C3D9-4506-8716-7B1195CEC079}" presName="theList" presStyleCnt="0"/>
      <dgm:spPr/>
    </dgm:pt>
    <dgm:pt modelId="{AA3C43F8-D923-497E-8A2F-282C389EA36B}" type="pres">
      <dgm:prSet presAssocID="{84585BF2-D0E0-4AA9-B6D9-128F34E76CEE}" presName="aNode" presStyleLbl="fgAcc1" presStyleIdx="0" presStyleCnt="4">
        <dgm:presLayoutVars>
          <dgm:bulletEnabled val="1"/>
        </dgm:presLayoutVars>
      </dgm:prSet>
      <dgm:spPr/>
    </dgm:pt>
    <dgm:pt modelId="{DD70B145-F503-41FB-966B-3308ABF8D932}" type="pres">
      <dgm:prSet presAssocID="{84585BF2-D0E0-4AA9-B6D9-128F34E76CEE}" presName="aSpace" presStyleCnt="0"/>
      <dgm:spPr/>
    </dgm:pt>
    <dgm:pt modelId="{9CE3F0B8-88C6-4660-AA6F-442F1BD03AC0}" type="pres">
      <dgm:prSet presAssocID="{E1BC59BB-3561-47AC-92FD-811C77A4B713}" presName="aNode" presStyleLbl="fgAcc1" presStyleIdx="1" presStyleCnt="4">
        <dgm:presLayoutVars>
          <dgm:bulletEnabled val="1"/>
        </dgm:presLayoutVars>
      </dgm:prSet>
      <dgm:spPr/>
    </dgm:pt>
    <dgm:pt modelId="{929153AB-53EB-4E57-9F56-05F9DE04BDAC}" type="pres">
      <dgm:prSet presAssocID="{E1BC59BB-3561-47AC-92FD-811C77A4B713}" presName="aSpace" presStyleCnt="0"/>
      <dgm:spPr/>
    </dgm:pt>
    <dgm:pt modelId="{C6B9FC34-0FFE-44B5-9895-6D2BD4322EC2}" type="pres">
      <dgm:prSet presAssocID="{5D2C407A-623A-49FD-8DFB-C16CBBAE677D}" presName="aNode" presStyleLbl="fgAcc1" presStyleIdx="2" presStyleCnt="4">
        <dgm:presLayoutVars>
          <dgm:bulletEnabled val="1"/>
        </dgm:presLayoutVars>
      </dgm:prSet>
      <dgm:spPr/>
    </dgm:pt>
    <dgm:pt modelId="{05430AD4-F7E9-4FBD-856E-9F83A7A4A844}" type="pres">
      <dgm:prSet presAssocID="{5D2C407A-623A-49FD-8DFB-C16CBBAE677D}" presName="aSpace" presStyleCnt="0"/>
      <dgm:spPr/>
    </dgm:pt>
    <dgm:pt modelId="{F7DD33FB-8125-499F-A298-3CE09382D6D3}" type="pres">
      <dgm:prSet presAssocID="{AA62C72A-C749-451A-B469-0C6FE8D7F085}" presName="aNode" presStyleLbl="fgAcc1" presStyleIdx="3" presStyleCnt="4">
        <dgm:presLayoutVars>
          <dgm:bulletEnabled val="1"/>
        </dgm:presLayoutVars>
      </dgm:prSet>
      <dgm:spPr/>
    </dgm:pt>
    <dgm:pt modelId="{530C8383-DD1E-4096-BE4E-454278360C22}" type="pres">
      <dgm:prSet presAssocID="{AA62C72A-C749-451A-B469-0C6FE8D7F085}" presName="aSpace" presStyleCnt="0"/>
      <dgm:spPr/>
    </dgm:pt>
  </dgm:ptLst>
  <dgm:cxnLst>
    <dgm:cxn modelId="{3941B210-FF98-45C1-A24E-BE0DDE44A9E5}" srcId="{550127E6-C3D9-4506-8716-7B1195CEC079}" destId="{5D2C407A-623A-49FD-8DFB-C16CBBAE677D}" srcOrd="2" destOrd="0" parTransId="{998ED06B-D7A9-4F95-94F1-34B95B05A431}" sibTransId="{5BB340B1-95BC-4670-BDD8-1CD5C963457B}"/>
    <dgm:cxn modelId="{37417328-0A52-4AA3-A324-F3692A4B542D}" type="presOf" srcId="{5D2C407A-623A-49FD-8DFB-C16CBBAE677D}" destId="{C6B9FC34-0FFE-44B5-9895-6D2BD4322EC2}" srcOrd="0" destOrd="0" presId="urn:microsoft.com/office/officeart/2005/8/layout/pyramid2"/>
    <dgm:cxn modelId="{BCC7475F-C985-45BB-84AC-73EF04DAA29B}" type="presOf" srcId="{AA62C72A-C749-451A-B469-0C6FE8D7F085}" destId="{F7DD33FB-8125-499F-A298-3CE09382D6D3}" srcOrd="0" destOrd="0" presId="urn:microsoft.com/office/officeart/2005/8/layout/pyramid2"/>
    <dgm:cxn modelId="{8EBE9145-8C08-4ADA-AD07-62636E315D5E}" type="presOf" srcId="{E1BC59BB-3561-47AC-92FD-811C77A4B713}" destId="{9CE3F0B8-88C6-4660-AA6F-442F1BD03AC0}" srcOrd="0" destOrd="0" presId="urn:microsoft.com/office/officeart/2005/8/layout/pyramid2"/>
    <dgm:cxn modelId="{AA1B3087-B66A-42BA-AD55-B5FCE0543C91}" srcId="{550127E6-C3D9-4506-8716-7B1195CEC079}" destId="{AA62C72A-C749-451A-B469-0C6FE8D7F085}" srcOrd="3" destOrd="0" parTransId="{F92F11AB-11F3-4143-A5FA-F19437601953}" sibTransId="{9DF7515C-A0B8-4C0A-BF76-CC1DDFB3FC0B}"/>
    <dgm:cxn modelId="{022722A7-59B4-439E-A9CB-74DC16C13AA3}" type="presOf" srcId="{84585BF2-D0E0-4AA9-B6D9-128F34E76CEE}" destId="{AA3C43F8-D923-497E-8A2F-282C389EA36B}" srcOrd="0" destOrd="0" presId="urn:microsoft.com/office/officeart/2005/8/layout/pyramid2"/>
    <dgm:cxn modelId="{1317E5B4-AA7B-4166-8047-90BF552A6307}" srcId="{550127E6-C3D9-4506-8716-7B1195CEC079}" destId="{84585BF2-D0E0-4AA9-B6D9-128F34E76CEE}" srcOrd="0" destOrd="0" parTransId="{2661AFA6-6637-4F57-91CC-166099CFF5AE}" sibTransId="{7DA5A0D2-F999-4B1C-8FCE-AADCE066C3BD}"/>
    <dgm:cxn modelId="{0A33C5D4-4D6E-4D53-8FE1-0081BAB3039F}" srcId="{550127E6-C3D9-4506-8716-7B1195CEC079}" destId="{E1BC59BB-3561-47AC-92FD-811C77A4B713}" srcOrd="1" destOrd="0" parTransId="{563CCABF-75C3-47E7-A2EC-3849EE0AF359}" sibTransId="{9779CF97-A059-43BB-B20F-9AFB877AA36E}"/>
    <dgm:cxn modelId="{FBA231E4-94BF-494E-9E46-96FFC6ECE0AA}" type="presOf" srcId="{550127E6-C3D9-4506-8716-7B1195CEC079}" destId="{41704032-5273-44AE-B862-8C843D531E34}" srcOrd="0" destOrd="0" presId="urn:microsoft.com/office/officeart/2005/8/layout/pyramid2"/>
    <dgm:cxn modelId="{6338ADBC-68D7-40FB-A9D2-4C780BB5EC5D}" type="presParOf" srcId="{41704032-5273-44AE-B862-8C843D531E34}" destId="{A0943BCE-2B71-4CA0-B8FA-3C3998372EB5}" srcOrd="0" destOrd="0" presId="urn:microsoft.com/office/officeart/2005/8/layout/pyramid2"/>
    <dgm:cxn modelId="{A5167484-D777-43B8-AA63-6BAF5B2511A5}" type="presParOf" srcId="{41704032-5273-44AE-B862-8C843D531E34}" destId="{9A6863FE-D328-401E-A785-B8248DB1F666}" srcOrd="1" destOrd="0" presId="urn:microsoft.com/office/officeart/2005/8/layout/pyramid2"/>
    <dgm:cxn modelId="{9B4DC016-63D1-4085-BD3E-82AEADCED935}" type="presParOf" srcId="{9A6863FE-D328-401E-A785-B8248DB1F666}" destId="{AA3C43F8-D923-497E-8A2F-282C389EA36B}" srcOrd="0" destOrd="0" presId="urn:microsoft.com/office/officeart/2005/8/layout/pyramid2"/>
    <dgm:cxn modelId="{85678BE0-06F4-473C-B411-BB42E4F0D149}" type="presParOf" srcId="{9A6863FE-D328-401E-A785-B8248DB1F666}" destId="{DD70B145-F503-41FB-966B-3308ABF8D932}" srcOrd="1" destOrd="0" presId="urn:microsoft.com/office/officeart/2005/8/layout/pyramid2"/>
    <dgm:cxn modelId="{35BCF169-EA5A-405D-B3BD-CCF278E79A39}" type="presParOf" srcId="{9A6863FE-D328-401E-A785-B8248DB1F666}" destId="{9CE3F0B8-88C6-4660-AA6F-442F1BD03AC0}" srcOrd="2" destOrd="0" presId="urn:microsoft.com/office/officeart/2005/8/layout/pyramid2"/>
    <dgm:cxn modelId="{AC34B38D-9B05-4B06-AD75-48436CC9EE23}" type="presParOf" srcId="{9A6863FE-D328-401E-A785-B8248DB1F666}" destId="{929153AB-53EB-4E57-9F56-05F9DE04BDAC}" srcOrd="3" destOrd="0" presId="urn:microsoft.com/office/officeart/2005/8/layout/pyramid2"/>
    <dgm:cxn modelId="{F9596CC7-0347-42C2-B86E-39CB567BBC7F}" type="presParOf" srcId="{9A6863FE-D328-401E-A785-B8248DB1F666}" destId="{C6B9FC34-0FFE-44B5-9895-6D2BD4322EC2}" srcOrd="4" destOrd="0" presId="urn:microsoft.com/office/officeart/2005/8/layout/pyramid2"/>
    <dgm:cxn modelId="{EFB43496-9F49-4322-80F0-3ADD5B2CA367}" type="presParOf" srcId="{9A6863FE-D328-401E-A785-B8248DB1F666}" destId="{05430AD4-F7E9-4FBD-856E-9F83A7A4A844}" srcOrd="5" destOrd="0" presId="urn:microsoft.com/office/officeart/2005/8/layout/pyramid2"/>
    <dgm:cxn modelId="{2244BA0F-A4A8-4234-93E5-9A0CF8364765}" type="presParOf" srcId="{9A6863FE-D328-401E-A785-B8248DB1F666}" destId="{F7DD33FB-8125-499F-A298-3CE09382D6D3}" srcOrd="6" destOrd="0" presId="urn:microsoft.com/office/officeart/2005/8/layout/pyramid2"/>
    <dgm:cxn modelId="{53EBCFD8-1C2E-41D0-BC94-DDB67F664640}" type="presParOf" srcId="{9A6863FE-D328-401E-A785-B8248DB1F666}" destId="{530C8383-DD1E-4096-BE4E-454278360C22}"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CC9A25-75F6-4262-A0BE-083A9798E073}" type="doc">
      <dgm:prSet loTypeId="urn:microsoft.com/office/officeart/2005/8/layout/pyramid2" loCatId="pyramid" qsTypeId="urn:microsoft.com/office/officeart/2005/8/quickstyle/simple1" qsCatId="simple" csTypeId="urn:microsoft.com/office/officeart/2005/8/colors/colorful3" csCatId="colorful"/>
      <dgm:spPr/>
      <dgm:t>
        <a:bodyPr/>
        <a:lstStyle/>
        <a:p>
          <a:endParaRPr lang="en-GB"/>
        </a:p>
      </dgm:t>
    </dgm:pt>
    <dgm:pt modelId="{8808CB9C-E170-4E4A-9270-D12A944FECAB}">
      <dgm:prSet/>
      <dgm:spPr/>
      <dgm:t>
        <a:bodyPr/>
        <a:lstStyle/>
        <a:p>
          <a:r>
            <a:rPr lang="en-US" b="1" i="0"/>
            <a:t>High Initial Costs</a:t>
          </a:r>
          <a:endParaRPr lang="en-GB"/>
        </a:p>
      </dgm:t>
    </dgm:pt>
    <dgm:pt modelId="{EFD1B8D9-1567-474C-ACDB-A2B0F6205BBF}" type="parTrans" cxnId="{42FEB3F8-CB5E-443F-969D-9187B08CE4CE}">
      <dgm:prSet/>
      <dgm:spPr/>
      <dgm:t>
        <a:bodyPr/>
        <a:lstStyle/>
        <a:p>
          <a:endParaRPr lang="en-GB"/>
        </a:p>
      </dgm:t>
    </dgm:pt>
    <dgm:pt modelId="{BD989651-8239-4D21-83A8-B81557D6EFBC}" type="sibTrans" cxnId="{42FEB3F8-CB5E-443F-969D-9187B08CE4CE}">
      <dgm:prSet/>
      <dgm:spPr/>
      <dgm:t>
        <a:bodyPr/>
        <a:lstStyle/>
        <a:p>
          <a:endParaRPr lang="en-GB"/>
        </a:p>
      </dgm:t>
    </dgm:pt>
    <dgm:pt modelId="{30B5153F-A7C3-46DC-A84C-4F781E0D0EC3}">
      <dgm:prSet/>
      <dgm:spPr/>
      <dgm:t>
        <a:bodyPr/>
        <a:lstStyle/>
        <a:p>
          <a:r>
            <a:rPr lang="en-US" b="1" i="0"/>
            <a:t>Operating Challenges</a:t>
          </a:r>
          <a:r>
            <a:rPr lang="en-US" b="0" i="0"/>
            <a:t>.</a:t>
          </a:r>
          <a:endParaRPr lang="en-GB"/>
        </a:p>
      </dgm:t>
    </dgm:pt>
    <dgm:pt modelId="{E6F28DBD-B424-48C6-A137-BECEC6DA495C}" type="parTrans" cxnId="{8FA005D7-D313-44B3-8EF9-0F5516227900}">
      <dgm:prSet/>
      <dgm:spPr/>
      <dgm:t>
        <a:bodyPr/>
        <a:lstStyle/>
        <a:p>
          <a:endParaRPr lang="en-GB"/>
        </a:p>
      </dgm:t>
    </dgm:pt>
    <dgm:pt modelId="{E3F97884-2B49-4F6C-AAB4-8D503326D2C4}" type="sibTrans" cxnId="{8FA005D7-D313-44B3-8EF9-0F5516227900}">
      <dgm:prSet/>
      <dgm:spPr/>
      <dgm:t>
        <a:bodyPr/>
        <a:lstStyle/>
        <a:p>
          <a:endParaRPr lang="en-GB"/>
        </a:p>
      </dgm:t>
    </dgm:pt>
    <dgm:pt modelId="{A8E5A062-9A78-4C4A-B0C0-22EC0269A86D}">
      <dgm:prSet/>
      <dgm:spPr/>
      <dgm:t>
        <a:bodyPr/>
        <a:lstStyle/>
        <a:p>
          <a:r>
            <a:rPr lang="en-US" b="1" i="0"/>
            <a:t>Measurement and Reporting </a:t>
          </a:r>
          <a:r>
            <a:rPr lang="en-US" b="0" i="0"/>
            <a:t>(Darcy, et al., 2012).</a:t>
          </a:r>
          <a:endParaRPr lang="en-GB"/>
        </a:p>
      </dgm:t>
    </dgm:pt>
    <dgm:pt modelId="{F1D4C21F-C4D6-477F-BE2E-1FC9AC4EBA25}" type="parTrans" cxnId="{55E407D0-6D9E-4A57-A342-A2DFD08A29E9}">
      <dgm:prSet/>
      <dgm:spPr/>
      <dgm:t>
        <a:bodyPr/>
        <a:lstStyle/>
        <a:p>
          <a:endParaRPr lang="en-GB"/>
        </a:p>
      </dgm:t>
    </dgm:pt>
    <dgm:pt modelId="{802D9129-6857-405B-8F7F-7F8702EDD0A4}" type="sibTrans" cxnId="{55E407D0-6D9E-4A57-A342-A2DFD08A29E9}">
      <dgm:prSet/>
      <dgm:spPr/>
      <dgm:t>
        <a:bodyPr/>
        <a:lstStyle/>
        <a:p>
          <a:endParaRPr lang="en-GB"/>
        </a:p>
      </dgm:t>
    </dgm:pt>
    <dgm:pt modelId="{13A1B2B0-4076-4B50-8F43-DA86BFE8E0A8}">
      <dgm:prSet/>
      <dgm:spPr/>
      <dgm:t>
        <a:bodyPr/>
        <a:lstStyle/>
        <a:p>
          <a:r>
            <a:rPr lang="en-US" b="1" i="0"/>
            <a:t>Market Competition</a:t>
          </a:r>
          <a:endParaRPr lang="en-GB"/>
        </a:p>
      </dgm:t>
    </dgm:pt>
    <dgm:pt modelId="{42E37D47-F5AE-4E9F-9221-AAA9FBFFD417}" type="parTrans" cxnId="{B23F730E-0BCF-45E1-88DA-9B04E2576116}">
      <dgm:prSet/>
      <dgm:spPr/>
      <dgm:t>
        <a:bodyPr/>
        <a:lstStyle/>
        <a:p>
          <a:endParaRPr lang="en-GB"/>
        </a:p>
      </dgm:t>
    </dgm:pt>
    <dgm:pt modelId="{8288FE72-E43E-422D-B64A-C22787C2084A}" type="sibTrans" cxnId="{B23F730E-0BCF-45E1-88DA-9B04E2576116}">
      <dgm:prSet/>
      <dgm:spPr/>
      <dgm:t>
        <a:bodyPr/>
        <a:lstStyle/>
        <a:p>
          <a:endParaRPr lang="en-GB"/>
        </a:p>
      </dgm:t>
    </dgm:pt>
    <dgm:pt modelId="{BA80ABE5-E955-414B-AAD9-46A7A01422A7}" type="pres">
      <dgm:prSet presAssocID="{2ECC9A25-75F6-4262-A0BE-083A9798E073}" presName="compositeShape" presStyleCnt="0">
        <dgm:presLayoutVars>
          <dgm:dir/>
          <dgm:resizeHandles/>
        </dgm:presLayoutVars>
      </dgm:prSet>
      <dgm:spPr/>
    </dgm:pt>
    <dgm:pt modelId="{04D3BADD-BD62-4D9D-9D1A-88D2E5E50706}" type="pres">
      <dgm:prSet presAssocID="{2ECC9A25-75F6-4262-A0BE-083A9798E073}" presName="pyramid" presStyleLbl="node1" presStyleIdx="0" presStyleCnt="1" custLinFactNeighborX="66363"/>
      <dgm:spPr>
        <a:solidFill>
          <a:schemeClr val="accent2"/>
        </a:solidFill>
      </dgm:spPr>
    </dgm:pt>
    <dgm:pt modelId="{60F3E8EE-01F5-4F49-BBD7-4CC4C70C4F25}" type="pres">
      <dgm:prSet presAssocID="{2ECC9A25-75F6-4262-A0BE-083A9798E073}" presName="theList" presStyleCnt="0"/>
      <dgm:spPr/>
    </dgm:pt>
    <dgm:pt modelId="{D906B2B9-3868-4886-9ABB-A824FB81E6FD}" type="pres">
      <dgm:prSet presAssocID="{8808CB9C-E170-4E4A-9270-D12A944FECAB}" presName="aNode" presStyleLbl="fgAcc1" presStyleIdx="0" presStyleCnt="4">
        <dgm:presLayoutVars>
          <dgm:bulletEnabled val="1"/>
        </dgm:presLayoutVars>
      </dgm:prSet>
      <dgm:spPr/>
    </dgm:pt>
    <dgm:pt modelId="{96E92908-9196-40BE-B094-3E92F433C6CC}" type="pres">
      <dgm:prSet presAssocID="{8808CB9C-E170-4E4A-9270-D12A944FECAB}" presName="aSpace" presStyleCnt="0"/>
      <dgm:spPr/>
    </dgm:pt>
    <dgm:pt modelId="{327C3CE0-E805-497A-89D9-25872011ECDE}" type="pres">
      <dgm:prSet presAssocID="{30B5153F-A7C3-46DC-A84C-4F781E0D0EC3}" presName="aNode" presStyleLbl="fgAcc1" presStyleIdx="1" presStyleCnt="4">
        <dgm:presLayoutVars>
          <dgm:bulletEnabled val="1"/>
        </dgm:presLayoutVars>
      </dgm:prSet>
      <dgm:spPr/>
    </dgm:pt>
    <dgm:pt modelId="{C98F538E-3756-4B71-BBE9-A2C2159C71F6}" type="pres">
      <dgm:prSet presAssocID="{30B5153F-A7C3-46DC-A84C-4F781E0D0EC3}" presName="aSpace" presStyleCnt="0"/>
      <dgm:spPr/>
    </dgm:pt>
    <dgm:pt modelId="{CB7B5262-E68A-47A4-9535-88CBC86DAC08}" type="pres">
      <dgm:prSet presAssocID="{A8E5A062-9A78-4C4A-B0C0-22EC0269A86D}" presName="aNode" presStyleLbl="fgAcc1" presStyleIdx="2" presStyleCnt="4">
        <dgm:presLayoutVars>
          <dgm:bulletEnabled val="1"/>
        </dgm:presLayoutVars>
      </dgm:prSet>
      <dgm:spPr/>
    </dgm:pt>
    <dgm:pt modelId="{B149E3B2-C47B-45CF-AF57-E1993F4D91CF}" type="pres">
      <dgm:prSet presAssocID="{A8E5A062-9A78-4C4A-B0C0-22EC0269A86D}" presName="aSpace" presStyleCnt="0"/>
      <dgm:spPr/>
    </dgm:pt>
    <dgm:pt modelId="{5EEA806C-ADF5-4245-B65B-CC793B20C440}" type="pres">
      <dgm:prSet presAssocID="{13A1B2B0-4076-4B50-8F43-DA86BFE8E0A8}" presName="aNode" presStyleLbl="fgAcc1" presStyleIdx="3" presStyleCnt="4">
        <dgm:presLayoutVars>
          <dgm:bulletEnabled val="1"/>
        </dgm:presLayoutVars>
      </dgm:prSet>
      <dgm:spPr/>
    </dgm:pt>
    <dgm:pt modelId="{74E3839A-6009-49AA-B654-77C626C21308}" type="pres">
      <dgm:prSet presAssocID="{13A1B2B0-4076-4B50-8F43-DA86BFE8E0A8}" presName="aSpace" presStyleCnt="0"/>
      <dgm:spPr/>
    </dgm:pt>
  </dgm:ptLst>
  <dgm:cxnLst>
    <dgm:cxn modelId="{B23F730E-0BCF-45E1-88DA-9B04E2576116}" srcId="{2ECC9A25-75F6-4262-A0BE-083A9798E073}" destId="{13A1B2B0-4076-4B50-8F43-DA86BFE8E0A8}" srcOrd="3" destOrd="0" parTransId="{42E37D47-F5AE-4E9F-9221-AAA9FBFFD417}" sibTransId="{8288FE72-E43E-422D-B64A-C22787C2084A}"/>
    <dgm:cxn modelId="{BF37C71F-C278-42B8-9213-2963984EC7C4}" type="presOf" srcId="{13A1B2B0-4076-4B50-8F43-DA86BFE8E0A8}" destId="{5EEA806C-ADF5-4245-B65B-CC793B20C440}" srcOrd="0" destOrd="0" presId="urn:microsoft.com/office/officeart/2005/8/layout/pyramid2"/>
    <dgm:cxn modelId="{E1C70626-5DA2-4A67-8A43-437C3C114440}" type="presOf" srcId="{A8E5A062-9A78-4C4A-B0C0-22EC0269A86D}" destId="{CB7B5262-E68A-47A4-9535-88CBC86DAC08}" srcOrd="0" destOrd="0" presId="urn:microsoft.com/office/officeart/2005/8/layout/pyramid2"/>
    <dgm:cxn modelId="{E725A843-5AA5-4BD6-A4D1-7BD575DE0D12}" type="presOf" srcId="{2ECC9A25-75F6-4262-A0BE-083A9798E073}" destId="{BA80ABE5-E955-414B-AAD9-46A7A01422A7}" srcOrd="0" destOrd="0" presId="urn:microsoft.com/office/officeart/2005/8/layout/pyramid2"/>
    <dgm:cxn modelId="{FE422385-9021-4588-9F36-6C78E2DA0A5F}" type="presOf" srcId="{8808CB9C-E170-4E4A-9270-D12A944FECAB}" destId="{D906B2B9-3868-4886-9ABB-A824FB81E6FD}" srcOrd="0" destOrd="0" presId="urn:microsoft.com/office/officeart/2005/8/layout/pyramid2"/>
    <dgm:cxn modelId="{5531C4C2-C112-4A20-9A1E-5F81EDC0FEF7}" type="presOf" srcId="{30B5153F-A7C3-46DC-A84C-4F781E0D0EC3}" destId="{327C3CE0-E805-497A-89D9-25872011ECDE}" srcOrd="0" destOrd="0" presId="urn:microsoft.com/office/officeart/2005/8/layout/pyramid2"/>
    <dgm:cxn modelId="{55E407D0-6D9E-4A57-A342-A2DFD08A29E9}" srcId="{2ECC9A25-75F6-4262-A0BE-083A9798E073}" destId="{A8E5A062-9A78-4C4A-B0C0-22EC0269A86D}" srcOrd="2" destOrd="0" parTransId="{F1D4C21F-C4D6-477F-BE2E-1FC9AC4EBA25}" sibTransId="{802D9129-6857-405B-8F7F-7F8702EDD0A4}"/>
    <dgm:cxn modelId="{8FA005D7-D313-44B3-8EF9-0F5516227900}" srcId="{2ECC9A25-75F6-4262-A0BE-083A9798E073}" destId="{30B5153F-A7C3-46DC-A84C-4F781E0D0EC3}" srcOrd="1" destOrd="0" parTransId="{E6F28DBD-B424-48C6-A137-BECEC6DA495C}" sibTransId="{E3F97884-2B49-4F6C-AAB4-8D503326D2C4}"/>
    <dgm:cxn modelId="{42FEB3F8-CB5E-443F-969D-9187B08CE4CE}" srcId="{2ECC9A25-75F6-4262-A0BE-083A9798E073}" destId="{8808CB9C-E170-4E4A-9270-D12A944FECAB}" srcOrd="0" destOrd="0" parTransId="{EFD1B8D9-1567-474C-ACDB-A2B0F6205BBF}" sibTransId="{BD989651-8239-4D21-83A8-B81557D6EFBC}"/>
    <dgm:cxn modelId="{FBC1DF9B-9683-4A61-9659-C51EA92FF618}" type="presParOf" srcId="{BA80ABE5-E955-414B-AAD9-46A7A01422A7}" destId="{04D3BADD-BD62-4D9D-9D1A-88D2E5E50706}" srcOrd="0" destOrd="0" presId="urn:microsoft.com/office/officeart/2005/8/layout/pyramid2"/>
    <dgm:cxn modelId="{A66E9619-2F58-4D4F-89CE-20A07446C042}" type="presParOf" srcId="{BA80ABE5-E955-414B-AAD9-46A7A01422A7}" destId="{60F3E8EE-01F5-4F49-BBD7-4CC4C70C4F25}" srcOrd="1" destOrd="0" presId="urn:microsoft.com/office/officeart/2005/8/layout/pyramid2"/>
    <dgm:cxn modelId="{052ECCE4-030B-41C8-8BBC-28EC5B08BC2C}" type="presParOf" srcId="{60F3E8EE-01F5-4F49-BBD7-4CC4C70C4F25}" destId="{D906B2B9-3868-4886-9ABB-A824FB81E6FD}" srcOrd="0" destOrd="0" presId="urn:microsoft.com/office/officeart/2005/8/layout/pyramid2"/>
    <dgm:cxn modelId="{C89DF967-8FFA-4033-A647-71BBAA05FBE3}" type="presParOf" srcId="{60F3E8EE-01F5-4F49-BBD7-4CC4C70C4F25}" destId="{96E92908-9196-40BE-B094-3E92F433C6CC}" srcOrd="1" destOrd="0" presId="urn:microsoft.com/office/officeart/2005/8/layout/pyramid2"/>
    <dgm:cxn modelId="{D83AF9AC-F383-45E7-AF22-6B8913DEC6F4}" type="presParOf" srcId="{60F3E8EE-01F5-4F49-BBD7-4CC4C70C4F25}" destId="{327C3CE0-E805-497A-89D9-25872011ECDE}" srcOrd="2" destOrd="0" presId="urn:microsoft.com/office/officeart/2005/8/layout/pyramid2"/>
    <dgm:cxn modelId="{C09CA58D-32E8-44FF-A825-7FC69A660302}" type="presParOf" srcId="{60F3E8EE-01F5-4F49-BBD7-4CC4C70C4F25}" destId="{C98F538E-3756-4B71-BBE9-A2C2159C71F6}" srcOrd="3" destOrd="0" presId="urn:microsoft.com/office/officeart/2005/8/layout/pyramid2"/>
    <dgm:cxn modelId="{D59E8442-B588-47F4-BDAC-1A3A0507906F}" type="presParOf" srcId="{60F3E8EE-01F5-4F49-BBD7-4CC4C70C4F25}" destId="{CB7B5262-E68A-47A4-9535-88CBC86DAC08}" srcOrd="4" destOrd="0" presId="urn:microsoft.com/office/officeart/2005/8/layout/pyramid2"/>
    <dgm:cxn modelId="{52321D6E-2811-4A7A-BB0C-90F0035597E0}" type="presParOf" srcId="{60F3E8EE-01F5-4F49-BBD7-4CC4C70C4F25}" destId="{B149E3B2-C47B-45CF-AF57-E1993F4D91CF}" srcOrd="5" destOrd="0" presId="urn:microsoft.com/office/officeart/2005/8/layout/pyramid2"/>
    <dgm:cxn modelId="{68852326-D048-452E-AA33-69CE24ED5086}" type="presParOf" srcId="{60F3E8EE-01F5-4F49-BBD7-4CC4C70C4F25}" destId="{5EEA806C-ADF5-4245-B65B-CC793B20C440}" srcOrd="6" destOrd="0" presId="urn:microsoft.com/office/officeart/2005/8/layout/pyramid2"/>
    <dgm:cxn modelId="{47CF4CFB-ED9F-4571-9E2A-F6A219936588}" type="presParOf" srcId="{60F3E8EE-01F5-4F49-BBD7-4CC4C70C4F25}" destId="{74E3839A-6009-49AA-B654-77C626C21308}" srcOrd="7"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775C12-13B4-4407-A7BD-0C34576D7D5B}" type="doc">
      <dgm:prSet loTypeId="urn:microsoft.com/office/officeart/2008/layout/VerticalCurvedList" loCatId="list" qsTypeId="urn:microsoft.com/office/officeart/2005/8/quickstyle/simple3" qsCatId="simple" csTypeId="urn:microsoft.com/office/officeart/2005/8/colors/colorful5" csCatId="colorful"/>
      <dgm:spPr/>
      <dgm:t>
        <a:bodyPr/>
        <a:lstStyle/>
        <a:p>
          <a:endParaRPr lang="en-GB"/>
        </a:p>
      </dgm:t>
    </dgm:pt>
    <dgm:pt modelId="{54E652F3-6218-4A65-B7B6-0FCD805A7506}">
      <dgm:prSet/>
      <dgm:spPr/>
      <dgm:t>
        <a:bodyPr/>
        <a:lstStyle/>
        <a:p>
          <a:r>
            <a:rPr lang="en-US" b="1" i="0"/>
            <a:t>Strengthening Waste Management Policies</a:t>
          </a:r>
          <a:r>
            <a:rPr lang="en-US" b="0" i="0"/>
            <a:t> (S. &amp; C., 2005). </a:t>
          </a:r>
          <a:endParaRPr lang="en-GB"/>
        </a:p>
      </dgm:t>
    </dgm:pt>
    <dgm:pt modelId="{66C4AB7C-49C1-4197-B1FA-8A7377C52B39}" type="parTrans" cxnId="{C83F9D60-240C-4402-B149-46A474947CB9}">
      <dgm:prSet/>
      <dgm:spPr/>
      <dgm:t>
        <a:bodyPr/>
        <a:lstStyle/>
        <a:p>
          <a:endParaRPr lang="en-GB"/>
        </a:p>
      </dgm:t>
    </dgm:pt>
    <dgm:pt modelId="{06D44D66-C7B7-4B83-B820-30058FC30454}" type="sibTrans" cxnId="{C83F9D60-240C-4402-B149-46A474947CB9}">
      <dgm:prSet/>
      <dgm:spPr/>
      <dgm:t>
        <a:bodyPr/>
        <a:lstStyle/>
        <a:p>
          <a:endParaRPr lang="en-GB"/>
        </a:p>
      </dgm:t>
    </dgm:pt>
    <dgm:pt modelId="{20090217-B677-4133-9C9C-9CE7E6F9CCF9}">
      <dgm:prSet/>
      <dgm:spPr/>
      <dgm:t>
        <a:bodyPr/>
        <a:lstStyle/>
        <a:p>
          <a:r>
            <a:rPr lang="en-US" b="1" i="0"/>
            <a:t>Enhancing Water Conservation Measures</a:t>
          </a:r>
          <a:endParaRPr lang="en-GB"/>
        </a:p>
      </dgm:t>
    </dgm:pt>
    <dgm:pt modelId="{D8FAAB49-2CC7-46F0-AF47-83D58DEC8290}" type="parTrans" cxnId="{320C4907-C1AB-4B0E-AE1C-B55B243E50A7}">
      <dgm:prSet/>
      <dgm:spPr/>
      <dgm:t>
        <a:bodyPr/>
        <a:lstStyle/>
        <a:p>
          <a:endParaRPr lang="en-GB"/>
        </a:p>
      </dgm:t>
    </dgm:pt>
    <dgm:pt modelId="{A9A3931F-F565-493F-9BCA-4764AC5A32E9}" type="sibTrans" cxnId="{320C4907-C1AB-4B0E-AE1C-B55B243E50A7}">
      <dgm:prSet/>
      <dgm:spPr/>
      <dgm:t>
        <a:bodyPr/>
        <a:lstStyle/>
        <a:p>
          <a:endParaRPr lang="en-GB"/>
        </a:p>
      </dgm:t>
    </dgm:pt>
    <dgm:pt modelId="{76D1FCC7-1954-47F7-B4AD-859A691526F7}">
      <dgm:prSet/>
      <dgm:spPr/>
      <dgm:t>
        <a:bodyPr/>
        <a:lstStyle/>
        <a:p>
          <a:r>
            <a:rPr lang="en-US" b="1" i="0"/>
            <a:t>Investing in Renewable Energy</a:t>
          </a:r>
          <a:r>
            <a:rPr lang="en-US" b="0" i="0"/>
            <a:t> (Faulkner, et al., 2001). </a:t>
          </a:r>
          <a:endParaRPr lang="en-GB"/>
        </a:p>
      </dgm:t>
    </dgm:pt>
    <dgm:pt modelId="{C2470DE6-7B42-41FA-BEB3-F9E981514511}" type="parTrans" cxnId="{75028F61-C044-4FCD-A490-D5C2E38DE587}">
      <dgm:prSet/>
      <dgm:spPr/>
      <dgm:t>
        <a:bodyPr/>
        <a:lstStyle/>
        <a:p>
          <a:endParaRPr lang="en-GB"/>
        </a:p>
      </dgm:t>
    </dgm:pt>
    <dgm:pt modelId="{34F53A8C-970A-4FC5-A52A-334D85197579}" type="sibTrans" cxnId="{75028F61-C044-4FCD-A490-D5C2E38DE587}">
      <dgm:prSet/>
      <dgm:spPr/>
      <dgm:t>
        <a:bodyPr/>
        <a:lstStyle/>
        <a:p>
          <a:endParaRPr lang="en-GB"/>
        </a:p>
      </dgm:t>
    </dgm:pt>
    <dgm:pt modelId="{27D7D1BE-538B-4E3B-87DF-5EE28EACECFC}">
      <dgm:prSet/>
      <dgm:spPr/>
      <dgm:t>
        <a:bodyPr/>
        <a:lstStyle/>
        <a:p>
          <a:r>
            <a:rPr lang="en-US" b="1" i="0"/>
            <a:t>Improving Employee Engagement and Training</a:t>
          </a:r>
          <a:endParaRPr lang="en-GB"/>
        </a:p>
      </dgm:t>
    </dgm:pt>
    <dgm:pt modelId="{861E9402-DCB1-4866-9BDF-25F01F6353D5}" type="parTrans" cxnId="{40C5A81C-1D8E-45AE-96E7-69E407B161F8}">
      <dgm:prSet/>
      <dgm:spPr/>
      <dgm:t>
        <a:bodyPr/>
        <a:lstStyle/>
        <a:p>
          <a:endParaRPr lang="en-GB"/>
        </a:p>
      </dgm:t>
    </dgm:pt>
    <dgm:pt modelId="{585138B3-472A-4F79-B15E-07B030476543}" type="sibTrans" cxnId="{40C5A81C-1D8E-45AE-96E7-69E407B161F8}">
      <dgm:prSet/>
      <dgm:spPr/>
      <dgm:t>
        <a:bodyPr/>
        <a:lstStyle/>
        <a:p>
          <a:endParaRPr lang="en-GB"/>
        </a:p>
      </dgm:t>
    </dgm:pt>
    <dgm:pt modelId="{B5CCBC49-276A-49EF-A3CD-D386093D5000}">
      <dgm:prSet/>
      <dgm:spPr/>
      <dgm:t>
        <a:bodyPr/>
        <a:lstStyle/>
        <a:p>
          <a:r>
            <a:rPr lang="en-US" b="1" i="0"/>
            <a:t>Promoting Industry Collaboration and Government Advocacy</a:t>
          </a:r>
          <a:r>
            <a:rPr lang="en-US" b="0" i="0"/>
            <a:t> (Ivanov &amp; Webster, 2019). </a:t>
          </a:r>
          <a:endParaRPr lang="en-GB"/>
        </a:p>
      </dgm:t>
    </dgm:pt>
    <dgm:pt modelId="{50ED3AB7-E919-4FED-9D18-33D6BFAD8E74}" type="parTrans" cxnId="{F09198A3-6859-4836-9728-FDA9DFD2CD73}">
      <dgm:prSet/>
      <dgm:spPr/>
      <dgm:t>
        <a:bodyPr/>
        <a:lstStyle/>
        <a:p>
          <a:endParaRPr lang="en-GB"/>
        </a:p>
      </dgm:t>
    </dgm:pt>
    <dgm:pt modelId="{FBB5E528-60CA-4203-AE3E-4A8779089184}" type="sibTrans" cxnId="{F09198A3-6859-4836-9728-FDA9DFD2CD73}">
      <dgm:prSet/>
      <dgm:spPr/>
      <dgm:t>
        <a:bodyPr/>
        <a:lstStyle/>
        <a:p>
          <a:endParaRPr lang="en-GB"/>
        </a:p>
      </dgm:t>
    </dgm:pt>
    <dgm:pt modelId="{C2A59A3A-14ED-47F5-9C61-57E3845BBB06}">
      <dgm:prSet/>
      <dgm:spPr/>
      <dgm:t>
        <a:bodyPr/>
        <a:lstStyle/>
        <a:p>
          <a:r>
            <a:rPr lang="en-US" b="1" i="0"/>
            <a:t>Leveraging Technology for Sustainability Reporting</a:t>
          </a:r>
          <a:r>
            <a:rPr lang="en-US" b="0" i="0"/>
            <a:t> (Laws, et al., 2007).</a:t>
          </a:r>
          <a:endParaRPr lang="en-GB"/>
        </a:p>
      </dgm:t>
    </dgm:pt>
    <dgm:pt modelId="{CFF024E1-D9E3-4003-96E4-86B29DC90602}" type="parTrans" cxnId="{7F59E4C2-6A3A-48DA-ABEA-99647134C183}">
      <dgm:prSet/>
      <dgm:spPr/>
      <dgm:t>
        <a:bodyPr/>
        <a:lstStyle/>
        <a:p>
          <a:endParaRPr lang="en-GB"/>
        </a:p>
      </dgm:t>
    </dgm:pt>
    <dgm:pt modelId="{A2079230-950F-42B5-8C14-FFA8F3428EA6}" type="sibTrans" cxnId="{7F59E4C2-6A3A-48DA-ABEA-99647134C183}">
      <dgm:prSet/>
      <dgm:spPr/>
      <dgm:t>
        <a:bodyPr/>
        <a:lstStyle/>
        <a:p>
          <a:endParaRPr lang="en-GB"/>
        </a:p>
      </dgm:t>
    </dgm:pt>
    <dgm:pt modelId="{F7ED2019-D26C-405A-A9F8-3D10AE0FEE7E}" type="pres">
      <dgm:prSet presAssocID="{18775C12-13B4-4407-A7BD-0C34576D7D5B}" presName="Name0" presStyleCnt="0">
        <dgm:presLayoutVars>
          <dgm:chMax val="7"/>
          <dgm:chPref val="7"/>
          <dgm:dir/>
        </dgm:presLayoutVars>
      </dgm:prSet>
      <dgm:spPr/>
    </dgm:pt>
    <dgm:pt modelId="{B71993EF-87E3-4EFE-80D3-6E8CA4CF642C}" type="pres">
      <dgm:prSet presAssocID="{18775C12-13B4-4407-A7BD-0C34576D7D5B}" presName="Name1" presStyleCnt="0"/>
      <dgm:spPr/>
    </dgm:pt>
    <dgm:pt modelId="{4C025B5D-4743-4631-97A2-D5346E27B7F3}" type="pres">
      <dgm:prSet presAssocID="{18775C12-13B4-4407-A7BD-0C34576D7D5B}" presName="cycle" presStyleCnt="0"/>
      <dgm:spPr/>
    </dgm:pt>
    <dgm:pt modelId="{2BCD1048-7428-4A69-99B5-7F28449B4E68}" type="pres">
      <dgm:prSet presAssocID="{18775C12-13B4-4407-A7BD-0C34576D7D5B}" presName="srcNode" presStyleLbl="node1" presStyleIdx="0" presStyleCnt="6"/>
      <dgm:spPr/>
    </dgm:pt>
    <dgm:pt modelId="{C20B6570-4E8E-4FEF-B2F1-3487B760059E}" type="pres">
      <dgm:prSet presAssocID="{18775C12-13B4-4407-A7BD-0C34576D7D5B}" presName="conn" presStyleLbl="parChTrans1D2" presStyleIdx="0" presStyleCnt="1"/>
      <dgm:spPr/>
    </dgm:pt>
    <dgm:pt modelId="{5BE9C11E-4A8A-430A-8CC4-1F9133A653E3}" type="pres">
      <dgm:prSet presAssocID="{18775C12-13B4-4407-A7BD-0C34576D7D5B}" presName="extraNode" presStyleLbl="node1" presStyleIdx="0" presStyleCnt="6"/>
      <dgm:spPr/>
    </dgm:pt>
    <dgm:pt modelId="{28A4AF5F-3A8F-4FA9-86A5-6E798BCFA29B}" type="pres">
      <dgm:prSet presAssocID="{18775C12-13B4-4407-A7BD-0C34576D7D5B}" presName="dstNode" presStyleLbl="node1" presStyleIdx="0" presStyleCnt="6"/>
      <dgm:spPr/>
    </dgm:pt>
    <dgm:pt modelId="{362339FB-F617-45C4-A914-8AB913019370}" type="pres">
      <dgm:prSet presAssocID="{54E652F3-6218-4A65-B7B6-0FCD805A7506}" presName="text_1" presStyleLbl="node1" presStyleIdx="0" presStyleCnt="6">
        <dgm:presLayoutVars>
          <dgm:bulletEnabled val="1"/>
        </dgm:presLayoutVars>
      </dgm:prSet>
      <dgm:spPr/>
    </dgm:pt>
    <dgm:pt modelId="{4313BACF-908C-44D0-B5CD-671D1A3FDAF6}" type="pres">
      <dgm:prSet presAssocID="{54E652F3-6218-4A65-B7B6-0FCD805A7506}" presName="accent_1" presStyleCnt="0"/>
      <dgm:spPr/>
    </dgm:pt>
    <dgm:pt modelId="{03939175-8CAC-4D0F-BABA-05FC3389CEAA}" type="pres">
      <dgm:prSet presAssocID="{54E652F3-6218-4A65-B7B6-0FCD805A7506}" presName="accentRepeatNode" presStyleLbl="solidFgAcc1" presStyleIdx="0" presStyleCnt="6"/>
      <dgm:spPr/>
    </dgm:pt>
    <dgm:pt modelId="{57045119-D36C-4E0D-B273-DE71CD50188B}" type="pres">
      <dgm:prSet presAssocID="{20090217-B677-4133-9C9C-9CE7E6F9CCF9}" presName="text_2" presStyleLbl="node1" presStyleIdx="1" presStyleCnt="6">
        <dgm:presLayoutVars>
          <dgm:bulletEnabled val="1"/>
        </dgm:presLayoutVars>
      </dgm:prSet>
      <dgm:spPr/>
    </dgm:pt>
    <dgm:pt modelId="{9E74163C-F1A5-4BCC-A5E9-A12EF84468E7}" type="pres">
      <dgm:prSet presAssocID="{20090217-B677-4133-9C9C-9CE7E6F9CCF9}" presName="accent_2" presStyleCnt="0"/>
      <dgm:spPr/>
    </dgm:pt>
    <dgm:pt modelId="{91678384-73DC-4B8A-8077-A67AA5BC5577}" type="pres">
      <dgm:prSet presAssocID="{20090217-B677-4133-9C9C-9CE7E6F9CCF9}" presName="accentRepeatNode" presStyleLbl="solidFgAcc1" presStyleIdx="1" presStyleCnt="6"/>
      <dgm:spPr/>
    </dgm:pt>
    <dgm:pt modelId="{AFC90350-8955-4894-ADB1-F4D30E4F7836}" type="pres">
      <dgm:prSet presAssocID="{76D1FCC7-1954-47F7-B4AD-859A691526F7}" presName="text_3" presStyleLbl="node1" presStyleIdx="2" presStyleCnt="6">
        <dgm:presLayoutVars>
          <dgm:bulletEnabled val="1"/>
        </dgm:presLayoutVars>
      </dgm:prSet>
      <dgm:spPr/>
    </dgm:pt>
    <dgm:pt modelId="{7ED3D284-066B-4DDF-87F3-F0AF0EBBFEDD}" type="pres">
      <dgm:prSet presAssocID="{76D1FCC7-1954-47F7-B4AD-859A691526F7}" presName="accent_3" presStyleCnt="0"/>
      <dgm:spPr/>
    </dgm:pt>
    <dgm:pt modelId="{684C59F1-E9B8-49DF-A839-012DDA583C84}" type="pres">
      <dgm:prSet presAssocID="{76D1FCC7-1954-47F7-B4AD-859A691526F7}" presName="accentRepeatNode" presStyleLbl="solidFgAcc1" presStyleIdx="2" presStyleCnt="6"/>
      <dgm:spPr/>
    </dgm:pt>
    <dgm:pt modelId="{FAE3FAA0-8F93-4D42-9A8B-E5FC91F4D28F}" type="pres">
      <dgm:prSet presAssocID="{27D7D1BE-538B-4E3B-87DF-5EE28EACECFC}" presName="text_4" presStyleLbl="node1" presStyleIdx="3" presStyleCnt="6">
        <dgm:presLayoutVars>
          <dgm:bulletEnabled val="1"/>
        </dgm:presLayoutVars>
      </dgm:prSet>
      <dgm:spPr/>
    </dgm:pt>
    <dgm:pt modelId="{D9C924EC-7705-4855-A2E3-7E7AE7F51550}" type="pres">
      <dgm:prSet presAssocID="{27D7D1BE-538B-4E3B-87DF-5EE28EACECFC}" presName="accent_4" presStyleCnt="0"/>
      <dgm:spPr/>
    </dgm:pt>
    <dgm:pt modelId="{056B95C1-39A7-4D20-A76E-D71672A7F8EC}" type="pres">
      <dgm:prSet presAssocID="{27D7D1BE-538B-4E3B-87DF-5EE28EACECFC}" presName="accentRepeatNode" presStyleLbl="solidFgAcc1" presStyleIdx="3" presStyleCnt="6"/>
      <dgm:spPr/>
    </dgm:pt>
    <dgm:pt modelId="{546508A9-C44A-474D-BE91-FA579C5BF45C}" type="pres">
      <dgm:prSet presAssocID="{B5CCBC49-276A-49EF-A3CD-D386093D5000}" presName="text_5" presStyleLbl="node1" presStyleIdx="4" presStyleCnt="6">
        <dgm:presLayoutVars>
          <dgm:bulletEnabled val="1"/>
        </dgm:presLayoutVars>
      </dgm:prSet>
      <dgm:spPr/>
    </dgm:pt>
    <dgm:pt modelId="{0F1D126D-E149-4C41-A442-49F72ED6EC38}" type="pres">
      <dgm:prSet presAssocID="{B5CCBC49-276A-49EF-A3CD-D386093D5000}" presName="accent_5" presStyleCnt="0"/>
      <dgm:spPr/>
    </dgm:pt>
    <dgm:pt modelId="{52F69AFD-8646-40BF-B1B9-4C358C4BD42E}" type="pres">
      <dgm:prSet presAssocID="{B5CCBC49-276A-49EF-A3CD-D386093D5000}" presName="accentRepeatNode" presStyleLbl="solidFgAcc1" presStyleIdx="4" presStyleCnt="6"/>
      <dgm:spPr/>
    </dgm:pt>
    <dgm:pt modelId="{4A7659F3-AE59-44E7-8EBC-B230DD5FB4F4}" type="pres">
      <dgm:prSet presAssocID="{C2A59A3A-14ED-47F5-9C61-57E3845BBB06}" presName="text_6" presStyleLbl="node1" presStyleIdx="5" presStyleCnt="6">
        <dgm:presLayoutVars>
          <dgm:bulletEnabled val="1"/>
        </dgm:presLayoutVars>
      </dgm:prSet>
      <dgm:spPr/>
    </dgm:pt>
    <dgm:pt modelId="{CFEF83AB-D571-4627-8050-D20D16618786}" type="pres">
      <dgm:prSet presAssocID="{C2A59A3A-14ED-47F5-9C61-57E3845BBB06}" presName="accent_6" presStyleCnt="0"/>
      <dgm:spPr/>
    </dgm:pt>
    <dgm:pt modelId="{4EB93475-4370-4D9D-98CB-736ED1E5BE12}" type="pres">
      <dgm:prSet presAssocID="{C2A59A3A-14ED-47F5-9C61-57E3845BBB06}" presName="accentRepeatNode" presStyleLbl="solidFgAcc1" presStyleIdx="5" presStyleCnt="6"/>
      <dgm:spPr/>
    </dgm:pt>
  </dgm:ptLst>
  <dgm:cxnLst>
    <dgm:cxn modelId="{320C4907-C1AB-4B0E-AE1C-B55B243E50A7}" srcId="{18775C12-13B4-4407-A7BD-0C34576D7D5B}" destId="{20090217-B677-4133-9C9C-9CE7E6F9CCF9}" srcOrd="1" destOrd="0" parTransId="{D8FAAB49-2CC7-46F0-AF47-83D58DEC8290}" sibTransId="{A9A3931F-F565-493F-9BCA-4764AC5A32E9}"/>
    <dgm:cxn modelId="{40C5A81C-1D8E-45AE-96E7-69E407B161F8}" srcId="{18775C12-13B4-4407-A7BD-0C34576D7D5B}" destId="{27D7D1BE-538B-4E3B-87DF-5EE28EACECFC}" srcOrd="3" destOrd="0" parTransId="{861E9402-DCB1-4866-9BDF-25F01F6353D5}" sibTransId="{585138B3-472A-4F79-B15E-07B030476543}"/>
    <dgm:cxn modelId="{A66E3E31-E5DC-4370-9A8A-80F48242C856}" type="presOf" srcId="{06D44D66-C7B7-4B83-B820-30058FC30454}" destId="{C20B6570-4E8E-4FEF-B2F1-3487B760059E}" srcOrd="0" destOrd="0" presId="urn:microsoft.com/office/officeart/2008/layout/VerticalCurvedList"/>
    <dgm:cxn modelId="{C83F9D60-240C-4402-B149-46A474947CB9}" srcId="{18775C12-13B4-4407-A7BD-0C34576D7D5B}" destId="{54E652F3-6218-4A65-B7B6-0FCD805A7506}" srcOrd="0" destOrd="0" parTransId="{66C4AB7C-49C1-4197-B1FA-8A7377C52B39}" sibTransId="{06D44D66-C7B7-4B83-B820-30058FC30454}"/>
    <dgm:cxn modelId="{75028F61-C044-4FCD-A490-D5C2E38DE587}" srcId="{18775C12-13B4-4407-A7BD-0C34576D7D5B}" destId="{76D1FCC7-1954-47F7-B4AD-859A691526F7}" srcOrd="2" destOrd="0" parTransId="{C2470DE6-7B42-41FA-BEB3-F9E981514511}" sibTransId="{34F53A8C-970A-4FC5-A52A-334D85197579}"/>
    <dgm:cxn modelId="{1597AF45-8586-409A-8C13-6EC3B230F6FF}" type="presOf" srcId="{20090217-B677-4133-9C9C-9CE7E6F9CCF9}" destId="{57045119-D36C-4E0D-B273-DE71CD50188B}" srcOrd="0" destOrd="0" presId="urn:microsoft.com/office/officeart/2008/layout/VerticalCurvedList"/>
    <dgm:cxn modelId="{7E0D4F4A-173B-46DD-99DE-A42A18024980}" type="presOf" srcId="{76D1FCC7-1954-47F7-B4AD-859A691526F7}" destId="{AFC90350-8955-4894-ADB1-F4D30E4F7836}" srcOrd="0" destOrd="0" presId="urn:microsoft.com/office/officeart/2008/layout/VerticalCurvedList"/>
    <dgm:cxn modelId="{1C25666F-4E6C-4BEB-9744-5D22C15262DD}" type="presOf" srcId="{54E652F3-6218-4A65-B7B6-0FCD805A7506}" destId="{362339FB-F617-45C4-A914-8AB913019370}" srcOrd="0" destOrd="0" presId="urn:microsoft.com/office/officeart/2008/layout/VerticalCurvedList"/>
    <dgm:cxn modelId="{C1226553-31C2-4B41-A7EB-DFEE0F3AB005}" type="presOf" srcId="{27D7D1BE-538B-4E3B-87DF-5EE28EACECFC}" destId="{FAE3FAA0-8F93-4D42-9A8B-E5FC91F4D28F}" srcOrd="0" destOrd="0" presId="urn:microsoft.com/office/officeart/2008/layout/VerticalCurvedList"/>
    <dgm:cxn modelId="{5FC14C8F-ED6E-4E04-B7D2-AC789ABFAE77}" type="presOf" srcId="{18775C12-13B4-4407-A7BD-0C34576D7D5B}" destId="{F7ED2019-D26C-405A-A9F8-3D10AE0FEE7E}" srcOrd="0" destOrd="0" presId="urn:microsoft.com/office/officeart/2008/layout/VerticalCurvedList"/>
    <dgm:cxn modelId="{F09198A3-6859-4836-9728-FDA9DFD2CD73}" srcId="{18775C12-13B4-4407-A7BD-0C34576D7D5B}" destId="{B5CCBC49-276A-49EF-A3CD-D386093D5000}" srcOrd="4" destOrd="0" parTransId="{50ED3AB7-E919-4FED-9D18-33D6BFAD8E74}" sibTransId="{FBB5E528-60CA-4203-AE3E-4A8779089184}"/>
    <dgm:cxn modelId="{F404D7A9-8586-41BD-9594-6EEFB4101C72}" type="presOf" srcId="{C2A59A3A-14ED-47F5-9C61-57E3845BBB06}" destId="{4A7659F3-AE59-44E7-8EBC-B230DD5FB4F4}" srcOrd="0" destOrd="0" presId="urn:microsoft.com/office/officeart/2008/layout/VerticalCurvedList"/>
    <dgm:cxn modelId="{7F59E4C2-6A3A-48DA-ABEA-99647134C183}" srcId="{18775C12-13B4-4407-A7BD-0C34576D7D5B}" destId="{C2A59A3A-14ED-47F5-9C61-57E3845BBB06}" srcOrd="5" destOrd="0" parTransId="{CFF024E1-D9E3-4003-96E4-86B29DC90602}" sibTransId="{A2079230-950F-42B5-8C14-FFA8F3428EA6}"/>
    <dgm:cxn modelId="{396DBECF-CAE3-4765-A51F-9C5014B6DDFE}" type="presOf" srcId="{B5CCBC49-276A-49EF-A3CD-D386093D5000}" destId="{546508A9-C44A-474D-BE91-FA579C5BF45C}" srcOrd="0" destOrd="0" presId="urn:microsoft.com/office/officeart/2008/layout/VerticalCurvedList"/>
    <dgm:cxn modelId="{65E5E71E-9A97-429F-B940-8E023F9D4EE8}" type="presParOf" srcId="{F7ED2019-D26C-405A-A9F8-3D10AE0FEE7E}" destId="{B71993EF-87E3-4EFE-80D3-6E8CA4CF642C}" srcOrd="0" destOrd="0" presId="urn:microsoft.com/office/officeart/2008/layout/VerticalCurvedList"/>
    <dgm:cxn modelId="{2B691D48-915C-4E02-95BD-C9E625AC2525}" type="presParOf" srcId="{B71993EF-87E3-4EFE-80D3-6E8CA4CF642C}" destId="{4C025B5D-4743-4631-97A2-D5346E27B7F3}" srcOrd="0" destOrd="0" presId="urn:microsoft.com/office/officeart/2008/layout/VerticalCurvedList"/>
    <dgm:cxn modelId="{5719185B-C831-44FC-99F1-531CAD82B000}" type="presParOf" srcId="{4C025B5D-4743-4631-97A2-D5346E27B7F3}" destId="{2BCD1048-7428-4A69-99B5-7F28449B4E68}" srcOrd="0" destOrd="0" presId="urn:microsoft.com/office/officeart/2008/layout/VerticalCurvedList"/>
    <dgm:cxn modelId="{9273174D-66FD-4BA2-962D-33E884B6AB47}" type="presParOf" srcId="{4C025B5D-4743-4631-97A2-D5346E27B7F3}" destId="{C20B6570-4E8E-4FEF-B2F1-3487B760059E}" srcOrd="1" destOrd="0" presId="urn:microsoft.com/office/officeart/2008/layout/VerticalCurvedList"/>
    <dgm:cxn modelId="{09681DAB-48A8-441A-B4C5-7468AAC7F24F}" type="presParOf" srcId="{4C025B5D-4743-4631-97A2-D5346E27B7F3}" destId="{5BE9C11E-4A8A-430A-8CC4-1F9133A653E3}" srcOrd="2" destOrd="0" presId="urn:microsoft.com/office/officeart/2008/layout/VerticalCurvedList"/>
    <dgm:cxn modelId="{CBC03D58-C189-4145-93E0-4734BC0029CF}" type="presParOf" srcId="{4C025B5D-4743-4631-97A2-D5346E27B7F3}" destId="{28A4AF5F-3A8F-4FA9-86A5-6E798BCFA29B}" srcOrd="3" destOrd="0" presId="urn:microsoft.com/office/officeart/2008/layout/VerticalCurvedList"/>
    <dgm:cxn modelId="{C98DBDD3-02AA-4744-B608-EAC855CC79FE}" type="presParOf" srcId="{B71993EF-87E3-4EFE-80D3-6E8CA4CF642C}" destId="{362339FB-F617-45C4-A914-8AB913019370}" srcOrd="1" destOrd="0" presId="urn:microsoft.com/office/officeart/2008/layout/VerticalCurvedList"/>
    <dgm:cxn modelId="{E9DF7388-211A-4BB6-A451-D5EB7DF30EDB}" type="presParOf" srcId="{B71993EF-87E3-4EFE-80D3-6E8CA4CF642C}" destId="{4313BACF-908C-44D0-B5CD-671D1A3FDAF6}" srcOrd="2" destOrd="0" presId="urn:microsoft.com/office/officeart/2008/layout/VerticalCurvedList"/>
    <dgm:cxn modelId="{4CB3E6E1-29D6-4EF2-9174-3813BCD34037}" type="presParOf" srcId="{4313BACF-908C-44D0-B5CD-671D1A3FDAF6}" destId="{03939175-8CAC-4D0F-BABA-05FC3389CEAA}" srcOrd="0" destOrd="0" presId="urn:microsoft.com/office/officeart/2008/layout/VerticalCurvedList"/>
    <dgm:cxn modelId="{5BAACC58-5832-46E5-B44C-B5FE6F4D0785}" type="presParOf" srcId="{B71993EF-87E3-4EFE-80D3-6E8CA4CF642C}" destId="{57045119-D36C-4E0D-B273-DE71CD50188B}" srcOrd="3" destOrd="0" presId="urn:microsoft.com/office/officeart/2008/layout/VerticalCurvedList"/>
    <dgm:cxn modelId="{63978B46-8A11-48C1-B1A4-FAC6B8992B23}" type="presParOf" srcId="{B71993EF-87E3-4EFE-80D3-6E8CA4CF642C}" destId="{9E74163C-F1A5-4BCC-A5E9-A12EF84468E7}" srcOrd="4" destOrd="0" presId="urn:microsoft.com/office/officeart/2008/layout/VerticalCurvedList"/>
    <dgm:cxn modelId="{D70B2235-7AF1-4B06-8F8F-933F6CB16F59}" type="presParOf" srcId="{9E74163C-F1A5-4BCC-A5E9-A12EF84468E7}" destId="{91678384-73DC-4B8A-8077-A67AA5BC5577}" srcOrd="0" destOrd="0" presId="urn:microsoft.com/office/officeart/2008/layout/VerticalCurvedList"/>
    <dgm:cxn modelId="{ED947B03-0F12-45B5-A7B6-FD77449314B7}" type="presParOf" srcId="{B71993EF-87E3-4EFE-80D3-6E8CA4CF642C}" destId="{AFC90350-8955-4894-ADB1-F4D30E4F7836}" srcOrd="5" destOrd="0" presId="urn:microsoft.com/office/officeart/2008/layout/VerticalCurvedList"/>
    <dgm:cxn modelId="{1C7B6838-1DA1-44D3-8ABF-44B4113162D9}" type="presParOf" srcId="{B71993EF-87E3-4EFE-80D3-6E8CA4CF642C}" destId="{7ED3D284-066B-4DDF-87F3-F0AF0EBBFEDD}" srcOrd="6" destOrd="0" presId="urn:microsoft.com/office/officeart/2008/layout/VerticalCurvedList"/>
    <dgm:cxn modelId="{F2A8A5BD-14FD-4C24-9494-7584A9B0D4E1}" type="presParOf" srcId="{7ED3D284-066B-4DDF-87F3-F0AF0EBBFEDD}" destId="{684C59F1-E9B8-49DF-A839-012DDA583C84}" srcOrd="0" destOrd="0" presId="urn:microsoft.com/office/officeart/2008/layout/VerticalCurvedList"/>
    <dgm:cxn modelId="{553EEE6D-3687-49B9-87AF-C5F75F8A0DFD}" type="presParOf" srcId="{B71993EF-87E3-4EFE-80D3-6E8CA4CF642C}" destId="{FAE3FAA0-8F93-4D42-9A8B-E5FC91F4D28F}" srcOrd="7" destOrd="0" presId="urn:microsoft.com/office/officeart/2008/layout/VerticalCurvedList"/>
    <dgm:cxn modelId="{2F00A8E6-2FA5-41D8-BA83-1AF80D2D214A}" type="presParOf" srcId="{B71993EF-87E3-4EFE-80D3-6E8CA4CF642C}" destId="{D9C924EC-7705-4855-A2E3-7E7AE7F51550}" srcOrd="8" destOrd="0" presId="urn:microsoft.com/office/officeart/2008/layout/VerticalCurvedList"/>
    <dgm:cxn modelId="{03CB01FD-FB2F-41A6-BDBF-7FDD20121DE5}" type="presParOf" srcId="{D9C924EC-7705-4855-A2E3-7E7AE7F51550}" destId="{056B95C1-39A7-4D20-A76E-D71672A7F8EC}" srcOrd="0" destOrd="0" presId="urn:microsoft.com/office/officeart/2008/layout/VerticalCurvedList"/>
    <dgm:cxn modelId="{91F13E19-FF9B-48CB-9B9F-2448CD3D544C}" type="presParOf" srcId="{B71993EF-87E3-4EFE-80D3-6E8CA4CF642C}" destId="{546508A9-C44A-474D-BE91-FA579C5BF45C}" srcOrd="9" destOrd="0" presId="urn:microsoft.com/office/officeart/2008/layout/VerticalCurvedList"/>
    <dgm:cxn modelId="{B989FC56-13DF-4B9B-9AB3-A43766FC3BCA}" type="presParOf" srcId="{B71993EF-87E3-4EFE-80D3-6E8CA4CF642C}" destId="{0F1D126D-E149-4C41-A442-49F72ED6EC38}" srcOrd="10" destOrd="0" presId="urn:microsoft.com/office/officeart/2008/layout/VerticalCurvedList"/>
    <dgm:cxn modelId="{E288DA51-53BE-4A94-9E31-83DDAA3FC04E}" type="presParOf" srcId="{0F1D126D-E149-4C41-A442-49F72ED6EC38}" destId="{52F69AFD-8646-40BF-B1B9-4C358C4BD42E}" srcOrd="0" destOrd="0" presId="urn:microsoft.com/office/officeart/2008/layout/VerticalCurvedList"/>
    <dgm:cxn modelId="{83718637-DFDD-4053-8E23-F304DC2AA2A6}" type="presParOf" srcId="{B71993EF-87E3-4EFE-80D3-6E8CA4CF642C}" destId="{4A7659F3-AE59-44E7-8EBC-B230DD5FB4F4}" srcOrd="11" destOrd="0" presId="urn:microsoft.com/office/officeart/2008/layout/VerticalCurvedList"/>
    <dgm:cxn modelId="{7B7121E9-66CC-4438-86FB-21FB1FD6B045}" type="presParOf" srcId="{B71993EF-87E3-4EFE-80D3-6E8CA4CF642C}" destId="{CFEF83AB-D571-4627-8050-D20D16618786}" srcOrd="12" destOrd="0" presId="urn:microsoft.com/office/officeart/2008/layout/VerticalCurvedList"/>
    <dgm:cxn modelId="{5CBEB5B5-65C9-49AA-9621-0893E0A2D4EC}" type="presParOf" srcId="{CFEF83AB-D571-4627-8050-D20D16618786}" destId="{4EB93475-4370-4D9D-98CB-736ED1E5BE1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49C1B-44FE-4034-AC61-8F825A8C5AC4}">
      <dsp:nvSpPr>
        <dsp:cNvPr id="0" name=""/>
        <dsp:cNvSpPr/>
      </dsp:nvSpPr>
      <dsp:spPr>
        <a:xfrm>
          <a:off x="1993512" y="0"/>
          <a:ext cx="8882921" cy="8882921"/>
        </a:xfrm>
        <a:prstGeom prst="triangle">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D7C5F5B-C71A-4B37-A870-B69B2AABB283}">
      <dsp:nvSpPr>
        <dsp:cNvPr id="0" name=""/>
        <dsp:cNvSpPr/>
      </dsp:nvSpPr>
      <dsp:spPr>
        <a:xfrm>
          <a:off x="6434972" y="893063"/>
          <a:ext cx="5773898" cy="2102753"/>
        </a:xfrm>
        <a:prstGeom prst="round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b="1" i="0" kern="1200"/>
            <a:t>Triple Bottom Line (TBL)</a:t>
          </a:r>
          <a:r>
            <a:rPr lang="en-US" sz="4000" b="0" i="0" kern="1200"/>
            <a:t> (Elkington, 2018) </a:t>
          </a:r>
          <a:endParaRPr lang="en-GB" sz="4000" kern="1200"/>
        </a:p>
      </dsp:txBody>
      <dsp:txXfrm>
        <a:off x="6537620" y="995711"/>
        <a:ext cx="5568602" cy="1897457"/>
      </dsp:txXfrm>
    </dsp:sp>
    <dsp:sp modelId="{DB65A897-62E8-4745-B57B-8B73B316D758}">
      <dsp:nvSpPr>
        <dsp:cNvPr id="0" name=""/>
        <dsp:cNvSpPr/>
      </dsp:nvSpPr>
      <dsp:spPr>
        <a:xfrm>
          <a:off x="6434972" y="3258661"/>
          <a:ext cx="5773898" cy="2102753"/>
        </a:xfrm>
        <a:prstGeom prst="round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b="1" i="0" kern="1200"/>
            <a:t>Corporate Social Responsibility (CSR)</a:t>
          </a:r>
          <a:r>
            <a:rPr lang="en-US" sz="4000" b="0" i="0" kern="1200"/>
            <a:t> (Tsai et al., 2022) </a:t>
          </a:r>
          <a:endParaRPr lang="en-GB" sz="4000" kern="1200"/>
        </a:p>
      </dsp:txBody>
      <dsp:txXfrm>
        <a:off x="6537620" y="3361309"/>
        <a:ext cx="5568602" cy="1897457"/>
      </dsp:txXfrm>
    </dsp:sp>
    <dsp:sp modelId="{BF0EC1B9-6375-4B1F-A07F-272386BBFB0C}">
      <dsp:nvSpPr>
        <dsp:cNvPr id="0" name=""/>
        <dsp:cNvSpPr/>
      </dsp:nvSpPr>
      <dsp:spPr>
        <a:xfrm>
          <a:off x="6434972" y="5624259"/>
          <a:ext cx="5773898" cy="2102753"/>
        </a:xfrm>
        <a:prstGeom prst="round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b="1" i="0" kern="1200"/>
            <a:t>Stakeholder Theory</a:t>
          </a:r>
          <a:r>
            <a:rPr lang="en-US" sz="4000" b="0" i="0" kern="1200"/>
            <a:t> (Miao et al., 2021)</a:t>
          </a:r>
          <a:endParaRPr lang="en-GB" sz="4000" kern="1200"/>
        </a:p>
      </dsp:txBody>
      <dsp:txXfrm>
        <a:off x="6537620" y="5726907"/>
        <a:ext cx="5568602" cy="1897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8BC07-5ED3-4AD6-A211-F782570F8249}">
      <dsp:nvSpPr>
        <dsp:cNvPr id="0" name=""/>
        <dsp:cNvSpPr/>
      </dsp:nvSpPr>
      <dsp:spPr>
        <a:xfrm>
          <a:off x="4347902" y="1873889"/>
          <a:ext cx="2510458" cy="2510458"/>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02CA312-306D-4308-BEA2-7669A8D2C5E4}">
      <dsp:nvSpPr>
        <dsp:cNvPr id="0" name=""/>
        <dsp:cNvSpPr/>
      </dsp:nvSpPr>
      <dsp:spPr>
        <a:xfrm>
          <a:off x="4034095" y="0"/>
          <a:ext cx="3138072" cy="170945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b="1" i="0" kern="1200"/>
            <a:t>Political Factors </a:t>
          </a:r>
          <a:r>
            <a:rPr lang="en-US" sz="3200" b="0" i="0" kern="1200"/>
            <a:t>(Conrady &amp; Buck, 2012).</a:t>
          </a:r>
          <a:endParaRPr lang="en-GB" sz="3200" kern="1200"/>
        </a:p>
      </dsp:txBody>
      <dsp:txXfrm>
        <a:off x="4034095" y="0"/>
        <a:ext cx="3138072" cy="1709455"/>
      </dsp:txXfrm>
    </dsp:sp>
    <dsp:sp modelId="{90D7CDB4-4DC2-4D32-AB37-50221A156A0D}">
      <dsp:nvSpPr>
        <dsp:cNvPr id="0" name=""/>
        <dsp:cNvSpPr/>
      </dsp:nvSpPr>
      <dsp:spPr>
        <a:xfrm>
          <a:off x="5162755" y="2344396"/>
          <a:ext cx="2510458" cy="2510458"/>
        </a:xfrm>
        <a:prstGeom prst="ellipse">
          <a:avLst/>
        </a:prstGeom>
        <a:solidFill>
          <a:schemeClr val="accent5">
            <a:alpha val="50000"/>
            <a:hueOff val="-1986775"/>
            <a:satOff val="7962"/>
            <a:lumOff val="1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BB80DCD-27E4-42C9-B84F-37DC3ADAF9E5}">
      <dsp:nvSpPr>
        <dsp:cNvPr id="0" name=""/>
        <dsp:cNvSpPr/>
      </dsp:nvSpPr>
      <dsp:spPr>
        <a:xfrm>
          <a:off x="7859406" y="1628053"/>
          <a:ext cx="2973846" cy="187226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b="1" i="0" kern="1200"/>
            <a:t>Economic Factors</a:t>
          </a:r>
          <a:r>
            <a:rPr lang="en-US" sz="3200" b="0" i="0" kern="1200"/>
            <a:t>.</a:t>
          </a:r>
          <a:endParaRPr lang="en-GB" sz="3200" kern="1200"/>
        </a:p>
      </dsp:txBody>
      <dsp:txXfrm>
        <a:off x="7859406" y="1628053"/>
        <a:ext cx="2973846" cy="1872261"/>
      </dsp:txXfrm>
    </dsp:sp>
    <dsp:sp modelId="{35F1274A-3F6D-4612-953B-B7D4252C3770}">
      <dsp:nvSpPr>
        <dsp:cNvPr id="0" name=""/>
        <dsp:cNvSpPr/>
      </dsp:nvSpPr>
      <dsp:spPr>
        <a:xfrm>
          <a:off x="5162755" y="3285411"/>
          <a:ext cx="2510458" cy="2510458"/>
        </a:xfrm>
        <a:prstGeom prst="ellipse">
          <a:avLst/>
        </a:prstGeom>
        <a:solidFill>
          <a:schemeClr val="accent5">
            <a:alpha val="50000"/>
            <a:hueOff val="-3973551"/>
            <a:satOff val="15924"/>
            <a:lumOff val="3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06676F8-A576-430A-92E4-DD6D21585038}">
      <dsp:nvSpPr>
        <dsp:cNvPr id="0" name=""/>
        <dsp:cNvSpPr/>
      </dsp:nvSpPr>
      <dsp:spPr>
        <a:xfrm>
          <a:off x="7859406" y="4420164"/>
          <a:ext cx="2973846" cy="209204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b="1" i="0" kern="1200"/>
            <a:t>Social Factors</a:t>
          </a:r>
          <a:r>
            <a:rPr lang="en-US" sz="3200" b="0" i="0" kern="1200"/>
            <a:t>.</a:t>
          </a:r>
          <a:endParaRPr lang="en-GB" sz="3200" kern="1200"/>
        </a:p>
      </dsp:txBody>
      <dsp:txXfrm>
        <a:off x="7859406" y="4420164"/>
        <a:ext cx="2973846" cy="2092048"/>
      </dsp:txXfrm>
    </dsp:sp>
    <dsp:sp modelId="{FD7014F8-2B30-4FB9-9411-329B390D807C}">
      <dsp:nvSpPr>
        <dsp:cNvPr id="0" name=""/>
        <dsp:cNvSpPr/>
      </dsp:nvSpPr>
      <dsp:spPr>
        <a:xfrm>
          <a:off x="4347902" y="3756732"/>
          <a:ext cx="2510458" cy="2510458"/>
        </a:xfrm>
        <a:prstGeom prst="ellipse">
          <a:avLst/>
        </a:prstGeom>
        <a:solidFill>
          <a:schemeClr val="accent5">
            <a:alpha val="50000"/>
            <a:hueOff val="-5960326"/>
            <a:satOff val="23887"/>
            <a:lumOff val="5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F877FD6-FB70-46CB-B7AB-5FD729A660DC}">
      <dsp:nvSpPr>
        <dsp:cNvPr id="0" name=""/>
        <dsp:cNvSpPr/>
      </dsp:nvSpPr>
      <dsp:spPr>
        <a:xfrm>
          <a:off x="4034095" y="6430810"/>
          <a:ext cx="3138072" cy="170945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b="1" i="0" kern="1200"/>
            <a:t>Technological Factors</a:t>
          </a:r>
          <a:r>
            <a:rPr lang="en-US" sz="3200" b="0" i="0" kern="1200"/>
            <a:t>.</a:t>
          </a:r>
          <a:endParaRPr lang="en-GB" sz="3200" kern="1200"/>
        </a:p>
      </dsp:txBody>
      <dsp:txXfrm>
        <a:off x="4034095" y="6430810"/>
        <a:ext cx="3138072" cy="1709455"/>
      </dsp:txXfrm>
    </dsp:sp>
    <dsp:sp modelId="{006A9E6B-03E5-4F28-898E-C9F3906BF11E}">
      <dsp:nvSpPr>
        <dsp:cNvPr id="0" name=""/>
        <dsp:cNvSpPr/>
      </dsp:nvSpPr>
      <dsp:spPr>
        <a:xfrm>
          <a:off x="3533050" y="3285411"/>
          <a:ext cx="2510458" cy="2510458"/>
        </a:xfrm>
        <a:prstGeom prst="ellipse">
          <a:avLst/>
        </a:prstGeom>
        <a:solidFill>
          <a:schemeClr val="accent5">
            <a:alpha val="50000"/>
            <a:hueOff val="-7947101"/>
            <a:satOff val="31849"/>
            <a:lumOff val="69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9431A9D-38AE-4D25-A877-C748C9F1D864}">
      <dsp:nvSpPr>
        <dsp:cNvPr id="0" name=""/>
        <dsp:cNvSpPr/>
      </dsp:nvSpPr>
      <dsp:spPr>
        <a:xfrm>
          <a:off x="373011" y="4420164"/>
          <a:ext cx="2973846" cy="209204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b="1" i="0" kern="1200"/>
            <a:t>Environmental Factors </a:t>
          </a:r>
          <a:r>
            <a:rPr lang="en-US" sz="3200" b="0" i="0" kern="1200"/>
            <a:t>(Costa &amp; Costa, 2022). </a:t>
          </a:r>
          <a:endParaRPr lang="en-GB" sz="3200" kern="1200"/>
        </a:p>
      </dsp:txBody>
      <dsp:txXfrm>
        <a:off x="373011" y="4420164"/>
        <a:ext cx="2973846" cy="2092048"/>
      </dsp:txXfrm>
    </dsp:sp>
    <dsp:sp modelId="{F87B9057-380F-4235-B2A1-4664D6002002}">
      <dsp:nvSpPr>
        <dsp:cNvPr id="0" name=""/>
        <dsp:cNvSpPr/>
      </dsp:nvSpPr>
      <dsp:spPr>
        <a:xfrm>
          <a:off x="3533050" y="2344396"/>
          <a:ext cx="2510458" cy="2510458"/>
        </a:xfrm>
        <a:prstGeom prst="ellipse">
          <a:avLst/>
        </a:prstGeom>
        <a:solidFill>
          <a:schemeClr val="accent5">
            <a:alpha val="50000"/>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9CB88BD0-F556-4B64-B2D2-79D3F0028B7F}">
      <dsp:nvSpPr>
        <dsp:cNvPr id="0" name=""/>
        <dsp:cNvSpPr/>
      </dsp:nvSpPr>
      <dsp:spPr>
        <a:xfrm>
          <a:off x="373011" y="1628053"/>
          <a:ext cx="2973846" cy="209204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b="1" i="0" kern="1200"/>
            <a:t>Legal Factors</a:t>
          </a:r>
          <a:endParaRPr lang="en-GB" sz="3200" kern="1200"/>
        </a:p>
      </dsp:txBody>
      <dsp:txXfrm>
        <a:off x="373011" y="1628053"/>
        <a:ext cx="2973846" cy="20920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43BCE-2B71-4CA0-B8FA-3C3998372EB5}">
      <dsp:nvSpPr>
        <dsp:cNvPr id="0" name=""/>
        <dsp:cNvSpPr/>
      </dsp:nvSpPr>
      <dsp:spPr>
        <a:xfrm>
          <a:off x="262558" y="0"/>
          <a:ext cx="7562351" cy="7562351"/>
        </a:xfrm>
        <a:prstGeom prst="triangle">
          <a:avLst/>
        </a:prstGeom>
        <a:solidFill>
          <a:schemeClr val="accent3"/>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3C43F8-D923-497E-8A2F-282C389EA36B}">
      <dsp:nvSpPr>
        <dsp:cNvPr id="0" name=""/>
        <dsp:cNvSpPr/>
      </dsp:nvSpPr>
      <dsp:spPr>
        <a:xfrm>
          <a:off x="4043733" y="756973"/>
          <a:ext cx="4915528" cy="1344089"/>
        </a:xfrm>
        <a:prstGeom prst="round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i="0" kern="1200"/>
            <a:t>Enhanced Customer Loyalty </a:t>
          </a:r>
          <a:r>
            <a:rPr lang="en-US" sz="2900" b="0" i="0" kern="1200"/>
            <a:t>(Brotherton, 2015). </a:t>
          </a:r>
          <a:endParaRPr lang="en-GB" sz="2900" kern="1200"/>
        </a:p>
      </dsp:txBody>
      <dsp:txXfrm>
        <a:off x="4109346" y="822586"/>
        <a:ext cx="4784302" cy="1212863"/>
      </dsp:txXfrm>
    </dsp:sp>
    <dsp:sp modelId="{9CE3F0B8-88C6-4660-AA6F-442F1BD03AC0}">
      <dsp:nvSpPr>
        <dsp:cNvPr id="0" name=""/>
        <dsp:cNvSpPr/>
      </dsp:nvSpPr>
      <dsp:spPr>
        <a:xfrm>
          <a:off x="4043733" y="2269074"/>
          <a:ext cx="4915528" cy="1344089"/>
        </a:xfrm>
        <a:prstGeom prst="round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i="0" kern="1200"/>
            <a:t>Cost Savings</a:t>
          </a:r>
          <a:endParaRPr lang="en-GB" sz="2900" kern="1200"/>
        </a:p>
      </dsp:txBody>
      <dsp:txXfrm>
        <a:off x="4109346" y="2334687"/>
        <a:ext cx="4784302" cy="1212863"/>
      </dsp:txXfrm>
    </dsp:sp>
    <dsp:sp modelId="{C6B9FC34-0FFE-44B5-9895-6D2BD4322EC2}">
      <dsp:nvSpPr>
        <dsp:cNvPr id="0" name=""/>
        <dsp:cNvSpPr/>
      </dsp:nvSpPr>
      <dsp:spPr>
        <a:xfrm>
          <a:off x="4043733" y="3781175"/>
          <a:ext cx="4915528" cy="1344089"/>
        </a:xfrm>
        <a:prstGeom prst="round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i="0" kern="1200"/>
            <a:t>Regulatory Compliance </a:t>
          </a:r>
          <a:r>
            <a:rPr lang="en-US" sz="2900" b="0" i="0" kern="1200"/>
            <a:t>(Dawson, et al., 2012). </a:t>
          </a:r>
          <a:endParaRPr lang="en-GB" sz="2900" kern="1200"/>
        </a:p>
      </dsp:txBody>
      <dsp:txXfrm>
        <a:off x="4109346" y="3846788"/>
        <a:ext cx="4784302" cy="1212863"/>
      </dsp:txXfrm>
    </dsp:sp>
    <dsp:sp modelId="{F7DD33FB-8125-499F-A298-3CE09382D6D3}">
      <dsp:nvSpPr>
        <dsp:cNvPr id="0" name=""/>
        <dsp:cNvSpPr/>
      </dsp:nvSpPr>
      <dsp:spPr>
        <a:xfrm>
          <a:off x="4043733" y="5293276"/>
          <a:ext cx="4915528" cy="1344089"/>
        </a:xfrm>
        <a:prstGeom prst="round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i="0" kern="1200"/>
            <a:t>Positive Brand Image</a:t>
          </a:r>
          <a:endParaRPr lang="en-GB" sz="2900" kern="1200"/>
        </a:p>
      </dsp:txBody>
      <dsp:txXfrm>
        <a:off x="4109346" y="5358889"/>
        <a:ext cx="4784302" cy="12128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3BADD-BD62-4D9D-9D1A-88D2E5E50706}">
      <dsp:nvSpPr>
        <dsp:cNvPr id="0" name=""/>
        <dsp:cNvSpPr/>
      </dsp:nvSpPr>
      <dsp:spPr>
        <a:xfrm>
          <a:off x="9634413" y="0"/>
          <a:ext cx="7481432" cy="7481432"/>
        </a:xfrm>
        <a:prstGeom prst="triangl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06B2B9-3868-4886-9ABB-A824FB81E6FD}">
      <dsp:nvSpPr>
        <dsp:cNvPr id="0" name=""/>
        <dsp:cNvSpPr/>
      </dsp:nvSpPr>
      <dsp:spPr>
        <a:xfrm>
          <a:off x="8410226" y="748873"/>
          <a:ext cx="4862930" cy="1329707"/>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a:t>High Initial Costs</a:t>
          </a:r>
          <a:endParaRPr lang="en-GB" sz="2600" kern="1200"/>
        </a:p>
      </dsp:txBody>
      <dsp:txXfrm>
        <a:off x="8475137" y="813784"/>
        <a:ext cx="4733108" cy="1199885"/>
      </dsp:txXfrm>
    </dsp:sp>
    <dsp:sp modelId="{327C3CE0-E805-497A-89D9-25872011ECDE}">
      <dsp:nvSpPr>
        <dsp:cNvPr id="0" name=""/>
        <dsp:cNvSpPr/>
      </dsp:nvSpPr>
      <dsp:spPr>
        <a:xfrm>
          <a:off x="8410226" y="2244794"/>
          <a:ext cx="4862930" cy="1329707"/>
        </a:xfrm>
        <a:prstGeom prst="roundRect">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a:t>Operating Challenges</a:t>
          </a:r>
          <a:r>
            <a:rPr lang="en-US" sz="2600" b="0" i="0" kern="1200"/>
            <a:t>.</a:t>
          </a:r>
          <a:endParaRPr lang="en-GB" sz="2600" kern="1200"/>
        </a:p>
      </dsp:txBody>
      <dsp:txXfrm>
        <a:off x="8475137" y="2309705"/>
        <a:ext cx="4733108" cy="1199885"/>
      </dsp:txXfrm>
    </dsp:sp>
    <dsp:sp modelId="{CB7B5262-E68A-47A4-9535-88CBC86DAC08}">
      <dsp:nvSpPr>
        <dsp:cNvPr id="0" name=""/>
        <dsp:cNvSpPr/>
      </dsp:nvSpPr>
      <dsp:spPr>
        <a:xfrm>
          <a:off x="8410226" y="3740716"/>
          <a:ext cx="4862930" cy="1329707"/>
        </a:xfrm>
        <a:prstGeom prst="roundRect">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a:t>Measurement and Reporting </a:t>
          </a:r>
          <a:r>
            <a:rPr lang="en-US" sz="2600" b="0" i="0" kern="1200"/>
            <a:t>(Darcy, et al., 2012).</a:t>
          </a:r>
          <a:endParaRPr lang="en-GB" sz="2600" kern="1200"/>
        </a:p>
      </dsp:txBody>
      <dsp:txXfrm>
        <a:off x="8475137" y="3805627"/>
        <a:ext cx="4733108" cy="1199885"/>
      </dsp:txXfrm>
    </dsp:sp>
    <dsp:sp modelId="{5EEA806C-ADF5-4245-B65B-CC793B20C440}">
      <dsp:nvSpPr>
        <dsp:cNvPr id="0" name=""/>
        <dsp:cNvSpPr/>
      </dsp:nvSpPr>
      <dsp:spPr>
        <a:xfrm>
          <a:off x="8410226" y="5236637"/>
          <a:ext cx="4862930" cy="1329707"/>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a:t>Market Competition</a:t>
          </a:r>
          <a:endParaRPr lang="en-GB" sz="2600" kern="1200"/>
        </a:p>
      </dsp:txBody>
      <dsp:txXfrm>
        <a:off x="8475137" y="5301548"/>
        <a:ext cx="4733108" cy="11998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B6570-4E8E-4FEF-B2F1-3487B760059E}">
      <dsp:nvSpPr>
        <dsp:cNvPr id="0" name=""/>
        <dsp:cNvSpPr/>
      </dsp:nvSpPr>
      <dsp:spPr>
        <a:xfrm>
          <a:off x="-10221235" y="-1560599"/>
          <a:ext cx="12163059" cy="12163059"/>
        </a:xfrm>
        <a:prstGeom prst="blockArc">
          <a:avLst>
            <a:gd name="adj1" fmla="val 18900000"/>
            <a:gd name="adj2" fmla="val 2700000"/>
            <a:gd name="adj3" fmla="val 178"/>
          </a:avLst>
        </a:pr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2339FB-F617-45C4-A914-8AB913019370}">
      <dsp:nvSpPr>
        <dsp:cNvPr id="0" name=""/>
        <dsp:cNvSpPr/>
      </dsp:nvSpPr>
      <dsp:spPr>
        <a:xfrm>
          <a:off x="723800" y="476144"/>
          <a:ext cx="9891552" cy="951927"/>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559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i="0" kern="1200"/>
            <a:t>Strengthening Waste Management Policies</a:t>
          </a:r>
          <a:r>
            <a:rPr lang="en-US" sz="2800" b="0" i="0" kern="1200"/>
            <a:t> (S. &amp; C., 2005). </a:t>
          </a:r>
          <a:endParaRPr lang="en-GB" sz="2800" kern="1200"/>
        </a:p>
      </dsp:txBody>
      <dsp:txXfrm>
        <a:off x="723800" y="476144"/>
        <a:ext cx="9891552" cy="951927"/>
      </dsp:txXfrm>
    </dsp:sp>
    <dsp:sp modelId="{03939175-8CAC-4D0F-BABA-05FC3389CEAA}">
      <dsp:nvSpPr>
        <dsp:cNvPr id="0" name=""/>
        <dsp:cNvSpPr/>
      </dsp:nvSpPr>
      <dsp:spPr>
        <a:xfrm>
          <a:off x="128846" y="357153"/>
          <a:ext cx="1189908" cy="1189908"/>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5">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57045119-D36C-4E0D-B273-DE71CD50188B}">
      <dsp:nvSpPr>
        <dsp:cNvPr id="0" name=""/>
        <dsp:cNvSpPr/>
      </dsp:nvSpPr>
      <dsp:spPr>
        <a:xfrm>
          <a:off x="1506825" y="1903854"/>
          <a:ext cx="9108527" cy="951927"/>
        </a:xfrm>
        <a:prstGeom prst="rect">
          <a:avLst/>
        </a:prstGeom>
        <a:gradFill rotWithShape="0">
          <a:gsLst>
            <a:gs pos="0">
              <a:schemeClr val="accent5">
                <a:hueOff val="-1986775"/>
                <a:satOff val="7962"/>
                <a:lumOff val="1726"/>
                <a:alphaOff val="0"/>
                <a:tint val="50000"/>
                <a:satMod val="300000"/>
              </a:schemeClr>
            </a:gs>
            <a:gs pos="35000">
              <a:schemeClr val="accent5">
                <a:hueOff val="-1986775"/>
                <a:satOff val="7962"/>
                <a:lumOff val="1726"/>
                <a:alphaOff val="0"/>
                <a:tint val="37000"/>
                <a:satMod val="300000"/>
              </a:schemeClr>
            </a:gs>
            <a:gs pos="100000">
              <a:schemeClr val="accent5">
                <a:hueOff val="-1986775"/>
                <a:satOff val="7962"/>
                <a:lumOff val="1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559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i="0" kern="1200"/>
            <a:t>Enhancing Water Conservation Measures</a:t>
          </a:r>
          <a:endParaRPr lang="en-GB" sz="2800" kern="1200"/>
        </a:p>
      </dsp:txBody>
      <dsp:txXfrm>
        <a:off x="1506825" y="1903854"/>
        <a:ext cx="9108527" cy="951927"/>
      </dsp:txXfrm>
    </dsp:sp>
    <dsp:sp modelId="{91678384-73DC-4B8A-8077-A67AA5BC5577}">
      <dsp:nvSpPr>
        <dsp:cNvPr id="0" name=""/>
        <dsp:cNvSpPr/>
      </dsp:nvSpPr>
      <dsp:spPr>
        <a:xfrm>
          <a:off x="911871" y="1784863"/>
          <a:ext cx="1189908" cy="1189908"/>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5">
              <a:hueOff val="-1986775"/>
              <a:satOff val="7962"/>
              <a:lumOff val="1726"/>
              <a:alphaOff val="0"/>
            </a:schemeClr>
          </a:solidFill>
          <a:prstDash val="solid"/>
        </a:ln>
        <a:effectLst/>
      </dsp:spPr>
      <dsp:style>
        <a:lnRef idx="1">
          <a:scrgbClr r="0" g="0" b="0"/>
        </a:lnRef>
        <a:fillRef idx="2">
          <a:scrgbClr r="0" g="0" b="0"/>
        </a:fillRef>
        <a:effectRef idx="0">
          <a:scrgbClr r="0" g="0" b="0"/>
        </a:effectRef>
        <a:fontRef idx="minor"/>
      </dsp:style>
    </dsp:sp>
    <dsp:sp modelId="{AFC90350-8955-4894-ADB1-F4D30E4F7836}">
      <dsp:nvSpPr>
        <dsp:cNvPr id="0" name=""/>
        <dsp:cNvSpPr/>
      </dsp:nvSpPr>
      <dsp:spPr>
        <a:xfrm>
          <a:off x="1864883" y="3331563"/>
          <a:ext cx="8750469" cy="951927"/>
        </a:xfrm>
        <a:prstGeom prst="rect">
          <a:avLst/>
        </a:prstGeom>
        <a:gradFill rotWithShape="0">
          <a:gsLst>
            <a:gs pos="0">
              <a:schemeClr val="accent5">
                <a:hueOff val="-3973551"/>
                <a:satOff val="15924"/>
                <a:lumOff val="3451"/>
                <a:alphaOff val="0"/>
                <a:tint val="50000"/>
                <a:satMod val="300000"/>
              </a:schemeClr>
            </a:gs>
            <a:gs pos="35000">
              <a:schemeClr val="accent5">
                <a:hueOff val="-3973551"/>
                <a:satOff val="15924"/>
                <a:lumOff val="3451"/>
                <a:alphaOff val="0"/>
                <a:tint val="37000"/>
                <a:satMod val="300000"/>
              </a:schemeClr>
            </a:gs>
            <a:gs pos="100000">
              <a:schemeClr val="accent5">
                <a:hueOff val="-3973551"/>
                <a:satOff val="15924"/>
                <a:lumOff val="345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559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i="0" kern="1200"/>
            <a:t>Investing in Renewable Energy</a:t>
          </a:r>
          <a:r>
            <a:rPr lang="en-US" sz="2800" b="0" i="0" kern="1200"/>
            <a:t> (Faulkner, et al., 2001). </a:t>
          </a:r>
          <a:endParaRPr lang="en-GB" sz="2800" kern="1200"/>
        </a:p>
      </dsp:txBody>
      <dsp:txXfrm>
        <a:off x="1864883" y="3331563"/>
        <a:ext cx="8750469" cy="951927"/>
      </dsp:txXfrm>
    </dsp:sp>
    <dsp:sp modelId="{684C59F1-E9B8-49DF-A839-012DDA583C84}">
      <dsp:nvSpPr>
        <dsp:cNvPr id="0" name=""/>
        <dsp:cNvSpPr/>
      </dsp:nvSpPr>
      <dsp:spPr>
        <a:xfrm>
          <a:off x="1269929" y="3212572"/>
          <a:ext cx="1189908" cy="1189908"/>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5">
              <a:hueOff val="-3973551"/>
              <a:satOff val="15924"/>
              <a:lumOff val="3451"/>
              <a:alphaOff val="0"/>
            </a:schemeClr>
          </a:solidFill>
          <a:prstDash val="solid"/>
        </a:ln>
        <a:effectLst/>
      </dsp:spPr>
      <dsp:style>
        <a:lnRef idx="1">
          <a:scrgbClr r="0" g="0" b="0"/>
        </a:lnRef>
        <a:fillRef idx="2">
          <a:scrgbClr r="0" g="0" b="0"/>
        </a:fillRef>
        <a:effectRef idx="0">
          <a:scrgbClr r="0" g="0" b="0"/>
        </a:effectRef>
        <a:fontRef idx="minor"/>
      </dsp:style>
    </dsp:sp>
    <dsp:sp modelId="{FAE3FAA0-8F93-4D42-9A8B-E5FC91F4D28F}">
      <dsp:nvSpPr>
        <dsp:cNvPr id="0" name=""/>
        <dsp:cNvSpPr/>
      </dsp:nvSpPr>
      <dsp:spPr>
        <a:xfrm>
          <a:off x="1864883" y="4758369"/>
          <a:ext cx="8750469" cy="951927"/>
        </a:xfrm>
        <a:prstGeom prst="rect">
          <a:avLst/>
        </a:prstGeom>
        <a:gradFill rotWithShape="0">
          <a:gsLst>
            <a:gs pos="0">
              <a:schemeClr val="accent5">
                <a:hueOff val="-5960326"/>
                <a:satOff val="23887"/>
                <a:lumOff val="5177"/>
                <a:alphaOff val="0"/>
                <a:tint val="50000"/>
                <a:satMod val="300000"/>
              </a:schemeClr>
            </a:gs>
            <a:gs pos="35000">
              <a:schemeClr val="accent5">
                <a:hueOff val="-5960326"/>
                <a:satOff val="23887"/>
                <a:lumOff val="5177"/>
                <a:alphaOff val="0"/>
                <a:tint val="37000"/>
                <a:satMod val="300000"/>
              </a:schemeClr>
            </a:gs>
            <a:gs pos="100000">
              <a:schemeClr val="accent5">
                <a:hueOff val="-5960326"/>
                <a:satOff val="23887"/>
                <a:lumOff val="517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559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i="0" kern="1200"/>
            <a:t>Improving Employee Engagement and Training</a:t>
          </a:r>
          <a:endParaRPr lang="en-GB" sz="2800" kern="1200"/>
        </a:p>
      </dsp:txBody>
      <dsp:txXfrm>
        <a:off x="1864883" y="4758369"/>
        <a:ext cx="8750469" cy="951927"/>
      </dsp:txXfrm>
    </dsp:sp>
    <dsp:sp modelId="{056B95C1-39A7-4D20-A76E-D71672A7F8EC}">
      <dsp:nvSpPr>
        <dsp:cNvPr id="0" name=""/>
        <dsp:cNvSpPr/>
      </dsp:nvSpPr>
      <dsp:spPr>
        <a:xfrm>
          <a:off x="1269929" y="4639378"/>
          <a:ext cx="1189908" cy="1189908"/>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5">
              <a:hueOff val="-5960326"/>
              <a:satOff val="23887"/>
              <a:lumOff val="5177"/>
              <a:alphaOff val="0"/>
            </a:schemeClr>
          </a:solidFill>
          <a:prstDash val="solid"/>
        </a:ln>
        <a:effectLst/>
      </dsp:spPr>
      <dsp:style>
        <a:lnRef idx="1">
          <a:scrgbClr r="0" g="0" b="0"/>
        </a:lnRef>
        <a:fillRef idx="2">
          <a:scrgbClr r="0" g="0" b="0"/>
        </a:fillRef>
        <a:effectRef idx="0">
          <a:scrgbClr r="0" g="0" b="0"/>
        </a:effectRef>
        <a:fontRef idx="minor"/>
      </dsp:style>
    </dsp:sp>
    <dsp:sp modelId="{546508A9-C44A-474D-BE91-FA579C5BF45C}">
      <dsp:nvSpPr>
        <dsp:cNvPr id="0" name=""/>
        <dsp:cNvSpPr/>
      </dsp:nvSpPr>
      <dsp:spPr>
        <a:xfrm>
          <a:off x="1506825" y="6186078"/>
          <a:ext cx="9108527" cy="951927"/>
        </a:xfrm>
        <a:prstGeom prst="rect">
          <a:avLst/>
        </a:prstGeom>
        <a:gradFill rotWithShape="0">
          <a:gsLst>
            <a:gs pos="0">
              <a:schemeClr val="accent5">
                <a:hueOff val="-7947101"/>
                <a:satOff val="31849"/>
                <a:lumOff val="6902"/>
                <a:alphaOff val="0"/>
                <a:tint val="50000"/>
                <a:satMod val="300000"/>
              </a:schemeClr>
            </a:gs>
            <a:gs pos="35000">
              <a:schemeClr val="accent5">
                <a:hueOff val="-7947101"/>
                <a:satOff val="31849"/>
                <a:lumOff val="6902"/>
                <a:alphaOff val="0"/>
                <a:tint val="37000"/>
                <a:satMod val="300000"/>
              </a:schemeClr>
            </a:gs>
            <a:gs pos="100000">
              <a:schemeClr val="accent5">
                <a:hueOff val="-7947101"/>
                <a:satOff val="31849"/>
                <a:lumOff val="690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559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i="0" kern="1200"/>
            <a:t>Promoting Industry Collaboration and Government Advocacy</a:t>
          </a:r>
          <a:r>
            <a:rPr lang="en-US" sz="2800" b="0" i="0" kern="1200"/>
            <a:t> (Ivanov &amp; Webster, 2019). </a:t>
          </a:r>
          <a:endParaRPr lang="en-GB" sz="2800" kern="1200"/>
        </a:p>
      </dsp:txBody>
      <dsp:txXfrm>
        <a:off x="1506825" y="6186078"/>
        <a:ext cx="9108527" cy="951927"/>
      </dsp:txXfrm>
    </dsp:sp>
    <dsp:sp modelId="{52F69AFD-8646-40BF-B1B9-4C358C4BD42E}">
      <dsp:nvSpPr>
        <dsp:cNvPr id="0" name=""/>
        <dsp:cNvSpPr/>
      </dsp:nvSpPr>
      <dsp:spPr>
        <a:xfrm>
          <a:off x="911871" y="6067088"/>
          <a:ext cx="1189908" cy="1189908"/>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5">
              <a:hueOff val="-7947101"/>
              <a:satOff val="31849"/>
              <a:lumOff val="6902"/>
              <a:alphaOff val="0"/>
            </a:schemeClr>
          </a:solidFill>
          <a:prstDash val="solid"/>
        </a:ln>
        <a:effectLst/>
      </dsp:spPr>
      <dsp:style>
        <a:lnRef idx="1">
          <a:scrgbClr r="0" g="0" b="0"/>
        </a:lnRef>
        <a:fillRef idx="2">
          <a:scrgbClr r="0" g="0" b="0"/>
        </a:fillRef>
        <a:effectRef idx="0">
          <a:scrgbClr r="0" g="0" b="0"/>
        </a:effectRef>
        <a:fontRef idx="minor"/>
      </dsp:style>
    </dsp:sp>
    <dsp:sp modelId="{4A7659F3-AE59-44E7-8EBC-B230DD5FB4F4}">
      <dsp:nvSpPr>
        <dsp:cNvPr id="0" name=""/>
        <dsp:cNvSpPr/>
      </dsp:nvSpPr>
      <dsp:spPr>
        <a:xfrm>
          <a:off x="723800" y="7613788"/>
          <a:ext cx="9891552" cy="951927"/>
        </a:xfrm>
        <a:prstGeom prst="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559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i="0" kern="1200"/>
            <a:t>Leveraging Technology for Sustainability Reporting</a:t>
          </a:r>
          <a:r>
            <a:rPr lang="en-US" sz="2800" b="0" i="0" kern="1200"/>
            <a:t> (Laws, et al., 2007).</a:t>
          </a:r>
          <a:endParaRPr lang="en-GB" sz="2800" kern="1200"/>
        </a:p>
      </dsp:txBody>
      <dsp:txXfrm>
        <a:off x="723800" y="7613788"/>
        <a:ext cx="9891552" cy="951927"/>
      </dsp:txXfrm>
    </dsp:sp>
    <dsp:sp modelId="{4EB93475-4370-4D9D-98CB-736ED1E5BE12}">
      <dsp:nvSpPr>
        <dsp:cNvPr id="0" name=""/>
        <dsp:cNvSpPr/>
      </dsp:nvSpPr>
      <dsp:spPr>
        <a:xfrm>
          <a:off x="128846" y="7494797"/>
          <a:ext cx="1189908" cy="1189908"/>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5">
              <a:hueOff val="-9933876"/>
              <a:satOff val="39811"/>
              <a:lumOff val="8628"/>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kern="0">
                <a:effectLst/>
                <a:latin typeface="Arial" panose="020B0604020202020204" pitchFamily="34" charset="0"/>
                <a:ea typeface="Times New Roman" panose="02020603050405020304" pitchFamily="18" charset="0"/>
                <a:cs typeface="Times New Roman" panose="02020603050405020304" pitchFamily="18" charset="0"/>
              </a:rPr>
              <a:t>Introduction</a:t>
            </a:r>
          </a:p>
          <a:p>
            <a:pPr marL="0" marR="0" lvl="0" indent="-298450" algn="just" defTabSz="914400" rtl="0" eaLnBrk="1" fontAlgn="auto" latinLnBrk="0" hangingPunct="1">
              <a:lnSpc>
                <a:spcPct val="150000"/>
              </a:lnSpc>
              <a:spcBef>
                <a:spcPts val="1200"/>
              </a:spcBef>
              <a:spcAft>
                <a:spcPts val="1200"/>
              </a:spcAft>
              <a:buClr>
                <a:srgbClr val="000000"/>
              </a:buClr>
              <a:buSzPts val="1100"/>
              <a:buFont typeface="Arial"/>
              <a:buChar char="●"/>
              <a:tabLst/>
              <a:defRPr/>
            </a:pPr>
            <a:r>
              <a:rPr lang="en-US" sz="1800">
                <a:effectLst/>
                <a:latin typeface="Arial" panose="020B0604020202020204" pitchFamily="34" charset="0"/>
                <a:ea typeface="Calibri" panose="020F0502020204030204" pitchFamily="34" charset="0"/>
                <a:cs typeface="Arial" panose="020B0604020202020204" pitchFamily="34" charset="0"/>
              </a:rPr>
              <a:t>This presentation examines sustainability as a contemporary issue and its importance in hotel and hospitality. Due to environmental concerns, regulatory requirements, and changing consumer expectations, sustainability has become crucial to the sector (Ford &amp; Sturman, 2020). Due to high energy, water, and waste use, the sector must adopt sustainable methods to survive. The presentation will use Hotel Wrexham to demonstrate how sustainability may be integrated into hotel operations. Key strategies, industry responses, and future recommendations to improve sector sustainability will be discussed.</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endParaRPr lang="en-GB" sz="1800" b="1" kern="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74548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298450" algn="just" defTabSz="914400" rtl="0" eaLnBrk="1" fontAlgn="auto" latinLnBrk="0" hangingPunct="1">
              <a:lnSpc>
                <a:spcPct val="150000"/>
              </a:lnSpc>
              <a:spcBef>
                <a:spcPts val="1200"/>
              </a:spcBef>
              <a:spcAft>
                <a:spcPts val="1200"/>
              </a:spcAft>
              <a:buClr>
                <a:srgbClr val="000000"/>
              </a:buClr>
              <a:buSzPts val="1100"/>
              <a:buFont typeface="Arial"/>
              <a:buChar char="●"/>
              <a:tabLst/>
              <a:defRPr/>
            </a:pPr>
            <a:r>
              <a:rPr lang="en-US" sz="1800" b="1" kern="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Literature Review</a:t>
            </a:r>
            <a:endParaRPr lang="en-GB" sz="1800" b="1" kern="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Many theories and concepts impact eco-friendly hotel and hospitality practices. This research review describes the effects of sustainability on the sector through the Triple Bottom Line (TBL), Corporate Social Responsibility (CSR), and stakeholder theory.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Triple Bottom Line (TBL)</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According to the TBL, business involves the social, environmental, and economic aspects of an </a:t>
            </a:r>
            <a:r>
              <a:rPr lang="en-US" sz="1800" err="1">
                <a:effectLst/>
                <a:latin typeface="Arial" panose="020B0604020202020204" pitchFamily="34" charset="0"/>
                <a:ea typeface="Calibri" panose="020F0502020204030204" pitchFamily="34" charset="0"/>
                <a:cs typeface="Arial" panose="020B0604020202020204" pitchFamily="34" charset="0"/>
              </a:rPr>
              <a:t>organisation</a:t>
            </a:r>
            <a:r>
              <a:rPr lang="en-US" sz="1800">
                <a:effectLst/>
                <a:latin typeface="Arial" panose="020B0604020202020204" pitchFamily="34" charset="0"/>
                <a:ea typeface="Calibri" panose="020F0502020204030204" pitchFamily="34" charset="0"/>
                <a:cs typeface="Arial" panose="020B0604020202020204" pitchFamily="34" charset="0"/>
              </a:rPr>
              <a:t> as a complete system. TBL supports hotel sustainability audits such as the Hotel Wrexham. TBL has proposed an extension of the corporate goal to encompass social fairness and environmental conservation co-operative with profit </a:t>
            </a:r>
            <a:r>
              <a:rPr lang="en-US" sz="1800" err="1">
                <a:effectLst/>
                <a:latin typeface="Arial" panose="020B0604020202020204" pitchFamily="34" charset="0"/>
                <a:ea typeface="Calibri" panose="020F0502020204030204" pitchFamily="34" charset="0"/>
                <a:cs typeface="Arial" panose="020B0604020202020204" pitchFamily="34" charset="0"/>
              </a:rPr>
              <a:t>maximisation</a:t>
            </a:r>
            <a:r>
              <a:rPr lang="en-US" sz="1800">
                <a:effectLst/>
                <a:latin typeface="Arial" panose="020B0604020202020204" pitchFamily="34" charset="0"/>
                <a:ea typeface="Calibri" panose="020F0502020204030204" pitchFamily="34" charset="0"/>
                <a:cs typeface="Arial" panose="020B0604020202020204" pitchFamily="34" charset="0"/>
              </a:rPr>
              <a:t> to hotels. Elkington (2018) explored that the firms implementing the TBL framework can have a competitive advantage because they target the buyers with the social conscience and support the local communities and ecosystems. TBL concepts help in making comprehensive analyses of economic feasibility, impact on the environment and social responsibility.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Corporate Social Responsibility (CSR)</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Corporate Social Responsibility influences hotel sustainability. Companies morally help society, the environment, and stakeholders through CSR. Recent research shows that CSR enhances hotel brand loyalty and reputation. Tsai et al. (2022) argued effective CSR initiatives combine brand values with consumer expectations to improve a hotel's image and client loyalty. A robust CSR plan may increase community engagement and eco-friendly practices at Hotel Wrexham, attracting eco-conscious guests.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Stakeholder Theory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Stakeholder theory offers another hospitality sustainability perspective. This approach suggests that corporations must consider consumer, employee, supplier, and community needs. </a:t>
            </a:r>
            <a:r>
              <a:rPr lang="en-US" sz="1800" err="1">
                <a:effectLst/>
                <a:latin typeface="Arial" panose="020B0604020202020204" pitchFamily="34" charset="0"/>
                <a:ea typeface="Calibri" panose="020F0502020204030204" pitchFamily="34" charset="0"/>
                <a:cs typeface="Arial" panose="020B0604020202020204" pitchFamily="34" charset="0"/>
              </a:rPr>
              <a:t>Prioritising</a:t>
            </a:r>
            <a:r>
              <a:rPr lang="en-US" sz="1800">
                <a:effectLst/>
                <a:latin typeface="Arial" panose="020B0604020202020204" pitchFamily="34" charset="0"/>
                <a:ea typeface="Calibri" panose="020F0502020204030204" pitchFamily="34" charset="0"/>
                <a:cs typeface="Arial" panose="020B0604020202020204" pitchFamily="34" charset="0"/>
              </a:rPr>
              <a:t> stakeholder involvement helps hotels meet different customer needs and increase sustainability. As Miao et al. (2021) discovered, hotels that incorporate stakeholders in sustainability projects are more successful. Building relationships with local communities and immersing consumers in sustainable initiatives will help Hotel Wrexham win acceptance.</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lvl="0" indent="-298450" algn="just" defTabSz="914400" rtl="0" eaLnBrk="1" fontAlgn="auto" latinLnBrk="0" hangingPunct="1">
              <a:lnSpc>
                <a:spcPct val="150000"/>
              </a:lnSpc>
              <a:spcBef>
                <a:spcPts val="1200"/>
              </a:spcBef>
              <a:spcAft>
                <a:spcPts val="1200"/>
              </a:spcAft>
              <a:buClr>
                <a:srgbClr val="000000"/>
              </a:buClr>
              <a:buSzPts val="1100"/>
              <a:buFont typeface="Arial"/>
              <a:buChar char="●"/>
              <a:tabLst/>
              <a:defRPr/>
            </a:pPr>
            <a:endParaRPr lang="en-GB"/>
          </a:p>
        </p:txBody>
      </p:sp>
    </p:spTree>
    <p:extLst>
      <p:ext uri="{BB962C8B-B14F-4D97-AF65-F5344CB8AC3E}">
        <p14:creationId xmlns:p14="http://schemas.microsoft.com/office/powerpoint/2010/main" val="4241269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Latest Findings in Sustainability Research</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According to a study, hotel and hospitality sustainability is becoming more critical. Hu et al. (2023) discovered that hotels with extensive sustainability programs have happier, more loyal customers. Sustainable practices may pay off since satisfied customers return and refer business.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err="1">
                <a:effectLst/>
                <a:latin typeface="Arial" panose="020B0604020202020204" pitchFamily="34" charset="0"/>
                <a:ea typeface="Calibri" panose="020F0502020204030204" pitchFamily="34" charset="0"/>
                <a:cs typeface="Arial" panose="020B0604020202020204" pitchFamily="34" charset="0"/>
              </a:rPr>
              <a:t>Geng</a:t>
            </a:r>
            <a:r>
              <a:rPr lang="en-US" sz="1800">
                <a:effectLst/>
                <a:latin typeface="Arial" panose="020B0604020202020204" pitchFamily="34" charset="0"/>
                <a:ea typeface="Calibri" panose="020F0502020204030204" pitchFamily="34" charset="0"/>
                <a:cs typeface="Arial" panose="020B0604020202020204" pitchFamily="34" charset="0"/>
              </a:rPr>
              <a:t> et al. (2023) stress technology's sustainability role. Energy-efficient equipment and automatic waste handling reduce hotels' environmental impact. Innovative technologies can help Hotel Wrexham manage resources and meet environmental goals.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lvl="0" indent="-298450" algn="just" defTabSz="914400" rtl="0" eaLnBrk="1" fontAlgn="auto" latinLnBrk="0" hangingPunct="1">
              <a:lnSpc>
                <a:spcPct val="150000"/>
              </a:lnSpc>
              <a:spcBef>
                <a:spcPts val="1200"/>
              </a:spcBef>
              <a:spcAft>
                <a:spcPts val="1200"/>
              </a:spcAft>
              <a:buClr>
                <a:srgbClr val="000000"/>
              </a:buClr>
              <a:buSzPts val="1100"/>
              <a:buFont typeface="Arial"/>
              <a:buChar char="●"/>
              <a:tabLst/>
              <a:defRPr/>
            </a:pPr>
            <a:endParaRPr lang="en-GB"/>
          </a:p>
        </p:txBody>
      </p:sp>
    </p:spTree>
    <p:extLst>
      <p:ext uri="{BB962C8B-B14F-4D97-AF65-F5344CB8AC3E}">
        <p14:creationId xmlns:p14="http://schemas.microsoft.com/office/powerpoint/2010/main" val="1210172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kern="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Application to the Hotel and Hospitality Sector</a:t>
            </a:r>
            <a:endParaRPr lang="en-GB" sz="1800" b="1" kern="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PESTEL Analysis Summary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The PESTEL analysis provides a complete framework for evaluating external issues affecting the hotel and hospitality business, notably sustainability. Key findings from the study: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120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Political Factors:</a:t>
            </a:r>
            <a:r>
              <a:rPr lang="en-US" sz="1800">
                <a:effectLst/>
                <a:latin typeface="Arial" panose="020B0604020202020204" pitchFamily="34" charset="0"/>
                <a:ea typeface="Calibri" panose="020F0502020204030204" pitchFamily="34" charset="0"/>
                <a:cs typeface="Arial" panose="020B0604020202020204" pitchFamily="34" charset="0"/>
              </a:rPr>
              <a:t> Government regulations and laws encourage sustainable hospitality practices (</a:t>
            </a:r>
            <a:r>
              <a:rPr lang="en-US" sz="1800" err="1">
                <a:effectLst/>
                <a:latin typeface="Arial" panose="020B0604020202020204" pitchFamily="34" charset="0"/>
                <a:ea typeface="Calibri" panose="020F0502020204030204" pitchFamily="34" charset="0"/>
                <a:cs typeface="Arial" panose="020B0604020202020204" pitchFamily="34" charset="0"/>
              </a:rPr>
              <a:t>Conrady</a:t>
            </a:r>
            <a:r>
              <a:rPr lang="en-US" sz="1800">
                <a:effectLst/>
                <a:latin typeface="Arial" panose="020B0604020202020204" pitchFamily="34" charset="0"/>
                <a:ea typeface="Calibri" panose="020F0502020204030204" pitchFamily="34" charset="0"/>
                <a:cs typeface="Arial" panose="020B0604020202020204" pitchFamily="34" charset="0"/>
              </a:rPr>
              <a:t> &amp; Buck, 2012). Hotels must comply with carbon reduction targets and environmental standards by going green.</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Economic Factors:</a:t>
            </a:r>
            <a:r>
              <a:rPr lang="en-US" sz="1800">
                <a:effectLst/>
                <a:latin typeface="Arial" panose="020B0604020202020204" pitchFamily="34" charset="0"/>
                <a:ea typeface="Calibri" panose="020F0502020204030204" pitchFamily="34" charset="0"/>
                <a:cs typeface="Arial" panose="020B0604020202020204" pitchFamily="34" charset="0"/>
              </a:rPr>
              <a:t> Sustainability initiatives bring problems and opportunities. Green technologies may need significant initial investments, but energy and water savings can boost profits. The rise in eco-conscious consumers drives demand for sustainable services, increasing profitability.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Social Factors:</a:t>
            </a:r>
            <a:r>
              <a:rPr lang="en-US" sz="1800">
                <a:effectLst/>
                <a:latin typeface="Arial" panose="020B0604020202020204" pitchFamily="34" charset="0"/>
                <a:ea typeface="Calibri" panose="020F0502020204030204" pitchFamily="34" charset="0"/>
                <a:cs typeface="Arial" panose="020B0604020202020204" pitchFamily="34" charset="0"/>
              </a:rPr>
              <a:t> Environmental awareness has changed consumer demand for sustainable products. Guests are increasingly choosing hotels with environmental responsibility.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Technological Factors:</a:t>
            </a:r>
            <a:r>
              <a:rPr lang="en-US" sz="1800">
                <a:effectLst/>
                <a:latin typeface="Arial" panose="020B0604020202020204" pitchFamily="34" charset="0"/>
                <a:ea typeface="Calibri" panose="020F0502020204030204" pitchFamily="34" charset="0"/>
                <a:cs typeface="Arial" panose="020B0604020202020204" pitchFamily="34" charset="0"/>
              </a:rPr>
              <a:t> Technological innovations improve sustainability. Hotels can reduce environmental impact by integrating innovative technology, energy-efficient appliances, and automated garbage management.</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Environmental Factors:</a:t>
            </a:r>
            <a:r>
              <a:rPr lang="en-US" sz="1800">
                <a:effectLst/>
                <a:latin typeface="Arial" panose="020B0604020202020204" pitchFamily="34" charset="0"/>
                <a:ea typeface="Calibri" panose="020F0502020204030204" pitchFamily="34" charset="0"/>
                <a:cs typeface="Arial" panose="020B0604020202020204" pitchFamily="34" charset="0"/>
              </a:rPr>
              <a:t> The hotel industry is investigated for resource use, waste, and carbon emissions (Costa &amp; Costa, 2022). Sustainable practices are essential for reducing these impacts and meeting global sustainability goals.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120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Legal Factors:</a:t>
            </a:r>
            <a:r>
              <a:rPr lang="en-US" sz="1800">
                <a:effectLst/>
                <a:latin typeface="Arial" panose="020B0604020202020204" pitchFamily="34" charset="0"/>
                <a:ea typeface="Calibri" panose="020F0502020204030204" pitchFamily="34" charset="0"/>
                <a:cs typeface="Arial" panose="020B0604020202020204" pitchFamily="34" charset="0"/>
              </a:rPr>
              <a:t> Environmental and sustainability requirements are becoming more essential. Noncompliance can result in penalties, </a:t>
            </a:r>
            <a:r>
              <a:rPr lang="en-US" sz="1800" err="1">
                <a:effectLst/>
                <a:latin typeface="Arial" panose="020B0604020202020204" pitchFamily="34" charset="0"/>
                <a:ea typeface="Calibri" panose="020F0502020204030204" pitchFamily="34" charset="0"/>
                <a:cs typeface="Arial" panose="020B0604020202020204" pitchFamily="34" charset="0"/>
              </a:rPr>
              <a:t>unfavourable</a:t>
            </a:r>
            <a:r>
              <a:rPr lang="en-US" sz="1800">
                <a:effectLst/>
                <a:latin typeface="Arial" panose="020B0604020202020204" pitchFamily="34" charset="0"/>
                <a:ea typeface="Calibri" panose="020F0502020204030204" pitchFamily="34" charset="0"/>
                <a:cs typeface="Arial" panose="020B0604020202020204" pitchFamily="34" charset="0"/>
              </a:rPr>
              <a:t> publicity, and customer distrust.</a:t>
            </a: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792140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Theoretical Frameworks and Industry Impact</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Sustainable hotel practices coincide with TBL and CSR theories. These frameworks stress hotels' economic, environmental, and social duties (</a:t>
            </a:r>
            <a:r>
              <a:rPr lang="en-US" sz="1800" err="1">
                <a:effectLst/>
                <a:latin typeface="Arial" panose="020B0604020202020204" pitchFamily="34" charset="0"/>
                <a:ea typeface="Calibri" panose="020F0502020204030204" pitchFamily="34" charset="0"/>
                <a:cs typeface="Arial" panose="020B0604020202020204" pitchFamily="34" charset="0"/>
              </a:rPr>
              <a:t>Gowreesunkar</a:t>
            </a:r>
            <a:r>
              <a:rPr lang="en-US" sz="1800">
                <a:effectLst/>
                <a:latin typeface="Arial" panose="020B0604020202020204" pitchFamily="34" charset="0"/>
                <a:ea typeface="Calibri" panose="020F0502020204030204" pitchFamily="34" charset="0"/>
                <a:cs typeface="Arial" panose="020B0604020202020204" pitchFamily="34" charset="0"/>
              </a:rPr>
              <a:t>, 2021). These concepts can increase Hotel Wrexham's operational efficiency, customer satisfaction, and brand image.</a:t>
            </a: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130339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Industry Responses to Sustainability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Innovative strategies by several hotels have met the growing need for sustainability. Several businesses are installing solar panels and wind turbines to power their operations. Over time,  this </a:t>
            </a:r>
            <a:r>
              <a:rPr lang="en-US" sz="1800" err="1">
                <a:effectLst/>
                <a:latin typeface="Arial" panose="020B0604020202020204" pitchFamily="34" charset="0"/>
                <a:ea typeface="Calibri" panose="020F0502020204030204" pitchFamily="34" charset="0"/>
                <a:cs typeface="Arial" panose="020B0604020202020204" pitchFamily="34" charset="0"/>
              </a:rPr>
              <a:t>minimises</a:t>
            </a:r>
            <a:r>
              <a:rPr lang="en-US" sz="1800">
                <a:effectLst/>
                <a:latin typeface="Arial" panose="020B0604020202020204" pitchFamily="34" charset="0"/>
                <a:ea typeface="Calibri" panose="020F0502020204030204" pitchFamily="34" charset="0"/>
                <a:cs typeface="Arial" panose="020B0604020202020204" pitchFamily="34" charset="0"/>
              </a:rPr>
              <a:t> carbon emissions and energy expenses (S.R., et al., 2021). Hotel Wrexham might cooperate with local renewable energy sources to pursue similar measures. Hotel Wrexham may help local sustainability and receive clean energy by joining community solar programs.</a:t>
            </a: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93830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Strengths and Limitations of Sustainability Practices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u="sng">
                <a:effectLst/>
                <a:latin typeface="Arial" panose="020B0604020202020204" pitchFamily="34" charset="0"/>
                <a:ea typeface="Calibri" panose="020F0502020204030204" pitchFamily="34" charset="0"/>
                <a:cs typeface="Arial" panose="020B0604020202020204" pitchFamily="34" charset="0"/>
              </a:rPr>
              <a:t>Strengths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120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Enhanced Customer Loyalty:</a:t>
            </a:r>
            <a:r>
              <a:rPr lang="en-US" sz="1800">
                <a:effectLst/>
                <a:latin typeface="Arial" panose="020B0604020202020204" pitchFamily="34" charset="0"/>
                <a:ea typeface="Calibri" panose="020F0502020204030204" pitchFamily="34" charset="0"/>
                <a:cs typeface="Arial" panose="020B0604020202020204" pitchFamily="34" charset="0"/>
              </a:rPr>
              <a:t> A commitment to sustainability attracts eco-conscious </a:t>
            </a:r>
            <a:r>
              <a:rPr lang="en-US" sz="1800" err="1">
                <a:effectLst/>
                <a:latin typeface="Arial" panose="020B0604020202020204" pitchFamily="34" charset="0"/>
                <a:ea typeface="Calibri" panose="020F0502020204030204" pitchFamily="34" charset="0"/>
                <a:cs typeface="Arial" panose="020B0604020202020204" pitchFamily="34" charset="0"/>
              </a:rPr>
              <a:t>travellers</a:t>
            </a:r>
            <a:r>
              <a:rPr lang="en-US" sz="1800">
                <a:effectLst/>
                <a:latin typeface="Arial" panose="020B0604020202020204" pitchFamily="34" charset="0"/>
                <a:ea typeface="Calibri" panose="020F0502020204030204" pitchFamily="34" charset="0"/>
                <a:cs typeface="Arial" panose="020B0604020202020204" pitchFamily="34" charset="0"/>
              </a:rPr>
              <a:t>, resulting in enhanced consumer loyalty (Brotherton, 2015). Studies show hotels with solid sustainability programs have happier guests and repeat business.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Cost Savings:</a:t>
            </a:r>
            <a:r>
              <a:rPr lang="en-US" sz="1800">
                <a:effectLst/>
                <a:latin typeface="Arial" panose="020B0604020202020204" pitchFamily="34" charset="0"/>
                <a:ea typeface="Calibri" panose="020F0502020204030204" pitchFamily="34" charset="0"/>
                <a:cs typeface="Arial" panose="020B0604020202020204" pitchFamily="34" charset="0"/>
              </a:rPr>
              <a:t> Green technologies can save money over time, but the initial expenditure might be high. Energy-efficient technologies and water conservation can save utility costs and increase profits.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Regulatory Compliance:</a:t>
            </a:r>
            <a:r>
              <a:rPr lang="en-US" sz="1800">
                <a:effectLst/>
                <a:latin typeface="Arial" panose="020B0604020202020204" pitchFamily="34" charset="0"/>
                <a:ea typeface="Calibri" panose="020F0502020204030204" pitchFamily="34" charset="0"/>
                <a:cs typeface="Arial" panose="020B0604020202020204" pitchFamily="34" charset="0"/>
              </a:rPr>
              <a:t> Sustainable practices comply with changing rules, reducing penalties and legal difficulties (Dawson, et al., 2012). Hotels benefit from this proactive strategy in a more regulated environment.</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120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Positive Brand Image:</a:t>
            </a:r>
            <a:r>
              <a:rPr lang="en-US" sz="1800">
                <a:effectLst/>
                <a:latin typeface="Arial" panose="020B0604020202020204" pitchFamily="34" charset="0"/>
                <a:ea typeface="Calibri" panose="020F0502020204030204" pitchFamily="34" charset="0"/>
                <a:cs typeface="Arial" panose="020B0604020202020204" pitchFamily="34" charset="0"/>
              </a:rPr>
              <a:t> Sustainability measures make a hotel seem responsible and forward-thinking. Improved public perception can boost market competitiveness and client acquisition.</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u="sng">
                <a:effectLst/>
                <a:latin typeface="Arial" panose="020B0604020202020204" pitchFamily="34" charset="0"/>
                <a:ea typeface="Calibri" panose="020F0502020204030204" pitchFamily="34" charset="0"/>
                <a:cs typeface="Arial" panose="020B0604020202020204" pitchFamily="34" charset="0"/>
              </a:rPr>
              <a:t>Limitations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120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High Initial Costs:</a:t>
            </a:r>
            <a:r>
              <a:rPr lang="en-US" sz="1800">
                <a:effectLst/>
                <a:latin typeface="Arial" panose="020B0604020202020204" pitchFamily="34" charset="0"/>
                <a:ea typeface="Calibri" panose="020F0502020204030204" pitchFamily="34" charset="0"/>
                <a:cs typeface="Arial" panose="020B0604020202020204" pitchFamily="34" charset="0"/>
              </a:rPr>
              <a:t> Smaller hotels may struggle to afford sustainable solutions. Energy-efficient appliances, renewable energy systems, and waste management solutions are expensive upfront.</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Operating Challenges:</a:t>
            </a:r>
            <a:r>
              <a:rPr lang="en-US" sz="1800">
                <a:effectLst/>
                <a:latin typeface="Arial" panose="020B0604020202020204" pitchFamily="34" charset="0"/>
                <a:ea typeface="Calibri" panose="020F0502020204030204" pitchFamily="34" charset="0"/>
                <a:cs typeface="Arial" panose="020B0604020202020204" pitchFamily="34" charset="0"/>
              </a:rPr>
              <a:t> Traditionalists may resist adopting sustainable techniques. Successful implementation requires extensive training and involvement.</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Measurement and Reporting:</a:t>
            </a:r>
            <a:r>
              <a:rPr lang="en-US" sz="1800">
                <a:effectLst/>
                <a:latin typeface="Arial" panose="020B0604020202020204" pitchFamily="34" charset="0"/>
                <a:ea typeface="Calibri" panose="020F0502020204030204" pitchFamily="34" charset="0"/>
                <a:cs typeface="Arial" panose="020B0604020202020204" pitchFamily="34" charset="0"/>
              </a:rPr>
              <a:t> Evaluating the effect of sustainability is complex. Developing measures to monitor effectiveness and report on sustainability activities involves resources and skills (Darcy, et al., 2012).</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1200"/>
              </a:spcAft>
              <a:buFont typeface="Symbol" panose="05050102010706020507" pitchFamily="18" charset="2"/>
              <a:buChar char=""/>
            </a:pPr>
            <a:r>
              <a:rPr lang="en-US" sz="1800" b="1">
                <a:effectLst/>
                <a:latin typeface="Arial" panose="020B0604020202020204" pitchFamily="34" charset="0"/>
                <a:ea typeface="Calibri" panose="020F0502020204030204" pitchFamily="34" charset="0"/>
                <a:cs typeface="Arial" panose="020B0604020202020204" pitchFamily="34" charset="0"/>
              </a:rPr>
              <a:t>Market Competition:</a:t>
            </a:r>
            <a:r>
              <a:rPr lang="en-US" sz="1800">
                <a:effectLst/>
                <a:latin typeface="Arial" panose="020B0604020202020204" pitchFamily="34" charset="0"/>
                <a:ea typeface="Calibri" panose="020F0502020204030204" pitchFamily="34" charset="0"/>
                <a:cs typeface="Arial" panose="020B0604020202020204" pitchFamily="34" charset="0"/>
              </a:rPr>
              <a:t> As sustainability becomes mainstream, eco-friendly activities may lose their advantage. Hotels must innovate and adapt to be competitive.</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Sustainability in the hotel and hospitality industry affects operations and customer interactions. Hotel Wrexham can improve its reputation and competitiveness by implementing sustainable initiatives based on TBL and CSR. Sustainability practices have many benefits, outweighing their drawbacks. Sustainability is crucial to navigating the hotel sector and fulfilling the changing demands of ecologically concerned clients.</a:t>
            </a: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038051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kern="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Evaluate Future Policy and Management Options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Strengthening Waste Management Policies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Future hotel and hospitality policies should </a:t>
            </a:r>
            <a:r>
              <a:rPr lang="en-US" sz="1800" err="1">
                <a:effectLst/>
                <a:latin typeface="Arial" panose="020B0604020202020204" pitchFamily="34" charset="0"/>
                <a:ea typeface="Calibri" panose="020F0502020204030204" pitchFamily="34" charset="0"/>
                <a:cs typeface="Arial" panose="020B0604020202020204" pitchFamily="34" charset="0"/>
              </a:rPr>
              <a:t>prioritise</a:t>
            </a:r>
            <a:r>
              <a:rPr lang="en-US" sz="1800">
                <a:effectLst/>
                <a:latin typeface="Arial" panose="020B0604020202020204" pitchFamily="34" charset="0"/>
                <a:ea typeface="Calibri" panose="020F0502020204030204" pitchFamily="34" charset="0"/>
                <a:cs typeface="Arial" panose="020B0604020202020204" pitchFamily="34" charset="0"/>
              </a:rPr>
              <a:t> comprehensive waste management. Hotels like Hotel Wrexham can embrace a circular economy to reduce waste, reuse, and recycle. Food waste reduction </a:t>
            </a:r>
            <a:r>
              <a:rPr lang="en-US" sz="1800" err="1">
                <a:effectLst/>
                <a:latin typeface="Arial" panose="020B0604020202020204" pitchFamily="34" charset="0"/>
                <a:ea typeface="Calibri" panose="020F0502020204030204" pitchFamily="34" charset="0"/>
                <a:cs typeface="Arial" panose="020B0604020202020204" pitchFamily="34" charset="0"/>
              </a:rPr>
              <a:t>programmes</a:t>
            </a:r>
            <a:r>
              <a:rPr lang="en-US" sz="1800">
                <a:effectLst/>
                <a:latin typeface="Arial" panose="020B0604020202020204" pitchFamily="34" charset="0"/>
                <a:ea typeface="Calibri" panose="020F0502020204030204" pitchFamily="34" charset="0"/>
                <a:cs typeface="Arial" panose="020B0604020202020204" pitchFamily="34" charset="0"/>
              </a:rPr>
              <a:t>, more robust internal waste segregation standards, and cooperation with local recycling facilities can achieve this. Technology like innovative waste management systems tracking waste and </a:t>
            </a:r>
            <a:r>
              <a:rPr lang="en-US" sz="1800" err="1">
                <a:effectLst/>
                <a:latin typeface="Arial" panose="020B0604020202020204" pitchFamily="34" charset="0"/>
                <a:ea typeface="Calibri" panose="020F0502020204030204" pitchFamily="34" charset="0"/>
                <a:cs typeface="Arial" panose="020B0604020202020204" pitchFamily="34" charset="0"/>
              </a:rPr>
              <a:t>optimising</a:t>
            </a:r>
            <a:r>
              <a:rPr lang="en-US" sz="1800">
                <a:effectLst/>
                <a:latin typeface="Arial" panose="020B0604020202020204" pitchFamily="34" charset="0"/>
                <a:ea typeface="Calibri" panose="020F0502020204030204" pitchFamily="34" charset="0"/>
                <a:cs typeface="Arial" panose="020B0604020202020204" pitchFamily="34" charset="0"/>
              </a:rPr>
              <a:t> pickup schedules can boost efficiency (S. &amp; C., 2005). Composting food waste or donating extra food to local </a:t>
            </a:r>
            <a:r>
              <a:rPr lang="en-US" sz="1800" err="1">
                <a:effectLst/>
                <a:latin typeface="Arial" panose="020B0604020202020204" pitchFamily="34" charset="0"/>
                <a:ea typeface="Calibri" panose="020F0502020204030204" pitchFamily="34" charset="0"/>
                <a:cs typeface="Arial" panose="020B0604020202020204" pitchFamily="34" charset="0"/>
              </a:rPr>
              <a:t>organisations</a:t>
            </a:r>
            <a:r>
              <a:rPr lang="en-US" sz="1800">
                <a:effectLst/>
                <a:latin typeface="Arial" panose="020B0604020202020204" pitchFamily="34" charset="0"/>
                <a:ea typeface="Calibri" panose="020F0502020204030204" pitchFamily="34" charset="0"/>
                <a:cs typeface="Arial" panose="020B0604020202020204" pitchFamily="34" charset="0"/>
              </a:rPr>
              <a:t> can promote sustainability and community participation.</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Enhancing Water Conservation Measures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Hospitality policy development must </a:t>
            </a:r>
            <a:r>
              <a:rPr lang="en-US" sz="1800" err="1">
                <a:effectLst/>
                <a:latin typeface="Arial" panose="020B0604020202020204" pitchFamily="34" charset="0"/>
                <a:ea typeface="Calibri" panose="020F0502020204030204" pitchFamily="34" charset="0"/>
                <a:cs typeface="Arial" panose="020B0604020202020204" pitchFamily="34" charset="0"/>
              </a:rPr>
              <a:t>prioritise</a:t>
            </a:r>
            <a:r>
              <a:rPr lang="en-US" sz="1800">
                <a:effectLst/>
                <a:latin typeface="Arial" panose="020B0604020202020204" pitchFamily="34" charset="0"/>
                <a:ea typeface="Calibri" panose="020F0502020204030204" pitchFamily="34" charset="0"/>
                <a:cs typeface="Arial" panose="020B0604020202020204" pitchFamily="34" charset="0"/>
              </a:rPr>
              <a:t> water conservation. Hotel Wrexham should use real-time leak detection and water use </a:t>
            </a:r>
            <a:r>
              <a:rPr lang="en-US" sz="1800" err="1">
                <a:effectLst/>
                <a:latin typeface="Arial" panose="020B0604020202020204" pitchFamily="34" charset="0"/>
                <a:ea typeface="Calibri" panose="020F0502020204030204" pitchFamily="34" charset="0"/>
                <a:cs typeface="Arial" panose="020B0604020202020204" pitchFamily="34" charset="0"/>
              </a:rPr>
              <a:t>optimisation</a:t>
            </a:r>
            <a:r>
              <a:rPr lang="en-US" sz="1800">
                <a:effectLst/>
                <a:latin typeface="Arial" panose="020B0604020202020204" pitchFamily="34" charset="0"/>
                <a:ea typeface="Calibri" panose="020F0502020204030204" pitchFamily="34" charset="0"/>
                <a:cs typeface="Arial" panose="020B0604020202020204" pitchFamily="34" charset="0"/>
              </a:rPr>
              <a:t> technology. Greywater recycling systems, which reuse shower and washbasin water for irrigation and toilet flushing, could be implemented. Mandating low-flow devices in guest rooms and public spaces will significantly reduce water use. Policies could encourage guests to reuse towels and linens by offering discounts or awards for eco-friendly </a:t>
            </a:r>
            <a:r>
              <a:rPr lang="en-US" sz="1800" err="1">
                <a:effectLst/>
                <a:latin typeface="Arial" panose="020B0604020202020204" pitchFamily="34" charset="0"/>
                <a:ea typeface="Calibri" panose="020F0502020204030204" pitchFamily="34" charset="0"/>
                <a:cs typeface="Arial" panose="020B0604020202020204" pitchFamily="34" charset="0"/>
              </a:rPr>
              <a:t>behaviour</a:t>
            </a:r>
            <a:r>
              <a:rPr lang="en-US" sz="1800">
                <a:effectLst/>
                <a:latin typeface="Arial" panose="020B0604020202020204" pitchFamily="34" charset="0"/>
                <a:ea typeface="Calibri" panose="020F0502020204030204" pitchFamily="34" charset="0"/>
                <a:cs typeface="Arial" panose="020B0604020202020204" pitchFamily="34" charset="0"/>
              </a:rPr>
              <a:t>.</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Investing in Renewable Energy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Future policy should promote renewable energy to meet global sustainability goals. Hotel Wrexham could invest in solar panels, geothermal heating, or wind energy to reduce fossil fuel use. Government grants and tax advantages for renewable energy projects can reduce startup costs. Participating in energy purchase agreements with local renewable energy providers can also increase the hotel's sustainable electricity (Faulkner, et al., 2001). The hotel may </a:t>
            </a:r>
            <a:r>
              <a:rPr lang="en-US" sz="1800" err="1">
                <a:effectLst/>
                <a:latin typeface="Arial" panose="020B0604020202020204" pitchFamily="34" charset="0"/>
                <a:ea typeface="Calibri" panose="020F0502020204030204" pitchFamily="34" charset="0"/>
                <a:cs typeface="Arial" panose="020B0604020202020204" pitchFamily="34" charset="0"/>
              </a:rPr>
              <a:t>maximise</a:t>
            </a:r>
            <a:r>
              <a:rPr lang="en-US" sz="1800">
                <a:effectLst/>
                <a:latin typeface="Arial" panose="020B0604020202020204" pitchFamily="34" charset="0"/>
                <a:ea typeface="Calibri" panose="020F0502020204030204" pitchFamily="34" charset="0"/>
                <a:cs typeface="Arial" panose="020B0604020202020204" pitchFamily="34" charset="0"/>
              </a:rPr>
              <a:t> renewable energy benefits and ensure power supply even during low generation by investing in long-term energy storage options like battery systems.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Improving Employee Engagement and Training</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Staff involvement in sustainability projects improves their effectiveness. Future management should include required sustainability training for all Hotel Wrexham staff on practical measures to </a:t>
            </a:r>
            <a:r>
              <a:rPr lang="en-US" sz="1800" err="1">
                <a:effectLst/>
                <a:latin typeface="Arial" panose="020B0604020202020204" pitchFamily="34" charset="0"/>
                <a:ea typeface="Calibri" panose="020F0502020204030204" pitchFamily="34" charset="0"/>
                <a:cs typeface="Arial" panose="020B0604020202020204" pitchFamily="34" charset="0"/>
              </a:rPr>
              <a:t>minimise</a:t>
            </a:r>
            <a:r>
              <a:rPr lang="en-US" sz="1800">
                <a:effectLst/>
                <a:latin typeface="Arial" panose="020B0604020202020204" pitchFamily="34" charset="0"/>
                <a:ea typeface="Calibri" panose="020F0502020204030204" pitchFamily="34" charset="0"/>
                <a:cs typeface="Arial" panose="020B0604020202020204" pitchFamily="34" charset="0"/>
              </a:rPr>
              <a:t> resource use and encourage eco-friendly practices. Workshops, sustainability committees, and incentives can motivate staff to suggest improvements. Rewarding staff for meeting sustainability goals like energy reduction or waste reduction would promote environmental responsibility.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Promoting Industry Collaboration and Government Advocacy</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Sustainable practices can be accelerated via hospitality industry collaboration. Hotel Wrexham can join sustainability and industry associations to measure progress, discuss best practices, and collaborate (Ivanov &amp; Webster, 2019). Cooperation with other hotels and local companies can assist in addressing environmental issues like waste management and renewable energy. Advocating for government subsidies, low-interest loans, or more significant ecological rules can also help the sector adopt green technologies.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b="1">
                <a:effectLst/>
                <a:latin typeface="Arial" panose="020B0604020202020204" pitchFamily="34" charset="0"/>
                <a:ea typeface="Calibri" panose="020F0502020204030204" pitchFamily="34" charset="0"/>
                <a:cs typeface="Arial" panose="020B0604020202020204" pitchFamily="34" charset="0"/>
              </a:rPr>
              <a:t>Leveraging Technology for Sustainability Reporting</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Sustainability progress should be measured and reported with technology in future policies. Hotel Wrexham can increase sustainability by tracking electricity, water, and trash with software (Laws, et al., 2007). Through transparent reporting, customers, investors, and regulators will see the hotel's commitment to sustainability. Publishing sustainability reports regularly will highlight successes and suggest areas for improvement, promoting progress.</a:t>
            </a: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678316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b="1"/>
              <a:t>Conclusion</a:t>
            </a:r>
          </a:p>
          <a:p>
            <a:r>
              <a:rPr lang="en-US" sz="1100">
                <a:effectLst/>
                <a:latin typeface="Arial" panose="020B0604020202020204" pitchFamily="34" charset="0"/>
                <a:ea typeface="Calibri" panose="020F0502020204030204" pitchFamily="34" charset="0"/>
              </a:rPr>
              <a:t>The objectives of the presentation were to explore the significance of sustainability in the hotel and hospitality industry and determine how sustainable strategies can be </a:t>
            </a:r>
            <a:r>
              <a:rPr lang="en-US" sz="1100" err="1">
                <a:effectLst/>
                <a:latin typeface="Arial" panose="020B0604020202020204" pitchFamily="34" charset="0"/>
                <a:ea typeface="Calibri" panose="020F0502020204030204" pitchFamily="34" charset="0"/>
              </a:rPr>
              <a:t>operationalised</a:t>
            </a:r>
            <a:r>
              <a:rPr lang="en-US" sz="1100">
                <a:effectLst/>
                <a:latin typeface="Arial" panose="020B0604020202020204" pitchFamily="34" charset="0"/>
                <a:ea typeface="Calibri" panose="020F0502020204030204" pitchFamily="34" charset="0"/>
              </a:rPr>
              <a:t> in the context of Hotel Wrexham. The themes identified in the research included time and cost with environmental initiatives, post-rebranding, and legal compliance. Finally, sustainability is not simply an option that firms can choose freely but a strategic imperative to build sustainability for the industry for sustainable competitive advantage.</a:t>
            </a:r>
            <a:endParaRPr lang="en-GB"/>
          </a:p>
        </p:txBody>
      </p:sp>
    </p:spTree>
    <p:extLst>
      <p:ext uri="{BB962C8B-B14F-4D97-AF65-F5344CB8AC3E}">
        <p14:creationId xmlns:p14="http://schemas.microsoft.com/office/powerpoint/2010/main" val="1592295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u="sng" kern="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lang="en-GB" sz="1800" b="1" kern="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Brotherton, B., 2015. </a:t>
            </a:r>
            <a:r>
              <a:rPr lang="en-GB" sz="1800" i="1">
                <a:effectLst/>
                <a:latin typeface="Arial" panose="020B0604020202020204" pitchFamily="34" charset="0"/>
                <a:ea typeface="Calibri" panose="020F0502020204030204" pitchFamily="34" charset="0"/>
                <a:cs typeface="Arial" panose="020B0604020202020204" pitchFamily="34" charset="0"/>
              </a:rPr>
              <a:t>Researching Hospitality &amp; Tourism. </a:t>
            </a:r>
            <a:r>
              <a:rPr lang="en-GB" sz="1800">
                <a:effectLst/>
                <a:latin typeface="Arial" panose="020B0604020202020204" pitchFamily="34" charset="0"/>
                <a:ea typeface="Calibri" panose="020F0502020204030204" pitchFamily="34" charset="0"/>
                <a:cs typeface="Arial" panose="020B0604020202020204" pitchFamily="34" charset="0"/>
              </a:rPr>
              <a:t>2 ed. London: Sage.</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Conrady</a:t>
            </a:r>
            <a:r>
              <a:rPr lang="en-GB" sz="1800">
                <a:effectLst/>
                <a:latin typeface="Arial" panose="020B0604020202020204" pitchFamily="34" charset="0"/>
                <a:ea typeface="Calibri" panose="020F0502020204030204" pitchFamily="34" charset="0"/>
                <a:cs typeface="Arial" panose="020B0604020202020204" pitchFamily="34" charset="0"/>
              </a:rPr>
              <a:t>, R. &amp; Buck, M., 2012. </a:t>
            </a:r>
            <a:r>
              <a:rPr lang="en-GB" sz="1800" i="1">
                <a:effectLst/>
                <a:latin typeface="Arial" panose="020B0604020202020204" pitchFamily="34" charset="0"/>
                <a:ea typeface="Calibri" panose="020F0502020204030204" pitchFamily="34" charset="0"/>
                <a:cs typeface="Arial" panose="020B0604020202020204" pitchFamily="34" charset="0"/>
              </a:rPr>
              <a:t>Trends and Issues in Global Tourism. </a:t>
            </a:r>
            <a:r>
              <a:rPr lang="en-GB" sz="1800" err="1">
                <a:effectLst/>
                <a:latin typeface="Arial" panose="020B0604020202020204" pitchFamily="34" charset="0"/>
                <a:ea typeface="Calibri" panose="020F0502020204030204" pitchFamily="34" charset="0"/>
                <a:cs typeface="Arial" panose="020B0604020202020204" pitchFamily="34" charset="0"/>
              </a:rPr>
              <a:t>s.l.:Springer</a:t>
            </a:r>
            <a:r>
              <a:rPr lang="en-GB" sz="180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Costa, V. &amp; Costa, C., 2022. </a:t>
            </a:r>
            <a:r>
              <a:rPr lang="en-GB" sz="1800" i="1">
                <a:effectLst/>
                <a:latin typeface="Arial" panose="020B0604020202020204" pitchFamily="34" charset="0"/>
                <a:ea typeface="Calibri" panose="020F0502020204030204" pitchFamily="34" charset="0"/>
                <a:cs typeface="Arial" panose="020B0604020202020204" pitchFamily="34" charset="0"/>
              </a:rPr>
              <a:t>Sustainability and competitiveness in the hospitality industry. </a:t>
            </a:r>
            <a:r>
              <a:rPr lang="en-GB" sz="1800">
                <a:effectLst/>
                <a:latin typeface="Arial" panose="020B0604020202020204" pitchFamily="34" charset="0"/>
                <a:ea typeface="Calibri" panose="020F0502020204030204" pitchFamily="34" charset="0"/>
                <a:cs typeface="Arial" panose="020B0604020202020204" pitchFamily="34" charset="0"/>
              </a:rPr>
              <a:t>Hershey, Pennsylvania: Business Science Reference.</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Darcy, S., Ambrose, J. &amp; </a:t>
            </a:r>
            <a:r>
              <a:rPr lang="en-GB" sz="1800" err="1">
                <a:effectLst/>
                <a:latin typeface="Arial" panose="020B0604020202020204" pitchFamily="34" charset="0"/>
                <a:ea typeface="Calibri" panose="020F0502020204030204" pitchFamily="34" charset="0"/>
                <a:cs typeface="Arial" panose="020B0604020202020204" pitchFamily="34" charset="0"/>
              </a:rPr>
              <a:t>Bulhalis</a:t>
            </a:r>
            <a:r>
              <a:rPr lang="en-GB" sz="1800">
                <a:effectLst/>
                <a:latin typeface="Arial" panose="020B0604020202020204" pitchFamily="34" charset="0"/>
                <a:ea typeface="Calibri" panose="020F0502020204030204" pitchFamily="34" charset="0"/>
                <a:cs typeface="Arial" panose="020B0604020202020204" pitchFamily="34" charset="0"/>
              </a:rPr>
              <a:t>, D., 2012. </a:t>
            </a:r>
            <a:r>
              <a:rPr lang="en-GB" sz="1800" i="1">
                <a:effectLst/>
                <a:latin typeface="Arial" panose="020B0604020202020204" pitchFamily="34" charset="0"/>
                <a:ea typeface="Calibri" panose="020F0502020204030204" pitchFamily="34" charset="0"/>
                <a:cs typeface="Arial" panose="020B0604020202020204" pitchFamily="34" charset="0"/>
              </a:rPr>
              <a:t>Best Practice in Accessible Tourism: Inclusion, Disability, Ageing Population and Tourism. </a:t>
            </a:r>
            <a:r>
              <a:rPr lang="en-GB" sz="1800">
                <a:effectLst/>
                <a:latin typeface="Arial" panose="020B0604020202020204" pitchFamily="34" charset="0"/>
                <a:ea typeface="Calibri" panose="020F0502020204030204" pitchFamily="34" charset="0"/>
                <a:cs typeface="Arial" panose="020B0604020202020204" pitchFamily="34" charset="0"/>
              </a:rPr>
              <a:t>London: Channel View.</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Dawson, J., </a:t>
            </a:r>
            <a:r>
              <a:rPr lang="en-GB" sz="1800" err="1">
                <a:effectLst/>
                <a:latin typeface="Arial" panose="020B0604020202020204" pitchFamily="34" charset="0"/>
                <a:ea typeface="Calibri" panose="020F0502020204030204" pitchFamily="34" charset="0"/>
                <a:cs typeface="Arial" panose="020B0604020202020204" pitchFamily="34" charset="0"/>
              </a:rPr>
              <a:t>Lemelin</a:t>
            </a:r>
            <a:r>
              <a:rPr lang="en-GB" sz="1800">
                <a:effectLst/>
                <a:latin typeface="Arial" panose="020B0604020202020204" pitchFamily="34" charset="0"/>
                <a:ea typeface="Calibri" panose="020F0502020204030204" pitchFamily="34" charset="0"/>
                <a:cs typeface="Arial" panose="020B0604020202020204" pitchFamily="34" charset="0"/>
              </a:rPr>
              <a:t>, H. &amp; Stewart, E., 2012. </a:t>
            </a:r>
            <a:r>
              <a:rPr lang="en-GB" sz="1800" i="1">
                <a:effectLst/>
                <a:latin typeface="Arial" panose="020B0604020202020204" pitchFamily="34" charset="0"/>
                <a:ea typeface="Calibri" panose="020F0502020204030204" pitchFamily="34" charset="0"/>
                <a:cs typeface="Arial" panose="020B0604020202020204" pitchFamily="34" charset="0"/>
              </a:rPr>
              <a:t>Last Chance Tourism: Adapting Tourism Opportunities in a Changing. </a:t>
            </a:r>
            <a:r>
              <a:rPr lang="en-GB" sz="1800">
                <a:effectLst/>
                <a:latin typeface="Arial" panose="020B0604020202020204" pitchFamily="34" charset="0"/>
                <a:ea typeface="Calibri" panose="020F0502020204030204" pitchFamily="34" charset="0"/>
                <a:cs typeface="Arial" panose="020B0604020202020204" pitchFamily="34" charset="0"/>
              </a:rPr>
              <a:t>London: Routledge.</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Elkington, J., 2018. </a:t>
            </a:r>
            <a:r>
              <a:rPr lang="en-GB" sz="1800" i="1">
                <a:effectLst/>
                <a:latin typeface="Arial" panose="020B0604020202020204" pitchFamily="34" charset="0"/>
                <a:ea typeface="Calibri" panose="020F0502020204030204" pitchFamily="34" charset="0"/>
                <a:cs typeface="Arial" panose="020B0604020202020204" pitchFamily="34" charset="0"/>
              </a:rPr>
              <a:t>The Triple Bottom Line: Does It All Add Up?. </a:t>
            </a:r>
            <a:r>
              <a:rPr lang="en-GB" sz="1800" err="1">
                <a:effectLst/>
                <a:latin typeface="Arial" panose="020B0604020202020204" pitchFamily="34" charset="0"/>
                <a:ea typeface="Calibri" panose="020F0502020204030204" pitchFamily="34" charset="0"/>
                <a:cs typeface="Arial" panose="020B0604020202020204" pitchFamily="34" charset="0"/>
              </a:rPr>
              <a:t>s.l.:Earthscan</a:t>
            </a:r>
            <a:r>
              <a:rPr lang="en-GB" sz="1800">
                <a:effectLst/>
                <a:latin typeface="Arial" panose="020B0604020202020204" pitchFamily="34" charset="0"/>
                <a:ea typeface="Calibri" panose="020F0502020204030204" pitchFamily="34" charset="0"/>
                <a:cs typeface="Arial" panose="020B0604020202020204" pitchFamily="34" charset="0"/>
              </a:rPr>
              <a:t> Publications Ltd..</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Faulkner, B., </a:t>
            </a:r>
            <a:r>
              <a:rPr lang="en-GB" sz="1800" err="1">
                <a:effectLst/>
                <a:latin typeface="Arial" panose="020B0604020202020204" pitchFamily="34" charset="0"/>
                <a:ea typeface="Calibri" panose="020F0502020204030204" pitchFamily="34" charset="0"/>
                <a:cs typeface="Arial" panose="020B0604020202020204" pitchFamily="34" charset="0"/>
              </a:rPr>
              <a:t>Moscardo</a:t>
            </a:r>
            <a:r>
              <a:rPr lang="en-GB" sz="1800">
                <a:effectLst/>
                <a:latin typeface="Arial" panose="020B0604020202020204" pitchFamily="34" charset="0"/>
                <a:ea typeface="Calibri" panose="020F0502020204030204" pitchFamily="34" charset="0"/>
                <a:cs typeface="Arial" panose="020B0604020202020204" pitchFamily="34" charset="0"/>
              </a:rPr>
              <a:t>, G. &amp; Laws, E., 2001. </a:t>
            </a:r>
            <a:r>
              <a:rPr lang="en-GB" sz="1800" i="1">
                <a:effectLst/>
                <a:latin typeface="Arial" panose="020B0604020202020204" pitchFamily="34" charset="0"/>
                <a:ea typeface="Calibri" panose="020F0502020204030204" pitchFamily="34" charset="0"/>
                <a:cs typeface="Arial" panose="020B0604020202020204" pitchFamily="34" charset="0"/>
              </a:rPr>
              <a:t>Tourism in 21Century. Reflections on Experience. </a:t>
            </a:r>
            <a:r>
              <a:rPr lang="en-GB" sz="1800">
                <a:effectLst/>
                <a:latin typeface="Arial" panose="020B0604020202020204" pitchFamily="34" charset="0"/>
                <a:ea typeface="Calibri" panose="020F0502020204030204" pitchFamily="34" charset="0"/>
                <a:cs typeface="Arial" panose="020B0604020202020204" pitchFamily="34" charset="0"/>
              </a:rPr>
              <a:t>London: Continuum.</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Ford, R. &amp; Sturman, M., 2020. </a:t>
            </a:r>
            <a:r>
              <a:rPr lang="en-GB" sz="1800" i="1">
                <a:effectLst/>
                <a:latin typeface="Arial" panose="020B0604020202020204" pitchFamily="34" charset="0"/>
                <a:ea typeface="Calibri" panose="020F0502020204030204" pitchFamily="34" charset="0"/>
                <a:cs typeface="Arial" panose="020B0604020202020204" pitchFamily="34" charset="0"/>
              </a:rPr>
              <a:t>Managing Hospitality. </a:t>
            </a:r>
            <a:r>
              <a:rPr lang="en-GB" sz="1800">
                <a:effectLst/>
                <a:latin typeface="Arial" panose="020B0604020202020204" pitchFamily="34" charset="0"/>
                <a:ea typeface="Calibri" panose="020F0502020204030204" pitchFamily="34" charset="0"/>
                <a:cs typeface="Arial" panose="020B0604020202020204" pitchFamily="34" charset="0"/>
              </a:rPr>
              <a:t>2nd ed. London: Sage.</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Geng</a:t>
            </a:r>
            <a:r>
              <a:rPr lang="en-GB" sz="1800">
                <a:effectLst/>
                <a:latin typeface="Arial" panose="020B0604020202020204" pitchFamily="34" charset="0"/>
                <a:ea typeface="Calibri" panose="020F0502020204030204" pitchFamily="34" charset="0"/>
                <a:cs typeface="Arial" panose="020B0604020202020204" pitchFamily="34" charset="0"/>
              </a:rPr>
              <a:t>, R., Xu, Y. &amp; Chen, S., 2023. Technology Adoption and Sustainability in the Hospitality Industry: A Framework for Future Research. </a:t>
            </a:r>
            <a:r>
              <a:rPr lang="en-GB" sz="1800" i="1">
                <a:effectLst/>
                <a:latin typeface="Arial" panose="020B0604020202020204" pitchFamily="34" charset="0"/>
                <a:ea typeface="Calibri" panose="020F0502020204030204" pitchFamily="34" charset="0"/>
                <a:cs typeface="Arial" panose="020B0604020202020204" pitchFamily="34" charset="0"/>
              </a:rPr>
              <a:t>Tourism Management Perspectives, </a:t>
            </a:r>
            <a:r>
              <a:rPr lang="en-GB" sz="1800">
                <a:effectLst/>
                <a:latin typeface="Arial" panose="020B0604020202020204" pitchFamily="34" charset="0"/>
                <a:ea typeface="Calibri" panose="020F0502020204030204" pitchFamily="34" charset="0"/>
                <a:cs typeface="Arial" panose="020B0604020202020204" pitchFamily="34" charset="0"/>
              </a:rPr>
              <a:t>Volume 45, pp. 15-29.</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Gowreesunkar</a:t>
            </a:r>
            <a:r>
              <a:rPr lang="en-GB" sz="1800">
                <a:effectLst/>
                <a:latin typeface="Arial" panose="020B0604020202020204" pitchFamily="34" charset="0"/>
                <a:ea typeface="Calibri" panose="020F0502020204030204" pitchFamily="34" charset="0"/>
                <a:cs typeface="Arial" panose="020B0604020202020204" pitchFamily="34" charset="0"/>
              </a:rPr>
              <a:t>, V., 2021. </a:t>
            </a:r>
            <a:r>
              <a:rPr lang="en-GB" sz="1800" i="1">
                <a:effectLst/>
                <a:latin typeface="Arial" panose="020B0604020202020204" pitchFamily="34" charset="0"/>
                <a:ea typeface="Calibri" panose="020F0502020204030204" pitchFamily="34" charset="0"/>
                <a:cs typeface="Arial" panose="020B0604020202020204" pitchFamily="34" charset="0"/>
              </a:rPr>
              <a:t>Tourism destination management in a post- pandemic context : global issues and destination management solution. </a:t>
            </a:r>
            <a:r>
              <a:rPr lang="en-GB" sz="1800">
                <a:effectLst/>
                <a:latin typeface="Arial" panose="020B0604020202020204" pitchFamily="34" charset="0"/>
                <a:ea typeface="Calibri" panose="020F0502020204030204" pitchFamily="34" charset="0"/>
                <a:cs typeface="Arial" panose="020B0604020202020204" pitchFamily="34" charset="0"/>
              </a:rPr>
              <a:t>Bingley, England: Emerald Publishing.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Hu, Y., Huang, R. &amp; Chen, J., 2023. The Impact of Sustainability Practices on Customer Satisfaction and Loyalty in Hotels. </a:t>
            </a:r>
            <a:r>
              <a:rPr lang="en-GB" sz="1800" i="1">
                <a:effectLst/>
                <a:latin typeface="Arial" panose="020B0604020202020204" pitchFamily="34" charset="0"/>
                <a:ea typeface="Calibri" panose="020F0502020204030204" pitchFamily="34" charset="0"/>
                <a:cs typeface="Arial" panose="020B0604020202020204" pitchFamily="34" charset="0"/>
              </a:rPr>
              <a:t>Journal of Hospitality and Tourism Research, </a:t>
            </a:r>
            <a:r>
              <a:rPr lang="en-GB" sz="1800">
                <a:effectLst/>
                <a:latin typeface="Arial" panose="020B0604020202020204" pitchFamily="34" charset="0"/>
                <a:ea typeface="Calibri" panose="020F0502020204030204" pitchFamily="34" charset="0"/>
                <a:cs typeface="Arial" panose="020B0604020202020204" pitchFamily="34" charset="0"/>
              </a:rPr>
              <a:t>Volume 47(2), pp. 235-254.</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Ivanov, S. &amp; Webster, C., 2019. </a:t>
            </a:r>
            <a:r>
              <a:rPr lang="en-GB" sz="1800" i="1">
                <a:effectLst/>
                <a:latin typeface="Arial" panose="020B0604020202020204" pitchFamily="34" charset="0"/>
                <a:ea typeface="Calibri" panose="020F0502020204030204" pitchFamily="34" charset="0"/>
                <a:cs typeface="Arial" panose="020B0604020202020204" pitchFamily="34" charset="0"/>
              </a:rPr>
              <a:t>Robots, artificial intelligence, and service automation in travel, tourism and hospitality. </a:t>
            </a:r>
            <a:r>
              <a:rPr lang="en-GB" sz="1800">
                <a:effectLst/>
                <a:latin typeface="Arial" panose="020B0604020202020204" pitchFamily="34" charset="0"/>
                <a:ea typeface="Calibri" panose="020F0502020204030204" pitchFamily="34" charset="0"/>
                <a:cs typeface="Arial" panose="020B0604020202020204" pitchFamily="34" charset="0"/>
              </a:rPr>
              <a:t>1 ed. </a:t>
            </a:r>
            <a:r>
              <a:rPr lang="en-GB" sz="1800" err="1">
                <a:effectLst/>
                <a:latin typeface="Arial" panose="020B0604020202020204" pitchFamily="34" charset="0"/>
                <a:ea typeface="Calibri" panose="020F0502020204030204" pitchFamily="34" charset="0"/>
                <a:cs typeface="Arial" panose="020B0604020202020204" pitchFamily="34" charset="0"/>
              </a:rPr>
              <a:t>s.l.:Emerald</a:t>
            </a:r>
            <a:r>
              <a:rPr lang="en-GB" sz="1800">
                <a:effectLst/>
                <a:latin typeface="Arial" panose="020B0604020202020204" pitchFamily="34" charset="0"/>
                <a:ea typeface="Calibri" panose="020F0502020204030204" pitchFamily="34" charset="0"/>
                <a:cs typeface="Arial" panose="020B0604020202020204" pitchFamily="34" charset="0"/>
              </a:rPr>
              <a:t> Publishing.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Laws, E., </a:t>
            </a:r>
            <a:r>
              <a:rPr lang="en-GB" sz="1800" err="1">
                <a:effectLst/>
                <a:latin typeface="Arial" panose="020B0604020202020204" pitchFamily="34" charset="0"/>
                <a:ea typeface="Calibri" panose="020F0502020204030204" pitchFamily="34" charset="0"/>
                <a:cs typeface="Arial" panose="020B0604020202020204" pitchFamily="34" charset="0"/>
              </a:rPr>
              <a:t>Prideaux</a:t>
            </a:r>
            <a:r>
              <a:rPr lang="en-GB" sz="1800">
                <a:effectLst/>
                <a:latin typeface="Arial" panose="020B0604020202020204" pitchFamily="34" charset="0"/>
                <a:ea typeface="Calibri" panose="020F0502020204030204" pitchFamily="34" charset="0"/>
                <a:cs typeface="Arial" panose="020B0604020202020204" pitchFamily="34" charset="0"/>
              </a:rPr>
              <a:t>, B. &amp; Chon, K., 2007. </a:t>
            </a:r>
            <a:r>
              <a:rPr lang="en-GB" sz="1800" i="1">
                <a:effectLst/>
                <a:latin typeface="Arial" panose="020B0604020202020204" pitchFamily="34" charset="0"/>
                <a:ea typeface="Calibri" panose="020F0502020204030204" pitchFamily="34" charset="0"/>
                <a:cs typeface="Arial" panose="020B0604020202020204" pitchFamily="34" charset="0"/>
              </a:rPr>
              <a:t>Crisis Management in Tourism. </a:t>
            </a:r>
            <a:r>
              <a:rPr lang="en-GB" sz="1800">
                <a:effectLst/>
                <a:latin typeface="Arial" panose="020B0604020202020204" pitchFamily="34" charset="0"/>
                <a:ea typeface="Calibri" panose="020F0502020204030204" pitchFamily="34" charset="0"/>
                <a:cs typeface="Arial" panose="020B0604020202020204" pitchFamily="34" charset="0"/>
              </a:rPr>
              <a:t>Wallingford: CABI.</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Miao, L., Zhang, T. &amp; Xu, H., 2021. Stakeholder Engagement and Hotel Sustainability: The Role of Social Capital. </a:t>
            </a:r>
            <a:r>
              <a:rPr lang="en-GB" sz="1800" i="1">
                <a:effectLst/>
                <a:latin typeface="Arial" panose="020B0604020202020204" pitchFamily="34" charset="0"/>
                <a:ea typeface="Calibri" panose="020F0502020204030204" pitchFamily="34" charset="0"/>
                <a:cs typeface="Arial" panose="020B0604020202020204" pitchFamily="34" charset="0"/>
              </a:rPr>
              <a:t>Journal of Sustainable Tourism, </a:t>
            </a:r>
            <a:r>
              <a:rPr lang="en-GB" sz="1800">
                <a:effectLst/>
                <a:latin typeface="Arial" panose="020B0604020202020204" pitchFamily="34" charset="0"/>
                <a:ea typeface="Calibri" panose="020F0502020204030204" pitchFamily="34" charset="0"/>
                <a:cs typeface="Arial" panose="020B0604020202020204" pitchFamily="34" charset="0"/>
              </a:rPr>
              <a:t>Volume 29(3), pp. 348-367.</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S.R., C., T., S. &amp; .A.L., V., 2021. </a:t>
            </a:r>
            <a:r>
              <a:rPr lang="en-GB" sz="1800" i="1">
                <a:effectLst/>
                <a:latin typeface="Arial" panose="020B0604020202020204" pitchFamily="34" charset="0"/>
                <a:ea typeface="Calibri" panose="020F0502020204030204" pitchFamily="34" charset="0"/>
                <a:cs typeface="Arial" panose="020B0604020202020204" pitchFamily="34" charset="0"/>
              </a:rPr>
              <a:t>Project Management: A Value Creation Approach. </a:t>
            </a:r>
            <a:r>
              <a:rPr lang="en-GB" sz="1800">
                <a:effectLst/>
                <a:latin typeface="Arial" panose="020B0604020202020204" pitchFamily="34" charset="0"/>
                <a:ea typeface="Calibri" panose="020F0502020204030204" pitchFamily="34" charset="0"/>
                <a:cs typeface="Arial" panose="020B0604020202020204" pitchFamily="34" charset="0"/>
              </a:rPr>
              <a:t>London: Sage.</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S., W. &amp; C., C., 2005. </a:t>
            </a:r>
            <a:r>
              <a:rPr lang="en-GB" sz="1800" i="1">
                <a:effectLst/>
                <a:latin typeface="Arial" panose="020B0604020202020204" pitchFamily="34" charset="0"/>
                <a:ea typeface="Calibri" panose="020F0502020204030204" pitchFamily="34" charset="0"/>
                <a:cs typeface="Arial" panose="020B0604020202020204" pitchFamily="34" charset="0"/>
              </a:rPr>
              <a:t>Tourism in the Age of Globalisation. </a:t>
            </a:r>
            <a:r>
              <a:rPr lang="en-GB" sz="1800">
                <a:effectLst/>
                <a:latin typeface="Arial" panose="020B0604020202020204" pitchFamily="34" charset="0"/>
                <a:ea typeface="Calibri" panose="020F0502020204030204" pitchFamily="34" charset="0"/>
                <a:cs typeface="Arial" panose="020B0604020202020204" pitchFamily="34" charset="0"/>
              </a:rPr>
              <a:t>Abingdon: Routledge.</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Tsai, H. T., Wang, Y. C. &amp; Chen, C. F., 2022. Corporate Social Responsibility and Customer Loyalty in the Hospitality Industry: The Mediating Role of Customer Satisfaction. </a:t>
            </a:r>
            <a:r>
              <a:rPr lang="en-GB" sz="1800" i="1">
                <a:effectLst/>
                <a:latin typeface="Arial" panose="020B0604020202020204" pitchFamily="34" charset="0"/>
                <a:ea typeface="Calibri" panose="020F0502020204030204" pitchFamily="34" charset="0"/>
                <a:cs typeface="Arial" panose="020B0604020202020204" pitchFamily="34" charset="0"/>
              </a:rPr>
              <a:t>International Journal of Hospitality Management, </a:t>
            </a:r>
            <a:r>
              <a:rPr lang="en-GB" sz="1800">
                <a:effectLst/>
                <a:latin typeface="Arial" panose="020B0604020202020204" pitchFamily="34" charset="0"/>
                <a:ea typeface="Calibri" panose="020F0502020204030204" pitchFamily="34" charset="0"/>
                <a:cs typeface="Arial" panose="020B0604020202020204" pitchFamily="34" charset="0"/>
              </a:rPr>
              <a:t>Volume 104, pp. 102-115.</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 </a:t>
            </a:r>
          </a:p>
          <a:p>
            <a:endParaRPr lang="en-GB"/>
          </a:p>
        </p:txBody>
      </p:sp>
    </p:spTree>
    <p:extLst>
      <p:ext uri="{BB962C8B-B14F-4D97-AF65-F5344CB8AC3E}">
        <p14:creationId xmlns:p14="http://schemas.microsoft.com/office/powerpoint/2010/main" val="1031235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5" name="Google Shape;85;p13"/>
          <p:cNvSpPr/>
          <p:nvPr/>
        </p:nvSpPr>
        <p:spPr>
          <a:xfrm>
            <a:off x="5583676" y="272375"/>
            <a:ext cx="6621247" cy="10321025"/>
          </a:xfrm>
          <a:custGeom>
            <a:avLst/>
            <a:gdLst/>
            <a:ahLst/>
            <a:cxnLst/>
            <a:rect l="l" t="t" r="r" b="b"/>
            <a:pathLst>
              <a:path w="406400" h="1103880" extrusionOk="0">
                <a:moveTo>
                  <a:pt x="203200" y="0"/>
                </a:moveTo>
                <a:lnTo>
                  <a:pt x="406400" y="0"/>
                </a:lnTo>
                <a:lnTo>
                  <a:pt x="203200" y="1103880"/>
                </a:lnTo>
                <a:lnTo>
                  <a:pt x="0" y="1103880"/>
                </a:lnTo>
                <a:lnTo>
                  <a:pt x="203200" y="0"/>
                </a:lnTo>
                <a:close/>
              </a:path>
            </a:pathLst>
          </a:custGeom>
          <a:noFill/>
          <a:ln>
            <a:noFill/>
          </a:ln>
        </p:spPr>
      </p:sp>
      <p:pic>
        <p:nvPicPr>
          <p:cNvPr id="10" name="image1.png">
            <a:extLst>
              <a:ext uri="{FF2B5EF4-FFF2-40B4-BE49-F238E27FC236}">
                <a16:creationId xmlns:a16="http://schemas.microsoft.com/office/drawing/2014/main" id="{3E273114-E10F-451C-BCDF-F10B9D4F9703}"/>
              </a:ext>
            </a:extLst>
          </p:cNvPr>
          <p:cNvPicPr/>
          <p:nvPr/>
        </p:nvPicPr>
        <p:blipFill>
          <a:blip r:embed="rId3" cstate="print"/>
          <a:stretch>
            <a:fillRect/>
          </a:stretch>
        </p:blipFill>
        <p:spPr>
          <a:xfrm>
            <a:off x="-6096" y="-146432"/>
            <a:ext cx="5226558" cy="1908664"/>
          </a:xfrm>
          <a:prstGeom prst="rect">
            <a:avLst/>
          </a:prstGeom>
        </p:spPr>
      </p:pic>
      <p:pic>
        <p:nvPicPr>
          <p:cNvPr id="11" name="Picture 10">
            <a:extLst>
              <a:ext uri="{FF2B5EF4-FFF2-40B4-BE49-F238E27FC236}">
                <a16:creationId xmlns:a16="http://schemas.microsoft.com/office/drawing/2014/main" id="{8984543B-1E73-4224-ABA7-D37DFC15CB6E}"/>
              </a:ext>
            </a:extLst>
          </p:cNvPr>
          <p:cNvPicPr>
            <a:picLocks noChangeAspect="1"/>
          </p:cNvPicPr>
          <p:nvPr/>
        </p:nvPicPr>
        <p:blipFill rotWithShape="1">
          <a:blip r:embed="rId4"/>
          <a:srcRect l="17250"/>
          <a:stretch/>
        </p:blipFill>
        <p:spPr>
          <a:xfrm>
            <a:off x="5222877" y="0"/>
            <a:ext cx="15117444" cy="10306359"/>
          </a:xfrm>
          <a:custGeom>
            <a:avLst/>
            <a:gdLst>
              <a:gd name="connsiteX0" fmla="*/ 6590353 w 15133319"/>
              <a:gd name="connsiteY0" fmla="*/ 0 h 10258734"/>
              <a:gd name="connsiteX1" fmla="*/ 15133319 w 15133319"/>
              <a:gd name="connsiteY1" fmla="*/ 0 h 10258734"/>
              <a:gd name="connsiteX2" fmla="*/ 15133319 w 15133319"/>
              <a:gd name="connsiteY2" fmla="*/ 10258734 h 10258734"/>
              <a:gd name="connsiteX3" fmla="*/ 0 w 15133319"/>
              <a:gd name="connsiteY3" fmla="*/ 10258734 h 10258734"/>
              <a:gd name="connsiteX4" fmla="*/ 0 w 15133319"/>
              <a:gd name="connsiteY4" fmla="*/ 10255835 h 10258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3319" h="10258734">
                <a:moveTo>
                  <a:pt x="6590353" y="0"/>
                </a:moveTo>
                <a:lnTo>
                  <a:pt x="15133319" y="0"/>
                </a:lnTo>
                <a:lnTo>
                  <a:pt x="15133319" y="10258734"/>
                </a:lnTo>
                <a:lnTo>
                  <a:pt x="0" y="10258734"/>
                </a:lnTo>
                <a:lnTo>
                  <a:pt x="0" y="10255835"/>
                </a:lnTo>
                <a:close/>
              </a:path>
            </a:pathLst>
          </a:custGeom>
        </p:spPr>
      </p:pic>
      <p:sp>
        <p:nvSpPr>
          <p:cNvPr id="17" name="TextBox 16">
            <a:extLst>
              <a:ext uri="{FF2B5EF4-FFF2-40B4-BE49-F238E27FC236}">
                <a16:creationId xmlns:a16="http://schemas.microsoft.com/office/drawing/2014/main" id="{817558DA-93C8-4D95-9DBF-B5F97D76663A}"/>
              </a:ext>
            </a:extLst>
          </p:cNvPr>
          <p:cNvSpPr txBox="1"/>
          <p:nvPr/>
        </p:nvSpPr>
        <p:spPr>
          <a:xfrm>
            <a:off x="-59197" y="1908664"/>
            <a:ext cx="20180046" cy="2797817"/>
          </a:xfrm>
          <a:prstGeom prst="rect">
            <a:avLst/>
          </a:prstGeom>
          <a:solidFill>
            <a:schemeClr val="tx2"/>
          </a:solidFill>
        </p:spPr>
        <p:txBody>
          <a:bodyPr wrap="square" lIns="91440" tIns="45720" rIns="91440" bIns="45720" anchor="t">
            <a:spAutoFit/>
          </a:bodyPr>
          <a:lstStyle/>
          <a:p>
            <a:pPr marL="0" marR="0" algn="ctr">
              <a:lnSpc>
                <a:spcPct val="107000"/>
              </a:lnSpc>
              <a:spcBef>
                <a:spcPts val="0"/>
              </a:spcBef>
              <a:spcAft>
                <a:spcPts val="800"/>
              </a:spcAft>
            </a:pPr>
            <a:r>
              <a:rPr lang="en-US" sz="5400" b="1">
                <a:effectLst/>
                <a:latin typeface="Arial" panose="020B0604020202020204" pitchFamily="34" charset="0"/>
                <a:ea typeface="Calibri" panose="020F0502020204030204" pitchFamily="34" charset="0"/>
                <a:cs typeface="Arial" panose="020B0604020202020204" pitchFamily="34" charset="0"/>
              </a:rPr>
              <a:t>BMIH6001</a:t>
            </a:r>
          </a:p>
          <a:p>
            <a:pPr algn="ctr">
              <a:lnSpc>
                <a:spcPct val="107000"/>
              </a:lnSpc>
              <a:spcAft>
                <a:spcPts val="800"/>
              </a:spcAft>
            </a:pPr>
            <a:r>
              <a:rPr lang="en-US" sz="5400" b="1">
                <a:ea typeface="Calibri" panose="020F0502020204030204" pitchFamily="34" charset="0"/>
              </a:rPr>
              <a:t>Contemporary</a:t>
            </a:r>
            <a:r>
              <a:rPr lang="en-US" sz="5400" b="1">
                <a:effectLst/>
                <a:ea typeface="Calibri" panose="020F0502020204030204" pitchFamily="34" charset="0"/>
              </a:rPr>
              <a:t> Themes in the Hotel and Hospitality </a:t>
            </a:r>
            <a:r>
              <a:rPr lang="en-US" sz="5400" b="1">
                <a:ea typeface="Calibri" panose="020F0502020204030204" pitchFamily="34" charset="0"/>
              </a:rPr>
              <a:t>Sector &gt;Sustainability&lt;</a:t>
            </a:r>
            <a:endParaRPr lang="en-US" sz="5400" b="1">
              <a:effectLst/>
              <a:latin typeface="Arial" panose="020B0604020202020204" pitchFamily="34" charset="0"/>
              <a:ea typeface="Calibri" panose="020F050202020403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486A7E60-59FA-4E65-A4D7-367688CDE159}"/>
              </a:ext>
            </a:extLst>
          </p:cNvPr>
          <p:cNvSpPr/>
          <p:nvPr/>
        </p:nvSpPr>
        <p:spPr>
          <a:xfrm>
            <a:off x="0" y="8531540"/>
            <a:ext cx="9144000" cy="1731524"/>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2800" b="1">
                <a:solidFill>
                  <a:sysClr val="windowText" lastClr="000000"/>
                </a:solidFill>
              </a:rPr>
              <a:t>Student Name: PETRU VARGA</a:t>
            </a:r>
          </a:p>
          <a:p>
            <a:r>
              <a:rPr lang="en-US" sz="2800" b="1">
                <a:solidFill>
                  <a:sysClr val="windowText" lastClr="000000"/>
                </a:solidFill>
              </a:rPr>
              <a:t>Student ID:2022595</a:t>
            </a:r>
            <a:endParaRPr lang="en-GB" sz="2800" b="1">
              <a:solidFill>
                <a:sysClr val="windowText" lastClr="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6126480" y="251460"/>
            <a:ext cx="3703806" cy="124514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GB" sz="4400" b="1"/>
              <a:t>Introduction</a:t>
            </a:r>
          </a:p>
        </p:txBody>
      </p:sp>
      <p:sp>
        <p:nvSpPr>
          <p:cNvPr id="4" name="TextBox 3">
            <a:extLst>
              <a:ext uri="{FF2B5EF4-FFF2-40B4-BE49-F238E27FC236}">
                <a16:creationId xmlns:a16="http://schemas.microsoft.com/office/drawing/2014/main" id="{34F8849F-A262-44DB-8530-44E0ACFB101F}"/>
              </a:ext>
            </a:extLst>
          </p:cNvPr>
          <p:cNvSpPr txBox="1"/>
          <p:nvPr/>
        </p:nvSpPr>
        <p:spPr>
          <a:xfrm>
            <a:off x="0" y="1496600"/>
            <a:ext cx="10311320" cy="8865056"/>
          </a:xfrm>
          <a:prstGeom prst="rect">
            <a:avLst/>
          </a:prstGeom>
          <a:noFill/>
        </p:spPr>
        <p:txBody>
          <a:bodyPr wrap="square">
            <a:spAutoFit/>
          </a:bodyPr>
          <a:lstStyle/>
          <a:p>
            <a:pPr marL="0" marR="0" algn="just">
              <a:lnSpc>
                <a:spcPct val="150000"/>
              </a:lnSpc>
              <a:spcBef>
                <a:spcPts val="1200"/>
              </a:spcBef>
              <a:spcAft>
                <a:spcPts val="1200"/>
              </a:spcAft>
            </a:pPr>
            <a:r>
              <a:rPr lang="en-US" sz="3200">
                <a:effectLst/>
                <a:latin typeface="Arial" panose="020B0604020202020204" pitchFamily="34" charset="0"/>
                <a:ea typeface="Calibri" panose="020F0502020204030204" pitchFamily="34" charset="0"/>
                <a:cs typeface="Arial" panose="020B0604020202020204" pitchFamily="34" charset="0"/>
              </a:rPr>
              <a:t>This presentation examines sustainability as a contemporary issue and its importance in hotel and hospitality. Due to environmental concerns, regulatory requirements, and changing consumer expectations, sustainability has become crucial to the sector (Ford &amp; Sturman, 2020). Due to high energy, water, and waste use, the sector must adopt sustainable methods to survive. The presentation will use Hotel Wrexham to demonstrate how sustainability may be integrated into hotel operations. Key strategies, industry responses, and future recommendations to improve sector sustainability will be discussed.</a:t>
            </a:r>
            <a:endParaRPr lang="en-GB" sz="320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4DC5D38-2076-430D-A664-DCC105F9D970}"/>
              </a:ext>
            </a:extLst>
          </p:cNvPr>
          <p:cNvPicPr>
            <a:picLocks noChangeAspect="1"/>
          </p:cNvPicPr>
          <p:nvPr/>
        </p:nvPicPr>
        <p:blipFill>
          <a:blip r:embed="rId3"/>
          <a:stretch>
            <a:fillRect/>
          </a:stretch>
        </p:blipFill>
        <p:spPr>
          <a:xfrm>
            <a:off x="10544150" y="3327400"/>
            <a:ext cx="7515250" cy="422732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351307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3174836" y="0"/>
            <a:ext cx="12996153" cy="124514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7200" b="1"/>
              <a:t>Literature Review</a:t>
            </a:r>
          </a:p>
        </p:txBody>
      </p:sp>
      <p:graphicFrame>
        <p:nvGraphicFramePr>
          <p:cNvPr id="6" name="Diagram 5">
            <a:extLst>
              <a:ext uri="{FF2B5EF4-FFF2-40B4-BE49-F238E27FC236}">
                <a16:creationId xmlns:a16="http://schemas.microsoft.com/office/drawing/2014/main" id="{8D48D727-5FA8-4A37-9A68-30314BA77F38}"/>
              </a:ext>
            </a:extLst>
          </p:cNvPr>
          <p:cNvGraphicFramePr/>
          <p:nvPr>
            <p:extLst>
              <p:ext uri="{D42A27DB-BD31-4B8C-83A1-F6EECF244321}">
                <p14:modId xmlns:p14="http://schemas.microsoft.com/office/powerpoint/2010/main" val="3696394537"/>
              </p:ext>
            </p:extLst>
          </p:nvPr>
        </p:nvGraphicFramePr>
        <p:xfrm>
          <a:off x="-2334639" y="1404079"/>
          <a:ext cx="14202384" cy="88829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06A41E9-C8ED-4AF6-AA8F-42D2A83B8F23}"/>
              </a:ext>
            </a:extLst>
          </p:cNvPr>
          <p:cNvPicPr>
            <a:picLocks noChangeAspect="1"/>
          </p:cNvPicPr>
          <p:nvPr/>
        </p:nvPicPr>
        <p:blipFill rotWithShape="1">
          <a:blip r:embed="rId8"/>
          <a:srcRect b="4674"/>
          <a:stretch/>
        </p:blipFill>
        <p:spPr>
          <a:xfrm>
            <a:off x="9996487" y="3328987"/>
            <a:ext cx="7909150" cy="59166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41590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3174836" y="0"/>
            <a:ext cx="12996153" cy="124514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6600" b="1"/>
              <a:t>Literature Review</a:t>
            </a:r>
          </a:p>
        </p:txBody>
      </p:sp>
      <p:sp>
        <p:nvSpPr>
          <p:cNvPr id="4" name="TextBox 3">
            <a:extLst>
              <a:ext uri="{FF2B5EF4-FFF2-40B4-BE49-F238E27FC236}">
                <a16:creationId xmlns:a16="http://schemas.microsoft.com/office/drawing/2014/main" id="{435547C6-7676-4A99-B6D7-754DB500A9B8}"/>
              </a:ext>
            </a:extLst>
          </p:cNvPr>
          <p:cNvSpPr txBox="1"/>
          <p:nvPr/>
        </p:nvSpPr>
        <p:spPr>
          <a:xfrm>
            <a:off x="525292" y="2241528"/>
            <a:ext cx="9786027" cy="8045472"/>
          </a:xfrm>
          <a:prstGeom prst="rect">
            <a:avLst/>
          </a:prstGeom>
          <a:noFill/>
        </p:spPr>
        <p:txBody>
          <a:bodyPr wrap="square">
            <a:spAutoFit/>
          </a:bodyPr>
          <a:lstStyle/>
          <a:p>
            <a:pPr marL="342900" marR="0" indent="-342900" algn="just">
              <a:lnSpc>
                <a:spcPct val="150000"/>
              </a:lnSpc>
              <a:spcBef>
                <a:spcPts val="1200"/>
              </a:spcBef>
              <a:spcAft>
                <a:spcPts val="1200"/>
              </a:spcAft>
              <a:buFont typeface="Wingdings" panose="05000000000000000000" pitchFamily="2" charset="2"/>
              <a:buChar char="Ø"/>
            </a:pPr>
            <a:r>
              <a:rPr lang="en-US" sz="2800">
                <a:effectLst/>
                <a:latin typeface="Arial" panose="020B0604020202020204" pitchFamily="34" charset="0"/>
                <a:ea typeface="Calibri" panose="020F0502020204030204" pitchFamily="34" charset="0"/>
                <a:cs typeface="Arial" panose="020B0604020202020204" pitchFamily="34" charset="0"/>
              </a:rPr>
              <a:t>According to a study, hotel and hospitality sustainability is becoming more critical. Hu et al. (2023) discovered that hotels with extensive sustainability programs have happier, more loyal customers. </a:t>
            </a:r>
          </a:p>
          <a:p>
            <a:pPr marL="342900" marR="0" indent="-342900" algn="just">
              <a:lnSpc>
                <a:spcPct val="150000"/>
              </a:lnSpc>
              <a:spcBef>
                <a:spcPts val="1200"/>
              </a:spcBef>
              <a:spcAft>
                <a:spcPts val="1200"/>
              </a:spcAft>
              <a:buFont typeface="Wingdings" panose="05000000000000000000" pitchFamily="2" charset="2"/>
              <a:buChar char="Ø"/>
            </a:pPr>
            <a:r>
              <a:rPr lang="en-US" sz="2800">
                <a:effectLst/>
                <a:latin typeface="Arial" panose="020B0604020202020204" pitchFamily="34" charset="0"/>
                <a:ea typeface="Calibri" panose="020F0502020204030204" pitchFamily="34" charset="0"/>
                <a:cs typeface="Arial" panose="020B0604020202020204" pitchFamily="34" charset="0"/>
              </a:rPr>
              <a:t>Sustainable practices may pay off since satisfied customers return and refer business.</a:t>
            </a:r>
            <a:endParaRPr lang="en-GB" sz="2800">
              <a:effectLst/>
              <a:latin typeface="Arial" panose="020B0604020202020204" pitchFamily="34" charset="0"/>
              <a:ea typeface="Calibri" panose="020F0502020204030204" pitchFamily="34" charset="0"/>
              <a:cs typeface="Arial" panose="020B0604020202020204" pitchFamily="34" charset="0"/>
            </a:endParaRPr>
          </a:p>
          <a:p>
            <a:pPr marL="342900" marR="0" indent="-342900" algn="just">
              <a:lnSpc>
                <a:spcPct val="150000"/>
              </a:lnSpc>
              <a:spcBef>
                <a:spcPts val="1200"/>
              </a:spcBef>
              <a:spcAft>
                <a:spcPts val="1200"/>
              </a:spcAft>
              <a:buFont typeface="Wingdings" panose="05000000000000000000" pitchFamily="2" charset="2"/>
              <a:buChar char="Ø"/>
            </a:pPr>
            <a:r>
              <a:rPr lang="en-US" sz="2800" err="1">
                <a:effectLst/>
                <a:latin typeface="Arial" panose="020B0604020202020204" pitchFamily="34" charset="0"/>
                <a:ea typeface="Calibri" panose="020F0502020204030204" pitchFamily="34" charset="0"/>
                <a:cs typeface="Arial" panose="020B0604020202020204" pitchFamily="34" charset="0"/>
              </a:rPr>
              <a:t>Geng</a:t>
            </a:r>
            <a:r>
              <a:rPr lang="en-US" sz="2800">
                <a:effectLst/>
                <a:latin typeface="Arial" panose="020B0604020202020204" pitchFamily="34" charset="0"/>
                <a:ea typeface="Calibri" panose="020F0502020204030204" pitchFamily="34" charset="0"/>
                <a:cs typeface="Arial" panose="020B0604020202020204" pitchFamily="34" charset="0"/>
              </a:rPr>
              <a:t> et al. (2023) stress technology's sustainability role. Energy-efficient equipment and automatic waste handling reduce hotels' environmental impact. </a:t>
            </a:r>
          </a:p>
          <a:p>
            <a:pPr marL="342900" marR="0" indent="-342900" algn="just">
              <a:lnSpc>
                <a:spcPct val="150000"/>
              </a:lnSpc>
              <a:spcBef>
                <a:spcPts val="1200"/>
              </a:spcBef>
              <a:spcAft>
                <a:spcPts val="1200"/>
              </a:spcAft>
              <a:buFont typeface="Wingdings" panose="05000000000000000000" pitchFamily="2" charset="2"/>
              <a:buChar char="Ø"/>
            </a:pPr>
            <a:r>
              <a:rPr lang="en-US" sz="2800">
                <a:effectLst/>
                <a:latin typeface="Arial" panose="020B0604020202020204" pitchFamily="34" charset="0"/>
                <a:ea typeface="Calibri" panose="020F0502020204030204" pitchFamily="34" charset="0"/>
                <a:cs typeface="Arial" panose="020B0604020202020204" pitchFamily="34" charset="0"/>
              </a:rPr>
              <a:t>Innovative technologies can help Hotel Wrexham manage resources and meet environmental goals.</a:t>
            </a:r>
            <a:endParaRPr lang="en-GB" sz="2800">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05370A-C54D-4521-9627-C1F96FE899CF}"/>
              </a:ext>
            </a:extLst>
          </p:cNvPr>
          <p:cNvSpPr txBox="1"/>
          <p:nvPr/>
        </p:nvSpPr>
        <p:spPr>
          <a:xfrm>
            <a:off x="525292" y="1245140"/>
            <a:ext cx="12840511" cy="982513"/>
          </a:xfrm>
          <a:prstGeom prst="rect">
            <a:avLst/>
          </a:prstGeom>
          <a:noFill/>
        </p:spPr>
        <p:txBody>
          <a:bodyPr wrap="square">
            <a:spAutoFit/>
          </a:bodyPr>
          <a:lstStyle/>
          <a:p>
            <a:pPr marL="0" marR="0" algn="just">
              <a:lnSpc>
                <a:spcPct val="150000"/>
              </a:lnSpc>
              <a:spcBef>
                <a:spcPts val="1200"/>
              </a:spcBef>
              <a:spcAft>
                <a:spcPts val="1200"/>
              </a:spcAft>
            </a:pPr>
            <a:r>
              <a:rPr lang="en-US" sz="4400" b="1" u="sng">
                <a:effectLst/>
                <a:latin typeface="Arial" panose="020B0604020202020204" pitchFamily="34" charset="0"/>
                <a:ea typeface="Calibri" panose="020F0502020204030204" pitchFamily="34" charset="0"/>
                <a:cs typeface="Arial" panose="020B0604020202020204" pitchFamily="34" charset="0"/>
              </a:rPr>
              <a:t>Latest Findings in Sustainability Research</a:t>
            </a:r>
            <a:endParaRPr lang="en-GB" sz="4400" u="sng">
              <a:effectLst/>
              <a:latin typeface="Arial" panose="020B060402020202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6F5F48B-685C-4D3E-9364-4C87D1F214B3}"/>
              </a:ext>
            </a:extLst>
          </p:cNvPr>
          <p:cNvPicPr>
            <a:picLocks noChangeAspect="1"/>
          </p:cNvPicPr>
          <p:nvPr/>
        </p:nvPicPr>
        <p:blipFill>
          <a:blip r:embed="rId3"/>
          <a:stretch>
            <a:fillRect/>
          </a:stretch>
        </p:blipFill>
        <p:spPr>
          <a:xfrm>
            <a:off x="10562043" y="3472793"/>
            <a:ext cx="7200665" cy="477466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56818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2937753" y="0"/>
            <a:ext cx="12996153" cy="1245140"/>
          </a:xfrm>
          <a:prstGeom prst="roundRect">
            <a:avLst/>
          </a:prstGeom>
          <a:solidFill>
            <a:schemeClr val="accent3">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4400" b="1"/>
              <a:t>Application to the Hotel and Hospitality Sector</a:t>
            </a:r>
            <a:endParaRPr lang="en-GB" sz="4400" b="1"/>
          </a:p>
        </p:txBody>
      </p:sp>
      <p:sp>
        <p:nvSpPr>
          <p:cNvPr id="7" name="TextBox 6">
            <a:extLst>
              <a:ext uri="{FF2B5EF4-FFF2-40B4-BE49-F238E27FC236}">
                <a16:creationId xmlns:a16="http://schemas.microsoft.com/office/drawing/2014/main" id="{39A55042-8998-4673-8E2F-35F06D91DD63}"/>
              </a:ext>
            </a:extLst>
          </p:cNvPr>
          <p:cNvSpPr txBox="1"/>
          <p:nvPr/>
        </p:nvSpPr>
        <p:spPr>
          <a:xfrm>
            <a:off x="797669" y="1245140"/>
            <a:ext cx="9144000" cy="901593"/>
          </a:xfrm>
          <a:prstGeom prst="rect">
            <a:avLst/>
          </a:prstGeom>
          <a:noFill/>
        </p:spPr>
        <p:txBody>
          <a:bodyPr wrap="square">
            <a:spAutoFit/>
          </a:bodyPr>
          <a:lstStyle/>
          <a:p>
            <a:pPr marL="0" marR="0" algn="just">
              <a:lnSpc>
                <a:spcPct val="150000"/>
              </a:lnSpc>
              <a:spcBef>
                <a:spcPts val="1200"/>
              </a:spcBef>
              <a:spcAft>
                <a:spcPts val="1200"/>
              </a:spcAft>
            </a:pPr>
            <a:r>
              <a:rPr lang="en-US" sz="4000" b="1" u="sng">
                <a:effectLst/>
                <a:latin typeface="Arial" panose="020B0604020202020204" pitchFamily="34" charset="0"/>
                <a:ea typeface="Calibri" panose="020F0502020204030204" pitchFamily="34" charset="0"/>
                <a:cs typeface="Arial" panose="020B0604020202020204" pitchFamily="34" charset="0"/>
              </a:rPr>
              <a:t>PESTEL Analysis Summary</a:t>
            </a:r>
            <a:endParaRPr lang="en-GB" sz="4000" u="sng">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B972F07C-1FA1-4D91-87F6-A4FD2B678DC1}"/>
              </a:ext>
            </a:extLst>
          </p:cNvPr>
          <p:cNvGraphicFramePr/>
          <p:nvPr>
            <p:extLst>
              <p:ext uri="{D42A27DB-BD31-4B8C-83A1-F6EECF244321}">
                <p14:modId xmlns:p14="http://schemas.microsoft.com/office/powerpoint/2010/main" val="2768052681"/>
              </p:ext>
            </p:extLst>
          </p:nvPr>
        </p:nvGraphicFramePr>
        <p:xfrm>
          <a:off x="0" y="2146734"/>
          <a:ext cx="11206264" cy="8140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004644C5-9B1E-427D-B707-83F42D029619}"/>
              </a:ext>
            </a:extLst>
          </p:cNvPr>
          <p:cNvPicPr>
            <a:picLocks noChangeAspect="1"/>
          </p:cNvPicPr>
          <p:nvPr/>
        </p:nvPicPr>
        <p:blipFill>
          <a:blip r:embed="rId8"/>
          <a:stretch>
            <a:fillRect/>
          </a:stretch>
        </p:blipFill>
        <p:spPr>
          <a:xfrm>
            <a:off x="11206264" y="2978367"/>
            <a:ext cx="6696075" cy="6477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8837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2937753" y="0"/>
            <a:ext cx="12996153" cy="1245140"/>
          </a:xfrm>
          <a:prstGeom prst="roundRect">
            <a:avLst/>
          </a:prstGeom>
          <a:solidFill>
            <a:schemeClr val="accent3">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4400" b="1"/>
              <a:t>Application to the Hotel and Hospitality Sector</a:t>
            </a:r>
            <a:endParaRPr lang="en-GB" sz="4400" b="1"/>
          </a:p>
        </p:txBody>
      </p:sp>
      <p:sp>
        <p:nvSpPr>
          <p:cNvPr id="4" name="TextBox 3">
            <a:extLst>
              <a:ext uri="{FF2B5EF4-FFF2-40B4-BE49-F238E27FC236}">
                <a16:creationId xmlns:a16="http://schemas.microsoft.com/office/drawing/2014/main" id="{F7729B63-F7C5-4457-83FE-247799DC6072}"/>
              </a:ext>
            </a:extLst>
          </p:cNvPr>
          <p:cNvSpPr txBox="1"/>
          <p:nvPr/>
        </p:nvSpPr>
        <p:spPr>
          <a:xfrm>
            <a:off x="330740" y="1573672"/>
            <a:ext cx="11634281" cy="820674"/>
          </a:xfrm>
          <a:prstGeom prst="rect">
            <a:avLst/>
          </a:prstGeom>
          <a:noFill/>
        </p:spPr>
        <p:txBody>
          <a:bodyPr wrap="square">
            <a:spAutoFit/>
          </a:bodyPr>
          <a:lstStyle/>
          <a:p>
            <a:pPr marL="0" marR="0" algn="just">
              <a:lnSpc>
                <a:spcPct val="150000"/>
              </a:lnSpc>
              <a:spcBef>
                <a:spcPts val="1200"/>
              </a:spcBef>
              <a:spcAft>
                <a:spcPts val="1200"/>
              </a:spcAft>
            </a:pPr>
            <a:r>
              <a:rPr lang="en-US" sz="3600" b="1" u="sng">
                <a:effectLst/>
                <a:latin typeface="Arial" panose="020B0604020202020204" pitchFamily="34" charset="0"/>
                <a:ea typeface="Calibri" panose="020F0502020204030204" pitchFamily="34" charset="0"/>
                <a:cs typeface="Arial" panose="020B0604020202020204" pitchFamily="34" charset="0"/>
              </a:rPr>
              <a:t>Theoretical Frameworks and Industry Impact</a:t>
            </a:r>
            <a:endParaRPr lang="en-GB" sz="3600" u="sng">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F7D6BE66-F3BC-482B-AFD8-18580D57E2CA}"/>
              </a:ext>
            </a:extLst>
          </p:cNvPr>
          <p:cNvSpPr txBox="1"/>
          <p:nvPr/>
        </p:nvSpPr>
        <p:spPr>
          <a:xfrm>
            <a:off x="330740" y="2722878"/>
            <a:ext cx="9144000" cy="7253204"/>
          </a:xfrm>
          <a:prstGeom prst="rect">
            <a:avLst/>
          </a:prstGeom>
          <a:noFill/>
        </p:spPr>
        <p:txBody>
          <a:bodyPr wrap="square">
            <a:spAutoFit/>
          </a:bodyPr>
          <a:lstStyle/>
          <a:p>
            <a:pPr marL="571500" marR="0" indent="-571500" algn="just">
              <a:lnSpc>
                <a:spcPct val="150000"/>
              </a:lnSpc>
              <a:spcBef>
                <a:spcPts val="1200"/>
              </a:spcBef>
              <a:spcAft>
                <a:spcPts val="1200"/>
              </a:spcAft>
              <a:buFont typeface="Wingdings" panose="05000000000000000000" pitchFamily="2" charset="2"/>
              <a:buChar char="v"/>
            </a:pPr>
            <a:r>
              <a:rPr lang="en-US" sz="3600">
                <a:effectLst/>
                <a:latin typeface="Arial" panose="020B0604020202020204" pitchFamily="34" charset="0"/>
                <a:ea typeface="Calibri" panose="020F0502020204030204" pitchFamily="34" charset="0"/>
                <a:cs typeface="Arial" panose="020B0604020202020204" pitchFamily="34" charset="0"/>
              </a:rPr>
              <a:t>Sustainable hotel practices coincide with TBL and CSR theories. </a:t>
            </a:r>
          </a:p>
          <a:p>
            <a:pPr marL="571500" marR="0" indent="-571500" algn="just">
              <a:lnSpc>
                <a:spcPct val="150000"/>
              </a:lnSpc>
              <a:spcBef>
                <a:spcPts val="1200"/>
              </a:spcBef>
              <a:spcAft>
                <a:spcPts val="1200"/>
              </a:spcAft>
              <a:buFont typeface="Wingdings" panose="05000000000000000000" pitchFamily="2" charset="2"/>
              <a:buChar char="v"/>
            </a:pPr>
            <a:r>
              <a:rPr lang="en-US" sz="3600">
                <a:effectLst/>
                <a:latin typeface="Arial" panose="020B0604020202020204" pitchFamily="34" charset="0"/>
                <a:ea typeface="Calibri" panose="020F0502020204030204" pitchFamily="34" charset="0"/>
                <a:cs typeface="Arial" panose="020B0604020202020204" pitchFamily="34" charset="0"/>
              </a:rPr>
              <a:t>These frameworks stress hotels' economic, environmental, and social duties (</a:t>
            </a:r>
            <a:r>
              <a:rPr lang="en-US" sz="3600" err="1">
                <a:effectLst/>
                <a:latin typeface="Arial" panose="020B0604020202020204" pitchFamily="34" charset="0"/>
                <a:ea typeface="Calibri" panose="020F0502020204030204" pitchFamily="34" charset="0"/>
                <a:cs typeface="Arial" panose="020B0604020202020204" pitchFamily="34" charset="0"/>
              </a:rPr>
              <a:t>Gowreesunkar</a:t>
            </a:r>
            <a:r>
              <a:rPr lang="en-US" sz="3600">
                <a:effectLst/>
                <a:latin typeface="Arial" panose="020B0604020202020204" pitchFamily="34" charset="0"/>
                <a:ea typeface="Calibri" panose="020F0502020204030204" pitchFamily="34" charset="0"/>
                <a:cs typeface="Arial" panose="020B0604020202020204" pitchFamily="34" charset="0"/>
              </a:rPr>
              <a:t>, 2021). </a:t>
            </a:r>
          </a:p>
          <a:p>
            <a:pPr marL="571500" marR="0" indent="-571500" algn="just">
              <a:lnSpc>
                <a:spcPct val="150000"/>
              </a:lnSpc>
              <a:spcBef>
                <a:spcPts val="1200"/>
              </a:spcBef>
              <a:spcAft>
                <a:spcPts val="1200"/>
              </a:spcAft>
              <a:buFont typeface="Wingdings" panose="05000000000000000000" pitchFamily="2" charset="2"/>
              <a:buChar char="v"/>
            </a:pPr>
            <a:r>
              <a:rPr lang="en-US" sz="3600">
                <a:effectLst/>
                <a:latin typeface="Arial" panose="020B0604020202020204" pitchFamily="34" charset="0"/>
                <a:ea typeface="Calibri" panose="020F0502020204030204" pitchFamily="34" charset="0"/>
                <a:cs typeface="Arial" panose="020B0604020202020204" pitchFamily="34" charset="0"/>
              </a:rPr>
              <a:t>These concepts can increase Hotel Wrexham's operational efficiency, customer satisfaction, and brand image.</a:t>
            </a:r>
            <a:endParaRPr lang="en-GB" sz="3600">
              <a:effectLst/>
              <a:latin typeface="Arial" panose="020B060402020202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4B3575E-863D-4772-BB52-8FF088A4AA57}"/>
              </a:ext>
            </a:extLst>
          </p:cNvPr>
          <p:cNvPicPr>
            <a:picLocks noChangeAspect="1"/>
          </p:cNvPicPr>
          <p:nvPr/>
        </p:nvPicPr>
        <p:blipFill>
          <a:blip r:embed="rId3"/>
          <a:stretch>
            <a:fillRect/>
          </a:stretch>
        </p:blipFill>
        <p:spPr>
          <a:xfrm>
            <a:off x="10102849" y="3127374"/>
            <a:ext cx="8007677" cy="53308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03283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2937753" y="0"/>
            <a:ext cx="12996153" cy="1245140"/>
          </a:xfrm>
          <a:prstGeom prst="roundRect">
            <a:avLst/>
          </a:prstGeom>
          <a:solidFill>
            <a:schemeClr val="accent3">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4400" b="1"/>
              <a:t>Application to the Hotel and Hospitality Sector</a:t>
            </a:r>
            <a:endParaRPr lang="en-GB" sz="4400" b="1"/>
          </a:p>
        </p:txBody>
      </p:sp>
      <p:sp>
        <p:nvSpPr>
          <p:cNvPr id="6" name="TextBox 5">
            <a:extLst>
              <a:ext uri="{FF2B5EF4-FFF2-40B4-BE49-F238E27FC236}">
                <a16:creationId xmlns:a16="http://schemas.microsoft.com/office/drawing/2014/main" id="{93290C0E-8B9F-465E-A4F8-42BEA03CB0E3}"/>
              </a:ext>
            </a:extLst>
          </p:cNvPr>
          <p:cNvSpPr txBox="1"/>
          <p:nvPr/>
        </p:nvSpPr>
        <p:spPr>
          <a:xfrm>
            <a:off x="291829" y="1245140"/>
            <a:ext cx="9144000" cy="901593"/>
          </a:xfrm>
          <a:prstGeom prst="rect">
            <a:avLst/>
          </a:prstGeom>
          <a:noFill/>
        </p:spPr>
        <p:txBody>
          <a:bodyPr wrap="square">
            <a:spAutoFit/>
          </a:bodyPr>
          <a:lstStyle/>
          <a:p>
            <a:pPr marL="0" marR="0" algn="just">
              <a:lnSpc>
                <a:spcPct val="150000"/>
              </a:lnSpc>
              <a:spcBef>
                <a:spcPts val="1200"/>
              </a:spcBef>
              <a:spcAft>
                <a:spcPts val="1200"/>
              </a:spcAft>
            </a:pPr>
            <a:r>
              <a:rPr lang="en-US" sz="4000" b="1" u="sng">
                <a:effectLst/>
                <a:latin typeface="Arial" panose="020B0604020202020204" pitchFamily="34" charset="0"/>
                <a:ea typeface="Calibri" panose="020F0502020204030204" pitchFamily="34" charset="0"/>
                <a:cs typeface="Arial" panose="020B0604020202020204" pitchFamily="34" charset="0"/>
              </a:rPr>
              <a:t>Industry Responses to Sustainability</a:t>
            </a:r>
            <a:endParaRPr lang="en-GB" sz="4000" u="sng">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D423344C-9F7F-40BC-B07A-730C2F5A005E}"/>
              </a:ext>
            </a:extLst>
          </p:cNvPr>
          <p:cNvSpPr txBox="1"/>
          <p:nvPr/>
        </p:nvSpPr>
        <p:spPr>
          <a:xfrm>
            <a:off x="428017" y="1994754"/>
            <a:ext cx="9144000" cy="8126392"/>
          </a:xfrm>
          <a:prstGeom prst="rect">
            <a:avLst/>
          </a:prstGeom>
          <a:noFill/>
        </p:spPr>
        <p:txBody>
          <a:bodyPr wrap="square">
            <a:spAutoFit/>
          </a:bodyPr>
          <a:lstStyle/>
          <a:p>
            <a:pPr marL="0" marR="0" algn="just">
              <a:lnSpc>
                <a:spcPct val="150000"/>
              </a:lnSpc>
              <a:spcBef>
                <a:spcPts val="1200"/>
              </a:spcBef>
              <a:spcAft>
                <a:spcPts val="1200"/>
              </a:spcAft>
            </a:pPr>
            <a:r>
              <a:rPr lang="en-US" sz="3200">
                <a:effectLst/>
                <a:latin typeface="Arial" panose="020B0604020202020204" pitchFamily="34" charset="0"/>
                <a:ea typeface="Calibri" panose="020F0502020204030204" pitchFamily="34" charset="0"/>
                <a:cs typeface="Arial" panose="020B0604020202020204" pitchFamily="34" charset="0"/>
              </a:rPr>
              <a:t>Innovative strategies by several hotels have met the growing need for sustainability. Several businesses are installing solar panels and wind turbines to power their operations. Over time,  this </a:t>
            </a:r>
            <a:r>
              <a:rPr lang="en-US" sz="3200" err="1">
                <a:effectLst/>
                <a:latin typeface="Arial" panose="020B0604020202020204" pitchFamily="34" charset="0"/>
                <a:ea typeface="Calibri" panose="020F0502020204030204" pitchFamily="34" charset="0"/>
                <a:cs typeface="Arial" panose="020B0604020202020204" pitchFamily="34" charset="0"/>
              </a:rPr>
              <a:t>minimises</a:t>
            </a:r>
            <a:r>
              <a:rPr lang="en-US" sz="3200">
                <a:effectLst/>
                <a:latin typeface="Arial" panose="020B0604020202020204" pitchFamily="34" charset="0"/>
                <a:ea typeface="Calibri" panose="020F0502020204030204" pitchFamily="34" charset="0"/>
                <a:cs typeface="Arial" panose="020B0604020202020204" pitchFamily="34" charset="0"/>
              </a:rPr>
              <a:t> carbon emissions and energy expenses (S.R., et al., 2021). Hotel Wrexham might cooperate with local renewable energy sources to pursue similar measures. Hotel Wrexham may help local sustainability and receive clean energy by joining community solar programs.</a:t>
            </a:r>
            <a:endParaRPr lang="en-GB" sz="3200">
              <a:effectLst/>
              <a:latin typeface="Arial" panose="020B0604020202020204" pitchFamily="34" charset="0"/>
              <a:ea typeface="Calibri" panose="020F050202020403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703D14C-00E4-41F4-9C3E-6378CD9FAEFB}"/>
              </a:ext>
            </a:extLst>
          </p:cNvPr>
          <p:cNvPicPr>
            <a:picLocks noChangeAspect="1"/>
          </p:cNvPicPr>
          <p:nvPr/>
        </p:nvPicPr>
        <p:blipFill>
          <a:blip r:embed="rId3"/>
          <a:stretch>
            <a:fillRect/>
          </a:stretch>
        </p:blipFill>
        <p:spPr>
          <a:xfrm>
            <a:off x="9956800" y="3368064"/>
            <a:ext cx="7217383" cy="481158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326869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2937753" y="0"/>
            <a:ext cx="12996153" cy="1245140"/>
          </a:xfrm>
          <a:prstGeom prst="roundRect">
            <a:avLst/>
          </a:prstGeom>
          <a:solidFill>
            <a:schemeClr val="accent3">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4400" b="1"/>
              <a:t>Application to the Hotel and Hospitality Sector</a:t>
            </a:r>
            <a:endParaRPr lang="en-GB" sz="4400" b="1"/>
          </a:p>
        </p:txBody>
      </p:sp>
      <p:sp>
        <p:nvSpPr>
          <p:cNvPr id="4" name="TextBox 3">
            <a:extLst>
              <a:ext uri="{FF2B5EF4-FFF2-40B4-BE49-F238E27FC236}">
                <a16:creationId xmlns:a16="http://schemas.microsoft.com/office/drawing/2014/main" id="{3F43A5DA-C367-4081-9269-B9674BAEC4E5}"/>
              </a:ext>
            </a:extLst>
          </p:cNvPr>
          <p:cNvSpPr txBox="1"/>
          <p:nvPr/>
        </p:nvSpPr>
        <p:spPr>
          <a:xfrm>
            <a:off x="3365770" y="1245140"/>
            <a:ext cx="15077872" cy="820674"/>
          </a:xfrm>
          <a:prstGeom prst="rect">
            <a:avLst/>
          </a:prstGeom>
          <a:noFill/>
        </p:spPr>
        <p:txBody>
          <a:bodyPr wrap="square">
            <a:spAutoFit/>
          </a:bodyPr>
          <a:lstStyle/>
          <a:p>
            <a:pPr marL="0" marR="0" algn="just">
              <a:lnSpc>
                <a:spcPct val="150000"/>
              </a:lnSpc>
              <a:spcBef>
                <a:spcPts val="1200"/>
              </a:spcBef>
              <a:spcAft>
                <a:spcPts val="1200"/>
              </a:spcAft>
            </a:pPr>
            <a:r>
              <a:rPr lang="en-US" sz="3600" b="1" u="sng">
                <a:effectLst/>
                <a:latin typeface="Arial" panose="020B0604020202020204" pitchFamily="34" charset="0"/>
                <a:ea typeface="Calibri" panose="020F0502020204030204" pitchFamily="34" charset="0"/>
                <a:cs typeface="Arial" panose="020B0604020202020204" pitchFamily="34" charset="0"/>
              </a:rPr>
              <a:t>Strengths and Limitations of Sustainability Practices</a:t>
            </a:r>
            <a:endParaRPr lang="en-GB" sz="3600" u="sng">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2A23B7A1-531F-4730-815E-E553B5149B4A}"/>
              </a:ext>
            </a:extLst>
          </p:cNvPr>
          <p:cNvSpPr txBox="1"/>
          <p:nvPr/>
        </p:nvSpPr>
        <p:spPr>
          <a:xfrm>
            <a:off x="2120630" y="2065814"/>
            <a:ext cx="9221820" cy="739754"/>
          </a:xfrm>
          <a:prstGeom prst="rect">
            <a:avLst/>
          </a:prstGeom>
          <a:noFill/>
        </p:spPr>
        <p:txBody>
          <a:bodyPr wrap="square">
            <a:spAutoFit/>
          </a:bodyPr>
          <a:lstStyle/>
          <a:p>
            <a:pPr marL="0" marR="0" algn="just">
              <a:lnSpc>
                <a:spcPct val="150000"/>
              </a:lnSpc>
              <a:spcBef>
                <a:spcPts val="1200"/>
              </a:spcBef>
              <a:spcAft>
                <a:spcPts val="1200"/>
              </a:spcAft>
            </a:pPr>
            <a:r>
              <a:rPr lang="en-US" sz="3200" b="1" u="sng">
                <a:effectLst/>
                <a:latin typeface="Arial" panose="020B0604020202020204" pitchFamily="34" charset="0"/>
                <a:ea typeface="Calibri" panose="020F0502020204030204" pitchFamily="34" charset="0"/>
                <a:cs typeface="Arial" panose="020B0604020202020204" pitchFamily="34" charset="0"/>
              </a:rPr>
              <a:t>Strengths</a:t>
            </a:r>
            <a:endParaRPr lang="en-GB" sz="320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9F1C4046-26BA-471C-84B2-F372B18DACE8}"/>
              </a:ext>
            </a:extLst>
          </p:cNvPr>
          <p:cNvGraphicFramePr/>
          <p:nvPr>
            <p:extLst>
              <p:ext uri="{D42A27DB-BD31-4B8C-83A1-F6EECF244321}">
                <p14:modId xmlns:p14="http://schemas.microsoft.com/office/powerpoint/2010/main" val="3126595388"/>
              </p:ext>
            </p:extLst>
          </p:nvPr>
        </p:nvGraphicFramePr>
        <p:xfrm>
          <a:off x="-1050587" y="2724649"/>
          <a:ext cx="9221820" cy="75623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53414AD6-688E-4D57-B5B5-5664FDF1083C}"/>
              </a:ext>
            </a:extLst>
          </p:cNvPr>
          <p:cNvSpPr txBox="1"/>
          <p:nvPr/>
        </p:nvSpPr>
        <p:spPr>
          <a:xfrm>
            <a:off x="13998102" y="2065814"/>
            <a:ext cx="9747114" cy="739754"/>
          </a:xfrm>
          <a:prstGeom prst="rect">
            <a:avLst/>
          </a:prstGeom>
          <a:noFill/>
        </p:spPr>
        <p:txBody>
          <a:bodyPr wrap="square">
            <a:spAutoFit/>
          </a:bodyPr>
          <a:lstStyle/>
          <a:p>
            <a:pPr marL="0" marR="0" algn="just">
              <a:lnSpc>
                <a:spcPct val="150000"/>
              </a:lnSpc>
              <a:spcBef>
                <a:spcPts val="1200"/>
              </a:spcBef>
              <a:spcAft>
                <a:spcPts val="1200"/>
              </a:spcAft>
            </a:pPr>
            <a:r>
              <a:rPr lang="en-US" sz="3200" b="1" u="sng">
                <a:effectLst/>
                <a:latin typeface="Arial" panose="020B0604020202020204" pitchFamily="34" charset="0"/>
                <a:ea typeface="Calibri" panose="020F0502020204030204" pitchFamily="34" charset="0"/>
                <a:cs typeface="Arial" panose="020B0604020202020204" pitchFamily="34" charset="0"/>
              </a:rPr>
              <a:t>Limitations</a:t>
            </a:r>
            <a:endParaRPr lang="en-GB" sz="320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6" name="Diagram 15">
            <a:extLst>
              <a:ext uri="{FF2B5EF4-FFF2-40B4-BE49-F238E27FC236}">
                <a16:creationId xmlns:a16="http://schemas.microsoft.com/office/drawing/2014/main" id="{8F4663A2-CABE-48E2-A0B4-752F2BF825E6}"/>
              </a:ext>
            </a:extLst>
          </p:cNvPr>
          <p:cNvGraphicFramePr/>
          <p:nvPr>
            <p:extLst>
              <p:ext uri="{D42A27DB-BD31-4B8C-83A1-F6EECF244321}">
                <p14:modId xmlns:p14="http://schemas.microsoft.com/office/powerpoint/2010/main" val="840942937"/>
              </p:ext>
            </p:extLst>
          </p:nvPr>
        </p:nvGraphicFramePr>
        <p:xfrm>
          <a:off x="1960123" y="2765108"/>
          <a:ext cx="17942668" cy="748143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70082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1976843" y="0"/>
            <a:ext cx="14591489" cy="1245140"/>
          </a:xfrm>
          <a:prstGeom prst="roundRect">
            <a:avLst/>
          </a:prstGeom>
          <a:solidFill>
            <a:schemeClr val="tx2">
              <a:lumMod val="9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marL="0" marR="0" algn="ctr">
              <a:lnSpc>
                <a:spcPct val="150000"/>
              </a:lnSpc>
              <a:spcBef>
                <a:spcPts val="1200"/>
              </a:spcBef>
              <a:spcAft>
                <a:spcPts val="1200"/>
              </a:spcAft>
            </a:pPr>
            <a:r>
              <a:rPr lang="en-US" sz="4400" b="1" kern="0">
                <a:effectLst/>
                <a:latin typeface="Arial" panose="020B0604020202020204" pitchFamily="34" charset="0"/>
                <a:ea typeface="Times New Roman" panose="02020603050405020304" pitchFamily="18" charset="0"/>
                <a:cs typeface="Times New Roman" panose="02020603050405020304" pitchFamily="18" charset="0"/>
              </a:rPr>
              <a:t>Evaluate Future Policy and Management Options</a:t>
            </a:r>
            <a:endParaRPr lang="en-GB" sz="4400" b="1" kern="0">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879A4CCD-9EA8-4493-8F0E-1D5C237BCA27}"/>
              </a:ext>
            </a:extLst>
          </p:cNvPr>
          <p:cNvGraphicFramePr/>
          <p:nvPr>
            <p:extLst>
              <p:ext uri="{D42A27DB-BD31-4B8C-83A1-F6EECF244321}">
                <p14:modId xmlns:p14="http://schemas.microsoft.com/office/powerpoint/2010/main" val="3556083432"/>
              </p:ext>
            </p:extLst>
          </p:nvPr>
        </p:nvGraphicFramePr>
        <p:xfrm>
          <a:off x="0" y="1245140"/>
          <a:ext cx="10744200" cy="90418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F427FB6B-A792-4FA9-8DEE-0C39F02B58ED}"/>
              </a:ext>
            </a:extLst>
          </p:cNvPr>
          <p:cNvPicPr>
            <a:picLocks noChangeAspect="1"/>
          </p:cNvPicPr>
          <p:nvPr/>
        </p:nvPicPr>
        <p:blipFill>
          <a:blip r:embed="rId8"/>
          <a:stretch>
            <a:fillRect/>
          </a:stretch>
        </p:blipFill>
        <p:spPr>
          <a:xfrm>
            <a:off x="10744200" y="3098800"/>
            <a:ext cx="7181850" cy="47879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3739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2937753" y="0"/>
            <a:ext cx="12996153" cy="1245140"/>
          </a:xfrm>
          <a:prstGeom prst="roundRect">
            <a:avLst/>
          </a:prstGeom>
          <a:solidFill>
            <a:srgbClr val="FFC0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marL="0" marR="0" algn="ctr">
              <a:lnSpc>
                <a:spcPct val="150000"/>
              </a:lnSpc>
              <a:spcBef>
                <a:spcPts val="1200"/>
              </a:spcBef>
              <a:spcAft>
                <a:spcPts val="1200"/>
              </a:spcAft>
            </a:pPr>
            <a:r>
              <a:rPr lang="en-US" sz="6600" b="1" kern="0">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GB" sz="4400" b="1" kern="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58943B8-531F-4267-A31A-3B9FF400827E}"/>
              </a:ext>
            </a:extLst>
          </p:cNvPr>
          <p:cNvSpPr txBox="1"/>
          <p:nvPr/>
        </p:nvSpPr>
        <p:spPr>
          <a:xfrm>
            <a:off x="291828" y="1906621"/>
            <a:ext cx="9969771" cy="8126392"/>
          </a:xfrm>
          <a:prstGeom prst="rect">
            <a:avLst/>
          </a:prstGeom>
          <a:noFill/>
        </p:spPr>
        <p:txBody>
          <a:bodyPr wrap="square">
            <a:spAutoFit/>
          </a:bodyPr>
          <a:lstStyle/>
          <a:p>
            <a:pPr algn="just">
              <a:lnSpc>
                <a:spcPct val="150000"/>
              </a:lnSpc>
            </a:pPr>
            <a:r>
              <a:rPr lang="en-US" sz="3200"/>
              <a:t>The objectives of the presentation were to explore the significance of sustainability in the hotel and hospitality industry and determine how sustainable strategies can be </a:t>
            </a:r>
            <a:r>
              <a:rPr lang="en-US" sz="3200" err="1"/>
              <a:t>operationalised</a:t>
            </a:r>
            <a:r>
              <a:rPr lang="en-US" sz="3200"/>
              <a:t> in the context of Hotel Wrexham. The themes identified in the research included time and cost with environmental initiatives, post-rebranding, and legal compliance. Finally, sustainability is not simply an option that firms can choose freely but a strategic imperative to build sustainability for the industry for sustainable competitive advantage.</a:t>
            </a:r>
            <a:endParaRPr lang="en-GB" sz="3200"/>
          </a:p>
        </p:txBody>
      </p:sp>
      <p:pic>
        <p:nvPicPr>
          <p:cNvPr id="3" name="Picture 2">
            <a:extLst>
              <a:ext uri="{FF2B5EF4-FFF2-40B4-BE49-F238E27FC236}">
                <a16:creationId xmlns:a16="http://schemas.microsoft.com/office/drawing/2014/main" id="{0C986188-0E30-4317-B0D5-A2E1C4339F72}"/>
              </a:ext>
            </a:extLst>
          </p:cNvPr>
          <p:cNvPicPr>
            <a:picLocks noChangeAspect="1"/>
          </p:cNvPicPr>
          <p:nvPr/>
        </p:nvPicPr>
        <p:blipFill>
          <a:blip r:embed="rId3"/>
          <a:stretch>
            <a:fillRect/>
          </a:stretch>
        </p:blipFill>
        <p:spPr>
          <a:xfrm>
            <a:off x="10511637" y="3332162"/>
            <a:ext cx="7489977" cy="3932238"/>
          </a:xfrm>
          <a:prstGeom prst="snip2DiagRect">
            <a:avLst>
              <a:gd name="adj1" fmla="val 15119"/>
              <a:gd name="adj2" fmla="val 16667"/>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55037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B7BEFF-34D0-4070-AB75-F428B87362B5}"/>
              </a:ext>
            </a:extLst>
          </p:cNvPr>
          <p:cNvSpPr/>
          <p:nvPr/>
        </p:nvSpPr>
        <p:spPr>
          <a:xfrm>
            <a:off x="2916488" y="170121"/>
            <a:ext cx="12996153" cy="935665"/>
          </a:xfrm>
          <a:prstGeom prst="roundRect">
            <a:avLst/>
          </a:prstGeom>
          <a:solidFill>
            <a:schemeClr val="accent3">
              <a:lumMod val="60000"/>
              <a:lumOff val="4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just"/>
            <a:r>
              <a:rPr lang="en-GB" sz="4400" b="1"/>
              <a:t>References</a:t>
            </a:r>
          </a:p>
        </p:txBody>
      </p:sp>
      <p:sp>
        <p:nvSpPr>
          <p:cNvPr id="4" name="TextBox 3">
            <a:extLst>
              <a:ext uri="{FF2B5EF4-FFF2-40B4-BE49-F238E27FC236}">
                <a16:creationId xmlns:a16="http://schemas.microsoft.com/office/drawing/2014/main" id="{55FFF314-BE96-4136-A2E6-6403004BF05A}"/>
              </a:ext>
            </a:extLst>
          </p:cNvPr>
          <p:cNvSpPr txBox="1"/>
          <p:nvPr/>
        </p:nvSpPr>
        <p:spPr>
          <a:xfrm>
            <a:off x="736411" y="1306790"/>
            <a:ext cx="17356305" cy="9417963"/>
          </a:xfrm>
          <a:prstGeom prst="rect">
            <a:avLst/>
          </a:prstGeom>
          <a:noFill/>
        </p:spPr>
        <p:txBody>
          <a:bodyPr wrap="square">
            <a:spAutoFit/>
          </a:bodyPr>
          <a:lstStyle/>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Brotherton, B., 2015. Researching Hospitality &amp; Tourism. 2 ed. London: Sage.</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Conrady, R. &amp; Buck, M., 2012. Trends and Issues in Global Tourism. s.l.:Springer.</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Costa, V. &amp; Costa, C., 2022. Sustainability and competitiveness in the hospitality industry. Hershey, Pennsylvania: Business Science Reference.</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Darcy, S., Ambrose, J. &amp; Bulhalis, D., 2012. Best Practice in Accessible Tourism: Inclusion, Disability, Ageing Population and Tourism. London: Channel View.</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Dawson, J., Lemelin, H. &amp; Stewart, E., 2012. Last Chance Tourism: Adapting Tourism Opportunities in a Changing. London: Routledge.</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Elkington, J., 2018. The Triple Bottom Line: Does It All Add Up?. s.l.:Earthscan Publications Ltd..</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Faulkner, B., Moscardo, G. &amp; Laws, E., 2001. Tourism in 21Century. Reflections on Experience. London: Continuum.</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Ford, R. &amp; Sturman, M., 2020. Managing Hospitality. 2nd ed. London: Sage.</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Geng, R., Xu, Y. &amp; Chen, S., 2023. Technology Adoption and Sustainability in the Hospitality Industry: A Framework for Future Research. Tourism Management Perspectives, Volume 45, pp. 15-29.</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Gowreesunkar, V., 2021. Tourism destination management in a post- pandemic context : global issues and destination management solution. Bingley, England: Emerald Publishing.</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Hu, Y., Huang, R. &amp; Chen, J., 2023. The Impact of Sustainability Practices on Customer Satisfaction and Loyalty in Hotels. Journal of Hospitality and Tourism Research, Volume 47(2), pp. 235-254.</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Ivanov, S. &amp; Webster, C., 2019. Robots, artificial intelligence, and service automation in travel, tourism and hospitality. 1 ed. s.l.:Emerald Publishing.</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Laws, E., Prideaux, B. &amp; Chon, K., 2007. Crisis Management in Tourism. Wallingford: CABI.</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Miao, L., Zhang, T. &amp; Xu, H., 2021. Stakeholder Engagement and Hotel Sustainability: The Role of Social Capital. Journal of Sustainable Tourism, Volume 29(3), pp. 348-367.</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S.R., C., T., S. &amp; .A.L., V., 2021. Project Management: A Value Creation Approach. London: Sage.</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S., W. &amp; C., C., 2005. Tourism in the Age of Globalisation. Abingdon: Routledge.</a:t>
            </a:r>
          </a:p>
          <a:p>
            <a:pPr marL="0" marR="0" algn="just">
              <a:spcBef>
                <a:spcPts val="1200"/>
              </a:spcBef>
              <a:spcAft>
                <a:spcPts val="1200"/>
              </a:spcAft>
            </a:pPr>
            <a:r>
              <a:rPr lang="en-US">
                <a:effectLst/>
                <a:latin typeface="Arial" panose="020B0604020202020204" pitchFamily="34" charset="0"/>
                <a:ea typeface="Calibri" panose="020F0502020204030204" pitchFamily="34" charset="0"/>
                <a:cs typeface="Arial" panose="020B0604020202020204" pitchFamily="34" charset="0"/>
              </a:rPr>
              <a:t>Tsai, H. T., Wang, Y. C. &amp; Chen, C. F., 2022. Corporate Social Responsibility and Customer Loyalty in the Hospitality Industry: The Mediating Role of Customer Satisfaction. International Journal of Hospitality Management, Volume 104, pp. 102-115.</a:t>
            </a:r>
          </a:p>
          <a:p>
            <a:pPr marL="0" marR="0" algn="just">
              <a:spcBef>
                <a:spcPts val="1200"/>
              </a:spcBef>
              <a:spcAft>
                <a:spcPts val="1200"/>
              </a:spcAft>
            </a:pPr>
            <a:endParaRPr lang="en-US">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0719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F09636E-146D-401F-8F7C-2FC9C78A4A6C}"/>
              </a:ext>
            </a:extLst>
          </p:cNvPr>
          <p:cNvPicPr>
            <a:picLocks noChangeAspect="1"/>
          </p:cNvPicPr>
          <p:nvPr/>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86166188"/>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12</Slides>
  <Notes>11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cp:revision>
  <dcterms:modified xsi:type="dcterms:W3CDTF">2024-11-06T15:39:25Z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1211206</vt:lpwstr>
  </property>
  <property fmtid="{D5CDD505-2E9C-101B-9397-08002B2CF9AE}" pid="3" name="NXPowerLiteSettings">
    <vt:lpwstr>F7000400038000</vt:lpwstr>
  </property>
  <property fmtid="{D5CDD505-2E9C-101B-9397-08002B2CF9AE}" pid="4" name="NXPowerLiteVersion">
    <vt:lpwstr>S10.3.0</vt:lpwstr>
  </property>
</Properties>
</file>