
<file path=[Content_Types].xml><?xml version="1.0" encoding="utf-8"?>
<Types xmlns="http://schemas.openxmlformats.org/package/2006/content-types">
  <Default Extension="gif" ContentType="image/gif"/>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4.jpg" ContentType="image/jpeg"/>
  <Override PartName="/ppt/media/image21.jpg" ContentType="image/jpeg"/>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87" r:id="rId8"/>
    <p:sldId id="288" r:id="rId9"/>
    <p:sldId id="289" r:id="rId10"/>
    <p:sldId id="263" r:id="rId11"/>
    <p:sldId id="267" r:id="rId12"/>
    <p:sldId id="273" r:id="rId13"/>
    <p:sldId id="274" r:id="rId14"/>
    <p:sldId id="290" r:id="rId15"/>
    <p:sldId id="276" r:id="rId16"/>
    <p:sldId id="277" r:id="rId17"/>
    <p:sldId id="278" r:id="rId18"/>
    <p:sldId id="279" r:id="rId19"/>
    <p:sldId id="280" r:id="rId20"/>
    <p:sldId id="281" r:id="rId21"/>
    <p:sldId id="291" r:id="rId22"/>
    <p:sldId id="292" r:id="rId23"/>
    <p:sldId id="284" r:id="rId24"/>
    <p:sldId id="285" r:id="rId25"/>
    <p:sldId id="286" r:id="rId26"/>
    <p:sldId id="261"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FCC4A9-D8FA-1AD2-E562-6287F55D3066}" v="5" dt="2026-02-23T10:58:10.521"/>
    <p1510:client id="{D6BC0DB6-D08D-4F2E-9A01-59E7690CFB7C}" v="30" dt="2026-02-23T11:27:56.4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7" autoAdjust="0"/>
    <p:restoredTop sz="94660"/>
  </p:normalViewPr>
  <p:slideViewPr>
    <p:cSldViewPr snapToGrid="0">
      <p:cViewPr varScale="1">
        <p:scale>
          <a:sx n="95" d="100"/>
          <a:sy n="95" d="100"/>
        </p:scale>
        <p:origin x="76"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ra Hopkinson" userId="4c46a3d6-da89-4616-bd45-1b70e49404c2" providerId="ADAL" clId="{7F1F0841-190A-46F8-9915-0C9D4FD90F14}"/>
    <pc:docChg chg="custSel addSld delSld modSld sldOrd">
      <pc:chgData name="Lara Hopkinson" userId="4c46a3d6-da89-4616-bd45-1b70e49404c2" providerId="ADAL" clId="{7F1F0841-190A-46F8-9915-0C9D4FD90F14}" dt="2026-02-23T11:28:19.301" v="243" actId="20577"/>
      <pc:docMkLst>
        <pc:docMk/>
      </pc:docMkLst>
      <pc:sldChg chg="modSp mod">
        <pc:chgData name="Lara Hopkinson" userId="4c46a3d6-da89-4616-bd45-1b70e49404c2" providerId="ADAL" clId="{7F1F0841-190A-46F8-9915-0C9D4FD90F14}" dt="2026-02-23T11:28:19.301" v="243" actId="20577"/>
        <pc:sldMkLst>
          <pc:docMk/>
          <pc:sldMk cId="1978880780" sldId="261"/>
        </pc:sldMkLst>
        <pc:spChg chg="mod">
          <ac:chgData name="Lara Hopkinson" userId="4c46a3d6-da89-4616-bd45-1b70e49404c2" providerId="ADAL" clId="{7F1F0841-190A-46F8-9915-0C9D4FD90F14}" dt="2026-02-23T11:28:19.301" v="243" actId="20577"/>
          <ac:spMkLst>
            <pc:docMk/>
            <pc:sldMk cId="1978880780" sldId="261"/>
            <ac:spMk id="3" creationId="{DFF2871E-FA7F-4483-AFE7-F033D2DD0D64}"/>
          </ac:spMkLst>
        </pc:spChg>
      </pc:sldChg>
      <pc:sldChg chg="del">
        <pc:chgData name="Lara Hopkinson" userId="4c46a3d6-da89-4616-bd45-1b70e49404c2" providerId="ADAL" clId="{7F1F0841-190A-46F8-9915-0C9D4FD90F14}" dt="2026-02-23T11:02:30.388" v="16" actId="47"/>
        <pc:sldMkLst>
          <pc:docMk/>
          <pc:sldMk cId="1962317409" sldId="264"/>
        </pc:sldMkLst>
      </pc:sldChg>
      <pc:sldChg chg="del">
        <pc:chgData name="Lara Hopkinson" userId="4c46a3d6-da89-4616-bd45-1b70e49404c2" providerId="ADAL" clId="{7F1F0841-190A-46F8-9915-0C9D4FD90F14}" dt="2026-02-23T11:03:37.565" v="24" actId="47"/>
        <pc:sldMkLst>
          <pc:docMk/>
          <pc:sldMk cId="2273268480" sldId="265"/>
        </pc:sldMkLst>
      </pc:sldChg>
      <pc:sldChg chg="del">
        <pc:chgData name="Lara Hopkinson" userId="4c46a3d6-da89-4616-bd45-1b70e49404c2" providerId="ADAL" clId="{7F1F0841-190A-46F8-9915-0C9D4FD90F14}" dt="2026-02-23T11:03:40.963" v="25" actId="47"/>
        <pc:sldMkLst>
          <pc:docMk/>
          <pc:sldMk cId="9759885" sldId="266"/>
        </pc:sldMkLst>
      </pc:sldChg>
      <pc:sldChg chg="addSp delSp modSp mod">
        <pc:chgData name="Lara Hopkinson" userId="4c46a3d6-da89-4616-bd45-1b70e49404c2" providerId="ADAL" clId="{7F1F0841-190A-46F8-9915-0C9D4FD90F14}" dt="2026-02-23T11:06:07.973" v="48" actId="20577"/>
        <pc:sldMkLst>
          <pc:docMk/>
          <pc:sldMk cId="1317879452" sldId="274"/>
        </pc:sldMkLst>
        <pc:spChg chg="mod">
          <ac:chgData name="Lara Hopkinson" userId="4c46a3d6-da89-4616-bd45-1b70e49404c2" providerId="ADAL" clId="{7F1F0841-190A-46F8-9915-0C9D4FD90F14}" dt="2026-02-23T11:05:13.929" v="39" actId="20577"/>
          <ac:spMkLst>
            <pc:docMk/>
            <pc:sldMk cId="1317879452" sldId="274"/>
            <ac:spMk id="2" creationId="{BFFCACD6-4420-4281-98FB-EE4808493735}"/>
          </ac:spMkLst>
        </pc:spChg>
        <pc:spChg chg="del">
          <ac:chgData name="Lara Hopkinson" userId="4c46a3d6-da89-4616-bd45-1b70e49404c2" providerId="ADAL" clId="{7F1F0841-190A-46F8-9915-0C9D4FD90F14}" dt="2026-02-23T11:04:50.198" v="27" actId="478"/>
          <ac:spMkLst>
            <pc:docMk/>
            <pc:sldMk cId="1317879452" sldId="274"/>
            <ac:spMk id="3" creationId="{3CCDA858-D533-450C-B810-8B2D205830F4}"/>
          </ac:spMkLst>
        </pc:spChg>
        <pc:spChg chg="add mod">
          <ac:chgData name="Lara Hopkinson" userId="4c46a3d6-da89-4616-bd45-1b70e49404c2" providerId="ADAL" clId="{7F1F0841-190A-46F8-9915-0C9D4FD90F14}" dt="2026-02-23T11:06:07.973" v="48" actId="20577"/>
          <ac:spMkLst>
            <pc:docMk/>
            <pc:sldMk cId="1317879452" sldId="274"/>
            <ac:spMk id="5" creationId="{81FA40A6-2E4A-311C-6874-E6D5E18A14D8}"/>
          </ac:spMkLst>
        </pc:spChg>
        <pc:picChg chg="del">
          <ac:chgData name="Lara Hopkinson" userId="4c46a3d6-da89-4616-bd45-1b70e49404c2" providerId="ADAL" clId="{7F1F0841-190A-46F8-9915-0C9D4FD90F14}" dt="2026-02-23T11:04:46.722" v="26" actId="478"/>
          <ac:picMkLst>
            <pc:docMk/>
            <pc:sldMk cId="1317879452" sldId="274"/>
            <ac:picMk id="4" creationId="{67822924-4582-4EB4-B888-3C64390078F4}"/>
          </ac:picMkLst>
        </pc:picChg>
        <pc:picChg chg="add mod">
          <ac:chgData name="Lara Hopkinson" userId="4c46a3d6-da89-4616-bd45-1b70e49404c2" providerId="ADAL" clId="{7F1F0841-190A-46F8-9915-0C9D4FD90F14}" dt="2026-02-23T11:04:55.962" v="29" actId="1076"/>
          <ac:picMkLst>
            <pc:docMk/>
            <pc:sldMk cId="1317879452" sldId="274"/>
            <ac:picMk id="2050" creationId="{18E3937E-5181-D811-FCBF-C7400FA38027}"/>
          </ac:picMkLst>
        </pc:picChg>
      </pc:sldChg>
      <pc:sldChg chg="del">
        <pc:chgData name="Lara Hopkinson" userId="4c46a3d6-da89-4616-bd45-1b70e49404c2" providerId="ADAL" clId="{7F1F0841-190A-46F8-9915-0C9D4FD90F14}" dt="2026-02-23T11:18:33.512" v="49" actId="47"/>
        <pc:sldMkLst>
          <pc:docMk/>
          <pc:sldMk cId="3282010031" sldId="275"/>
        </pc:sldMkLst>
      </pc:sldChg>
      <pc:sldChg chg="addSp delSp modSp mod">
        <pc:chgData name="Lara Hopkinson" userId="4c46a3d6-da89-4616-bd45-1b70e49404c2" providerId="ADAL" clId="{7F1F0841-190A-46F8-9915-0C9D4FD90F14}" dt="2026-02-23T11:22:41.349" v="95" actId="1076"/>
        <pc:sldMkLst>
          <pc:docMk/>
          <pc:sldMk cId="2350760499" sldId="276"/>
        </pc:sldMkLst>
        <pc:spChg chg="del">
          <ac:chgData name="Lara Hopkinson" userId="4c46a3d6-da89-4616-bd45-1b70e49404c2" providerId="ADAL" clId="{7F1F0841-190A-46F8-9915-0C9D4FD90F14}" dt="2026-02-23T11:22:25.696" v="89" actId="478"/>
          <ac:spMkLst>
            <pc:docMk/>
            <pc:sldMk cId="2350760499" sldId="276"/>
            <ac:spMk id="3" creationId="{DCFC721E-F5D3-4115-9DCD-C2CFE501CEF5}"/>
          </ac:spMkLst>
        </pc:spChg>
        <pc:picChg chg="add mod modCrop">
          <ac:chgData name="Lara Hopkinson" userId="4c46a3d6-da89-4616-bd45-1b70e49404c2" providerId="ADAL" clId="{7F1F0841-190A-46F8-9915-0C9D4FD90F14}" dt="2026-02-23T11:22:41.349" v="95" actId="1076"/>
          <ac:picMkLst>
            <pc:docMk/>
            <pc:sldMk cId="2350760499" sldId="276"/>
            <ac:picMk id="5" creationId="{6496E920-516A-25CA-9DAF-CCA9919693AA}"/>
          </ac:picMkLst>
        </pc:picChg>
        <pc:picChg chg="del">
          <ac:chgData name="Lara Hopkinson" userId="4c46a3d6-da89-4616-bd45-1b70e49404c2" providerId="ADAL" clId="{7F1F0841-190A-46F8-9915-0C9D4FD90F14}" dt="2026-02-23T11:22:23.085" v="88" actId="478"/>
          <ac:picMkLst>
            <pc:docMk/>
            <pc:sldMk cId="2350760499" sldId="276"/>
            <ac:picMk id="6" creationId="{F6F5EC55-20B3-5CA1-335F-9794E83C564E}"/>
          </ac:picMkLst>
        </pc:picChg>
      </pc:sldChg>
      <pc:sldChg chg="addSp delSp modSp mod">
        <pc:chgData name="Lara Hopkinson" userId="4c46a3d6-da89-4616-bd45-1b70e49404c2" providerId="ADAL" clId="{7F1F0841-190A-46F8-9915-0C9D4FD90F14}" dt="2026-02-23T11:24:32.184" v="127" actId="20577"/>
        <pc:sldMkLst>
          <pc:docMk/>
          <pc:sldMk cId="3206089093" sldId="278"/>
        </pc:sldMkLst>
        <pc:spChg chg="add mod">
          <ac:chgData name="Lara Hopkinson" userId="4c46a3d6-da89-4616-bd45-1b70e49404c2" providerId="ADAL" clId="{7F1F0841-190A-46F8-9915-0C9D4FD90F14}" dt="2026-02-23T11:24:32.184" v="127" actId="20577"/>
          <ac:spMkLst>
            <pc:docMk/>
            <pc:sldMk cId="3206089093" sldId="278"/>
            <ac:spMk id="2" creationId="{8911E649-9E54-AC16-81D0-57C7C1978687}"/>
          </ac:spMkLst>
        </pc:spChg>
        <pc:spChg chg="del">
          <ac:chgData name="Lara Hopkinson" userId="4c46a3d6-da89-4616-bd45-1b70e49404c2" providerId="ADAL" clId="{7F1F0841-190A-46F8-9915-0C9D4FD90F14}" dt="2026-02-23T11:24:12.473" v="99" actId="478"/>
          <ac:spMkLst>
            <pc:docMk/>
            <pc:sldMk cId="3206089093" sldId="278"/>
            <ac:spMk id="9" creationId="{1E80184C-52F6-400B-BE88-307C415D5746}"/>
          </ac:spMkLst>
        </pc:spChg>
        <pc:picChg chg="del">
          <ac:chgData name="Lara Hopkinson" userId="4c46a3d6-da89-4616-bd45-1b70e49404c2" providerId="ADAL" clId="{7F1F0841-190A-46F8-9915-0C9D4FD90F14}" dt="2026-02-23T11:24:02.901" v="96" actId="478"/>
          <ac:picMkLst>
            <pc:docMk/>
            <pc:sldMk cId="3206089093" sldId="278"/>
            <ac:picMk id="8" creationId="{095E6FE4-538E-48B3-8C96-8214FE1D57D1}"/>
          </ac:picMkLst>
        </pc:picChg>
        <pc:picChg chg="add mod">
          <ac:chgData name="Lara Hopkinson" userId="4c46a3d6-da89-4616-bd45-1b70e49404c2" providerId="ADAL" clId="{7F1F0841-190A-46F8-9915-0C9D4FD90F14}" dt="2026-02-23T11:24:09.329" v="98" actId="1076"/>
          <ac:picMkLst>
            <pc:docMk/>
            <pc:sldMk cId="3206089093" sldId="278"/>
            <ac:picMk id="4098" creationId="{DC383E25-6373-886B-1847-D7AC0F4F1E30}"/>
          </ac:picMkLst>
        </pc:picChg>
      </pc:sldChg>
      <pc:sldChg chg="addSp delSp modSp mod">
        <pc:chgData name="Lara Hopkinson" userId="4c46a3d6-da89-4616-bd45-1b70e49404c2" providerId="ADAL" clId="{7F1F0841-190A-46F8-9915-0C9D4FD90F14}" dt="2026-02-23T11:25:53.238" v="171" actId="1076"/>
        <pc:sldMkLst>
          <pc:docMk/>
          <pc:sldMk cId="3840992461" sldId="280"/>
        </pc:sldMkLst>
        <pc:spChg chg="mod">
          <ac:chgData name="Lara Hopkinson" userId="4c46a3d6-da89-4616-bd45-1b70e49404c2" providerId="ADAL" clId="{7F1F0841-190A-46F8-9915-0C9D4FD90F14}" dt="2026-02-23T11:25:53.238" v="171" actId="1076"/>
          <ac:spMkLst>
            <pc:docMk/>
            <pc:sldMk cId="3840992461" sldId="280"/>
            <ac:spMk id="2" creationId="{72C90C96-A1EB-4CFD-B38C-20C1CF465167}"/>
          </ac:spMkLst>
        </pc:spChg>
        <pc:spChg chg="add del mod">
          <ac:chgData name="Lara Hopkinson" userId="4c46a3d6-da89-4616-bd45-1b70e49404c2" providerId="ADAL" clId="{7F1F0841-190A-46F8-9915-0C9D4FD90F14}" dt="2026-02-23T11:25:25.979" v="130" actId="478"/>
          <ac:spMkLst>
            <pc:docMk/>
            <pc:sldMk cId="3840992461" sldId="280"/>
            <ac:spMk id="4" creationId="{606DCBDF-7C2D-63CB-996F-863E27E1D138}"/>
          </ac:spMkLst>
        </pc:spChg>
        <pc:spChg chg="mod">
          <ac:chgData name="Lara Hopkinson" userId="4c46a3d6-da89-4616-bd45-1b70e49404c2" providerId="ADAL" clId="{7F1F0841-190A-46F8-9915-0C9D4FD90F14}" dt="2026-02-23T11:25:48.789" v="170" actId="20577"/>
          <ac:spMkLst>
            <pc:docMk/>
            <pc:sldMk cId="3840992461" sldId="280"/>
            <ac:spMk id="6" creationId="{9A8331F2-5BFF-44DF-A803-D5107B532524}"/>
          </ac:spMkLst>
        </pc:spChg>
        <pc:spChg chg="del">
          <ac:chgData name="Lara Hopkinson" userId="4c46a3d6-da89-4616-bd45-1b70e49404c2" providerId="ADAL" clId="{7F1F0841-190A-46F8-9915-0C9D4FD90F14}" dt="2026-02-23T11:25:20.138" v="129" actId="478"/>
          <ac:spMkLst>
            <pc:docMk/>
            <pc:sldMk cId="3840992461" sldId="280"/>
            <ac:spMk id="7" creationId="{D02F6AE2-012E-4EB0-9C64-F951D38718EA}"/>
          </ac:spMkLst>
        </pc:spChg>
        <pc:picChg chg="del">
          <ac:chgData name="Lara Hopkinson" userId="4c46a3d6-da89-4616-bd45-1b70e49404c2" providerId="ADAL" clId="{7F1F0841-190A-46F8-9915-0C9D4FD90F14}" dt="2026-02-23T11:25:16.341" v="128" actId="478"/>
          <ac:picMkLst>
            <pc:docMk/>
            <pc:sldMk cId="3840992461" sldId="280"/>
            <ac:picMk id="5" creationId="{6B9F673F-3319-43BF-B632-695CFE5D2320}"/>
          </ac:picMkLst>
        </pc:picChg>
        <pc:picChg chg="add mod">
          <ac:chgData name="Lara Hopkinson" userId="4c46a3d6-da89-4616-bd45-1b70e49404c2" providerId="ADAL" clId="{7F1F0841-190A-46F8-9915-0C9D4FD90F14}" dt="2026-02-23T11:25:33.222" v="133" actId="1076"/>
          <ac:picMkLst>
            <pc:docMk/>
            <pc:sldMk cId="3840992461" sldId="280"/>
            <ac:picMk id="5122" creationId="{7AFA8DE6-0357-AA64-3A5C-BB21E868536F}"/>
          </ac:picMkLst>
        </pc:picChg>
      </pc:sldChg>
      <pc:sldChg chg="del">
        <pc:chgData name="Lara Hopkinson" userId="4c46a3d6-da89-4616-bd45-1b70e49404c2" providerId="ADAL" clId="{7F1F0841-190A-46F8-9915-0C9D4FD90F14}" dt="2026-02-23T11:27:43.431" v="210" actId="47"/>
        <pc:sldMkLst>
          <pc:docMk/>
          <pc:sldMk cId="345399674" sldId="282"/>
        </pc:sldMkLst>
      </pc:sldChg>
      <pc:sldChg chg="del">
        <pc:chgData name="Lara Hopkinson" userId="4c46a3d6-da89-4616-bd45-1b70e49404c2" providerId="ADAL" clId="{7F1F0841-190A-46F8-9915-0C9D4FD90F14}" dt="2026-02-23T11:26:21.619" v="172" actId="47"/>
        <pc:sldMkLst>
          <pc:docMk/>
          <pc:sldMk cId="2978309685" sldId="283"/>
        </pc:sldMkLst>
      </pc:sldChg>
      <pc:sldChg chg="addSp delSp modSp new mod">
        <pc:chgData name="Lara Hopkinson" userId="4c46a3d6-da89-4616-bd45-1b70e49404c2" providerId="ADAL" clId="{7F1F0841-190A-46F8-9915-0C9D4FD90F14}" dt="2026-02-23T11:05:57.421" v="45" actId="20577"/>
        <pc:sldMkLst>
          <pc:docMk/>
          <pc:sldMk cId="295593622" sldId="287"/>
        </pc:sldMkLst>
        <pc:spChg chg="del">
          <ac:chgData name="Lara Hopkinson" userId="4c46a3d6-da89-4616-bd45-1b70e49404c2" providerId="ADAL" clId="{7F1F0841-190A-46F8-9915-0C9D4FD90F14}" dt="2026-02-23T11:01:11.563" v="2" actId="478"/>
          <ac:spMkLst>
            <pc:docMk/>
            <pc:sldMk cId="295593622" sldId="287"/>
            <ac:spMk id="2" creationId="{39D65975-B0A8-507E-AF9B-440B63FED692}"/>
          </ac:spMkLst>
        </pc:spChg>
        <pc:spChg chg="del">
          <ac:chgData name="Lara Hopkinson" userId="4c46a3d6-da89-4616-bd45-1b70e49404c2" providerId="ADAL" clId="{7F1F0841-190A-46F8-9915-0C9D4FD90F14}" dt="2026-02-23T11:01:16.292" v="4" actId="478"/>
          <ac:spMkLst>
            <pc:docMk/>
            <pc:sldMk cId="295593622" sldId="287"/>
            <ac:spMk id="3" creationId="{DC7ED894-9A8D-A034-22BB-D2A1F1560A0B}"/>
          </ac:spMkLst>
        </pc:spChg>
        <pc:spChg chg="add mod">
          <ac:chgData name="Lara Hopkinson" userId="4c46a3d6-da89-4616-bd45-1b70e49404c2" providerId="ADAL" clId="{7F1F0841-190A-46F8-9915-0C9D4FD90F14}" dt="2026-02-23T11:02:15.163" v="14" actId="2085"/>
          <ac:spMkLst>
            <pc:docMk/>
            <pc:sldMk cId="295593622" sldId="287"/>
            <ac:spMk id="4" creationId="{E020908E-75F0-7F67-D8BE-A34EB8068F8B}"/>
          </ac:spMkLst>
        </pc:spChg>
        <pc:spChg chg="add mod">
          <ac:chgData name="Lara Hopkinson" userId="4c46a3d6-da89-4616-bd45-1b70e49404c2" providerId="ADAL" clId="{7F1F0841-190A-46F8-9915-0C9D4FD90F14}" dt="2026-02-23T11:05:57.421" v="45" actId="20577"/>
          <ac:spMkLst>
            <pc:docMk/>
            <pc:sldMk cId="295593622" sldId="287"/>
            <ac:spMk id="5" creationId="{FE6E1BDF-694E-E5B2-4E57-8AA93C6634EA}"/>
          </ac:spMkLst>
        </pc:spChg>
        <pc:picChg chg="add mod">
          <ac:chgData name="Lara Hopkinson" userId="4c46a3d6-da89-4616-bd45-1b70e49404c2" providerId="ADAL" clId="{7F1F0841-190A-46F8-9915-0C9D4FD90F14}" dt="2026-02-23T11:02:09.479" v="13" actId="1076"/>
          <ac:picMkLst>
            <pc:docMk/>
            <pc:sldMk cId="295593622" sldId="287"/>
            <ac:picMk id="1026" creationId="{9FEBE34C-E9E7-9489-B61E-82E0D8EE6E84}"/>
          </ac:picMkLst>
        </pc:picChg>
        <pc:picChg chg="add del mod">
          <ac:chgData name="Lara Hopkinson" userId="4c46a3d6-da89-4616-bd45-1b70e49404c2" providerId="ADAL" clId="{7F1F0841-190A-46F8-9915-0C9D4FD90F14}" dt="2026-02-23T11:01:33.465" v="8" actId="478"/>
          <ac:picMkLst>
            <pc:docMk/>
            <pc:sldMk cId="295593622" sldId="287"/>
            <ac:picMk id="1028" creationId="{0A38D385-00A6-3099-99FB-FD86A756E1F2}"/>
          </ac:picMkLst>
        </pc:picChg>
      </pc:sldChg>
      <pc:sldChg chg="addSp delSp modSp new mod modClrScheme chgLayout">
        <pc:chgData name="Lara Hopkinson" userId="4c46a3d6-da89-4616-bd45-1b70e49404c2" providerId="ADAL" clId="{7F1F0841-190A-46F8-9915-0C9D4FD90F14}" dt="2026-02-23T11:05:53.536" v="43" actId="20577"/>
        <pc:sldMkLst>
          <pc:docMk/>
          <pc:sldMk cId="1275409282" sldId="288"/>
        </pc:sldMkLst>
        <pc:spChg chg="del">
          <ac:chgData name="Lara Hopkinson" userId="4c46a3d6-da89-4616-bd45-1b70e49404c2" providerId="ADAL" clId="{7F1F0841-190A-46F8-9915-0C9D4FD90F14}" dt="2026-02-23T11:02:40.389" v="18" actId="700"/>
          <ac:spMkLst>
            <pc:docMk/>
            <pc:sldMk cId="1275409282" sldId="288"/>
            <ac:spMk id="2" creationId="{39867E94-5A9C-11FC-993F-362618D30475}"/>
          </ac:spMkLst>
        </pc:spChg>
        <pc:spChg chg="del">
          <ac:chgData name="Lara Hopkinson" userId="4c46a3d6-da89-4616-bd45-1b70e49404c2" providerId="ADAL" clId="{7F1F0841-190A-46F8-9915-0C9D4FD90F14}" dt="2026-02-23T11:02:40.389" v="18" actId="700"/>
          <ac:spMkLst>
            <pc:docMk/>
            <pc:sldMk cId="1275409282" sldId="288"/>
            <ac:spMk id="3" creationId="{4C4BBF03-2D32-C726-85B9-5F6539E0AB0C}"/>
          </ac:spMkLst>
        </pc:spChg>
        <pc:spChg chg="add mod">
          <ac:chgData name="Lara Hopkinson" userId="4c46a3d6-da89-4616-bd45-1b70e49404c2" providerId="ADAL" clId="{7F1F0841-190A-46F8-9915-0C9D4FD90F14}" dt="2026-02-23T11:05:53.536" v="43" actId="20577"/>
          <ac:spMkLst>
            <pc:docMk/>
            <pc:sldMk cId="1275409282" sldId="288"/>
            <ac:spMk id="5" creationId="{34B5A024-F946-D54F-5693-14C5A04F5500}"/>
          </ac:spMkLst>
        </pc:spChg>
        <pc:spChg chg="add mod">
          <ac:chgData name="Lara Hopkinson" userId="4c46a3d6-da89-4616-bd45-1b70e49404c2" providerId="ADAL" clId="{7F1F0841-190A-46F8-9915-0C9D4FD90F14}" dt="2026-02-23T11:03:07.030" v="20" actId="2085"/>
          <ac:spMkLst>
            <pc:docMk/>
            <pc:sldMk cId="1275409282" sldId="288"/>
            <ac:spMk id="6" creationId="{DDD15511-6598-E3F1-8F84-C0F4FD7B8C93}"/>
          </ac:spMkLst>
        </pc:spChg>
        <pc:picChg chg="add mod">
          <ac:chgData name="Lara Hopkinson" userId="4c46a3d6-da89-4616-bd45-1b70e49404c2" providerId="ADAL" clId="{7F1F0841-190A-46F8-9915-0C9D4FD90F14}" dt="2026-02-23T11:02:52.880" v="19"/>
          <ac:picMkLst>
            <pc:docMk/>
            <pc:sldMk cId="1275409282" sldId="288"/>
            <ac:picMk id="4" creationId="{A19085E2-6622-83BC-8EA3-25CB5055EE6E}"/>
          </ac:picMkLst>
        </pc:picChg>
      </pc:sldChg>
      <pc:sldChg chg="addSp modSp new mod">
        <pc:chgData name="Lara Hopkinson" userId="4c46a3d6-da89-4616-bd45-1b70e49404c2" providerId="ADAL" clId="{7F1F0841-190A-46F8-9915-0C9D4FD90F14}" dt="2026-02-23T11:05:45.951" v="41" actId="20577"/>
        <pc:sldMkLst>
          <pc:docMk/>
          <pc:sldMk cId="1577532051" sldId="289"/>
        </pc:sldMkLst>
        <pc:spChg chg="add mod">
          <ac:chgData name="Lara Hopkinson" userId="4c46a3d6-da89-4616-bd45-1b70e49404c2" providerId="ADAL" clId="{7F1F0841-190A-46F8-9915-0C9D4FD90F14}" dt="2026-02-23T11:05:45.951" v="41" actId="20577"/>
          <ac:spMkLst>
            <pc:docMk/>
            <pc:sldMk cId="1577532051" sldId="289"/>
            <ac:spMk id="2" creationId="{FE493C52-75E8-C96C-8E08-2FD5B1789180}"/>
          </ac:spMkLst>
        </pc:spChg>
        <pc:spChg chg="add mod">
          <ac:chgData name="Lara Hopkinson" userId="4c46a3d6-da89-4616-bd45-1b70e49404c2" providerId="ADAL" clId="{7F1F0841-190A-46F8-9915-0C9D4FD90F14}" dt="2026-02-23T11:03:33.255" v="23" actId="2085"/>
          <ac:spMkLst>
            <pc:docMk/>
            <pc:sldMk cId="1577532051" sldId="289"/>
            <ac:spMk id="3" creationId="{3D857E7C-6060-B672-B2DB-E548B10B733F}"/>
          </ac:spMkLst>
        </pc:spChg>
        <pc:picChg chg="add mod">
          <ac:chgData name="Lara Hopkinson" userId="4c46a3d6-da89-4616-bd45-1b70e49404c2" providerId="ADAL" clId="{7F1F0841-190A-46F8-9915-0C9D4FD90F14}" dt="2026-02-23T11:03:26.971" v="22"/>
          <ac:picMkLst>
            <pc:docMk/>
            <pc:sldMk cId="1577532051" sldId="289"/>
            <ac:picMk id="4" creationId="{66F724B9-7A08-661E-8F09-4D4442782B4B}"/>
          </ac:picMkLst>
        </pc:picChg>
      </pc:sldChg>
      <pc:sldChg chg="addSp delSp modSp new mod ord modClrScheme chgLayout">
        <pc:chgData name="Lara Hopkinson" userId="4c46a3d6-da89-4616-bd45-1b70e49404c2" providerId="ADAL" clId="{7F1F0841-190A-46F8-9915-0C9D4FD90F14}" dt="2026-02-23T11:21:44.816" v="87" actId="20577"/>
        <pc:sldMkLst>
          <pc:docMk/>
          <pc:sldMk cId="3548303958" sldId="290"/>
        </pc:sldMkLst>
        <pc:spChg chg="del">
          <ac:chgData name="Lara Hopkinson" userId="4c46a3d6-da89-4616-bd45-1b70e49404c2" providerId="ADAL" clId="{7F1F0841-190A-46F8-9915-0C9D4FD90F14}" dt="2026-02-23T11:18:43.020" v="53" actId="700"/>
          <ac:spMkLst>
            <pc:docMk/>
            <pc:sldMk cId="3548303958" sldId="290"/>
            <ac:spMk id="2" creationId="{BA2DB741-4AB2-2AC6-703F-F3376D6DFAC6}"/>
          </ac:spMkLst>
        </pc:spChg>
        <pc:spChg chg="del">
          <ac:chgData name="Lara Hopkinson" userId="4c46a3d6-da89-4616-bd45-1b70e49404c2" providerId="ADAL" clId="{7F1F0841-190A-46F8-9915-0C9D4FD90F14}" dt="2026-02-23T11:18:43.020" v="53" actId="700"/>
          <ac:spMkLst>
            <pc:docMk/>
            <pc:sldMk cId="3548303958" sldId="290"/>
            <ac:spMk id="3" creationId="{EE5A4E62-DBC5-6327-6B45-55F090822438}"/>
          </ac:spMkLst>
        </pc:spChg>
        <pc:spChg chg="add mod">
          <ac:chgData name="Lara Hopkinson" userId="4c46a3d6-da89-4616-bd45-1b70e49404c2" providerId="ADAL" clId="{7F1F0841-190A-46F8-9915-0C9D4FD90F14}" dt="2026-02-23T11:21:44.816" v="87" actId="20577"/>
          <ac:spMkLst>
            <pc:docMk/>
            <pc:sldMk cId="3548303958" sldId="290"/>
            <ac:spMk id="6" creationId="{AAA15B11-4014-07B9-E6FD-C257F6B20364}"/>
          </ac:spMkLst>
        </pc:spChg>
        <pc:picChg chg="add mod modCrop">
          <ac:chgData name="Lara Hopkinson" userId="4c46a3d6-da89-4616-bd45-1b70e49404c2" providerId="ADAL" clId="{7F1F0841-190A-46F8-9915-0C9D4FD90F14}" dt="2026-02-23T11:21:05.057" v="65" actId="1076"/>
          <ac:picMkLst>
            <pc:docMk/>
            <pc:sldMk cId="3548303958" sldId="290"/>
            <ac:picMk id="5" creationId="{01F3ED9F-4F19-78FD-369B-A4DBF3ECC130}"/>
          </ac:picMkLst>
        </pc:picChg>
        <pc:picChg chg="add del">
          <ac:chgData name="Lara Hopkinson" userId="4c46a3d6-da89-4616-bd45-1b70e49404c2" providerId="ADAL" clId="{7F1F0841-190A-46F8-9915-0C9D4FD90F14}" dt="2026-02-23T11:20:30.705" v="55" actId="478"/>
          <ac:picMkLst>
            <pc:docMk/>
            <pc:sldMk cId="3548303958" sldId="290"/>
            <ac:picMk id="3074" creationId="{FD82EE9A-A773-263B-DDA7-8EFC2E2FABA7}"/>
          </ac:picMkLst>
        </pc:picChg>
      </pc:sldChg>
      <pc:sldChg chg="addSp delSp modSp new mod modClrScheme chgLayout">
        <pc:chgData name="Lara Hopkinson" userId="4c46a3d6-da89-4616-bd45-1b70e49404c2" providerId="ADAL" clId="{7F1F0841-190A-46F8-9915-0C9D4FD90F14}" dt="2026-02-23T11:26:56.987" v="209" actId="20577"/>
        <pc:sldMkLst>
          <pc:docMk/>
          <pc:sldMk cId="2162819239" sldId="291"/>
        </pc:sldMkLst>
        <pc:spChg chg="del">
          <ac:chgData name="Lara Hopkinson" userId="4c46a3d6-da89-4616-bd45-1b70e49404c2" providerId="ADAL" clId="{7F1F0841-190A-46F8-9915-0C9D4FD90F14}" dt="2026-02-23T11:26:29.269" v="174" actId="700"/>
          <ac:spMkLst>
            <pc:docMk/>
            <pc:sldMk cId="2162819239" sldId="291"/>
            <ac:spMk id="2" creationId="{DB42C037-175D-9D5B-42A6-CBD894439FA2}"/>
          </ac:spMkLst>
        </pc:spChg>
        <pc:spChg chg="del">
          <ac:chgData name="Lara Hopkinson" userId="4c46a3d6-da89-4616-bd45-1b70e49404c2" providerId="ADAL" clId="{7F1F0841-190A-46F8-9915-0C9D4FD90F14}" dt="2026-02-23T11:26:29.269" v="174" actId="700"/>
          <ac:spMkLst>
            <pc:docMk/>
            <pc:sldMk cId="2162819239" sldId="291"/>
            <ac:spMk id="3" creationId="{8EBC9DD7-AA3C-1685-A60A-09E5840D9AD0}"/>
          </ac:spMkLst>
        </pc:spChg>
        <pc:spChg chg="add mod">
          <ac:chgData name="Lara Hopkinson" userId="4c46a3d6-da89-4616-bd45-1b70e49404c2" providerId="ADAL" clId="{7F1F0841-190A-46F8-9915-0C9D4FD90F14}" dt="2026-02-23T11:26:56.987" v="209" actId="20577"/>
          <ac:spMkLst>
            <pc:docMk/>
            <pc:sldMk cId="2162819239" sldId="291"/>
            <ac:spMk id="4" creationId="{338B973C-809C-71E1-D7BD-AE153954BCEF}"/>
          </ac:spMkLst>
        </pc:spChg>
        <pc:picChg chg="add">
          <ac:chgData name="Lara Hopkinson" userId="4c46a3d6-da89-4616-bd45-1b70e49404c2" providerId="ADAL" clId="{7F1F0841-190A-46F8-9915-0C9D4FD90F14}" dt="2026-02-23T11:26:30.262" v="175"/>
          <ac:picMkLst>
            <pc:docMk/>
            <pc:sldMk cId="2162819239" sldId="291"/>
            <ac:picMk id="6146" creationId="{5AD37C13-9462-6535-553B-67E6BB3C6BA0}"/>
          </ac:picMkLst>
        </pc:picChg>
      </pc:sldChg>
      <pc:sldChg chg="addSp modSp new mod">
        <pc:chgData name="Lara Hopkinson" userId="4c46a3d6-da89-4616-bd45-1b70e49404c2" providerId="ADAL" clId="{7F1F0841-190A-46F8-9915-0C9D4FD90F14}" dt="2026-02-23T11:28:03.770" v="242" actId="20577"/>
        <pc:sldMkLst>
          <pc:docMk/>
          <pc:sldMk cId="1884230530" sldId="292"/>
        </pc:sldMkLst>
        <pc:spChg chg="add mod">
          <ac:chgData name="Lara Hopkinson" userId="4c46a3d6-da89-4616-bd45-1b70e49404c2" providerId="ADAL" clId="{7F1F0841-190A-46F8-9915-0C9D4FD90F14}" dt="2026-02-23T11:27:48.527" v="212"/>
          <ac:spMkLst>
            <pc:docMk/>
            <pc:sldMk cId="1884230530" sldId="292"/>
            <ac:spMk id="3" creationId="{F8800290-9525-E760-3FA1-BE2E9E5328A1}"/>
          </ac:spMkLst>
        </pc:spChg>
        <pc:spChg chg="add mod">
          <ac:chgData name="Lara Hopkinson" userId="4c46a3d6-da89-4616-bd45-1b70e49404c2" providerId="ADAL" clId="{7F1F0841-190A-46F8-9915-0C9D4FD90F14}" dt="2026-02-23T11:28:03.770" v="242" actId="20577"/>
          <ac:spMkLst>
            <pc:docMk/>
            <pc:sldMk cId="1884230530" sldId="292"/>
            <ac:spMk id="4" creationId="{DCE1FE3D-0B97-0567-DDED-D91878CC3C28}"/>
          </ac:spMkLst>
        </pc:spChg>
        <pc:picChg chg="add mod">
          <ac:chgData name="Lara Hopkinson" userId="4c46a3d6-da89-4616-bd45-1b70e49404c2" providerId="ADAL" clId="{7F1F0841-190A-46F8-9915-0C9D4FD90F14}" dt="2026-02-23T11:27:48.527" v="212"/>
          <ac:picMkLst>
            <pc:docMk/>
            <pc:sldMk cId="1884230530" sldId="292"/>
            <ac:picMk id="2" creationId="{0CEC723F-1BAA-273C-AA56-8C439B70FB61}"/>
          </ac:picMkLst>
        </pc:picChg>
      </pc:sldChg>
    </pc:docChg>
  </pc:docChgLst>
  <pc:docChgLst>
    <pc:chgData name="Lara Hopkinson" userId="S::lara.hopkinson@uwtsd.ac.uk::4c46a3d6-da89-4616-bd45-1b70e49404c2" providerId="AD" clId="Web-{70FCC4A9-D8FA-1AD2-E562-6287F55D3066}"/>
    <pc:docChg chg="modSld">
      <pc:chgData name="Lara Hopkinson" userId="S::lara.hopkinson@uwtsd.ac.uk::4c46a3d6-da89-4616-bd45-1b70e49404c2" providerId="AD" clId="Web-{70FCC4A9-D8FA-1AD2-E562-6287F55D3066}" dt="2026-02-23T10:58:10.521" v="4" actId="1076"/>
      <pc:docMkLst>
        <pc:docMk/>
      </pc:docMkLst>
      <pc:sldChg chg="delSp modSp">
        <pc:chgData name="Lara Hopkinson" userId="S::lara.hopkinson@uwtsd.ac.uk::4c46a3d6-da89-4616-bd45-1b70e49404c2" providerId="AD" clId="Web-{70FCC4A9-D8FA-1AD2-E562-6287F55D3066}" dt="2026-02-23T10:58:10.521" v="4" actId="1076"/>
        <pc:sldMkLst>
          <pc:docMk/>
          <pc:sldMk cId="2893858820" sldId="263"/>
        </pc:sldMkLst>
        <pc:spChg chg="del">
          <ac:chgData name="Lara Hopkinson" userId="S::lara.hopkinson@uwtsd.ac.uk::4c46a3d6-da89-4616-bd45-1b70e49404c2" providerId="AD" clId="Web-{70FCC4A9-D8FA-1AD2-E562-6287F55D3066}" dt="2026-02-23T10:57:56.410" v="1"/>
          <ac:spMkLst>
            <pc:docMk/>
            <pc:sldMk cId="2893858820" sldId="263"/>
            <ac:spMk id="2" creationId="{21EF0145-FAF1-4D52-ACE1-F9D748EC1E77}"/>
          </ac:spMkLst>
        </pc:spChg>
        <pc:spChg chg="del">
          <ac:chgData name="Lara Hopkinson" userId="S::lara.hopkinson@uwtsd.ac.uk::4c46a3d6-da89-4616-bd45-1b70e49404c2" providerId="AD" clId="Web-{70FCC4A9-D8FA-1AD2-E562-6287F55D3066}" dt="2026-02-23T10:58:07.286" v="3"/>
          <ac:spMkLst>
            <pc:docMk/>
            <pc:sldMk cId="2893858820" sldId="263"/>
            <ac:spMk id="3" creationId="{E4F3DFBD-F03C-4949-9597-CA1B646F5E7A}"/>
          </ac:spMkLst>
        </pc:spChg>
        <pc:picChg chg="mod">
          <ac:chgData name="Lara Hopkinson" userId="S::lara.hopkinson@uwtsd.ac.uk::4c46a3d6-da89-4616-bd45-1b70e49404c2" providerId="AD" clId="Web-{70FCC4A9-D8FA-1AD2-E562-6287F55D3066}" dt="2026-02-23T10:58:10.521" v="4" actId="1076"/>
          <ac:picMkLst>
            <pc:docMk/>
            <pc:sldMk cId="2893858820" sldId="263"/>
            <ac:picMk id="5" creationId="{0ED36886-C664-47F0-BE3B-E48C6D5D29A7}"/>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31F790-9C8B-43EE-8FC6-FF52969D0F1C}"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3402553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31F790-9C8B-43EE-8FC6-FF52969D0F1C}"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35674477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31F790-9C8B-43EE-8FC6-FF52969D0F1C}"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2601575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31F790-9C8B-43EE-8FC6-FF52969D0F1C}"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1664832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31F790-9C8B-43EE-8FC6-FF52969D0F1C}" type="datetimeFigureOut">
              <a:rPr lang="en-GB" smtClean="0"/>
              <a:t>23/02/2026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39380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31F790-9C8B-43EE-8FC6-FF52969D0F1C}" type="datetimeFigureOut">
              <a:rPr lang="en-GB" smtClean="0"/>
              <a:t>23/02/2026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1678364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31F790-9C8B-43EE-8FC6-FF52969D0F1C}" type="datetimeFigureOut">
              <a:rPr lang="en-GB" smtClean="0"/>
              <a:t>23/02/2026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2992879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31F790-9C8B-43EE-8FC6-FF52969D0F1C}"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2848419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31F790-9C8B-43EE-8FC6-FF52969D0F1C}" type="datetimeFigureOut">
              <a:rPr lang="en-GB" smtClean="0"/>
              <a:t>23/02/2026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653798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31F790-9C8B-43EE-8FC6-FF52969D0F1C}"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1298523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31F790-9C8B-43EE-8FC6-FF52969D0F1C}" type="datetimeFigureOut">
              <a:rPr lang="en-GB" smtClean="0"/>
              <a:t>23/02/2026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54212D-CE7C-43F3-BC5A-351FFF929825}" type="slidenum">
              <a:rPr lang="en-GB" smtClean="0"/>
              <a:t>‹#›</a:t>
            </a:fld>
            <a:endParaRPr lang="en-GB"/>
          </a:p>
        </p:txBody>
      </p:sp>
    </p:spTree>
    <p:extLst>
      <p:ext uri="{BB962C8B-B14F-4D97-AF65-F5344CB8AC3E}">
        <p14:creationId xmlns:p14="http://schemas.microsoft.com/office/powerpoint/2010/main" val="1727473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31F790-9C8B-43EE-8FC6-FF52969D0F1C}" type="datetimeFigureOut">
              <a:rPr lang="en-GB" smtClean="0"/>
              <a:t>23/02/2026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54212D-CE7C-43F3-BC5A-351FFF929825}" type="slidenum">
              <a:rPr lang="en-GB" smtClean="0"/>
              <a:t>‹#›</a:t>
            </a:fld>
            <a:endParaRPr lang="en-GB"/>
          </a:p>
        </p:txBody>
      </p:sp>
    </p:spTree>
    <p:extLst>
      <p:ext uri="{BB962C8B-B14F-4D97-AF65-F5344CB8AC3E}">
        <p14:creationId xmlns:p14="http://schemas.microsoft.com/office/powerpoint/2010/main" val="37577585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gif"/><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weforum.org/" TargetMode="External"/><Relationship Id="rId2" Type="http://schemas.openxmlformats.org/officeDocument/2006/relationships/hyperlink" Target="http://www.wri.org/" TargetMode="External"/><Relationship Id="rId1" Type="http://schemas.openxmlformats.org/officeDocument/2006/relationships/slideLayout" Target="../slideLayouts/slideLayout2.xml"/><Relationship Id="rId6" Type="http://schemas.openxmlformats.org/officeDocument/2006/relationships/hyperlink" Target="http://www.constructionnews.co.uk/" TargetMode="External"/><Relationship Id="rId5" Type="http://schemas.openxmlformats.org/officeDocument/2006/relationships/hyperlink" Target="http://www.ukqaa.org.uk/" TargetMode="External"/><Relationship Id="rId4" Type="http://schemas.openxmlformats.org/officeDocument/2006/relationships/hyperlink" Target="http://www.worldenergy.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7BA43-5BE1-40E9-9D30-A7102E4963BF}"/>
              </a:ext>
            </a:extLst>
          </p:cNvPr>
          <p:cNvSpPr>
            <a:spLocks noGrp="1"/>
          </p:cNvSpPr>
          <p:nvPr>
            <p:ph type="ctrTitle"/>
          </p:nvPr>
        </p:nvSpPr>
        <p:spPr/>
        <p:txBody>
          <a:bodyPr/>
          <a:lstStyle/>
          <a:p>
            <a:r>
              <a:rPr lang="en-GB" b="1" dirty="0">
                <a:effectLst>
                  <a:outerShdw blurRad="38100" dist="38100" dir="2700000" algn="tl">
                    <a:srgbClr val="000000">
                      <a:alpha val="43137"/>
                    </a:srgbClr>
                  </a:outerShdw>
                </a:effectLst>
              </a:rPr>
              <a:t>Future availability of resources</a:t>
            </a:r>
          </a:p>
        </p:txBody>
      </p:sp>
      <p:sp>
        <p:nvSpPr>
          <p:cNvPr id="4" name="object 4">
            <a:extLst>
              <a:ext uri="{FF2B5EF4-FFF2-40B4-BE49-F238E27FC236}">
                <a16:creationId xmlns:a16="http://schemas.microsoft.com/office/drawing/2014/main" id="{5E320681-8D8F-4E22-B825-A19DAA3DE0AE}"/>
              </a:ext>
            </a:extLst>
          </p:cNvPr>
          <p:cNvSpPr txBox="1"/>
          <p:nvPr/>
        </p:nvSpPr>
        <p:spPr>
          <a:xfrm>
            <a:off x="464312" y="221234"/>
            <a:ext cx="8225790" cy="492443"/>
          </a:xfrm>
          <a:prstGeom prst="rect">
            <a:avLst/>
          </a:prstGeom>
        </p:spPr>
        <p:txBody>
          <a:bodyPr vert="horz" wrap="square" lIns="0" tIns="0" rIns="0" bIns="0" rtlCol="0">
            <a:spAutoFit/>
          </a:bodyPr>
          <a:lstStyle/>
          <a:p>
            <a:pPr marL="12700" algn="ctr">
              <a:lnSpc>
                <a:spcPct val="100000"/>
              </a:lnSpc>
            </a:pPr>
            <a:r>
              <a:rPr lang="en-GB" sz="3200" spc="-5" dirty="0">
                <a:solidFill>
                  <a:srgbClr val="660CAA"/>
                </a:solidFill>
                <a:cs typeface="Times New Roman"/>
              </a:rPr>
              <a:t>BSc Architecture – The Modern World</a:t>
            </a:r>
            <a:endParaRPr sz="3200" dirty="0">
              <a:cs typeface="Times New Roman"/>
            </a:endParaRPr>
          </a:p>
        </p:txBody>
      </p:sp>
      <p:sp>
        <p:nvSpPr>
          <p:cNvPr id="5" name="object 7">
            <a:extLst>
              <a:ext uri="{FF2B5EF4-FFF2-40B4-BE49-F238E27FC236}">
                <a16:creationId xmlns:a16="http://schemas.microsoft.com/office/drawing/2014/main" id="{D98B8451-8FBA-45B4-9CF8-CC372A74AEE1}"/>
              </a:ext>
            </a:extLst>
          </p:cNvPr>
          <p:cNvSpPr/>
          <p:nvPr/>
        </p:nvSpPr>
        <p:spPr>
          <a:xfrm>
            <a:off x="2475461" y="3509963"/>
            <a:ext cx="3943731" cy="2821769"/>
          </a:xfrm>
          <a:prstGeom prst="rect">
            <a:avLst/>
          </a:prstGeom>
          <a:blipFill>
            <a:blip r:embed="rId2" cstate="print"/>
            <a:stretch>
              <a:fillRect/>
            </a:stretch>
          </a:blipFill>
        </p:spPr>
        <p:txBody>
          <a:bodyPr wrap="square" lIns="0" tIns="0" rIns="0" bIns="0" rtlCol="0"/>
          <a:lstStyle/>
          <a:p>
            <a:endParaRPr/>
          </a:p>
        </p:txBody>
      </p:sp>
      <p:sp>
        <p:nvSpPr>
          <p:cNvPr id="6" name="object 5">
            <a:extLst>
              <a:ext uri="{FF2B5EF4-FFF2-40B4-BE49-F238E27FC236}">
                <a16:creationId xmlns:a16="http://schemas.microsoft.com/office/drawing/2014/main" id="{38A6BB72-5180-480A-9CB8-A381E6769B2D}"/>
              </a:ext>
            </a:extLst>
          </p:cNvPr>
          <p:cNvSpPr/>
          <p:nvPr/>
        </p:nvSpPr>
        <p:spPr>
          <a:xfrm>
            <a:off x="6693192" y="3777847"/>
            <a:ext cx="2286000" cy="2286000"/>
          </a:xfrm>
          <a:prstGeom prst="rect">
            <a:avLst/>
          </a:prstGeom>
          <a:blipFill>
            <a:blip r:embed="rId3" cstate="print"/>
            <a:stretch>
              <a:fillRect/>
            </a:stretch>
          </a:blipFill>
        </p:spPr>
        <p:txBody>
          <a:bodyPr wrap="square" lIns="0" tIns="0" rIns="0" bIns="0" rtlCol="0"/>
          <a:lstStyle/>
          <a:p>
            <a:endParaRPr/>
          </a:p>
        </p:txBody>
      </p:sp>
      <p:sp>
        <p:nvSpPr>
          <p:cNvPr id="7" name="object 6">
            <a:extLst>
              <a:ext uri="{FF2B5EF4-FFF2-40B4-BE49-F238E27FC236}">
                <a16:creationId xmlns:a16="http://schemas.microsoft.com/office/drawing/2014/main" id="{74FADFC2-FCAA-41D9-A303-21BCCA13C231}"/>
              </a:ext>
            </a:extLst>
          </p:cNvPr>
          <p:cNvSpPr/>
          <p:nvPr/>
        </p:nvSpPr>
        <p:spPr>
          <a:xfrm>
            <a:off x="349738" y="3526368"/>
            <a:ext cx="1851723" cy="2788958"/>
          </a:xfrm>
          <a:prstGeom prst="rect">
            <a:avLst/>
          </a:prstGeom>
          <a:blipFill>
            <a:blip r:embed="rId4"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183308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map&#10;&#10;Description generated with high confidence">
            <a:extLst>
              <a:ext uri="{FF2B5EF4-FFF2-40B4-BE49-F238E27FC236}">
                <a16:creationId xmlns:a16="http://schemas.microsoft.com/office/drawing/2014/main" id="{B40662F6-D3AF-4113-8697-B0C8DF4204C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545123"/>
            <a:ext cx="9090046" cy="5835223"/>
          </a:xfrm>
        </p:spPr>
      </p:pic>
    </p:spTree>
    <p:extLst>
      <p:ext uri="{BB962C8B-B14F-4D97-AF65-F5344CB8AC3E}">
        <p14:creationId xmlns:p14="http://schemas.microsoft.com/office/powerpoint/2010/main" val="16975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42407CD-9915-4B76-9CF1-A46E86183798}"/>
              </a:ext>
            </a:extLst>
          </p:cNvPr>
          <p:cNvPicPr>
            <a:picLocks noChangeAspect="1"/>
          </p:cNvPicPr>
          <p:nvPr/>
        </p:nvPicPr>
        <p:blipFill>
          <a:blip r:embed="rId2"/>
          <a:stretch>
            <a:fillRect/>
          </a:stretch>
        </p:blipFill>
        <p:spPr>
          <a:xfrm>
            <a:off x="180975" y="67470"/>
            <a:ext cx="6038850" cy="3381375"/>
          </a:xfrm>
          <a:prstGeom prst="rect">
            <a:avLst/>
          </a:prstGeom>
        </p:spPr>
      </p:pic>
      <p:pic>
        <p:nvPicPr>
          <p:cNvPr id="5" name="Picture 4">
            <a:extLst>
              <a:ext uri="{FF2B5EF4-FFF2-40B4-BE49-F238E27FC236}">
                <a16:creationId xmlns:a16="http://schemas.microsoft.com/office/drawing/2014/main" id="{9FDB3C05-C3FD-4F2A-AEF5-A735832E7136}"/>
              </a:ext>
            </a:extLst>
          </p:cNvPr>
          <p:cNvPicPr>
            <a:picLocks noChangeAspect="1"/>
          </p:cNvPicPr>
          <p:nvPr/>
        </p:nvPicPr>
        <p:blipFill>
          <a:blip r:embed="rId3"/>
          <a:stretch>
            <a:fillRect/>
          </a:stretch>
        </p:blipFill>
        <p:spPr>
          <a:xfrm>
            <a:off x="3239233" y="3448845"/>
            <a:ext cx="5723792" cy="3336916"/>
          </a:xfrm>
          <a:prstGeom prst="rect">
            <a:avLst/>
          </a:prstGeom>
        </p:spPr>
      </p:pic>
      <p:sp>
        <p:nvSpPr>
          <p:cNvPr id="6" name="TextBox 5">
            <a:extLst>
              <a:ext uri="{FF2B5EF4-FFF2-40B4-BE49-F238E27FC236}">
                <a16:creationId xmlns:a16="http://schemas.microsoft.com/office/drawing/2014/main" id="{ABCB3E70-1204-4F0F-8D63-27ACA8F0FC58}"/>
              </a:ext>
            </a:extLst>
          </p:cNvPr>
          <p:cNvSpPr txBox="1"/>
          <p:nvPr/>
        </p:nvSpPr>
        <p:spPr>
          <a:xfrm>
            <a:off x="0" y="6519446"/>
            <a:ext cx="2891369" cy="338554"/>
          </a:xfrm>
          <a:prstGeom prst="rect">
            <a:avLst/>
          </a:prstGeom>
          <a:noFill/>
        </p:spPr>
        <p:txBody>
          <a:bodyPr wrap="none" rtlCol="0">
            <a:spAutoFit/>
          </a:bodyPr>
          <a:lstStyle/>
          <a:p>
            <a:r>
              <a:rPr lang="en-GB" sz="1600" dirty="0"/>
              <a:t>Sources: Daily Mail / World Atlas</a:t>
            </a:r>
          </a:p>
        </p:txBody>
      </p:sp>
      <p:sp>
        <p:nvSpPr>
          <p:cNvPr id="7" name="TextBox 6">
            <a:extLst>
              <a:ext uri="{FF2B5EF4-FFF2-40B4-BE49-F238E27FC236}">
                <a16:creationId xmlns:a16="http://schemas.microsoft.com/office/drawing/2014/main" id="{3D3F7C2E-44EA-4A2B-9262-C30E45240165}"/>
              </a:ext>
            </a:extLst>
          </p:cNvPr>
          <p:cNvSpPr txBox="1"/>
          <p:nvPr/>
        </p:nvSpPr>
        <p:spPr>
          <a:xfrm>
            <a:off x="6559062" y="509954"/>
            <a:ext cx="2403963" cy="954107"/>
          </a:xfrm>
          <a:prstGeom prst="rect">
            <a:avLst/>
          </a:prstGeom>
          <a:noFill/>
          <a:effectLst>
            <a:outerShdw blurRad="50800" dist="38100" dir="5400000" algn="t" rotWithShape="0">
              <a:prstClr val="black">
                <a:alpha val="40000"/>
              </a:prstClr>
            </a:outerShdw>
          </a:effectLst>
        </p:spPr>
        <p:txBody>
          <a:bodyPr wrap="square" rtlCol="0">
            <a:spAutoFit/>
          </a:bodyPr>
          <a:lstStyle/>
          <a:p>
            <a:pPr algn="ctr"/>
            <a:r>
              <a:rPr lang="en-GB" sz="2800" b="1" dirty="0"/>
              <a:t>Demand for resources</a:t>
            </a:r>
          </a:p>
        </p:txBody>
      </p:sp>
    </p:spTree>
    <p:extLst>
      <p:ext uri="{BB962C8B-B14F-4D97-AF65-F5344CB8AC3E}">
        <p14:creationId xmlns:p14="http://schemas.microsoft.com/office/powerpoint/2010/main" val="1145672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9E47B4-AD71-4383-925D-E35D4481F132}"/>
              </a:ext>
            </a:extLst>
          </p:cNvPr>
          <p:cNvSpPr txBox="1"/>
          <p:nvPr/>
        </p:nvSpPr>
        <p:spPr>
          <a:xfrm>
            <a:off x="6559062" y="509954"/>
            <a:ext cx="2403963" cy="954107"/>
          </a:xfrm>
          <a:prstGeom prst="rect">
            <a:avLst/>
          </a:prstGeom>
          <a:noFill/>
          <a:effectLst>
            <a:outerShdw blurRad="50800" dist="38100" dir="5400000" algn="t" rotWithShape="0">
              <a:prstClr val="black">
                <a:alpha val="40000"/>
              </a:prstClr>
            </a:outerShdw>
          </a:effectLst>
        </p:spPr>
        <p:txBody>
          <a:bodyPr wrap="square" rtlCol="0">
            <a:spAutoFit/>
          </a:bodyPr>
          <a:lstStyle/>
          <a:p>
            <a:pPr algn="ctr"/>
            <a:r>
              <a:rPr lang="en-GB" sz="2800" b="1" dirty="0"/>
              <a:t>Equality in use of resources</a:t>
            </a:r>
          </a:p>
        </p:txBody>
      </p:sp>
      <p:pic>
        <p:nvPicPr>
          <p:cNvPr id="5" name="Picture 4">
            <a:extLst>
              <a:ext uri="{FF2B5EF4-FFF2-40B4-BE49-F238E27FC236}">
                <a16:creationId xmlns:a16="http://schemas.microsoft.com/office/drawing/2014/main" id="{7DC539EC-2AFF-431D-B2EF-88CEF964C2E5}"/>
              </a:ext>
            </a:extLst>
          </p:cNvPr>
          <p:cNvPicPr>
            <a:picLocks noChangeAspect="1"/>
          </p:cNvPicPr>
          <p:nvPr/>
        </p:nvPicPr>
        <p:blipFill>
          <a:blip r:embed="rId2"/>
          <a:stretch>
            <a:fillRect/>
          </a:stretch>
        </p:blipFill>
        <p:spPr>
          <a:xfrm>
            <a:off x="866774" y="654435"/>
            <a:ext cx="3124933" cy="2350613"/>
          </a:xfrm>
          <a:prstGeom prst="rect">
            <a:avLst/>
          </a:prstGeom>
        </p:spPr>
      </p:pic>
      <p:pic>
        <p:nvPicPr>
          <p:cNvPr id="6" name="Picture 5">
            <a:extLst>
              <a:ext uri="{FF2B5EF4-FFF2-40B4-BE49-F238E27FC236}">
                <a16:creationId xmlns:a16="http://schemas.microsoft.com/office/drawing/2014/main" id="{B3615BF7-4E98-4FD7-BCEE-3EE0739F50AE}"/>
              </a:ext>
            </a:extLst>
          </p:cNvPr>
          <p:cNvPicPr>
            <a:picLocks noChangeAspect="1"/>
          </p:cNvPicPr>
          <p:nvPr/>
        </p:nvPicPr>
        <p:blipFill>
          <a:blip r:embed="rId3"/>
          <a:stretch>
            <a:fillRect/>
          </a:stretch>
        </p:blipFill>
        <p:spPr>
          <a:xfrm>
            <a:off x="4243021" y="1969084"/>
            <a:ext cx="3151309" cy="2370454"/>
          </a:xfrm>
          <a:prstGeom prst="rect">
            <a:avLst/>
          </a:prstGeom>
        </p:spPr>
      </p:pic>
      <p:pic>
        <p:nvPicPr>
          <p:cNvPr id="7" name="Picture 6">
            <a:extLst>
              <a:ext uri="{FF2B5EF4-FFF2-40B4-BE49-F238E27FC236}">
                <a16:creationId xmlns:a16="http://schemas.microsoft.com/office/drawing/2014/main" id="{BF38286B-5725-4C20-980D-0A5D6D9BDCBC}"/>
              </a:ext>
            </a:extLst>
          </p:cNvPr>
          <p:cNvPicPr>
            <a:picLocks noChangeAspect="1"/>
          </p:cNvPicPr>
          <p:nvPr/>
        </p:nvPicPr>
        <p:blipFill>
          <a:blip r:embed="rId4"/>
          <a:stretch>
            <a:fillRect/>
          </a:stretch>
        </p:blipFill>
        <p:spPr>
          <a:xfrm>
            <a:off x="1274518" y="3513992"/>
            <a:ext cx="2181225" cy="3048000"/>
          </a:xfrm>
          <a:prstGeom prst="rect">
            <a:avLst/>
          </a:prstGeom>
        </p:spPr>
      </p:pic>
      <p:pic>
        <p:nvPicPr>
          <p:cNvPr id="8" name="Picture 7">
            <a:extLst>
              <a:ext uri="{FF2B5EF4-FFF2-40B4-BE49-F238E27FC236}">
                <a16:creationId xmlns:a16="http://schemas.microsoft.com/office/drawing/2014/main" id="{5EFF39D8-A18B-44A2-ABA8-3F68C0A54668}"/>
              </a:ext>
            </a:extLst>
          </p:cNvPr>
          <p:cNvPicPr>
            <a:picLocks noChangeAspect="1"/>
          </p:cNvPicPr>
          <p:nvPr/>
        </p:nvPicPr>
        <p:blipFill>
          <a:blip r:embed="rId5"/>
          <a:stretch>
            <a:fillRect/>
          </a:stretch>
        </p:blipFill>
        <p:spPr>
          <a:xfrm>
            <a:off x="5908431" y="4503536"/>
            <a:ext cx="3054594" cy="2246025"/>
          </a:xfrm>
          <a:prstGeom prst="rect">
            <a:avLst/>
          </a:prstGeom>
        </p:spPr>
      </p:pic>
      <p:sp>
        <p:nvSpPr>
          <p:cNvPr id="9" name="TextBox 8">
            <a:extLst>
              <a:ext uri="{FF2B5EF4-FFF2-40B4-BE49-F238E27FC236}">
                <a16:creationId xmlns:a16="http://schemas.microsoft.com/office/drawing/2014/main" id="{54088522-B77F-4347-AC6E-A6488FF542DA}"/>
              </a:ext>
            </a:extLst>
          </p:cNvPr>
          <p:cNvSpPr txBox="1"/>
          <p:nvPr/>
        </p:nvSpPr>
        <p:spPr>
          <a:xfrm>
            <a:off x="0" y="6519446"/>
            <a:ext cx="3013967" cy="338554"/>
          </a:xfrm>
          <a:prstGeom prst="rect">
            <a:avLst/>
          </a:prstGeom>
          <a:noFill/>
        </p:spPr>
        <p:txBody>
          <a:bodyPr wrap="none" rtlCol="0">
            <a:spAutoFit/>
          </a:bodyPr>
          <a:lstStyle/>
          <a:p>
            <a:r>
              <a:rPr lang="en-GB" sz="1600" dirty="0"/>
              <a:t>Sources: BBC / Creative Commons</a:t>
            </a:r>
          </a:p>
        </p:txBody>
      </p:sp>
    </p:spTree>
    <p:extLst>
      <p:ext uri="{BB962C8B-B14F-4D97-AF65-F5344CB8AC3E}">
        <p14:creationId xmlns:p14="http://schemas.microsoft.com/office/powerpoint/2010/main" val="243417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17016-C644-4167-8C0E-9BA4CB788105}"/>
              </a:ext>
            </a:extLst>
          </p:cNvPr>
          <p:cNvSpPr>
            <a:spLocks noGrp="1"/>
          </p:cNvSpPr>
          <p:nvPr>
            <p:ph type="title"/>
          </p:nvPr>
        </p:nvSpPr>
        <p:spPr/>
        <p:txBody>
          <a:bodyPr>
            <a:normAutofit/>
          </a:bodyPr>
          <a:lstStyle/>
          <a:p>
            <a:r>
              <a:rPr lang="en-GB" b="1" dirty="0">
                <a:effectLst>
                  <a:outerShdw blurRad="38100" dist="38100" dir="2700000" algn="tl">
                    <a:srgbClr val="000000">
                      <a:alpha val="43137"/>
                    </a:srgbClr>
                  </a:outerShdw>
                </a:effectLst>
              </a:rPr>
              <a:t>Consequence of resource exploitation</a:t>
            </a:r>
          </a:p>
        </p:txBody>
      </p:sp>
      <p:sp>
        <p:nvSpPr>
          <p:cNvPr id="3" name="Content Placeholder 2">
            <a:extLst>
              <a:ext uri="{FF2B5EF4-FFF2-40B4-BE49-F238E27FC236}">
                <a16:creationId xmlns:a16="http://schemas.microsoft.com/office/drawing/2014/main" id="{F8C82F15-BDE5-4A24-AFBA-A4A960BD9E8A}"/>
              </a:ext>
            </a:extLst>
          </p:cNvPr>
          <p:cNvSpPr>
            <a:spLocks noGrp="1"/>
          </p:cNvSpPr>
          <p:nvPr>
            <p:ph idx="1"/>
          </p:nvPr>
        </p:nvSpPr>
        <p:spPr/>
        <p:txBody>
          <a:bodyPr/>
          <a:lstStyle/>
          <a:p>
            <a:r>
              <a:rPr lang="en-GB" dirty="0"/>
              <a:t>Socioeconomic</a:t>
            </a:r>
          </a:p>
          <a:p>
            <a:endParaRPr lang="en-GB" dirty="0"/>
          </a:p>
          <a:p>
            <a:r>
              <a:rPr lang="en-GB" dirty="0"/>
              <a:t>Environmental </a:t>
            </a:r>
          </a:p>
          <a:p>
            <a:endParaRPr lang="en-GB" dirty="0"/>
          </a:p>
          <a:p>
            <a:r>
              <a:rPr lang="en-GB" dirty="0"/>
              <a:t>Political</a:t>
            </a:r>
          </a:p>
        </p:txBody>
      </p:sp>
    </p:spTree>
    <p:extLst>
      <p:ext uri="{BB962C8B-B14F-4D97-AF65-F5344CB8AC3E}">
        <p14:creationId xmlns:p14="http://schemas.microsoft.com/office/powerpoint/2010/main" val="688912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EB47D-B734-4E44-84DE-FE880D0BD118}"/>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Energy</a:t>
            </a:r>
          </a:p>
        </p:txBody>
      </p:sp>
      <p:sp>
        <p:nvSpPr>
          <p:cNvPr id="3" name="Content Placeholder 2">
            <a:extLst>
              <a:ext uri="{FF2B5EF4-FFF2-40B4-BE49-F238E27FC236}">
                <a16:creationId xmlns:a16="http://schemas.microsoft.com/office/drawing/2014/main" id="{21E13032-4F96-49CC-AB77-03655603A851}"/>
              </a:ext>
            </a:extLst>
          </p:cNvPr>
          <p:cNvSpPr>
            <a:spLocks noGrp="1"/>
          </p:cNvSpPr>
          <p:nvPr>
            <p:ph idx="1"/>
          </p:nvPr>
        </p:nvSpPr>
        <p:spPr/>
        <p:txBody>
          <a:bodyPr/>
          <a:lstStyle/>
          <a:p>
            <a:r>
              <a:rPr lang="en-GB" dirty="0"/>
              <a:t>Global energy supply is dominated by coal, oil and gas</a:t>
            </a:r>
          </a:p>
          <a:p>
            <a:pPr lvl="1"/>
            <a:r>
              <a:rPr lang="en-GB" dirty="0"/>
              <a:t>Produces ⅓ of global GHG emissions</a:t>
            </a:r>
          </a:p>
          <a:p>
            <a:r>
              <a:rPr lang="en-GB" dirty="0"/>
              <a:t>More than 1.3bn people lack access to electricity</a:t>
            </a:r>
          </a:p>
          <a:p>
            <a:r>
              <a:rPr lang="en-GB" dirty="0"/>
              <a:t>Citizens demand clean, reliable electricity</a:t>
            </a:r>
          </a:p>
          <a:p>
            <a:r>
              <a:rPr lang="en-GB" dirty="0"/>
              <a:t>Renewables increasingly cost-effective</a:t>
            </a:r>
          </a:p>
        </p:txBody>
      </p:sp>
    </p:spTree>
    <p:extLst>
      <p:ext uri="{BB962C8B-B14F-4D97-AF65-F5344CB8AC3E}">
        <p14:creationId xmlns:p14="http://schemas.microsoft.com/office/powerpoint/2010/main" val="21311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9FEBE34C-E9E7-9489-B61E-82E0D8EE6E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037" y="914400"/>
            <a:ext cx="8753956" cy="47554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020908E-75F0-7F67-D8BE-A34EB8068F8B}"/>
              </a:ext>
            </a:extLst>
          </p:cNvPr>
          <p:cNvSpPr txBox="1"/>
          <p:nvPr/>
        </p:nvSpPr>
        <p:spPr>
          <a:xfrm>
            <a:off x="2483768" y="5749392"/>
            <a:ext cx="4017703" cy="369332"/>
          </a:xfrm>
          <a:prstGeom prst="rect">
            <a:avLst/>
          </a:prstGeom>
          <a:noFill/>
          <a:ln>
            <a:noFill/>
          </a:ln>
        </p:spPr>
        <p:txBody>
          <a:bodyPr wrap="none" rtlCol="0" anchor="ctr" anchorCtr="1">
            <a:spAutoFit/>
          </a:bodyPr>
          <a:lstStyle/>
          <a:p>
            <a:r>
              <a:rPr lang="en-GB" dirty="0"/>
              <a:t>Reserves to production ratio – 53.5 years</a:t>
            </a:r>
          </a:p>
        </p:txBody>
      </p:sp>
      <p:sp>
        <p:nvSpPr>
          <p:cNvPr id="5" name="TextBox 4">
            <a:extLst>
              <a:ext uri="{FF2B5EF4-FFF2-40B4-BE49-F238E27FC236}">
                <a16:creationId xmlns:a16="http://schemas.microsoft.com/office/drawing/2014/main" id="{FE6E1BDF-694E-E5B2-4E57-8AA93C6634EA}"/>
              </a:ext>
            </a:extLst>
          </p:cNvPr>
          <p:cNvSpPr txBox="1"/>
          <p:nvPr/>
        </p:nvSpPr>
        <p:spPr>
          <a:xfrm>
            <a:off x="2130" y="6494901"/>
            <a:ext cx="2264081" cy="369332"/>
          </a:xfrm>
          <a:prstGeom prst="rect">
            <a:avLst/>
          </a:prstGeom>
          <a:noFill/>
        </p:spPr>
        <p:txBody>
          <a:bodyPr wrap="none" rtlCol="0">
            <a:spAutoFit/>
          </a:bodyPr>
          <a:lstStyle/>
          <a:p>
            <a:r>
              <a:rPr lang="en-GB" dirty="0"/>
              <a:t>Source: Statista, 2024</a:t>
            </a:r>
          </a:p>
        </p:txBody>
      </p:sp>
    </p:spTree>
    <p:extLst>
      <p:ext uri="{BB962C8B-B14F-4D97-AF65-F5344CB8AC3E}">
        <p14:creationId xmlns:p14="http://schemas.microsoft.com/office/powerpoint/2010/main" val="295593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9085E2-6622-83BC-8EA3-25CB5055EE6E}"/>
              </a:ext>
            </a:extLst>
          </p:cNvPr>
          <p:cNvPicPr>
            <a:picLocks noChangeAspect="1"/>
          </p:cNvPicPr>
          <p:nvPr/>
        </p:nvPicPr>
        <p:blipFill>
          <a:blip r:embed="rId2"/>
          <a:srcRect l="7476" t="25194" r="9838" b="7475"/>
          <a:stretch/>
        </p:blipFill>
        <p:spPr>
          <a:xfrm>
            <a:off x="92344" y="764704"/>
            <a:ext cx="9019950" cy="4896544"/>
          </a:xfrm>
          <a:prstGeom prst="rect">
            <a:avLst/>
          </a:prstGeom>
        </p:spPr>
      </p:pic>
      <p:sp>
        <p:nvSpPr>
          <p:cNvPr id="5" name="TextBox 4">
            <a:extLst>
              <a:ext uri="{FF2B5EF4-FFF2-40B4-BE49-F238E27FC236}">
                <a16:creationId xmlns:a16="http://schemas.microsoft.com/office/drawing/2014/main" id="{34B5A024-F946-D54F-5693-14C5A04F5500}"/>
              </a:ext>
            </a:extLst>
          </p:cNvPr>
          <p:cNvSpPr txBox="1"/>
          <p:nvPr/>
        </p:nvSpPr>
        <p:spPr>
          <a:xfrm>
            <a:off x="2130" y="6494901"/>
            <a:ext cx="2264081" cy="369332"/>
          </a:xfrm>
          <a:prstGeom prst="rect">
            <a:avLst/>
          </a:prstGeom>
          <a:noFill/>
        </p:spPr>
        <p:txBody>
          <a:bodyPr wrap="none" rtlCol="0">
            <a:spAutoFit/>
          </a:bodyPr>
          <a:lstStyle/>
          <a:p>
            <a:r>
              <a:rPr lang="en-GB" dirty="0"/>
              <a:t>Source: Statista, 2024</a:t>
            </a:r>
          </a:p>
        </p:txBody>
      </p:sp>
      <p:sp>
        <p:nvSpPr>
          <p:cNvPr id="6" name="TextBox 5">
            <a:extLst>
              <a:ext uri="{FF2B5EF4-FFF2-40B4-BE49-F238E27FC236}">
                <a16:creationId xmlns:a16="http://schemas.microsoft.com/office/drawing/2014/main" id="{DDD15511-6598-E3F1-8F84-C0F4FD7B8C93}"/>
              </a:ext>
            </a:extLst>
          </p:cNvPr>
          <p:cNvSpPr txBox="1"/>
          <p:nvPr/>
        </p:nvSpPr>
        <p:spPr>
          <a:xfrm>
            <a:off x="2483768" y="5749392"/>
            <a:ext cx="4017703" cy="369332"/>
          </a:xfrm>
          <a:prstGeom prst="rect">
            <a:avLst/>
          </a:prstGeom>
          <a:noFill/>
          <a:ln>
            <a:noFill/>
          </a:ln>
        </p:spPr>
        <p:txBody>
          <a:bodyPr wrap="none" rtlCol="0" anchor="ctr" anchorCtr="1">
            <a:spAutoFit/>
          </a:bodyPr>
          <a:lstStyle/>
          <a:p>
            <a:r>
              <a:rPr lang="en-GB" dirty="0"/>
              <a:t>Reserves to production ratio – 48.8 years</a:t>
            </a:r>
          </a:p>
        </p:txBody>
      </p:sp>
    </p:spTree>
    <p:extLst>
      <p:ext uri="{BB962C8B-B14F-4D97-AF65-F5344CB8AC3E}">
        <p14:creationId xmlns:p14="http://schemas.microsoft.com/office/powerpoint/2010/main" val="1275409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493C52-75E8-C96C-8E08-2FD5B1789180}"/>
              </a:ext>
            </a:extLst>
          </p:cNvPr>
          <p:cNvSpPr txBox="1"/>
          <p:nvPr/>
        </p:nvSpPr>
        <p:spPr>
          <a:xfrm>
            <a:off x="2130" y="6494901"/>
            <a:ext cx="2264081" cy="369332"/>
          </a:xfrm>
          <a:prstGeom prst="rect">
            <a:avLst/>
          </a:prstGeom>
          <a:noFill/>
        </p:spPr>
        <p:txBody>
          <a:bodyPr wrap="none" rtlCol="0">
            <a:spAutoFit/>
          </a:bodyPr>
          <a:lstStyle/>
          <a:p>
            <a:r>
              <a:rPr lang="en-GB" dirty="0"/>
              <a:t>Source: Statista, 2024</a:t>
            </a:r>
          </a:p>
        </p:txBody>
      </p:sp>
      <p:sp>
        <p:nvSpPr>
          <p:cNvPr id="3" name="TextBox 2">
            <a:extLst>
              <a:ext uri="{FF2B5EF4-FFF2-40B4-BE49-F238E27FC236}">
                <a16:creationId xmlns:a16="http://schemas.microsoft.com/office/drawing/2014/main" id="{3D857E7C-6060-B672-B2DB-E548B10B733F}"/>
              </a:ext>
            </a:extLst>
          </p:cNvPr>
          <p:cNvSpPr txBox="1"/>
          <p:nvPr/>
        </p:nvSpPr>
        <p:spPr>
          <a:xfrm>
            <a:off x="1764212" y="5733256"/>
            <a:ext cx="5615576" cy="646331"/>
          </a:xfrm>
          <a:prstGeom prst="rect">
            <a:avLst/>
          </a:prstGeom>
          <a:noFill/>
          <a:ln>
            <a:noFill/>
          </a:ln>
        </p:spPr>
        <p:txBody>
          <a:bodyPr wrap="none" rtlCol="0" anchor="ctr" anchorCtr="1">
            <a:spAutoFit/>
          </a:bodyPr>
          <a:lstStyle/>
          <a:p>
            <a:r>
              <a:rPr lang="en-GB" dirty="0"/>
              <a:t>Reserves to production ratio – 484 years in North America</a:t>
            </a:r>
          </a:p>
          <a:p>
            <a:r>
              <a:rPr lang="en-GB" dirty="0"/>
              <a:t>Reserves to production ratio elsewhere – 60 years</a:t>
            </a:r>
          </a:p>
        </p:txBody>
      </p:sp>
      <p:pic>
        <p:nvPicPr>
          <p:cNvPr id="4" name="Picture 3">
            <a:extLst>
              <a:ext uri="{FF2B5EF4-FFF2-40B4-BE49-F238E27FC236}">
                <a16:creationId xmlns:a16="http://schemas.microsoft.com/office/drawing/2014/main" id="{66F724B9-7A08-661E-8F09-4D4442782B4B}"/>
              </a:ext>
            </a:extLst>
          </p:cNvPr>
          <p:cNvPicPr>
            <a:picLocks noChangeAspect="1"/>
          </p:cNvPicPr>
          <p:nvPr/>
        </p:nvPicPr>
        <p:blipFill>
          <a:blip r:embed="rId2"/>
          <a:srcRect l="8263" t="25194" r="9050" b="5113"/>
          <a:stretch/>
        </p:blipFill>
        <p:spPr>
          <a:xfrm>
            <a:off x="150831" y="692696"/>
            <a:ext cx="8765268" cy="4925246"/>
          </a:xfrm>
          <a:prstGeom prst="rect">
            <a:avLst/>
          </a:prstGeom>
        </p:spPr>
      </p:pic>
    </p:spTree>
    <p:extLst>
      <p:ext uri="{BB962C8B-B14F-4D97-AF65-F5344CB8AC3E}">
        <p14:creationId xmlns:p14="http://schemas.microsoft.com/office/powerpoint/2010/main" val="1577532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ED36886-C664-47F0-BE3B-E48C6D5D29A7}"/>
              </a:ext>
            </a:extLst>
          </p:cNvPr>
          <p:cNvPicPr>
            <a:picLocks noChangeAspect="1"/>
          </p:cNvPicPr>
          <p:nvPr/>
        </p:nvPicPr>
        <p:blipFill>
          <a:blip r:embed="rId2"/>
          <a:stretch>
            <a:fillRect/>
          </a:stretch>
        </p:blipFill>
        <p:spPr>
          <a:xfrm>
            <a:off x="0" y="358140"/>
            <a:ext cx="9144000" cy="6141720"/>
          </a:xfrm>
          <a:prstGeom prst="rect">
            <a:avLst/>
          </a:prstGeom>
        </p:spPr>
      </p:pic>
    </p:spTree>
    <p:extLst>
      <p:ext uri="{BB962C8B-B14F-4D97-AF65-F5344CB8AC3E}">
        <p14:creationId xmlns:p14="http://schemas.microsoft.com/office/powerpoint/2010/main" val="28938588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E0756-7A9A-4CF1-86EB-71A2AC1430E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33B0C1-DD84-4F12-9BEC-22BECCCBC96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7A06B994-8CCD-4BB1-8E75-5525EC8AD941}"/>
              </a:ext>
            </a:extLst>
          </p:cNvPr>
          <p:cNvPicPr>
            <a:picLocks noChangeAspect="1"/>
          </p:cNvPicPr>
          <p:nvPr/>
        </p:nvPicPr>
        <p:blipFill>
          <a:blip r:embed="rId2"/>
          <a:stretch>
            <a:fillRect/>
          </a:stretch>
        </p:blipFill>
        <p:spPr>
          <a:xfrm>
            <a:off x="0" y="-46804"/>
            <a:ext cx="9144000" cy="6953613"/>
          </a:xfrm>
          <a:prstGeom prst="rect">
            <a:avLst/>
          </a:prstGeom>
        </p:spPr>
      </p:pic>
    </p:spTree>
    <p:extLst>
      <p:ext uri="{BB962C8B-B14F-4D97-AF65-F5344CB8AC3E}">
        <p14:creationId xmlns:p14="http://schemas.microsoft.com/office/powerpoint/2010/main" val="1421092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FBFB3-44ED-4D00-BE1F-5CA83E6A2C5D}"/>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Water </a:t>
            </a:r>
          </a:p>
        </p:txBody>
      </p:sp>
      <p:pic>
        <p:nvPicPr>
          <p:cNvPr id="7" name="Content Placeholder 6" descr="A close up of text on a black background&#10;&#10;Description generated with high confidence">
            <a:extLst>
              <a:ext uri="{FF2B5EF4-FFF2-40B4-BE49-F238E27FC236}">
                <a16:creationId xmlns:a16="http://schemas.microsoft.com/office/drawing/2014/main" id="{E9FAD4B8-04AB-4257-BE51-404D02BB10B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175" y="2094799"/>
            <a:ext cx="8823650" cy="4556911"/>
          </a:xfrm>
        </p:spPr>
      </p:pic>
    </p:spTree>
    <p:extLst>
      <p:ext uri="{BB962C8B-B14F-4D97-AF65-F5344CB8AC3E}">
        <p14:creationId xmlns:p14="http://schemas.microsoft.com/office/powerpoint/2010/main" val="27877234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CACD6-4420-4281-98FB-EE4808493735}"/>
              </a:ext>
            </a:extLst>
          </p:cNvPr>
          <p:cNvSpPr>
            <a:spLocks noGrp="1"/>
          </p:cNvSpPr>
          <p:nvPr>
            <p:ph type="title"/>
          </p:nvPr>
        </p:nvSpPr>
        <p:spPr>
          <a:xfrm>
            <a:off x="114300" y="309282"/>
            <a:ext cx="2171700" cy="2185147"/>
          </a:xfrm>
        </p:spPr>
        <p:txBody>
          <a:bodyPr/>
          <a:lstStyle/>
          <a:p>
            <a:r>
              <a:rPr lang="en-GB" b="1" dirty="0">
                <a:effectLst>
                  <a:outerShdw blurRad="38100" dist="38100" dir="2700000" algn="tl">
                    <a:srgbClr val="000000">
                      <a:alpha val="43137"/>
                    </a:srgbClr>
                  </a:outerShdw>
                </a:effectLst>
              </a:rPr>
              <a:t>Future scenario </a:t>
            </a:r>
          </a:p>
        </p:txBody>
      </p:sp>
      <p:pic>
        <p:nvPicPr>
          <p:cNvPr id="2050" name="Picture 2" descr="Infographic: Where Water Stress Will Be Highest by 2050 | Statista">
            <a:extLst>
              <a:ext uri="{FF2B5EF4-FFF2-40B4-BE49-F238E27FC236}">
                <a16:creationId xmlns:a16="http://schemas.microsoft.com/office/drawing/2014/main" id="{18E3937E-5181-D811-FCBF-C7400FA380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0"/>
            <a:ext cx="6858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1FA40A6-2E4A-311C-6874-E6D5E18A14D8}"/>
              </a:ext>
            </a:extLst>
          </p:cNvPr>
          <p:cNvSpPr txBox="1"/>
          <p:nvPr/>
        </p:nvSpPr>
        <p:spPr>
          <a:xfrm>
            <a:off x="2130" y="6494901"/>
            <a:ext cx="2208361" cy="369332"/>
          </a:xfrm>
          <a:prstGeom prst="rect">
            <a:avLst/>
          </a:prstGeom>
          <a:noFill/>
        </p:spPr>
        <p:txBody>
          <a:bodyPr wrap="none" rtlCol="0">
            <a:spAutoFit/>
          </a:bodyPr>
          <a:lstStyle/>
          <a:p>
            <a:r>
              <a:rPr lang="en-GB" dirty="0"/>
              <a:t>Source: Statista, 2025</a:t>
            </a:r>
          </a:p>
        </p:txBody>
      </p:sp>
    </p:spTree>
    <p:extLst>
      <p:ext uri="{BB962C8B-B14F-4D97-AF65-F5344CB8AC3E}">
        <p14:creationId xmlns:p14="http://schemas.microsoft.com/office/powerpoint/2010/main" val="1317879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AI-generated content may be incorrect.">
            <a:extLst>
              <a:ext uri="{FF2B5EF4-FFF2-40B4-BE49-F238E27FC236}">
                <a16:creationId xmlns:a16="http://schemas.microsoft.com/office/drawing/2014/main" id="{01F3ED9F-4F19-78FD-369B-A4DBF3ECC130}"/>
              </a:ext>
            </a:extLst>
          </p:cNvPr>
          <p:cNvPicPr>
            <a:picLocks noChangeAspect="1"/>
          </p:cNvPicPr>
          <p:nvPr/>
        </p:nvPicPr>
        <p:blipFill>
          <a:blip r:embed="rId2"/>
          <a:srcRect l="9853" t="17243" r="10662" b="6324"/>
          <a:stretch>
            <a:fillRect/>
          </a:stretch>
        </p:blipFill>
        <p:spPr>
          <a:xfrm>
            <a:off x="259830" y="549239"/>
            <a:ext cx="8624339" cy="5528832"/>
          </a:xfrm>
          <a:prstGeom prst="rect">
            <a:avLst/>
          </a:prstGeom>
        </p:spPr>
      </p:pic>
      <p:sp>
        <p:nvSpPr>
          <p:cNvPr id="6" name="TextBox 5">
            <a:extLst>
              <a:ext uri="{FF2B5EF4-FFF2-40B4-BE49-F238E27FC236}">
                <a16:creationId xmlns:a16="http://schemas.microsoft.com/office/drawing/2014/main" id="{AAA15B11-4014-07B9-E6FD-C257F6B20364}"/>
              </a:ext>
            </a:extLst>
          </p:cNvPr>
          <p:cNvSpPr txBox="1"/>
          <p:nvPr/>
        </p:nvSpPr>
        <p:spPr>
          <a:xfrm>
            <a:off x="2130" y="6494901"/>
            <a:ext cx="3048912" cy="369332"/>
          </a:xfrm>
          <a:prstGeom prst="rect">
            <a:avLst/>
          </a:prstGeom>
          <a:noFill/>
        </p:spPr>
        <p:txBody>
          <a:bodyPr wrap="none" rtlCol="0">
            <a:spAutoFit/>
          </a:bodyPr>
          <a:lstStyle/>
          <a:p>
            <a:r>
              <a:rPr lang="en-GB" dirty="0"/>
              <a:t>Source: Global Flood Database</a:t>
            </a:r>
          </a:p>
        </p:txBody>
      </p:sp>
    </p:spTree>
    <p:extLst>
      <p:ext uri="{BB962C8B-B14F-4D97-AF65-F5344CB8AC3E}">
        <p14:creationId xmlns:p14="http://schemas.microsoft.com/office/powerpoint/2010/main" val="3548303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9F241-7806-4DB7-A358-9A7484FA853C}"/>
              </a:ext>
            </a:extLst>
          </p:cNvPr>
          <p:cNvSpPr>
            <a:spLocks noGrp="1"/>
          </p:cNvSpPr>
          <p:nvPr>
            <p:ph type="title"/>
          </p:nvPr>
        </p:nvSpPr>
        <p:spPr>
          <a:xfrm>
            <a:off x="628650" y="284657"/>
            <a:ext cx="7886700" cy="1325563"/>
          </a:xfrm>
        </p:spPr>
        <p:txBody>
          <a:bodyPr/>
          <a:lstStyle/>
          <a:p>
            <a:r>
              <a:rPr lang="en-GB" b="1" dirty="0">
                <a:effectLst>
                  <a:outerShdw blurRad="38100" dist="38100" dir="2700000" algn="tl">
                    <a:srgbClr val="000000">
                      <a:alpha val="43137"/>
                    </a:srgbClr>
                  </a:outerShdw>
                </a:effectLst>
              </a:rPr>
              <a:t>Resource depletion</a:t>
            </a:r>
          </a:p>
        </p:txBody>
      </p:sp>
      <p:pic>
        <p:nvPicPr>
          <p:cNvPr id="5" name="Picture 4" descr="A screenshot of a computer&#10;&#10;AI-generated content may be incorrect.">
            <a:extLst>
              <a:ext uri="{FF2B5EF4-FFF2-40B4-BE49-F238E27FC236}">
                <a16:creationId xmlns:a16="http://schemas.microsoft.com/office/drawing/2014/main" id="{6496E920-516A-25CA-9DAF-CCA9919693AA}"/>
              </a:ext>
            </a:extLst>
          </p:cNvPr>
          <p:cNvPicPr>
            <a:picLocks noChangeAspect="1"/>
          </p:cNvPicPr>
          <p:nvPr/>
        </p:nvPicPr>
        <p:blipFill>
          <a:blip r:embed="rId2"/>
          <a:srcRect l="661" t="11728" r="1324" b="4669"/>
          <a:stretch>
            <a:fillRect/>
          </a:stretch>
        </p:blipFill>
        <p:spPr>
          <a:xfrm>
            <a:off x="90768" y="1476906"/>
            <a:ext cx="8962464" cy="5096437"/>
          </a:xfrm>
          <a:prstGeom prst="rect">
            <a:avLst/>
          </a:prstGeom>
        </p:spPr>
      </p:pic>
    </p:spTree>
    <p:extLst>
      <p:ext uri="{BB962C8B-B14F-4D97-AF65-F5344CB8AC3E}">
        <p14:creationId xmlns:p14="http://schemas.microsoft.com/office/powerpoint/2010/main" val="2350760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16E50-9EAB-442C-8FC3-29CE2F712277}"/>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Top 5 facts: Total mining on Earth</a:t>
            </a:r>
          </a:p>
        </p:txBody>
      </p:sp>
      <p:sp>
        <p:nvSpPr>
          <p:cNvPr id="3" name="Content Placeholder 2">
            <a:extLst>
              <a:ext uri="{FF2B5EF4-FFF2-40B4-BE49-F238E27FC236}">
                <a16:creationId xmlns:a16="http://schemas.microsoft.com/office/drawing/2014/main" id="{0D6D7465-8D74-4779-8E8D-98E73BEAEBE7}"/>
              </a:ext>
            </a:extLst>
          </p:cNvPr>
          <p:cNvSpPr>
            <a:spLocks noGrp="1"/>
          </p:cNvSpPr>
          <p:nvPr>
            <p:ph idx="1"/>
          </p:nvPr>
        </p:nvSpPr>
        <p:spPr/>
        <p:txBody>
          <a:bodyPr/>
          <a:lstStyle/>
          <a:p>
            <a:pPr marL="514350" indent="-514350">
              <a:buFont typeface="+mj-lt"/>
              <a:buAutoNum type="arabicPeriod"/>
            </a:pPr>
            <a:endParaRPr lang="en-GB" dirty="0"/>
          </a:p>
          <a:p>
            <a:pPr marL="514350" indent="-514350">
              <a:buFont typeface="+mj-lt"/>
              <a:buAutoNum type="arabicPeriod"/>
            </a:pPr>
            <a:r>
              <a:rPr lang="en-GB" dirty="0"/>
              <a:t>Its mined for our sake</a:t>
            </a:r>
          </a:p>
          <a:p>
            <a:pPr marL="514350" indent="-514350">
              <a:buFont typeface="+mj-lt"/>
              <a:buAutoNum type="arabicPeriod"/>
            </a:pPr>
            <a:r>
              <a:rPr lang="en-GB" dirty="0"/>
              <a:t>It goes into our products</a:t>
            </a:r>
          </a:p>
          <a:p>
            <a:pPr marL="514350" indent="-514350">
              <a:buFont typeface="+mj-lt"/>
              <a:buAutoNum type="arabicPeriod"/>
            </a:pPr>
            <a:r>
              <a:rPr lang="en-GB" dirty="0"/>
              <a:t>Lifetime supply</a:t>
            </a:r>
          </a:p>
          <a:p>
            <a:pPr marL="514350" indent="-514350">
              <a:buFont typeface="+mj-lt"/>
              <a:buAutoNum type="arabicPeriod"/>
            </a:pPr>
            <a:r>
              <a:rPr lang="en-GB" dirty="0"/>
              <a:t>Numbers are going up</a:t>
            </a:r>
          </a:p>
          <a:p>
            <a:pPr marL="514350" indent="-514350">
              <a:buFont typeface="+mj-lt"/>
              <a:buAutoNum type="arabicPeriod"/>
            </a:pPr>
            <a:r>
              <a:rPr lang="en-GB" dirty="0"/>
              <a:t>Increased negative impacts</a:t>
            </a:r>
          </a:p>
        </p:txBody>
      </p:sp>
    </p:spTree>
    <p:extLst>
      <p:ext uri="{BB962C8B-B14F-4D97-AF65-F5344CB8AC3E}">
        <p14:creationId xmlns:p14="http://schemas.microsoft.com/office/powerpoint/2010/main" val="134607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are Earth Elements Reserves">
            <a:extLst>
              <a:ext uri="{FF2B5EF4-FFF2-40B4-BE49-F238E27FC236}">
                <a16:creationId xmlns:a16="http://schemas.microsoft.com/office/drawing/2014/main" id="{DC383E25-6373-886B-1847-D7AC0F4F1E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0"/>
            <a:ext cx="445928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911E649-9E54-AC16-81D0-57C7C1978687}"/>
              </a:ext>
            </a:extLst>
          </p:cNvPr>
          <p:cNvSpPr>
            <a:spLocks noGrp="1"/>
          </p:cNvSpPr>
          <p:nvPr>
            <p:ph type="title"/>
          </p:nvPr>
        </p:nvSpPr>
        <p:spPr>
          <a:xfrm>
            <a:off x="628650" y="284657"/>
            <a:ext cx="3513044" cy="1880319"/>
          </a:xfrm>
        </p:spPr>
        <p:txBody>
          <a:bodyPr/>
          <a:lstStyle/>
          <a:p>
            <a:pPr algn="ctr"/>
            <a:r>
              <a:rPr lang="en-GB" b="1" dirty="0">
                <a:effectLst>
                  <a:outerShdw blurRad="38100" dist="38100" dir="2700000" algn="tl">
                    <a:srgbClr val="000000">
                      <a:alpha val="43137"/>
                    </a:srgbClr>
                  </a:outerShdw>
                </a:effectLst>
              </a:rPr>
              <a:t>Rare Earth Elements (REE)</a:t>
            </a:r>
          </a:p>
        </p:txBody>
      </p:sp>
    </p:spTree>
    <p:extLst>
      <p:ext uri="{BB962C8B-B14F-4D97-AF65-F5344CB8AC3E}">
        <p14:creationId xmlns:p14="http://schemas.microsoft.com/office/powerpoint/2010/main" val="32060890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76AF2-CC5F-4185-9234-1565D5EFAB72}"/>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Rare Earth Element mining:</a:t>
            </a:r>
            <a:br>
              <a:rPr lang="en-GB" b="1" dirty="0">
                <a:effectLst>
                  <a:outerShdw blurRad="38100" dist="38100" dir="2700000" algn="tl">
                    <a:srgbClr val="000000">
                      <a:alpha val="43137"/>
                    </a:srgbClr>
                  </a:outerShdw>
                </a:effectLst>
              </a:rPr>
            </a:br>
            <a:r>
              <a:rPr lang="en-GB" b="1" dirty="0">
                <a:effectLst>
                  <a:outerShdw blurRad="38100" dist="38100" dir="2700000" algn="tl">
                    <a:srgbClr val="000000">
                      <a:alpha val="43137"/>
                    </a:srgbClr>
                  </a:outerShdw>
                </a:effectLst>
              </a:rPr>
              <a:t>Baotou, China</a:t>
            </a:r>
          </a:p>
        </p:txBody>
      </p:sp>
      <p:pic>
        <p:nvPicPr>
          <p:cNvPr id="5" name="Content Placeholder 4" descr="A view of a canyon&#10;&#10;Description generated with very high confidence">
            <a:extLst>
              <a:ext uri="{FF2B5EF4-FFF2-40B4-BE49-F238E27FC236}">
                <a16:creationId xmlns:a16="http://schemas.microsoft.com/office/drawing/2014/main" id="{82101648-F064-4011-B0DB-E206F5D42B7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5863" y="1825625"/>
            <a:ext cx="6532274" cy="4351338"/>
          </a:xfrm>
        </p:spPr>
      </p:pic>
      <p:sp>
        <p:nvSpPr>
          <p:cNvPr id="6" name="TextBox 5">
            <a:extLst>
              <a:ext uri="{FF2B5EF4-FFF2-40B4-BE49-F238E27FC236}">
                <a16:creationId xmlns:a16="http://schemas.microsoft.com/office/drawing/2014/main" id="{8C621595-C46B-418C-9997-EDDBAC96E06E}"/>
              </a:ext>
            </a:extLst>
          </p:cNvPr>
          <p:cNvSpPr txBox="1"/>
          <p:nvPr/>
        </p:nvSpPr>
        <p:spPr>
          <a:xfrm>
            <a:off x="0" y="6519446"/>
            <a:ext cx="3256020" cy="338554"/>
          </a:xfrm>
          <a:prstGeom prst="rect">
            <a:avLst/>
          </a:prstGeom>
          <a:noFill/>
        </p:spPr>
        <p:txBody>
          <a:bodyPr wrap="none" rtlCol="0">
            <a:spAutoFit/>
          </a:bodyPr>
          <a:lstStyle/>
          <a:p>
            <a:r>
              <a:rPr lang="en-GB" sz="1600" dirty="0"/>
              <a:t>Source: Guardian Liberty Voice, 2014</a:t>
            </a:r>
          </a:p>
        </p:txBody>
      </p:sp>
    </p:spTree>
    <p:extLst>
      <p:ext uri="{BB962C8B-B14F-4D97-AF65-F5344CB8AC3E}">
        <p14:creationId xmlns:p14="http://schemas.microsoft.com/office/powerpoint/2010/main" val="23077717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90C96-A1EB-4CFD-B38C-20C1CF465167}"/>
              </a:ext>
            </a:extLst>
          </p:cNvPr>
          <p:cNvSpPr>
            <a:spLocks noGrp="1"/>
          </p:cNvSpPr>
          <p:nvPr>
            <p:ph type="title"/>
          </p:nvPr>
        </p:nvSpPr>
        <p:spPr>
          <a:xfrm>
            <a:off x="628650" y="237379"/>
            <a:ext cx="7886700" cy="1325563"/>
          </a:xfrm>
        </p:spPr>
        <p:txBody>
          <a:bodyPr/>
          <a:lstStyle/>
          <a:p>
            <a:r>
              <a:rPr lang="en-GB" b="1" dirty="0">
                <a:effectLst>
                  <a:outerShdw blurRad="38100" dist="38100" dir="2700000" algn="tl">
                    <a:srgbClr val="000000">
                      <a:alpha val="43137"/>
                    </a:srgbClr>
                  </a:outerShdw>
                </a:effectLst>
              </a:rPr>
              <a:t>Environmental problems</a:t>
            </a:r>
          </a:p>
        </p:txBody>
      </p:sp>
      <p:sp>
        <p:nvSpPr>
          <p:cNvPr id="6" name="TextBox 5">
            <a:extLst>
              <a:ext uri="{FF2B5EF4-FFF2-40B4-BE49-F238E27FC236}">
                <a16:creationId xmlns:a16="http://schemas.microsoft.com/office/drawing/2014/main" id="{9A8331F2-5BFF-44DF-A803-D5107B532524}"/>
              </a:ext>
            </a:extLst>
          </p:cNvPr>
          <p:cNvSpPr txBox="1"/>
          <p:nvPr/>
        </p:nvSpPr>
        <p:spPr>
          <a:xfrm>
            <a:off x="0" y="6519446"/>
            <a:ext cx="3636701" cy="338554"/>
          </a:xfrm>
          <a:prstGeom prst="rect">
            <a:avLst/>
          </a:prstGeom>
          <a:noFill/>
        </p:spPr>
        <p:txBody>
          <a:bodyPr wrap="none" rtlCol="0">
            <a:spAutoFit/>
          </a:bodyPr>
          <a:lstStyle/>
          <a:p>
            <a:r>
              <a:rPr lang="en-GB" sz="1600" dirty="0"/>
              <a:t>Source: Environmental Justice Atlas, 2025</a:t>
            </a:r>
          </a:p>
        </p:txBody>
      </p:sp>
      <p:pic>
        <p:nvPicPr>
          <p:cNvPr id="5122" name="Picture 2" descr="Ej Atlas">
            <a:extLst>
              <a:ext uri="{FF2B5EF4-FFF2-40B4-BE49-F238E27FC236}">
                <a16:creationId xmlns:a16="http://schemas.microsoft.com/office/drawing/2014/main" id="{7AFA8DE6-0357-AA64-3A5C-BB21E86853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04937"/>
            <a:ext cx="9144000" cy="5087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992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7C03F-70ED-4035-BDCF-AFBD572DD53A}"/>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Critical mineral raw materials</a:t>
            </a:r>
          </a:p>
        </p:txBody>
      </p:sp>
      <p:sp>
        <p:nvSpPr>
          <p:cNvPr id="5" name="TextBox 4">
            <a:extLst>
              <a:ext uri="{FF2B5EF4-FFF2-40B4-BE49-F238E27FC236}">
                <a16:creationId xmlns:a16="http://schemas.microsoft.com/office/drawing/2014/main" id="{CC83E474-79A1-4ABC-B169-410EE5F38DDE}"/>
              </a:ext>
            </a:extLst>
          </p:cNvPr>
          <p:cNvSpPr txBox="1"/>
          <p:nvPr/>
        </p:nvSpPr>
        <p:spPr>
          <a:xfrm>
            <a:off x="0" y="6519446"/>
            <a:ext cx="2942344" cy="338554"/>
          </a:xfrm>
          <a:prstGeom prst="rect">
            <a:avLst/>
          </a:prstGeom>
          <a:noFill/>
        </p:spPr>
        <p:txBody>
          <a:bodyPr wrap="none" rtlCol="0">
            <a:spAutoFit/>
          </a:bodyPr>
          <a:lstStyle/>
          <a:p>
            <a:r>
              <a:rPr lang="en-GB" sz="1600" dirty="0"/>
              <a:t>Source: EC Communication, 2017</a:t>
            </a:r>
          </a:p>
        </p:txBody>
      </p:sp>
      <p:graphicFrame>
        <p:nvGraphicFramePr>
          <p:cNvPr id="6" name="Table 5">
            <a:extLst>
              <a:ext uri="{FF2B5EF4-FFF2-40B4-BE49-F238E27FC236}">
                <a16:creationId xmlns:a16="http://schemas.microsoft.com/office/drawing/2014/main" id="{88924B08-61A2-4558-9595-134B35ED1C1B}"/>
              </a:ext>
            </a:extLst>
          </p:cNvPr>
          <p:cNvGraphicFramePr>
            <a:graphicFrameLocks noGrp="1"/>
          </p:cNvGraphicFramePr>
          <p:nvPr>
            <p:extLst>
              <p:ext uri="{D42A27DB-BD31-4B8C-83A1-F6EECF244321}">
                <p14:modId xmlns:p14="http://schemas.microsoft.com/office/powerpoint/2010/main" val="2902474432"/>
              </p:ext>
            </p:extLst>
          </p:nvPr>
        </p:nvGraphicFramePr>
        <p:xfrm>
          <a:off x="1524000" y="1397000"/>
          <a:ext cx="6096000" cy="4820920"/>
        </p:xfrm>
        <a:graphic>
          <a:graphicData uri="http://schemas.openxmlformats.org/drawingml/2006/table">
            <a:tbl>
              <a:tblPr firstRow="1" bandRow="1">
                <a:tableStyleId>{69CF1AB2-1976-4502-BF36-3FF5EA218861}</a:tableStyleId>
              </a:tblPr>
              <a:tblGrid>
                <a:gridCol w="3048000">
                  <a:extLst>
                    <a:ext uri="{9D8B030D-6E8A-4147-A177-3AD203B41FA5}">
                      <a16:colId xmlns:a16="http://schemas.microsoft.com/office/drawing/2014/main" val="2659414807"/>
                    </a:ext>
                  </a:extLst>
                </a:gridCol>
                <a:gridCol w="3048000">
                  <a:extLst>
                    <a:ext uri="{9D8B030D-6E8A-4147-A177-3AD203B41FA5}">
                      <a16:colId xmlns:a16="http://schemas.microsoft.com/office/drawing/2014/main" val="1150381872"/>
                    </a:ext>
                  </a:extLst>
                </a:gridCol>
              </a:tblGrid>
              <a:tr h="370840">
                <a:tc>
                  <a:txBody>
                    <a:bodyPr/>
                    <a:lstStyle/>
                    <a:p>
                      <a:pPr algn="ctr"/>
                      <a:r>
                        <a:rPr lang="en-GB" b="0" dirty="0"/>
                        <a:t>Antimony</a:t>
                      </a:r>
                    </a:p>
                  </a:txBody>
                  <a:tcPr/>
                </a:tc>
                <a:tc>
                  <a:txBody>
                    <a:bodyPr/>
                    <a:lstStyle/>
                    <a:p>
                      <a:pPr algn="ctr"/>
                      <a:r>
                        <a:rPr lang="en-GB" b="0" dirty="0"/>
                        <a:t>Magnesium</a:t>
                      </a:r>
                    </a:p>
                  </a:txBody>
                  <a:tcPr/>
                </a:tc>
                <a:extLst>
                  <a:ext uri="{0D108BD9-81ED-4DB2-BD59-A6C34878D82A}">
                    <a16:rowId xmlns:a16="http://schemas.microsoft.com/office/drawing/2014/main" val="1133523352"/>
                  </a:ext>
                </a:extLst>
              </a:tr>
              <a:tr h="370840">
                <a:tc>
                  <a:txBody>
                    <a:bodyPr/>
                    <a:lstStyle/>
                    <a:p>
                      <a:pPr algn="ctr"/>
                      <a:r>
                        <a:rPr lang="en-GB" dirty="0"/>
                        <a:t>Baryte</a:t>
                      </a:r>
                    </a:p>
                  </a:txBody>
                  <a:tcPr/>
                </a:tc>
                <a:tc>
                  <a:txBody>
                    <a:bodyPr/>
                    <a:lstStyle/>
                    <a:p>
                      <a:pPr algn="ctr"/>
                      <a:r>
                        <a:rPr lang="en-GB" dirty="0"/>
                        <a:t>Natural graphite</a:t>
                      </a:r>
                    </a:p>
                  </a:txBody>
                  <a:tcPr/>
                </a:tc>
                <a:extLst>
                  <a:ext uri="{0D108BD9-81ED-4DB2-BD59-A6C34878D82A}">
                    <a16:rowId xmlns:a16="http://schemas.microsoft.com/office/drawing/2014/main" val="3683926363"/>
                  </a:ext>
                </a:extLst>
              </a:tr>
              <a:tr h="370840">
                <a:tc>
                  <a:txBody>
                    <a:bodyPr/>
                    <a:lstStyle/>
                    <a:p>
                      <a:pPr algn="ctr"/>
                      <a:r>
                        <a:rPr lang="en-GB" dirty="0"/>
                        <a:t>Beryllium</a:t>
                      </a:r>
                    </a:p>
                  </a:txBody>
                  <a:tcPr/>
                </a:tc>
                <a:tc>
                  <a:txBody>
                    <a:bodyPr/>
                    <a:lstStyle/>
                    <a:p>
                      <a:pPr algn="ctr"/>
                      <a:r>
                        <a:rPr lang="en-GB" dirty="0"/>
                        <a:t>Natural rubber</a:t>
                      </a:r>
                    </a:p>
                  </a:txBody>
                  <a:tcPr/>
                </a:tc>
                <a:extLst>
                  <a:ext uri="{0D108BD9-81ED-4DB2-BD59-A6C34878D82A}">
                    <a16:rowId xmlns:a16="http://schemas.microsoft.com/office/drawing/2014/main" val="3541475889"/>
                  </a:ext>
                </a:extLst>
              </a:tr>
              <a:tr h="370840">
                <a:tc>
                  <a:txBody>
                    <a:bodyPr/>
                    <a:lstStyle/>
                    <a:p>
                      <a:pPr algn="ctr"/>
                      <a:r>
                        <a:rPr lang="en-GB" dirty="0"/>
                        <a:t>Bismuth</a:t>
                      </a:r>
                    </a:p>
                  </a:txBody>
                  <a:tcPr/>
                </a:tc>
                <a:tc>
                  <a:txBody>
                    <a:bodyPr/>
                    <a:lstStyle/>
                    <a:p>
                      <a:pPr algn="ctr"/>
                      <a:r>
                        <a:rPr lang="en-GB" dirty="0"/>
                        <a:t>Niobium</a:t>
                      </a:r>
                    </a:p>
                  </a:txBody>
                  <a:tcPr/>
                </a:tc>
                <a:extLst>
                  <a:ext uri="{0D108BD9-81ED-4DB2-BD59-A6C34878D82A}">
                    <a16:rowId xmlns:a16="http://schemas.microsoft.com/office/drawing/2014/main" val="4054039778"/>
                  </a:ext>
                </a:extLst>
              </a:tr>
              <a:tr h="370840">
                <a:tc>
                  <a:txBody>
                    <a:bodyPr/>
                    <a:lstStyle/>
                    <a:p>
                      <a:pPr algn="ctr"/>
                      <a:r>
                        <a:rPr lang="en-GB" dirty="0"/>
                        <a:t>Borate</a:t>
                      </a:r>
                    </a:p>
                  </a:txBody>
                  <a:tcPr/>
                </a:tc>
                <a:tc>
                  <a:txBody>
                    <a:bodyPr/>
                    <a:lstStyle/>
                    <a:p>
                      <a:pPr algn="ctr"/>
                      <a:r>
                        <a:rPr lang="en-GB" dirty="0"/>
                        <a:t>Phosphate rock</a:t>
                      </a:r>
                    </a:p>
                  </a:txBody>
                  <a:tcPr/>
                </a:tc>
                <a:extLst>
                  <a:ext uri="{0D108BD9-81ED-4DB2-BD59-A6C34878D82A}">
                    <a16:rowId xmlns:a16="http://schemas.microsoft.com/office/drawing/2014/main" val="3565247389"/>
                  </a:ext>
                </a:extLst>
              </a:tr>
              <a:tr h="370840">
                <a:tc>
                  <a:txBody>
                    <a:bodyPr/>
                    <a:lstStyle/>
                    <a:p>
                      <a:pPr algn="ctr"/>
                      <a:r>
                        <a:rPr lang="en-GB" dirty="0"/>
                        <a:t>Cobalt</a:t>
                      </a:r>
                    </a:p>
                  </a:txBody>
                  <a:tcPr/>
                </a:tc>
                <a:tc>
                  <a:txBody>
                    <a:bodyPr/>
                    <a:lstStyle/>
                    <a:p>
                      <a:pPr algn="ctr"/>
                      <a:r>
                        <a:rPr lang="en-GB" dirty="0"/>
                        <a:t>Phosphorus</a:t>
                      </a:r>
                    </a:p>
                  </a:txBody>
                  <a:tcPr/>
                </a:tc>
                <a:extLst>
                  <a:ext uri="{0D108BD9-81ED-4DB2-BD59-A6C34878D82A}">
                    <a16:rowId xmlns:a16="http://schemas.microsoft.com/office/drawing/2014/main" val="1619918335"/>
                  </a:ext>
                </a:extLst>
              </a:tr>
              <a:tr h="370840">
                <a:tc>
                  <a:txBody>
                    <a:bodyPr/>
                    <a:lstStyle/>
                    <a:p>
                      <a:pPr algn="ctr"/>
                      <a:r>
                        <a:rPr lang="en-GB" dirty="0"/>
                        <a:t>Coking coal</a:t>
                      </a:r>
                    </a:p>
                  </a:txBody>
                  <a:tcPr/>
                </a:tc>
                <a:tc>
                  <a:txBody>
                    <a:bodyPr/>
                    <a:lstStyle/>
                    <a:p>
                      <a:pPr algn="ctr"/>
                      <a:r>
                        <a:rPr lang="en-GB" dirty="0"/>
                        <a:t>Scandium</a:t>
                      </a:r>
                    </a:p>
                  </a:txBody>
                  <a:tcPr/>
                </a:tc>
                <a:extLst>
                  <a:ext uri="{0D108BD9-81ED-4DB2-BD59-A6C34878D82A}">
                    <a16:rowId xmlns:a16="http://schemas.microsoft.com/office/drawing/2014/main" val="2336307936"/>
                  </a:ext>
                </a:extLst>
              </a:tr>
              <a:tr h="370840">
                <a:tc>
                  <a:txBody>
                    <a:bodyPr/>
                    <a:lstStyle/>
                    <a:p>
                      <a:pPr algn="ctr"/>
                      <a:r>
                        <a:rPr lang="en-GB" dirty="0"/>
                        <a:t>Fluorspar</a:t>
                      </a:r>
                    </a:p>
                  </a:txBody>
                  <a:tcPr/>
                </a:tc>
                <a:tc>
                  <a:txBody>
                    <a:bodyPr/>
                    <a:lstStyle/>
                    <a:p>
                      <a:pPr algn="ctr"/>
                      <a:r>
                        <a:rPr lang="en-GB" dirty="0"/>
                        <a:t>Silicon metal</a:t>
                      </a:r>
                    </a:p>
                  </a:txBody>
                  <a:tcPr/>
                </a:tc>
                <a:extLst>
                  <a:ext uri="{0D108BD9-81ED-4DB2-BD59-A6C34878D82A}">
                    <a16:rowId xmlns:a16="http://schemas.microsoft.com/office/drawing/2014/main" val="2709769534"/>
                  </a:ext>
                </a:extLst>
              </a:tr>
              <a:tr h="370840">
                <a:tc>
                  <a:txBody>
                    <a:bodyPr/>
                    <a:lstStyle/>
                    <a:p>
                      <a:pPr algn="ctr"/>
                      <a:r>
                        <a:rPr lang="en-GB" dirty="0"/>
                        <a:t>Gallium</a:t>
                      </a:r>
                    </a:p>
                  </a:txBody>
                  <a:tcPr/>
                </a:tc>
                <a:tc>
                  <a:txBody>
                    <a:bodyPr/>
                    <a:lstStyle/>
                    <a:p>
                      <a:pPr algn="ctr"/>
                      <a:r>
                        <a:rPr lang="en-GB" dirty="0"/>
                        <a:t>Tantalum</a:t>
                      </a:r>
                    </a:p>
                  </a:txBody>
                  <a:tcPr/>
                </a:tc>
                <a:extLst>
                  <a:ext uri="{0D108BD9-81ED-4DB2-BD59-A6C34878D82A}">
                    <a16:rowId xmlns:a16="http://schemas.microsoft.com/office/drawing/2014/main" val="1897306558"/>
                  </a:ext>
                </a:extLst>
              </a:tr>
              <a:tr h="370840">
                <a:tc>
                  <a:txBody>
                    <a:bodyPr/>
                    <a:lstStyle/>
                    <a:p>
                      <a:pPr algn="ctr"/>
                      <a:r>
                        <a:rPr lang="en-GB" dirty="0"/>
                        <a:t>Germanium</a:t>
                      </a:r>
                    </a:p>
                  </a:txBody>
                  <a:tcPr/>
                </a:tc>
                <a:tc>
                  <a:txBody>
                    <a:bodyPr/>
                    <a:lstStyle/>
                    <a:p>
                      <a:pPr algn="ctr"/>
                      <a:r>
                        <a:rPr lang="en-GB" dirty="0"/>
                        <a:t>Tungsten</a:t>
                      </a:r>
                    </a:p>
                  </a:txBody>
                  <a:tcPr/>
                </a:tc>
                <a:extLst>
                  <a:ext uri="{0D108BD9-81ED-4DB2-BD59-A6C34878D82A}">
                    <a16:rowId xmlns:a16="http://schemas.microsoft.com/office/drawing/2014/main" val="1542935806"/>
                  </a:ext>
                </a:extLst>
              </a:tr>
              <a:tr h="370840">
                <a:tc>
                  <a:txBody>
                    <a:bodyPr/>
                    <a:lstStyle/>
                    <a:p>
                      <a:pPr algn="ctr"/>
                      <a:r>
                        <a:rPr lang="en-GB" dirty="0"/>
                        <a:t>Hafnium</a:t>
                      </a:r>
                    </a:p>
                  </a:txBody>
                  <a:tcPr/>
                </a:tc>
                <a:tc>
                  <a:txBody>
                    <a:bodyPr/>
                    <a:lstStyle/>
                    <a:p>
                      <a:pPr algn="ctr"/>
                      <a:r>
                        <a:rPr lang="en-GB" dirty="0"/>
                        <a:t>Vanadium</a:t>
                      </a:r>
                    </a:p>
                  </a:txBody>
                  <a:tcPr/>
                </a:tc>
                <a:extLst>
                  <a:ext uri="{0D108BD9-81ED-4DB2-BD59-A6C34878D82A}">
                    <a16:rowId xmlns:a16="http://schemas.microsoft.com/office/drawing/2014/main" val="3958210845"/>
                  </a:ext>
                </a:extLst>
              </a:tr>
              <a:tr h="370840">
                <a:tc>
                  <a:txBody>
                    <a:bodyPr/>
                    <a:lstStyle/>
                    <a:p>
                      <a:pPr algn="ctr"/>
                      <a:r>
                        <a:rPr lang="en-GB" dirty="0"/>
                        <a:t>Helium</a:t>
                      </a:r>
                    </a:p>
                  </a:txBody>
                  <a:tcPr/>
                </a:tc>
                <a:tc>
                  <a:txBody>
                    <a:bodyPr/>
                    <a:lstStyle/>
                    <a:p>
                      <a:pPr algn="ctr"/>
                      <a:r>
                        <a:rPr lang="en-GB" dirty="0"/>
                        <a:t>Platinum group metals</a:t>
                      </a:r>
                    </a:p>
                  </a:txBody>
                  <a:tcPr/>
                </a:tc>
                <a:extLst>
                  <a:ext uri="{0D108BD9-81ED-4DB2-BD59-A6C34878D82A}">
                    <a16:rowId xmlns:a16="http://schemas.microsoft.com/office/drawing/2014/main" val="157360020"/>
                  </a:ext>
                </a:extLst>
              </a:tr>
              <a:tr h="370840">
                <a:tc>
                  <a:txBody>
                    <a:bodyPr/>
                    <a:lstStyle/>
                    <a:p>
                      <a:pPr algn="ctr"/>
                      <a:r>
                        <a:rPr lang="en-GB" dirty="0"/>
                        <a:t>Indium</a:t>
                      </a:r>
                    </a:p>
                  </a:txBody>
                  <a:tcPr/>
                </a:tc>
                <a:tc>
                  <a:txBody>
                    <a:bodyPr/>
                    <a:lstStyle/>
                    <a:p>
                      <a:pPr algn="ctr"/>
                      <a:r>
                        <a:rPr lang="en-GB" dirty="0"/>
                        <a:t>Heavy &amp; light REE</a:t>
                      </a:r>
                    </a:p>
                  </a:txBody>
                  <a:tcPr/>
                </a:tc>
                <a:extLst>
                  <a:ext uri="{0D108BD9-81ED-4DB2-BD59-A6C34878D82A}">
                    <a16:rowId xmlns:a16="http://schemas.microsoft.com/office/drawing/2014/main" val="799297549"/>
                  </a:ext>
                </a:extLst>
              </a:tr>
            </a:tbl>
          </a:graphicData>
        </a:graphic>
      </p:graphicFrame>
    </p:spTree>
    <p:extLst>
      <p:ext uri="{BB962C8B-B14F-4D97-AF65-F5344CB8AC3E}">
        <p14:creationId xmlns:p14="http://schemas.microsoft.com/office/powerpoint/2010/main" val="3872655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ritical Minerals are a part of everyday life. An infographic of a house, car and the various rooms with appliances and materials made from critical minerals.">
            <a:extLst>
              <a:ext uri="{FF2B5EF4-FFF2-40B4-BE49-F238E27FC236}">
                <a16:creationId xmlns:a16="http://schemas.microsoft.com/office/drawing/2014/main" id="{5AD37C13-9462-6535-553B-67E6BB3C6B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38B973C-809C-71E1-D7BD-AE153954BCEF}"/>
              </a:ext>
            </a:extLst>
          </p:cNvPr>
          <p:cNvSpPr txBox="1"/>
          <p:nvPr/>
        </p:nvSpPr>
        <p:spPr>
          <a:xfrm>
            <a:off x="0" y="6519446"/>
            <a:ext cx="4024500" cy="338554"/>
          </a:xfrm>
          <a:prstGeom prst="rect">
            <a:avLst/>
          </a:prstGeom>
          <a:noFill/>
        </p:spPr>
        <p:txBody>
          <a:bodyPr wrap="none" rtlCol="0">
            <a:spAutoFit/>
          </a:bodyPr>
          <a:lstStyle/>
          <a:p>
            <a:r>
              <a:rPr lang="en-GB" sz="1600" dirty="0"/>
              <a:t>Source: Bureau of Ocean Energy Management</a:t>
            </a:r>
          </a:p>
        </p:txBody>
      </p:sp>
    </p:spTree>
    <p:extLst>
      <p:ext uri="{BB962C8B-B14F-4D97-AF65-F5344CB8AC3E}">
        <p14:creationId xmlns:p14="http://schemas.microsoft.com/office/powerpoint/2010/main" val="2162819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map showing that global production of the 18 minerals on the UK’s critical minerals list is concentrated in seven countries which are Brazil, the Democratic Republic of Congo, South Africa, Russia, Vietnam, Australia and China. ">
            <a:extLst>
              <a:ext uri="{FF2B5EF4-FFF2-40B4-BE49-F238E27FC236}">
                <a16:creationId xmlns:a16="http://schemas.microsoft.com/office/drawing/2014/main" id="{0CEC723F-1BAA-273C-AA56-8C439B70FB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68998"/>
            <a:ext cx="9144000" cy="51958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8800290-9525-E760-3FA1-BE2E9E5328A1}"/>
              </a:ext>
            </a:extLst>
          </p:cNvPr>
          <p:cNvSpPr txBox="1"/>
          <p:nvPr/>
        </p:nvSpPr>
        <p:spPr>
          <a:xfrm>
            <a:off x="0" y="6597576"/>
            <a:ext cx="9144000" cy="276999"/>
          </a:xfrm>
          <a:prstGeom prst="rect">
            <a:avLst/>
          </a:prstGeom>
          <a:noFill/>
        </p:spPr>
        <p:txBody>
          <a:bodyPr wrap="square" rtlCol="0">
            <a:spAutoFit/>
          </a:bodyPr>
          <a:lstStyle/>
          <a:p>
            <a:r>
              <a:rPr lang="en-GB" sz="1200" dirty="0"/>
              <a:t>Source: Resilience for the Future: The UK’s Critical Minerals Strategy based on data from the UK Critical Minerals Intelligence Centre, 2022</a:t>
            </a:r>
            <a:endParaRPr lang="en-US" sz="1200" dirty="0"/>
          </a:p>
        </p:txBody>
      </p:sp>
      <p:sp>
        <p:nvSpPr>
          <p:cNvPr id="4" name="Title 1">
            <a:extLst>
              <a:ext uri="{FF2B5EF4-FFF2-40B4-BE49-F238E27FC236}">
                <a16:creationId xmlns:a16="http://schemas.microsoft.com/office/drawing/2014/main" id="{DCE1FE3D-0B97-0567-DDED-D91878CC3C28}"/>
              </a:ext>
            </a:extLst>
          </p:cNvPr>
          <p:cNvSpPr txBox="1">
            <a:spLocks/>
          </p:cNvSpPr>
          <p:nvPr/>
        </p:nvSpPr>
        <p:spPr>
          <a:xfrm>
            <a:off x="628650" y="365126"/>
            <a:ext cx="78867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effectLst>
                  <a:outerShdw blurRad="38100" dist="38100" dir="2700000" algn="tl">
                    <a:srgbClr val="000000">
                      <a:alpha val="43137"/>
                    </a:srgbClr>
                  </a:outerShdw>
                </a:effectLst>
              </a:rPr>
              <a:t>Where are they found?</a:t>
            </a:r>
          </a:p>
        </p:txBody>
      </p:sp>
    </p:spTree>
    <p:extLst>
      <p:ext uri="{BB962C8B-B14F-4D97-AF65-F5344CB8AC3E}">
        <p14:creationId xmlns:p14="http://schemas.microsoft.com/office/powerpoint/2010/main" val="18842305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8099714" cy="1325563"/>
          </a:xfrm>
        </p:spPr>
        <p:txBody>
          <a:bodyPr/>
          <a:lstStyle/>
          <a:p>
            <a:r>
              <a:rPr lang="en-GB" b="1" dirty="0">
                <a:effectLst>
                  <a:outerShdw blurRad="38100" dist="38100" dir="2700000" algn="tl">
                    <a:srgbClr val="000000">
                      <a:alpha val="43137"/>
                    </a:srgbClr>
                  </a:outerShdw>
                </a:effectLst>
              </a:rPr>
              <a:t>Reimagining construction materials</a:t>
            </a:r>
          </a:p>
        </p:txBody>
      </p:sp>
      <p:pic>
        <p:nvPicPr>
          <p:cNvPr id="1026" name="Picture 2" descr="Image result for aggregates from pulverised fly a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7457" y="1690689"/>
            <a:ext cx="2358736" cy="23264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1013" y="1690689"/>
            <a:ext cx="3571875" cy="47625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CA82A38-6917-47D3-B06C-CB5AC0009A27}"/>
              </a:ext>
            </a:extLst>
          </p:cNvPr>
          <p:cNvSpPr txBox="1"/>
          <p:nvPr/>
        </p:nvSpPr>
        <p:spPr>
          <a:xfrm>
            <a:off x="0" y="6519446"/>
            <a:ext cx="5689699" cy="338554"/>
          </a:xfrm>
          <a:prstGeom prst="rect">
            <a:avLst/>
          </a:prstGeom>
          <a:noFill/>
        </p:spPr>
        <p:txBody>
          <a:bodyPr wrap="none" rtlCol="0">
            <a:spAutoFit/>
          </a:bodyPr>
          <a:lstStyle/>
          <a:p>
            <a:r>
              <a:rPr lang="en-GB" sz="1600" dirty="0"/>
              <a:t>Source: Concrete Basics / The Engineer / Material Transformations</a:t>
            </a:r>
          </a:p>
        </p:txBody>
      </p:sp>
      <p:pic>
        <p:nvPicPr>
          <p:cNvPr id="4" name="Picture 3"/>
          <p:cNvPicPr>
            <a:picLocks noChangeAspect="1"/>
          </p:cNvPicPr>
          <p:nvPr/>
        </p:nvPicPr>
        <p:blipFill>
          <a:blip r:embed="rId4"/>
          <a:stretch>
            <a:fillRect/>
          </a:stretch>
        </p:blipFill>
        <p:spPr>
          <a:xfrm>
            <a:off x="628650" y="4229271"/>
            <a:ext cx="3836350" cy="2154258"/>
          </a:xfrm>
          <a:prstGeom prst="rect">
            <a:avLst/>
          </a:prstGeom>
        </p:spPr>
      </p:pic>
    </p:spTree>
    <p:extLst>
      <p:ext uri="{BB962C8B-B14F-4D97-AF65-F5344CB8AC3E}">
        <p14:creationId xmlns:p14="http://schemas.microsoft.com/office/powerpoint/2010/main" val="162470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178" y="94167"/>
            <a:ext cx="7886700" cy="1325563"/>
          </a:xfrm>
        </p:spPr>
        <p:txBody>
          <a:bodyPr/>
          <a:lstStyle/>
          <a:p>
            <a:r>
              <a:rPr lang="en-GB" b="1" dirty="0">
                <a:effectLst>
                  <a:outerShdw blurRad="38100" dist="38100" dir="2700000" algn="tl">
                    <a:srgbClr val="000000">
                      <a:alpha val="43137"/>
                    </a:srgbClr>
                  </a:outerShdw>
                </a:effectLst>
              </a:rPr>
              <a:t>Innovations in materials?</a:t>
            </a:r>
          </a:p>
        </p:txBody>
      </p:sp>
      <p:pic>
        <p:nvPicPr>
          <p:cNvPr id="2050" name="Picture 2" descr="CREDIT Chris Tubbs Aluminium fo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726" y="1203706"/>
            <a:ext cx="4407802" cy="293997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4654791" y="1203706"/>
            <a:ext cx="4407802" cy="2939970"/>
          </a:xfrm>
          <a:prstGeom prst="rect">
            <a:avLst/>
          </a:prstGeom>
        </p:spPr>
      </p:pic>
      <p:pic>
        <p:nvPicPr>
          <p:cNvPr id="5" name="Picture 4"/>
          <p:cNvPicPr>
            <a:picLocks noChangeAspect="1"/>
          </p:cNvPicPr>
          <p:nvPr/>
        </p:nvPicPr>
        <p:blipFill>
          <a:blip r:embed="rId4"/>
          <a:stretch>
            <a:fillRect/>
          </a:stretch>
        </p:blipFill>
        <p:spPr>
          <a:xfrm>
            <a:off x="864246" y="4292930"/>
            <a:ext cx="3611780" cy="2409029"/>
          </a:xfrm>
          <a:prstGeom prst="rect">
            <a:avLst/>
          </a:prstGeom>
        </p:spPr>
      </p:pic>
      <p:pic>
        <p:nvPicPr>
          <p:cNvPr id="6" name="Picture 5"/>
          <p:cNvPicPr>
            <a:picLocks noChangeAspect="1"/>
          </p:cNvPicPr>
          <p:nvPr/>
        </p:nvPicPr>
        <p:blipFill>
          <a:blip r:embed="rId5"/>
          <a:stretch>
            <a:fillRect/>
          </a:stretch>
        </p:blipFill>
        <p:spPr>
          <a:xfrm>
            <a:off x="4753746" y="4292930"/>
            <a:ext cx="3611779" cy="2409029"/>
          </a:xfrm>
          <a:prstGeom prst="rect">
            <a:avLst/>
          </a:prstGeom>
        </p:spPr>
      </p:pic>
    </p:spTree>
    <p:extLst>
      <p:ext uri="{BB962C8B-B14F-4D97-AF65-F5344CB8AC3E}">
        <p14:creationId xmlns:p14="http://schemas.microsoft.com/office/powerpoint/2010/main" val="12132325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Innovations in materials?</a:t>
            </a:r>
          </a:p>
        </p:txBody>
      </p:sp>
      <p:pic>
        <p:nvPicPr>
          <p:cNvPr id="3076" name="Picture 4" descr="CREDIT Chris Tubbs Transparent woo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4176" y="3471395"/>
            <a:ext cx="4808723" cy="320738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REDIT Chris Tubbs Stabilised soil from Per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936" y="1573481"/>
            <a:ext cx="4270381" cy="284414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CA82A38-6917-47D3-B06C-CB5AC0009A27}"/>
              </a:ext>
            </a:extLst>
          </p:cNvPr>
          <p:cNvSpPr txBox="1"/>
          <p:nvPr/>
        </p:nvSpPr>
        <p:spPr>
          <a:xfrm>
            <a:off x="0" y="6519446"/>
            <a:ext cx="2431948" cy="338554"/>
          </a:xfrm>
          <a:prstGeom prst="rect">
            <a:avLst/>
          </a:prstGeom>
          <a:noFill/>
        </p:spPr>
        <p:txBody>
          <a:bodyPr wrap="none" rtlCol="0">
            <a:spAutoFit/>
          </a:bodyPr>
          <a:lstStyle/>
          <a:p>
            <a:r>
              <a:rPr lang="en-GB" sz="1600" dirty="0"/>
              <a:t>Source: Construction News</a:t>
            </a:r>
          </a:p>
        </p:txBody>
      </p:sp>
    </p:spTree>
    <p:extLst>
      <p:ext uri="{BB962C8B-B14F-4D97-AF65-F5344CB8AC3E}">
        <p14:creationId xmlns:p14="http://schemas.microsoft.com/office/powerpoint/2010/main" val="37186574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58CFE-AACE-4ED9-93F2-49B98C6C9415}"/>
              </a:ext>
            </a:extLst>
          </p:cNvPr>
          <p:cNvSpPr>
            <a:spLocks noGrp="1"/>
          </p:cNvSpPr>
          <p:nvPr>
            <p:ph type="title"/>
          </p:nvPr>
        </p:nvSpPr>
        <p:spPr/>
        <p:txBody>
          <a:bodyPr/>
          <a:lstStyle/>
          <a:p>
            <a:r>
              <a:rPr lang="en-GB" b="1" dirty="0">
                <a:effectLst>
                  <a:outerShdw blurRad="38100" dist="38100" dir="2700000" algn="tl">
                    <a:srgbClr val="000000">
                      <a:alpha val="43137"/>
                    </a:srgbClr>
                  </a:outerShdw>
                </a:effectLst>
              </a:rPr>
              <a:t>Useful information</a:t>
            </a:r>
          </a:p>
        </p:txBody>
      </p:sp>
      <p:sp>
        <p:nvSpPr>
          <p:cNvPr id="3" name="Content Placeholder 2">
            <a:extLst>
              <a:ext uri="{FF2B5EF4-FFF2-40B4-BE49-F238E27FC236}">
                <a16:creationId xmlns:a16="http://schemas.microsoft.com/office/drawing/2014/main" id="{DFF2871E-FA7F-4483-AFE7-F033D2DD0D64}"/>
              </a:ext>
            </a:extLst>
          </p:cNvPr>
          <p:cNvSpPr>
            <a:spLocks noGrp="1"/>
          </p:cNvSpPr>
          <p:nvPr>
            <p:ph idx="1"/>
          </p:nvPr>
        </p:nvSpPr>
        <p:spPr/>
        <p:txBody>
          <a:bodyPr/>
          <a:lstStyle/>
          <a:p>
            <a:r>
              <a:rPr lang="en-GB" dirty="0"/>
              <a:t>World Resources Institute (</a:t>
            </a:r>
            <a:r>
              <a:rPr lang="en-GB" dirty="0">
                <a:hlinkClick r:id="rId2"/>
              </a:rPr>
              <a:t>www.wri.org</a:t>
            </a:r>
            <a:r>
              <a:rPr lang="en-GB" dirty="0"/>
              <a:t>)</a:t>
            </a:r>
          </a:p>
          <a:p>
            <a:r>
              <a:rPr lang="en-GB" dirty="0"/>
              <a:t>World Economic Forum (</a:t>
            </a:r>
            <a:r>
              <a:rPr lang="en-GB" dirty="0">
                <a:hlinkClick r:id="rId3"/>
              </a:rPr>
              <a:t>www.weforum.org</a:t>
            </a:r>
            <a:r>
              <a:rPr lang="en-GB" dirty="0"/>
              <a:t>)</a:t>
            </a:r>
          </a:p>
          <a:p>
            <a:r>
              <a:rPr lang="en-GB" dirty="0"/>
              <a:t>World Energy Council (</a:t>
            </a:r>
            <a:r>
              <a:rPr lang="en-GB" dirty="0">
                <a:hlinkClick r:id="rId4"/>
              </a:rPr>
              <a:t>www.worldenergy.org</a:t>
            </a:r>
            <a:r>
              <a:rPr lang="en-GB" dirty="0"/>
              <a:t>)</a:t>
            </a:r>
          </a:p>
          <a:p>
            <a:r>
              <a:rPr lang="en-GB"/>
              <a:t>European </a:t>
            </a:r>
            <a:r>
              <a:rPr lang="en-GB" dirty="0"/>
              <a:t>Commission</a:t>
            </a:r>
          </a:p>
          <a:p>
            <a:r>
              <a:rPr lang="en-GB" dirty="0"/>
              <a:t>British Geological Survey – Minerals UK </a:t>
            </a:r>
          </a:p>
          <a:p>
            <a:r>
              <a:rPr lang="en-GB" dirty="0"/>
              <a:t>UK Quality Ash Association (</a:t>
            </a:r>
            <a:r>
              <a:rPr lang="en-GB" dirty="0">
                <a:hlinkClick r:id="rId5"/>
              </a:rPr>
              <a:t>www.ukqaa.org.uk</a:t>
            </a:r>
            <a:r>
              <a:rPr lang="en-GB" dirty="0"/>
              <a:t>)</a:t>
            </a:r>
          </a:p>
          <a:p>
            <a:r>
              <a:rPr lang="en-GB" dirty="0"/>
              <a:t>Construction News (</a:t>
            </a:r>
            <a:r>
              <a:rPr lang="en-GB" dirty="0">
                <a:hlinkClick r:id="rId6"/>
              </a:rPr>
              <a:t>www.constructionnews.co.uk</a:t>
            </a:r>
            <a:r>
              <a:rPr lang="en-GB" dirty="0"/>
              <a:t>)  </a:t>
            </a:r>
          </a:p>
          <a:p>
            <a:endParaRPr lang="en-GB" dirty="0"/>
          </a:p>
        </p:txBody>
      </p:sp>
    </p:spTree>
    <p:extLst>
      <p:ext uri="{BB962C8B-B14F-4D97-AF65-F5344CB8AC3E}">
        <p14:creationId xmlns:p14="http://schemas.microsoft.com/office/powerpoint/2010/main" val="19788807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364</Words>
  <Application>Microsoft Office PowerPoint</Application>
  <PresentationFormat>On-screen Show (4:3)</PresentationFormat>
  <Paragraphs>86</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Calibri Light</vt:lpstr>
      <vt:lpstr>Times New Roman</vt:lpstr>
      <vt:lpstr>Office Theme</vt:lpstr>
      <vt:lpstr>Future availability of resources</vt:lpstr>
      <vt:lpstr>PowerPoint Presentation</vt:lpstr>
      <vt:lpstr>PowerPoint Presentation</vt:lpstr>
      <vt:lpstr>PowerPoint Presentation</vt:lpstr>
      <vt:lpstr>Consequence of resource exploitation</vt:lpstr>
      <vt:lpstr>Energy</vt:lpstr>
      <vt:lpstr>PowerPoint Presentation</vt:lpstr>
      <vt:lpstr>PowerPoint Presentation</vt:lpstr>
      <vt:lpstr>PowerPoint Presentation</vt:lpstr>
      <vt:lpstr>PowerPoint Presentation</vt:lpstr>
      <vt:lpstr>PowerPoint Presentation</vt:lpstr>
      <vt:lpstr>Water </vt:lpstr>
      <vt:lpstr>Future scenario </vt:lpstr>
      <vt:lpstr>PowerPoint Presentation</vt:lpstr>
      <vt:lpstr>Resource depletion</vt:lpstr>
      <vt:lpstr>Top 5 facts: Total mining on Earth</vt:lpstr>
      <vt:lpstr>Rare Earth Elements (REE)</vt:lpstr>
      <vt:lpstr>Rare Earth Element mining: Baotou, China</vt:lpstr>
      <vt:lpstr>Environmental problems</vt:lpstr>
      <vt:lpstr>Critical mineral raw materials</vt:lpstr>
      <vt:lpstr>PowerPoint Presentation</vt:lpstr>
      <vt:lpstr>PowerPoint Presentation</vt:lpstr>
      <vt:lpstr>Reimagining construction materials</vt:lpstr>
      <vt:lpstr>Innovations in materials?</vt:lpstr>
      <vt:lpstr>Innovations in materials?</vt:lpstr>
      <vt:lpstr>Useful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availability of resources</dc:title>
  <dc:creator>Owner</dc:creator>
  <cp:lastModifiedBy>Lara Hopkinson</cp:lastModifiedBy>
  <cp:revision>46</cp:revision>
  <dcterms:created xsi:type="dcterms:W3CDTF">2017-10-20T08:20:26Z</dcterms:created>
  <dcterms:modified xsi:type="dcterms:W3CDTF">2026-02-23T11:28:20Z</dcterms:modified>
</cp:coreProperties>
</file>