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7" r:id="rId2"/>
    <p:sldId id="261" r:id="rId3"/>
    <p:sldId id="259" r:id="rId4"/>
    <p:sldId id="260" r:id="rId5"/>
    <p:sldId id="272" r:id="rId6"/>
    <p:sldId id="262" r:id="rId7"/>
    <p:sldId id="270" r:id="rId8"/>
    <p:sldId id="271" r:id="rId9"/>
    <p:sldId id="273" r:id="rId10"/>
    <p:sldId id="274" r:id="rId11"/>
    <p:sldId id="275" r:id="rId12"/>
    <p:sldId id="276" r:id="rId13"/>
    <p:sldId id="277" r:id="rId14"/>
    <p:sldId id="278" r:id="rId15"/>
    <p:sldId id="279" r:id="rId16"/>
    <p:sldId id="280" r:id="rId1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959" autoAdjust="0"/>
    <p:restoredTop sz="94660"/>
  </p:normalViewPr>
  <p:slideViewPr>
    <p:cSldViewPr snapToGrid="0">
      <p:cViewPr varScale="1">
        <p:scale>
          <a:sx n="115" d="100"/>
          <a:sy n="115" d="100"/>
        </p:scale>
        <p:origin x="1302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E0B0E4-BFB2-45EF-B44E-0D2084CE85CD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26/02/2019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E539EF-0347-4BA9-8E95-16E3AFF8725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920920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E0B0E4-BFB2-45EF-B44E-0D2084CE85CD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26/02/2019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E539EF-0347-4BA9-8E95-16E3AFF8725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560269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E0B0E4-BFB2-45EF-B44E-0D2084CE85CD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26/02/2019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E539EF-0347-4BA9-8E95-16E3AFF8725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5523803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E0B0E4-BFB2-45EF-B44E-0D2084CE85CD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26/02/2019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E539EF-0347-4BA9-8E95-16E3AFF8725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4909168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E0B0E4-BFB2-45EF-B44E-0D2084CE85CD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26/02/2019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E539EF-0347-4BA9-8E95-16E3AFF8725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392339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E0B0E4-BFB2-45EF-B44E-0D2084CE85CD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26/02/2019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E539EF-0347-4BA9-8E95-16E3AFF8725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877991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E0B0E4-BFB2-45EF-B44E-0D2084CE85CD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26/02/2019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E539EF-0347-4BA9-8E95-16E3AFF8725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523030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E0B0E4-BFB2-45EF-B44E-0D2084CE85CD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26/02/2019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E539EF-0347-4BA9-8E95-16E3AFF8725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5714794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E0B0E4-BFB2-45EF-B44E-0D2084CE85CD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26/02/2019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E539EF-0347-4BA9-8E95-16E3AFF8725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658036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E0B0E4-BFB2-45EF-B44E-0D2084CE85CD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26/02/2019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E539EF-0347-4BA9-8E95-16E3AFF8725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076309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E0B0E4-BFB2-45EF-B44E-0D2084CE85CD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26/02/2019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E539EF-0347-4BA9-8E95-16E3AFF8725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4378374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alphaModFix amt="90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9E0B0E4-BFB2-45EF-B44E-0D2084CE85CD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26/02/2019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2E539EF-0347-4BA9-8E95-16E3AFF8725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155230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speechinminutes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6632"/>
            <a:ext cx="7772400" cy="3744416"/>
          </a:xfrm>
        </p:spPr>
        <p:txBody>
          <a:bodyPr>
            <a:normAutofit/>
          </a:bodyPr>
          <a:lstStyle/>
          <a:p>
            <a:pPr>
              <a:lnSpc>
                <a:spcPct val="115000"/>
              </a:lnSpc>
            </a:pPr>
            <a:r>
              <a:rPr lang="en-US" b="1" dirty="0" smtClean="0">
                <a:ea typeface="Times New Roman"/>
                <a:cs typeface="Calibri"/>
              </a:rPr>
              <a:t>Everyday Life in Ancient Rome </a:t>
            </a:r>
            <a:r>
              <a:rPr lang="en-US" sz="2000" b="1" dirty="0" smtClean="0">
                <a:ea typeface="Times New Roman"/>
                <a:cs typeface="Calibri"/>
              </a:rPr>
              <a:t/>
            </a:r>
            <a:br>
              <a:rPr lang="en-US" sz="2000" b="1" dirty="0" smtClean="0">
                <a:ea typeface="Times New Roman"/>
                <a:cs typeface="Calibri"/>
              </a:rPr>
            </a:br>
            <a:r>
              <a:rPr lang="en-US" sz="1000" b="1" dirty="0" smtClean="0">
                <a:ea typeface="Times New Roman"/>
                <a:cs typeface="Calibri"/>
              </a:rPr>
              <a:t/>
            </a:r>
            <a:br>
              <a:rPr lang="en-US" sz="1000" b="1" dirty="0" smtClean="0">
                <a:ea typeface="Times New Roman"/>
                <a:cs typeface="Calibri"/>
              </a:rPr>
            </a:br>
            <a:r>
              <a:rPr lang="en-GB" sz="2800" b="1" dirty="0" smtClean="0"/>
              <a:t> Group Presentation Overview </a:t>
            </a:r>
            <a:br>
              <a:rPr lang="en-GB" sz="2800" b="1" dirty="0" smtClean="0"/>
            </a:br>
            <a:r>
              <a:rPr lang="en-GB" sz="2000" dirty="0">
                <a:ea typeface="Times New Roman"/>
                <a:cs typeface="Times New Roman"/>
              </a:rPr>
              <a:t/>
            </a:r>
            <a:br>
              <a:rPr lang="en-GB" sz="2000" dirty="0">
                <a:ea typeface="Times New Roman"/>
                <a:cs typeface="Times New Roman"/>
              </a:rPr>
            </a:b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90955" y="5949280"/>
            <a:ext cx="6400800" cy="744488"/>
          </a:xfrm>
        </p:spPr>
        <p:txBody>
          <a:bodyPr/>
          <a:lstStyle/>
          <a:p>
            <a:pPr>
              <a:lnSpc>
                <a:spcPct val="115000"/>
              </a:lnSpc>
            </a:pPr>
            <a:r>
              <a:rPr lang="en-GB" b="1" dirty="0" smtClean="0">
                <a:solidFill>
                  <a:schemeClr val="tx1"/>
                </a:solidFill>
                <a:ea typeface="Times New Roman"/>
                <a:cs typeface="Calibri"/>
              </a:rPr>
              <a:t>HPAH4001</a:t>
            </a:r>
            <a:endParaRPr lang="en-GB" sz="1400" dirty="0">
              <a:solidFill>
                <a:schemeClr val="tx1"/>
              </a:solidFill>
              <a:ea typeface="Times New Roman"/>
              <a:cs typeface="Times New Roman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56164" y="2677954"/>
            <a:ext cx="4104409" cy="30885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503277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59099"/>
          </a:xfrm>
        </p:spPr>
        <p:txBody>
          <a:bodyPr/>
          <a:lstStyle/>
          <a:p>
            <a:r>
              <a:rPr lang="en-GB" b="1" dirty="0" smtClean="0"/>
              <a:t>Assessment Part 3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86743" y="1446415"/>
            <a:ext cx="8802711" cy="541158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600" b="1" dirty="0" smtClean="0"/>
              <a:t>Assessment</a:t>
            </a:r>
            <a:r>
              <a:rPr lang="en-GB" sz="3600" b="1" dirty="0"/>
              <a:t>: Group presentation </a:t>
            </a:r>
            <a:r>
              <a:rPr lang="en-GB" sz="3600" b="1" dirty="0" smtClean="0"/>
              <a:t>15 minutes with 5 minutes of questions; worth 25% of the Portfolio mark.</a:t>
            </a:r>
          </a:p>
          <a:p>
            <a:pPr marL="0" indent="0">
              <a:buNone/>
            </a:pPr>
            <a:endParaRPr lang="en-GB" sz="1600" b="1" dirty="0"/>
          </a:p>
          <a:p>
            <a:pPr marL="0" indent="0">
              <a:buNone/>
            </a:pPr>
            <a:r>
              <a:rPr lang="en-GB" dirty="0" smtClean="0"/>
              <a:t>In </a:t>
            </a:r>
            <a:r>
              <a:rPr lang="en-GB" dirty="0"/>
              <a:t>a group of two or three, students will be required to present on a topic (the choice will be arranged in consultation with the lecturer). How the students divide up the relevant sections of the presentation is down to their discretion. </a:t>
            </a:r>
            <a:endParaRPr lang="en-GB" sz="700" dirty="0"/>
          </a:p>
          <a:p>
            <a:pPr marL="0" indent="0">
              <a:buNone/>
            </a:pPr>
            <a:endParaRPr lang="en-GB" sz="2600" b="1" dirty="0"/>
          </a:p>
          <a:p>
            <a:pPr marL="0" indent="0">
              <a:buNone/>
            </a:pP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79732790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Time Slots</a:t>
            </a:r>
            <a:endParaRPr lang="en-GB" b="1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29082716"/>
              </p:ext>
            </p:extLst>
          </p:nvPr>
        </p:nvGraphicFramePr>
        <p:xfrm>
          <a:off x="309092" y="1725768"/>
          <a:ext cx="8377708" cy="4855335"/>
        </p:xfrm>
        <a:graphic>
          <a:graphicData uri="http://schemas.openxmlformats.org/drawingml/2006/table">
            <a:tbl>
              <a:tblPr firstRow="1" firstCol="1" bandRow="1"/>
              <a:tblGrid>
                <a:gridCol w="418885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18885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539483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800" b="1" dirty="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Group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800" b="1" dirty="0" smtClean="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Time (room</a:t>
                      </a:r>
                      <a:r>
                        <a:rPr lang="en-GB" sz="2800" b="1" baseline="0" dirty="0" smtClean="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Art 4</a:t>
                      </a:r>
                      <a:r>
                        <a:rPr lang="en-GB" sz="2800" b="1" dirty="0" smtClean="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)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157926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3200" b="1" dirty="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Group </a:t>
                      </a:r>
                      <a:r>
                        <a:rPr lang="en-GB" sz="3200" b="1" dirty="0" smtClean="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1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3200" dirty="0" smtClean="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2</a:t>
                      </a:r>
                      <a:r>
                        <a:rPr lang="en-GB" sz="3200" baseline="0" dirty="0" smtClean="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pm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157926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3200" b="1" dirty="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Group 2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3200" dirty="0" smtClean="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2:30 pm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5764269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Time Slots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24140509"/>
              </p:ext>
            </p:extLst>
          </p:nvPr>
        </p:nvGraphicFramePr>
        <p:xfrm>
          <a:off x="457198" y="1674256"/>
          <a:ext cx="8081494" cy="4687907"/>
        </p:xfrm>
        <a:graphic>
          <a:graphicData uri="http://schemas.openxmlformats.org/drawingml/2006/table">
            <a:tbl>
              <a:tblPr firstRow="1" firstCol="1" bandRow="1"/>
              <a:tblGrid>
                <a:gridCol w="404074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04074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585989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3200" b="1" dirty="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Group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3200" b="1" dirty="0" smtClean="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Time (room Tucker 2)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343953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3200" b="1" dirty="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Group </a:t>
                      </a:r>
                      <a:r>
                        <a:rPr lang="en-GB" sz="3200" b="1" dirty="0" smtClean="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3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3200" dirty="0" smtClean="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3</a:t>
                      </a:r>
                      <a:r>
                        <a:rPr lang="en-GB" sz="3200" baseline="0" dirty="0" smtClean="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pm</a:t>
                      </a:r>
                      <a:r>
                        <a:rPr lang="en-GB" sz="3200" dirty="0" smtClean="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757965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3200" b="1" dirty="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Group </a:t>
                      </a:r>
                      <a:r>
                        <a:rPr lang="en-GB" sz="3200" b="1" dirty="0" smtClean="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4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3200" baseline="0" dirty="0" smtClean="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3:30 pm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900598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Groups Topics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41916"/>
          </a:xfrm>
        </p:spPr>
        <p:txBody>
          <a:bodyPr/>
          <a:lstStyle/>
          <a:p>
            <a:r>
              <a:rPr lang="en-GB" dirty="0" smtClean="0"/>
              <a:t>Need to send me your topic proposal by 2 pm on Wednesday. Email me this (cc in your partners).</a:t>
            </a:r>
          </a:p>
          <a:p>
            <a:endParaRPr lang="en-GB" dirty="0"/>
          </a:p>
          <a:p>
            <a:r>
              <a:rPr lang="en-GB" dirty="0" smtClean="0"/>
              <a:t>First come first serve basis for time slots (i.e. if you want to </a:t>
            </a:r>
            <a:r>
              <a:rPr lang="en-GB" dirty="0" err="1" smtClean="0"/>
              <a:t>bagsie</a:t>
            </a:r>
            <a:r>
              <a:rPr lang="en-GB" dirty="0" smtClean="0"/>
              <a:t> a late (or early) slot).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9388019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0304" y="274638"/>
            <a:ext cx="8731876" cy="1143000"/>
          </a:xfrm>
        </p:spPr>
        <p:txBody>
          <a:bodyPr>
            <a:normAutofit/>
          </a:bodyPr>
          <a:lstStyle/>
          <a:p>
            <a:r>
              <a:rPr lang="en-GB" b="1" dirty="0" smtClean="0"/>
              <a:t>Topic Suggestion (not proscriptive)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8027"/>
          </a:xfrm>
        </p:spPr>
        <p:txBody>
          <a:bodyPr/>
          <a:lstStyle/>
          <a:p>
            <a:pPr marL="0" indent="0">
              <a:buNone/>
            </a:pPr>
            <a:r>
              <a:rPr lang="en-GB" dirty="0" smtClean="0"/>
              <a:t>Slavery and Roman Society</a:t>
            </a:r>
          </a:p>
          <a:p>
            <a:pPr marL="0" indent="0">
              <a:buNone/>
            </a:pPr>
            <a:endParaRPr lang="en-GB" sz="500" dirty="0"/>
          </a:p>
          <a:p>
            <a:r>
              <a:rPr lang="en-GB" dirty="0" smtClean="0"/>
              <a:t>Potential issues you could consider:</a:t>
            </a:r>
          </a:p>
          <a:p>
            <a:pPr lvl="1"/>
            <a:r>
              <a:rPr lang="en-GB" dirty="0" smtClean="0"/>
              <a:t>What can the evidence tell us about the economic roles performed by slaves in Roman society? </a:t>
            </a:r>
          </a:p>
          <a:p>
            <a:pPr lvl="1"/>
            <a:r>
              <a:rPr lang="en-GB" dirty="0" smtClean="0"/>
              <a:t>What evidence is there for social bonds between masters and (ex) slaves in the Roman world?</a:t>
            </a:r>
          </a:p>
          <a:p>
            <a:pPr lvl="1"/>
            <a:r>
              <a:rPr lang="en-GB" dirty="0" smtClean="0"/>
              <a:t>Can Rome be classed as a “slave society” in the Late Republican and Imperial periods?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0742931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0304" y="274638"/>
            <a:ext cx="8731876" cy="1143000"/>
          </a:xfrm>
        </p:spPr>
        <p:txBody>
          <a:bodyPr>
            <a:normAutofit/>
          </a:bodyPr>
          <a:lstStyle/>
          <a:p>
            <a:r>
              <a:rPr lang="en-GB" b="1" dirty="0" smtClean="0"/>
              <a:t>Topic Suggestion (not proscriptive)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8027"/>
          </a:xfrm>
        </p:spPr>
        <p:txBody>
          <a:bodyPr/>
          <a:lstStyle/>
          <a:p>
            <a:pPr marL="0" indent="0">
              <a:buNone/>
            </a:pPr>
            <a:r>
              <a:rPr lang="en-GB" dirty="0" smtClean="0"/>
              <a:t>Banquets.</a:t>
            </a:r>
          </a:p>
          <a:p>
            <a:pPr marL="0" indent="0">
              <a:buNone/>
            </a:pPr>
            <a:endParaRPr lang="en-GB" sz="500" dirty="0"/>
          </a:p>
          <a:p>
            <a:r>
              <a:rPr lang="en-GB" dirty="0" smtClean="0"/>
              <a:t>Potential issues you could consider:</a:t>
            </a:r>
          </a:p>
          <a:p>
            <a:pPr lvl="1"/>
            <a:r>
              <a:rPr lang="en-GB" dirty="0" smtClean="0"/>
              <a:t>What roles did banquets play in reinforcing or challenging social hierarchy in the Roman world?</a:t>
            </a:r>
          </a:p>
          <a:p>
            <a:pPr lvl="1"/>
            <a:r>
              <a:rPr lang="en-GB" dirty="0" smtClean="0"/>
              <a:t>Why were banquets and partying sometimes condemned traditional Roman moralists? </a:t>
            </a:r>
          </a:p>
          <a:p>
            <a:pPr marL="457200" lvl="1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6638096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0304" y="274638"/>
            <a:ext cx="8731876" cy="1143000"/>
          </a:xfrm>
        </p:spPr>
        <p:txBody>
          <a:bodyPr>
            <a:normAutofit/>
          </a:bodyPr>
          <a:lstStyle/>
          <a:p>
            <a:r>
              <a:rPr lang="en-GB" b="1" dirty="0" smtClean="0"/>
              <a:t>Topic Suggestion (not proscriptive)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8027"/>
          </a:xfrm>
        </p:spPr>
        <p:txBody>
          <a:bodyPr/>
          <a:lstStyle/>
          <a:p>
            <a:pPr marL="0" indent="0">
              <a:buNone/>
            </a:pPr>
            <a:r>
              <a:rPr lang="en-GB" dirty="0" smtClean="0"/>
              <a:t>Spectacles.</a:t>
            </a:r>
          </a:p>
          <a:p>
            <a:pPr marL="0" indent="0">
              <a:buNone/>
            </a:pPr>
            <a:endParaRPr lang="en-GB" sz="500" dirty="0"/>
          </a:p>
          <a:p>
            <a:r>
              <a:rPr lang="en-GB" dirty="0" smtClean="0"/>
              <a:t>Potential issues you could consider:</a:t>
            </a:r>
          </a:p>
          <a:p>
            <a:pPr lvl="1"/>
            <a:r>
              <a:rPr lang="en-GB" dirty="0" smtClean="0"/>
              <a:t>How could spectacles act as a venue for imperial engagement with the wider population of Rome?</a:t>
            </a:r>
          </a:p>
          <a:p>
            <a:pPr lvl="1"/>
            <a:r>
              <a:rPr lang="en-GB" dirty="0" smtClean="0"/>
              <a:t>What were the economic and organisational implications of hosting larger scale games in the Roman Empire?</a:t>
            </a:r>
          </a:p>
          <a:p>
            <a:pPr lvl="1"/>
            <a:r>
              <a:rPr lang="en-GB" dirty="0" smtClean="0"/>
              <a:t>What political value did games have for members of elite in Roman society in the Late Republic?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7087278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0304" y="274638"/>
            <a:ext cx="8731876" cy="1143000"/>
          </a:xfrm>
        </p:spPr>
        <p:txBody>
          <a:bodyPr>
            <a:normAutofit/>
          </a:bodyPr>
          <a:lstStyle/>
          <a:p>
            <a:r>
              <a:rPr lang="en-GB" b="1" dirty="0" smtClean="0"/>
              <a:t>Topic Suggestion (not proscriptive)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454980" cy="5257800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 smtClean="0"/>
              <a:t>Disease.</a:t>
            </a:r>
          </a:p>
          <a:p>
            <a:pPr marL="0" indent="0">
              <a:buNone/>
            </a:pPr>
            <a:endParaRPr lang="en-GB" sz="500" dirty="0"/>
          </a:p>
          <a:p>
            <a:r>
              <a:rPr lang="en-GB" dirty="0" smtClean="0"/>
              <a:t>Potential issues you could consider:</a:t>
            </a:r>
          </a:p>
          <a:p>
            <a:pPr lvl="1"/>
            <a:r>
              <a:rPr lang="en-GB" dirty="0" smtClean="0"/>
              <a:t>What evidence do we have to study disease and its impact in the Roman world?</a:t>
            </a:r>
          </a:p>
          <a:p>
            <a:pPr lvl="1"/>
            <a:r>
              <a:rPr lang="en-GB" dirty="0" smtClean="0"/>
              <a:t>What are the advantages and pitfalls of using retrospective diagnosis to try and analyse disease in Ancient Rome? </a:t>
            </a:r>
          </a:p>
          <a:p>
            <a:pPr lvl="1"/>
            <a:r>
              <a:rPr lang="en-GB" dirty="0" smtClean="0"/>
              <a:t>Is there sufficient evidence to allow us to understand the potential demographic impacts on endemic and epidemic disease on the Roman Empire? </a:t>
            </a:r>
          </a:p>
          <a:p>
            <a:pPr marL="457200" lvl="1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8809884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0304" y="274638"/>
            <a:ext cx="8731876" cy="1143000"/>
          </a:xfrm>
        </p:spPr>
        <p:txBody>
          <a:bodyPr>
            <a:normAutofit/>
          </a:bodyPr>
          <a:lstStyle/>
          <a:p>
            <a:r>
              <a:rPr lang="en-GB" b="1" dirty="0" smtClean="0"/>
              <a:t>Topic Suggestion (not proscriptive)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454980" cy="52578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 smtClean="0"/>
              <a:t>Gender and Sexuality.</a:t>
            </a:r>
          </a:p>
          <a:p>
            <a:pPr marL="0" indent="0">
              <a:buNone/>
            </a:pPr>
            <a:endParaRPr lang="en-GB" sz="500" dirty="0"/>
          </a:p>
          <a:p>
            <a:r>
              <a:rPr lang="en-GB" dirty="0" smtClean="0"/>
              <a:t>Potential issues you could consider:</a:t>
            </a:r>
          </a:p>
          <a:p>
            <a:pPr lvl="1"/>
            <a:r>
              <a:rPr lang="en-GB" dirty="0" smtClean="0"/>
              <a:t>What “metrics” did the Romans use to grade the acceptability of certain sexual acts? </a:t>
            </a:r>
          </a:p>
          <a:p>
            <a:pPr lvl="1"/>
            <a:r>
              <a:rPr lang="en-GB" dirty="0" smtClean="0"/>
              <a:t>Should we take a essentialist or constructivist approach to studying ancient Roman sexuality? </a:t>
            </a:r>
          </a:p>
          <a:p>
            <a:pPr lvl="1"/>
            <a:r>
              <a:rPr lang="en-GB" dirty="0" smtClean="0"/>
              <a:t>Critically discuss the distinctions between gender and sexuality, and consider how they may have interested in the Roman world. 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7523023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Bibliographic Suggestions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7638"/>
            <a:ext cx="8229600" cy="5323984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In the first instance check the lectures slides for the respective subjects on Moodle.</a:t>
            </a:r>
          </a:p>
          <a:p>
            <a:endParaRPr lang="en-GB" sz="500" dirty="0"/>
          </a:p>
          <a:p>
            <a:r>
              <a:rPr lang="en-GB" dirty="0" smtClean="0"/>
              <a:t>Topic </a:t>
            </a:r>
            <a:r>
              <a:rPr lang="en-GB" dirty="0"/>
              <a:t>1: </a:t>
            </a:r>
            <a:endParaRPr lang="en-GB" dirty="0" smtClean="0"/>
          </a:p>
          <a:p>
            <a:pPr lvl="1"/>
            <a:r>
              <a:rPr lang="en-GB" dirty="0" smtClean="0"/>
              <a:t>Thompson</a:t>
            </a:r>
            <a:r>
              <a:rPr lang="en-GB" dirty="0"/>
              <a:t>, </a:t>
            </a:r>
            <a:r>
              <a:rPr lang="en-GB" dirty="0" smtClean="0"/>
              <a:t>F. </a:t>
            </a:r>
            <a:r>
              <a:rPr lang="en-GB" dirty="0"/>
              <a:t>(2003</a:t>
            </a:r>
            <a:r>
              <a:rPr lang="en-GB" dirty="0" smtClean="0"/>
              <a:t>) </a:t>
            </a:r>
            <a:r>
              <a:rPr lang="en-GB" i="1" dirty="0"/>
              <a:t>The archaeology of Greek and Roman slavery</a:t>
            </a:r>
            <a:r>
              <a:rPr lang="en-GB" dirty="0"/>
              <a:t>. London: </a:t>
            </a:r>
            <a:r>
              <a:rPr lang="en-GB" dirty="0" smtClean="0"/>
              <a:t>Duckworth.</a:t>
            </a:r>
          </a:p>
          <a:p>
            <a:pPr lvl="1"/>
            <a:r>
              <a:rPr lang="en-GB" dirty="0" err="1"/>
              <a:t>Wiedemann</a:t>
            </a:r>
            <a:r>
              <a:rPr lang="en-GB" dirty="0"/>
              <a:t>, T. (1981</a:t>
            </a:r>
            <a:r>
              <a:rPr lang="en-GB" dirty="0" smtClean="0"/>
              <a:t>) </a:t>
            </a:r>
            <a:r>
              <a:rPr lang="en-GB" i="1" dirty="0"/>
              <a:t>Greek and Roman slavery</a:t>
            </a:r>
            <a:r>
              <a:rPr lang="en-GB" dirty="0"/>
              <a:t>. London: </a:t>
            </a:r>
            <a:r>
              <a:rPr lang="en-GB" dirty="0" err="1"/>
              <a:t>Croom</a:t>
            </a:r>
            <a:r>
              <a:rPr lang="en-GB" dirty="0"/>
              <a:t> Helm</a:t>
            </a:r>
            <a:r>
              <a:rPr lang="en-GB" dirty="0" smtClean="0"/>
              <a:t>.</a:t>
            </a:r>
          </a:p>
          <a:p>
            <a:pPr lvl="1"/>
            <a:endParaRPr lang="en-GB" sz="500" dirty="0"/>
          </a:p>
          <a:p>
            <a:r>
              <a:rPr lang="en-GB" dirty="0"/>
              <a:t>Topic </a:t>
            </a:r>
            <a:r>
              <a:rPr lang="en-GB" dirty="0" smtClean="0"/>
              <a:t>2: Banquets  </a:t>
            </a:r>
          </a:p>
          <a:p>
            <a:pPr lvl="1"/>
            <a:r>
              <a:rPr lang="en-GB" dirty="0" err="1"/>
              <a:t>Dunbabin</a:t>
            </a:r>
            <a:r>
              <a:rPr lang="en-GB" dirty="0"/>
              <a:t>, K. (2010</a:t>
            </a:r>
            <a:r>
              <a:rPr lang="en-GB" dirty="0" smtClean="0"/>
              <a:t>) </a:t>
            </a:r>
            <a:r>
              <a:rPr lang="en-GB" i="1" dirty="0"/>
              <a:t>The Roman banquet : Images of conviviality</a:t>
            </a:r>
            <a:r>
              <a:rPr lang="en-GB" dirty="0"/>
              <a:t>. Cambridge ; New York: Cambridge University Press.</a:t>
            </a:r>
          </a:p>
          <a:p>
            <a:pPr lvl="1"/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8741126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Bibliographic Suggestions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74320" y="1600200"/>
            <a:ext cx="8686800" cy="5124796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Topic 3: Disease </a:t>
            </a:r>
          </a:p>
          <a:p>
            <a:pPr lvl="1"/>
            <a:r>
              <a:rPr lang="en-GB" dirty="0" err="1" smtClean="0"/>
              <a:t>Scheidel</a:t>
            </a:r>
            <a:r>
              <a:rPr lang="en-GB" dirty="0" smtClean="0"/>
              <a:t>, W. (2003) ‘Germs for Rome’, in </a:t>
            </a:r>
            <a:r>
              <a:rPr lang="en-GB" i="1" dirty="0" smtClean="0"/>
              <a:t>Edwards, C. and Woolf, G. </a:t>
            </a:r>
            <a:r>
              <a:rPr lang="en-GB" dirty="0" smtClean="0"/>
              <a:t>(eds.), </a:t>
            </a:r>
            <a:r>
              <a:rPr lang="en-GB" i="1" dirty="0" smtClean="0"/>
              <a:t>Rome the </a:t>
            </a:r>
            <a:r>
              <a:rPr lang="en-GB" i="1" dirty="0" err="1" smtClean="0"/>
              <a:t>Cosmopolis</a:t>
            </a:r>
            <a:r>
              <a:rPr lang="en-GB" dirty="0" smtClean="0"/>
              <a:t>. Cambridge: Cambridge University Press, pp. 158-176.</a:t>
            </a:r>
          </a:p>
          <a:p>
            <a:pPr lvl="1"/>
            <a:endParaRPr lang="en-GB" sz="500" dirty="0"/>
          </a:p>
          <a:p>
            <a:r>
              <a:rPr lang="en-GB" dirty="0" smtClean="0"/>
              <a:t>Topic 4: Spectacles </a:t>
            </a:r>
          </a:p>
          <a:p>
            <a:pPr lvl="1"/>
            <a:r>
              <a:rPr lang="en-GB" dirty="0"/>
              <a:t>Kyle, D. (1998</a:t>
            </a:r>
            <a:r>
              <a:rPr lang="en-GB" dirty="0" smtClean="0"/>
              <a:t>) </a:t>
            </a:r>
            <a:r>
              <a:rPr lang="en-GB" i="1" dirty="0"/>
              <a:t>Spectacles of death in ancient Rome</a:t>
            </a:r>
            <a:r>
              <a:rPr lang="en-GB" dirty="0"/>
              <a:t>. London ; New York: </a:t>
            </a:r>
            <a:r>
              <a:rPr lang="en-GB" dirty="0" smtClean="0"/>
              <a:t>Routledge.</a:t>
            </a:r>
          </a:p>
          <a:p>
            <a:endParaRPr lang="en-GB" sz="500" dirty="0" smtClean="0"/>
          </a:p>
          <a:p>
            <a:pPr lvl="1"/>
            <a:endParaRPr lang="en-GB" sz="500" dirty="0"/>
          </a:p>
          <a:p>
            <a:r>
              <a:rPr lang="en-GB" dirty="0"/>
              <a:t>Topic </a:t>
            </a:r>
            <a:r>
              <a:rPr lang="en-GB" dirty="0" smtClean="0"/>
              <a:t>5: </a:t>
            </a:r>
            <a:r>
              <a:rPr lang="en-GB" dirty="0"/>
              <a:t>Gender and </a:t>
            </a:r>
            <a:r>
              <a:rPr lang="en-GB" dirty="0" smtClean="0"/>
              <a:t>Sexuality</a:t>
            </a:r>
          </a:p>
          <a:p>
            <a:pPr lvl="1"/>
            <a:r>
              <a:rPr lang="en-GB" dirty="0"/>
              <a:t>Hubbard, T. </a:t>
            </a:r>
            <a:r>
              <a:rPr lang="en-GB" dirty="0" smtClean="0"/>
              <a:t>(ed.), (2014) </a:t>
            </a:r>
            <a:r>
              <a:rPr lang="en-GB" i="1" dirty="0"/>
              <a:t>A companion to Greek and Roman </a:t>
            </a:r>
            <a:r>
              <a:rPr lang="en-GB" i="1" dirty="0" smtClean="0"/>
              <a:t>sexualities</a:t>
            </a:r>
            <a:r>
              <a:rPr lang="en-GB" dirty="0" smtClean="0"/>
              <a:t>. Blackwell-Wiley: Chichester. </a:t>
            </a:r>
          </a:p>
          <a:p>
            <a:pPr lvl="1"/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2987958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idx="4294967295"/>
          </p:nvPr>
        </p:nvSpPr>
        <p:spPr>
          <a:xfrm>
            <a:off x="536720" y="224444"/>
            <a:ext cx="8035780" cy="1012075"/>
          </a:xfrm>
        </p:spPr>
        <p:txBody>
          <a:bodyPr>
            <a:normAutofit/>
          </a:bodyPr>
          <a:lstStyle/>
          <a:p>
            <a:r>
              <a:rPr lang="en-GB" b="1" dirty="0" smtClean="0"/>
              <a:t>Introduction 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4294967295"/>
          </p:nvPr>
        </p:nvSpPr>
        <p:spPr>
          <a:xfrm>
            <a:off x="274319" y="1319646"/>
            <a:ext cx="8611985" cy="5397038"/>
          </a:xfrm>
        </p:spPr>
        <p:txBody>
          <a:bodyPr>
            <a:normAutofit fontScale="92500" lnSpcReduction="20000"/>
          </a:bodyPr>
          <a:lstStyle/>
          <a:p>
            <a:r>
              <a:rPr lang="en-GB" sz="3000" dirty="0" smtClean="0"/>
              <a:t>Identify the </a:t>
            </a:r>
            <a:r>
              <a:rPr lang="en-GB" sz="3000" dirty="0" smtClean="0"/>
              <a:t>main theme of the presentation – what are you going to discuss, and what is your main argument going to be.</a:t>
            </a:r>
            <a:endParaRPr lang="en-GB" sz="3000" dirty="0" smtClean="0"/>
          </a:p>
          <a:p>
            <a:endParaRPr lang="en-GB" sz="300" dirty="0" smtClean="0"/>
          </a:p>
          <a:p>
            <a:endParaRPr lang="en-GB" sz="300" dirty="0"/>
          </a:p>
          <a:p>
            <a:r>
              <a:rPr lang="en-GB" sz="3000" dirty="0" smtClean="0"/>
              <a:t>You only have </a:t>
            </a:r>
            <a:r>
              <a:rPr lang="en-GB" sz="3000" dirty="0" smtClean="0"/>
              <a:t>15 </a:t>
            </a:r>
            <a:r>
              <a:rPr lang="en-GB" sz="3000" dirty="0" smtClean="0"/>
              <a:t>minutes </a:t>
            </a:r>
            <a:r>
              <a:rPr lang="en-GB" sz="3000" dirty="0" smtClean="0"/>
              <a:t>so be succinct in your introduction, and focused throughout your presentation – you </a:t>
            </a:r>
            <a:r>
              <a:rPr lang="en-GB" sz="3000" dirty="0" smtClean="0"/>
              <a:t>can’t cover everything.</a:t>
            </a:r>
          </a:p>
          <a:p>
            <a:endParaRPr lang="en-GB" sz="300" dirty="0"/>
          </a:p>
          <a:p>
            <a:r>
              <a:rPr lang="en-GB" sz="3000" dirty="0" smtClean="0"/>
              <a:t>Consider what are the most important issues to cover </a:t>
            </a:r>
            <a:r>
              <a:rPr lang="en-GB" sz="3000" dirty="0" smtClean="0"/>
              <a:t>– what will allow you to evaluate the source material and critically engage with scholarship</a:t>
            </a:r>
            <a:r>
              <a:rPr lang="en-GB" sz="3000" dirty="0" smtClean="0"/>
              <a:t>?  </a:t>
            </a:r>
            <a:endParaRPr lang="en-GB" sz="3000" dirty="0" smtClean="0"/>
          </a:p>
          <a:p>
            <a:endParaRPr lang="en-GB" sz="300" dirty="0"/>
          </a:p>
          <a:p>
            <a:r>
              <a:rPr lang="en-GB" sz="3000" dirty="0" smtClean="0"/>
              <a:t>Why is this important?:</a:t>
            </a:r>
          </a:p>
          <a:p>
            <a:pPr lvl="1"/>
            <a:r>
              <a:rPr lang="en-GB" dirty="0" smtClean="0"/>
              <a:t>It helps indicate that your presentation has a clear structure.</a:t>
            </a:r>
          </a:p>
          <a:p>
            <a:pPr lvl="1"/>
            <a:r>
              <a:rPr lang="en-GB" dirty="0" smtClean="0"/>
              <a:t>It shows you have been critical in identifying key themes.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7293274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idx="4294967295"/>
          </p:nvPr>
        </p:nvSpPr>
        <p:spPr>
          <a:xfrm>
            <a:off x="532216" y="282633"/>
            <a:ext cx="8061065" cy="1210051"/>
          </a:xfrm>
        </p:spPr>
        <p:txBody>
          <a:bodyPr/>
          <a:lstStyle/>
          <a:p>
            <a:r>
              <a:rPr lang="en-GB" b="1" dirty="0" smtClean="0"/>
              <a:t>Relevance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4294967295"/>
          </p:nvPr>
        </p:nvSpPr>
        <p:spPr>
          <a:xfrm>
            <a:off x="241069" y="1724891"/>
            <a:ext cx="8753302" cy="5016731"/>
          </a:xfrm>
        </p:spPr>
        <p:txBody>
          <a:bodyPr>
            <a:normAutofit/>
          </a:bodyPr>
          <a:lstStyle/>
          <a:p>
            <a:r>
              <a:rPr lang="en-GB" dirty="0" smtClean="0"/>
              <a:t>You can bring in other </a:t>
            </a:r>
            <a:r>
              <a:rPr lang="en-GB" dirty="0" smtClean="0"/>
              <a:t>material/subjects, </a:t>
            </a:r>
            <a:r>
              <a:rPr lang="en-GB" dirty="0" smtClean="0"/>
              <a:t>but make sure it relates to what is being discussed – don’t get lost in a tangent.</a:t>
            </a:r>
          </a:p>
          <a:p>
            <a:endParaRPr lang="en-GB" sz="100" dirty="0"/>
          </a:p>
          <a:p>
            <a:endParaRPr lang="en-GB" sz="100" dirty="0"/>
          </a:p>
          <a:p>
            <a:r>
              <a:rPr lang="en-GB" dirty="0" smtClean="0"/>
              <a:t>Context not generalities, e.g. don’t spend 10 minutes giving a general discussion </a:t>
            </a:r>
            <a:r>
              <a:rPr lang="en-GB" dirty="0" smtClean="0"/>
              <a:t>on, for example, Roman social structures, while only devoting a little bit of space to actually discussing slavery.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2754334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idx="4294967295"/>
          </p:nvPr>
        </p:nvSpPr>
        <p:spPr>
          <a:xfrm>
            <a:off x="733858" y="194859"/>
            <a:ext cx="7983825" cy="1303337"/>
          </a:xfrm>
        </p:spPr>
        <p:txBody>
          <a:bodyPr/>
          <a:lstStyle/>
          <a:p>
            <a:r>
              <a:rPr lang="en-GB" b="1" dirty="0" smtClean="0"/>
              <a:t>Sources and Scholarship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4294967295"/>
          </p:nvPr>
        </p:nvSpPr>
        <p:spPr>
          <a:xfrm>
            <a:off x="4725771" y="1498197"/>
            <a:ext cx="4231740" cy="5251738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Important </a:t>
            </a:r>
            <a:r>
              <a:rPr lang="en-GB" dirty="0"/>
              <a:t>interpretations of modern </a:t>
            </a:r>
            <a:r>
              <a:rPr lang="en-GB" dirty="0" smtClean="0"/>
              <a:t>scholarship can be alluded to (where applicable):</a:t>
            </a:r>
          </a:p>
          <a:p>
            <a:pPr lvl="1"/>
            <a:r>
              <a:rPr lang="en-GB" dirty="0" smtClean="0"/>
              <a:t>e.g. </a:t>
            </a:r>
            <a:r>
              <a:rPr lang="en-GB" dirty="0" smtClean="0"/>
              <a:t>excavations of agricultural estates.</a:t>
            </a:r>
            <a:endParaRPr lang="en-GB" dirty="0" smtClean="0"/>
          </a:p>
          <a:p>
            <a:pPr lvl="1"/>
            <a:r>
              <a:rPr lang="en-GB" dirty="0"/>
              <a:t>e</a:t>
            </a:r>
            <a:r>
              <a:rPr lang="en-GB" dirty="0" smtClean="0"/>
              <a:t>.g. </a:t>
            </a:r>
            <a:r>
              <a:rPr lang="en-GB" dirty="0" smtClean="0"/>
              <a:t>“sexually explicit” artwork at Pompeii.</a:t>
            </a:r>
          </a:p>
          <a:p>
            <a:pPr lvl="1"/>
            <a:r>
              <a:rPr lang="en-GB" dirty="0" smtClean="0"/>
              <a:t>E.g. commentaries </a:t>
            </a:r>
            <a:r>
              <a:rPr lang="en-GB" dirty="0"/>
              <a:t>on </a:t>
            </a:r>
            <a:r>
              <a:rPr lang="en-GB" dirty="0" smtClean="0"/>
              <a:t>Petronius’ </a:t>
            </a:r>
            <a:r>
              <a:rPr lang="en-GB" i="1" dirty="0" err="1"/>
              <a:t>Satyrica</a:t>
            </a:r>
            <a:endParaRPr lang="en-GB" i="1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4294967295"/>
          </p:nvPr>
        </p:nvSpPr>
        <p:spPr>
          <a:xfrm>
            <a:off x="182880" y="1498197"/>
            <a:ext cx="4542891" cy="4852728"/>
          </a:xfrm>
        </p:spPr>
        <p:txBody>
          <a:bodyPr>
            <a:normAutofit/>
          </a:bodyPr>
          <a:lstStyle/>
          <a:p>
            <a:r>
              <a:rPr lang="en-GB" dirty="0" smtClean="0"/>
              <a:t>Any </a:t>
            </a:r>
            <a:r>
              <a:rPr lang="en-GB" dirty="0" smtClean="0"/>
              <a:t>literary, documentary (epigraphic, Papyrological, etc..), archaeological </a:t>
            </a:r>
            <a:r>
              <a:rPr lang="en-GB" dirty="0" smtClean="0"/>
              <a:t>or artistic </a:t>
            </a:r>
            <a:r>
              <a:rPr lang="en-GB" dirty="0" smtClean="0"/>
              <a:t>evidence as relevant. </a:t>
            </a:r>
            <a:endParaRPr lang="en-GB" dirty="0" smtClean="0"/>
          </a:p>
          <a:p>
            <a:pPr lvl="1"/>
            <a:r>
              <a:rPr lang="en-GB" dirty="0"/>
              <a:t>e</a:t>
            </a:r>
            <a:r>
              <a:rPr lang="en-GB" dirty="0" smtClean="0"/>
              <a:t>.g</a:t>
            </a:r>
            <a:r>
              <a:rPr lang="en-GB" dirty="0"/>
              <a:t>. </a:t>
            </a:r>
            <a:r>
              <a:rPr lang="en-GB" i="1" dirty="0" smtClean="0"/>
              <a:t>Digest </a:t>
            </a:r>
            <a:r>
              <a:rPr lang="en-GB" dirty="0" smtClean="0"/>
              <a:t>on the legal status of slaves.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169060395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idx="4294967295"/>
          </p:nvPr>
        </p:nvSpPr>
        <p:spPr>
          <a:xfrm>
            <a:off x="567893" y="541915"/>
            <a:ext cx="8035780" cy="985549"/>
          </a:xfrm>
        </p:spPr>
        <p:txBody>
          <a:bodyPr/>
          <a:lstStyle/>
          <a:p>
            <a:r>
              <a:rPr lang="en-GB" b="1" dirty="0" smtClean="0"/>
              <a:t>Delivering the Presentation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4294967295"/>
          </p:nvPr>
        </p:nvSpPr>
        <p:spPr>
          <a:xfrm>
            <a:off x="448886" y="1527463"/>
            <a:ext cx="8445731" cy="5089467"/>
          </a:xfrm>
        </p:spPr>
        <p:txBody>
          <a:bodyPr>
            <a:normAutofit/>
          </a:bodyPr>
          <a:lstStyle/>
          <a:p>
            <a:r>
              <a:rPr lang="en-GB" sz="2800" dirty="0" smtClean="0"/>
              <a:t>Practice beforehand – </a:t>
            </a:r>
            <a:r>
              <a:rPr lang="en-GB" sz="2800" dirty="0"/>
              <a:t>time yourself </a:t>
            </a:r>
            <a:r>
              <a:rPr lang="en-GB" dirty="0"/>
              <a:t>(</a:t>
            </a:r>
            <a:r>
              <a:rPr lang="en-GB" dirty="0">
                <a:hlinkClick r:id="rId2"/>
              </a:rPr>
              <a:t>http://www.speechinminutes.com</a:t>
            </a:r>
            <a:r>
              <a:rPr lang="en-GB" dirty="0" smtClean="0">
                <a:hlinkClick r:id="rId2"/>
              </a:rPr>
              <a:t>/</a:t>
            </a:r>
            <a:r>
              <a:rPr lang="en-GB" dirty="0" smtClean="0"/>
              <a:t>):</a:t>
            </a:r>
          </a:p>
          <a:p>
            <a:pPr lvl="1"/>
            <a:r>
              <a:rPr lang="en-GB" dirty="0" smtClean="0"/>
              <a:t>1300 words – average speed – 130 wpm.</a:t>
            </a:r>
          </a:p>
          <a:p>
            <a:pPr lvl="1"/>
            <a:r>
              <a:rPr lang="en-GB" dirty="0" smtClean="0"/>
              <a:t>1000 words – slow speed – 100 wpm.</a:t>
            </a:r>
          </a:p>
          <a:p>
            <a:pPr lvl="1"/>
            <a:r>
              <a:rPr lang="en-GB" dirty="0" smtClean="0"/>
              <a:t>1600 words – fast speed – 160 wpm.</a:t>
            </a:r>
          </a:p>
          <a:p>
            <a:pPr lvl="1"/>
            <a:endParaRPr lang="en-GB" sz="100" dirty="0"/>
          </a:p>
          <a:p>
            <a:endParaRPr lang="en-GB" sz="2800" dirty="0" smtClean="0"/>
          </a:p>
          <a:p>
            <a:r>
              <a:rPr lang="en-GB" sz="2800" dirty="0" smtClean="0"/>
              <a:t>Clarity</a:t>
            </a:r>
            <a:r>
              <a:rPr lang="en-GB" sz="2800" dirty="0" smtClean="0"/>
              <a:t>, projection, coherence, engagement with audience</a:t>
            </a:r>
            <a:r>
              <a:rPr lang="en-GB" sz="2800" dirty="0" smtClean="0"/>
              <a:t>.</a:t>
            </a:r>
          </a:p>
          <a:p>
            <a:endParaRPr lang="en-GB" sz="2800" dirty="0"/>
          </a:p>
          <a:p>
            <a:r>
              <a:rPr lang="en-GB" sz="2800" dirty="0" smtClean="0"/>
              <a:t>How long are you likely to speak for on each slide.</a:t>
            </a:r>
            <a:endParaRPr lang="en-GB" sz="2400" dirty="0" smtClean="0"/>
          </a:p>
          <a:p>
            <a:endParaRPr lang="en-GB" sz="100" dirty="0"/>
          </a:p>
          <a:p>
            <a:pPr marL="0" indent="0">
              <a:buNone/>
            </a:pP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152053554"/>
      </p:ext>
    </p:extLst>
  </p:cSld>
  <p:clrMapOvr>
    <a:masterClrMapping/>
  </p:clrMapOvr>
</p:sld>
</file>

<file path=ppt/theme/theme1.xml><?xml version="1.0" encoding="utf-8"?>
<a:theme xmlns:a="http://schemas.openxmlformats.org/drawingml/2006/main" name="2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253</TotalTime>
  <Words>949</Words>
  <Application>Microsoft Office PowerPoint</Application>
  <PresentationFormat>On-screen Show (4:3)</PresentationFormat>
  <Paragraphs>110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0" baseType="lpstr">
      <vt:lpstr>Arial</vt:lpstr>
      <vt:lpstr>Calibri</vt:lpstr>
      <vt:lpstr>Times New Roman</vt:lpstr>
      <vt:lpstr>2_Office Theme</vt:lpstr>
      <vt:lpstr>Everyday Life in Ancient Rome    Group Presentation Overview   </vt:lpstr>
      <vt:lpstr>Assessment Part 3</vt:lpstr>
      <vt:lpstr>Time Slots</vt:lpstr>
      <vt:lpstr>Time Slots</vt:lpstr>
      <vt:lpstr>Groups Topics</vt:lpstr>
      <vt:lpstr>Topic Suggestion (not proscriptive)</vt:lpstr>
      <vt:lpstr>Topic Suggestion (not proscriptive)</vt:lpstr>
      <vt:lpstr>Topic Suggestion (not proscriptive)</vt:lpstr>
      <vt:lpstr>Topic Suggestion (not proscriptive)</vt:lpstr>
      <vt:lpstr>Topic Suggestion (not proscriptive)</vt:lpstr>
      <vt:lpstr>Bibliographic Suggestions</vt:lpstr>
      <vt:lpstr>Bibliographic Suggestions</vt:lpstr>
      <vt:lpstr>Introduction </vt:lpstr>
      <vt:lpstr>Relevance</vt:lpstr>
      <vt:lpstr>Sources and Scholarship</vt:lpstr>
      <vt:lpstr>Delivering the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West meets East: Graeco-Roman Interaction with India    In-Class Test Preparation   </dc:title>
  <dc:creator>Matthew Cobb</dc:creator>
  <cp:lastModifiedBy>Matthew Cobb</cp:lastModifiedBy>
  <cp:revision>56</cp:revision>
  <dcterms:created xsi:type="dcterms:W3CDTF">2018-12-07T15:15:05Z</dcterms:created>
  <dcterms:modified xsi:type="dcterms:W3CDTF">2019-02-26T13:49:59Z</dcterms:modified>
</cp:coreProperties>
</file>