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4" r:id="rId3"/>
    <p:sldMasterId id="2147483648" r:id="rId4"/>
  </p:sldMasterIdLst>
  <p:notesMasterIdLst>
    <p:notesMasterId r:id="rId29"/>
  </p:notesMasterIdLst>
  <p:sldIdLst>
    <p:sldId id="265" r:id="rId5"/>
    <p:sldId id="256" r:id="rId6"/>
    <p:sldId id="259" r:id="rId7"/>
    <p:sldId id="274" r:id="rId8"/>
    <p:sldId id="276" r:id="rId9"/>
    <p:sldId id="275" r:id="rId10"/>
    <p:sldId id="258" r:id="rId11"/>
    <p:sldId id="260" r:id="rId12"/>
    <p:sldId id="261" r:id="rId13"/>
    <p:sldId id="263" r:id="rId14"/>
    <p:sldId id="277" r:id="rId15"/>
    <p:sldId id="278" r:id="rId16"/>
    <p:sldId id="279" r:id="rId17"/>
    <p:sldId id="280" r:id="rId18"/>
    <p:sldId id="281" r:id="rId19"/>
    <p:sldId id="282" r:id="rId20"/>
    <p:sldId id="283" r:id="rId21"/>
    <p:sldId id="284" r:id="rId22"/>
    <p:sldId id="290" r:id="rId23"/>
    <p:sldId id="285" r:id="rId24"/>
    <p:sldId id="286" r:id="rId25"/>
    <p:sldId id="289" r:id="rId26"/>
    <p:sldId id="287" r:id="rId27"/>
    <p:sldId id="28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74" autoAdjust="0"/>
    <p:restoredTop sz="80542" autoAdjust="0"/>
  </p:normalViewPr>
  <p:slideViewPr>
    <p:cSldViewPr snapToGrid="0">
      <p:cViewPr varScale="1">
        <p:scale>
          <a:sx n="51" d="100"/>
          <a:sy n="51" d="100"/>
        </p:scale>
        <p:origin x="139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50F25-9AE8-4818-B31D-30AFB6C91499}"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7E619C-0711-46DC-A1BB-38A0221B3C5D}" type="slidenum">
              <a:rPr lang="en-GB" smtClean="0"/>
              <a:t>‹#›</a:t>
            </a:fld>
            <a:endParaRPr lang="en-GB"/>
          </a:p>
        </p:txBody>
      </p:sp>
    </p:spTree>
    <p:extLst>
      <p:ext uri="{BB962C8B-B14F-4D97-AF65-F5344CB8AC3E}">
        <p14:creationId xmlns:p14="http://schemas.microsoft.com/office/powerpoint/2010/main" val="3497672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7E619C-0711-46DC-A1BB-38A0221B3C5D}" type="slidenum">
              <a:rPr lang="en-GB" smtClean="0"/>
              <a:t>1</a:t>
            </a:fld>
            <a:endParaRPr lang="en-GB"/>
          </a:p>
        </p:txBody>
      </p:sp>
    </p:spTree>
    <p:extLst>
      <p:ext uri="{BB962C8B-B14F-4D97-AF65-F5344CB8AC3E}">
        <p14:creationId xmlns:p14="http://schemas.microsoft.com/office/powerpoint/2010/main" val="3060908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7E619C-0711-46DC-A1BB-38A0221B3C5D}" type="slidenum">
              <a:rPr lang="en-GB" smtClean="0"/>
              <a:t>3</a:t>
            </a:fld>
            <a:endParaRPr lang="en-GB"/>
          </a:p>
        </p:txBody>
      </p:sp>
    </p:spTree>
    <p:extLst>
      <p:ext uri="{BB962C8B-B14F-4D97-AF65-F5344CB8AC3E}">
        <p14:creationId xmlns:p14="http://schemas.microsoft.com/office/powerpoint/2010/main" val="2662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C29CF-FA88-EB7A-F3C6-74674A7C23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A62C61-ECB7-6D2A-6187-2EA4BCDE50E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E910D30-D0D3-05D4-B532-9A8B36CD10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962210-8881-533A-82B8-4C6E528DCA08}"/>
              </a:ext>
            </a:extLst>
          </p:cNvPr>
          <p:cNvSpPr>
            <a:spLocks noGrp="1"/>
          </p:cNvSpPr>
          <p:nvPr>
            <p:ph type="sldNum" sz="quarter" idx="5"/>
          </p:nvPr>
        </p:nvSpPr>
        <p:spPr/>
        <p:txBody>
          <a:bodyPr/>
          <a:lstStyle/>
          <a:p>
            <a:fld id="{977E619C-0711-46DC-A1BB-38A0221B3C5D}" type="slidenum">
              <a:rPr lang="en-GB" smtClean="0"/>
              <a:t>4</a:t>
            </a:fld>
            <a:endParaRPr lang="en-GB"/>
          </a:p>
        </p:txBody>
      </p:sp>
    </p:spTree>
    <p:extLst>
      <p:ext uri="{BB962C8B-B14F-4D97-AF65-F5344CB8AC3E}">
        <p14:creationId xmlns:p14="http://schemas.microsoft.com/office/powerpoint/2010/main" val="3542030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7E619C-0711-46DC-A1BB-38A0221B3C5D}" type="slidenum">
              <a:rPr lang="en-GB" smtClean="0"/>
              <a:t>5</a:t>
            </a:fld>
            <a:endParaRPr lang="en-GB"/>
          </a:p>
        </p:txBody>
      </p:sp>
    </p:spTree>
    <p:extLst>
      <p:ext uri="{BB962C8B-B14F-4D97-AF65-F5344CB8AC3E}">
        <p14:creationId xmlns:p14="http://schemas.microsoft.com/office/powerpoint/2010/main" val="1664851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7E619C-0711-46DC-A1BB-38A0221B3C5D}" type="slidenum">
              <a:rPr lang="en-GB" smtClean="0"/>
              <a:t>6</a:t>
            </a:fld>
            <a:endParaRPr lang="en-GB"/>
          </a:p>
        </p:txBody>
      </p:sp>
    </p:spTree>
    <p:extLst>
      <p:ext uri="{BB962C8B-B14F-4D97-AF65-F5344CB8AC3E}">
        <p14:creationId xmlns:p14="http://schemas.microsoft.com/office/powerpoint/2010/main" val="3399166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7E619C-0711-46DC-A1BB-38A0221B3C5D}" type="slidenum">
              <a:rPr lang="en-GB" smtClean="0"/>
              <a:t>7</a:t>
            </a:fld>
            <a:endParaRPr lang="en-GB"/>
          </a:p>
        </p:txBody>
      </p:sp>
    </p:spTree>
    <p:extLst>
      <p:ext uri="{BB962C8B-B14F-4D97-AF65-F5344CB8AC3E}">
        <p14:creationId xmlns:p14="http://schemas.microsoft.com/office/powerpoint/2010/main" val="3962085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7E619C-0711-46DC-A1BB-38A0221B3C5D}" type="slidenum">
              <a:rPr lang="en-GB" smtClean="0"/>
              <a:t>8</a:t>
            </a:fld>
            <a:endParaRPr lang="en-GB"/>
          </a:p>
        </p:txBody>
      </p:sp>
    </p:spTree>
    <p:extLst>
      <p:ext uri="{BB962C8B-B14F-4D97-AF65-F5344CB8AC3E}">
        <p14:creationId xmlns:p14="http://schemas.microsoft.com/office/powerpoint/2010/main" val="24207090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7E619C-0711-46DC-A1BB-38A0221B3C5D}" type="slidenum">
              <a:rPr lang="en-GB" smtClean="0"/>
              <a:t>10</a:t>
            </a:fld>
            <a:endParaRPr lang="en-GB"/>
          </a:p>
        </p:txBody>
      </p:sp>
    </p:spTree>
    <p:extLst>
      <p:ext uri="{BB962C8B-B14F-4D97-AF65-F5344CB8AC3E}">
        <p14:creationId xmlns:p14="http://schemas.microsoft.com/office/powerpoint/2010/main" val="22314677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7E619C-0711-46DC-A1BB-38A0221B3C5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51735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7E619C-0711-46DC-A1BB-38A0221B3C5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918668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7E619C-0711-46DC-A1BB-38A0221B3C5D}" type="slidenum">
              <a:rPr lang="en-GB" smtClean="0"/>
              <a:t>19</a:t>
            </a:fld>
            <a:endParaRPr lang="en-GB"/>
          </a:p>
        </p:txBody>
      </p:sp>
    </p:spTree>
    <p:extLst>
      <p:ext uri="{BB962C8B-B14F-4D97-AF65-F5344CB8AC3E}">
        <p14:creationId xmlns:p14="http://schemas.microsoft.com/office/powerpoint/2010/main" val="3806074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B2707B-63BC-D2B5-142B-CCBA10731FB3}"/>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Picture 6">
            <a:extLst>
              <a:ext uri="{FF2B5EF4-FFF2-40B4-BE49-F238E27FC236}">
                <a16:creationId xmlns:a16="http://schemas.microsoft.com/office/drawing/2014/main" id="{007F1BBE-E784-D55A-EEBF-0BD5BDE9455E}"/>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0" name="Straight Connector 9">
            <a:extLst>
              <a:ext uri="{FF2B5EF4-FFF2-40B4-BE49-F238E27FC236}">
                <a16:creationId xmlns:a16="http://schemas.microsoft.com/office/drawing/2014/main" id="{14C2AD62-00E2-9497-870A-974474F9F69B}"/>
              </a:ext>
            </a:extLst>
          </p:cNvPr>
          <p:cNvCxnSpPr/>
          <p:nvPr/>
        </p:nvCxnSpPr>
        <p:spPr>
          <a:xfrm>
            <a:off x="0" y="6128409"/>
            <a:ext cx="12191996" cy="0"/>
          </a:xfrm>
          <a:prstGeom prst="straightConnector1">
            <a:avLst/>
          </a:prstGeom>
          <a:noFill/>
          <a:ln w="12701" cap="flat">
            <a:solidFill>
              <a:srgbClr val="000001">
                <a:alpha val="20000"/>
              </a:srgbClr>
            </a:solidFill>
            <a:prstDash val="solid"/>
          </a:ln>
        </p:spPr>
      </p:cxnSp>
      <p:sp>
        <p:nvSpPr>
          <p:cNvPr id="2" name="Title 1">
            <a:extLst>
              <a:ext uri="{FF2B5EF4-FFF2-40B4-BE49-F238E27FC236}">
                <a16:creationId xmlns:a16="http://schemas.microsoft.com/office/drawing/2014/main" id="{0B34DCCF-F360-6A59-44D5-F721BAFA9514}"/>
              </a:ext>
            </a:extLst>
          </p:cNvPr>
          <p:cNvSpPr txBox="1">
            <a:spLocks noGrp="1"/>
          </p:cNvSpPr>
          <p:nvPr>
            <p:ph type="title"/>
          </p:nvPr>
        </p:nvSpPr>
        <p:spPr>
          <a:xfrm>
            <a:off x="1451582" y="804516"/>
            <a:ext cx="9603275" cy="1049237"/>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6AED596-B893-2EAD-F018-50D6F9336792}"/>
              </a:ext>
            </a:extLst>
          </p:cNvPr>
          <p:cNvSpPr txBox="1">
            <a:spLocks noGrp="1"/>
          </p:cNvSpPr>
          <p:nvPr>
            <p:ph idx="1"/>
          </p:nvPr>
        </p:nvSpPr>
        <p:spPr>
          <a:xfrm>
            <a:off x="1451582" y="2015730"/>
            <a:ext cx="9603275" cy="345061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B4E075-0087-FF64-7473-AC97B550E344}"/>
              </a:ext>
            </a:extLst>
          </p:cNvPr>
          <p:cNvSpPr txBox="1">
            <a:spLocks noGrp="1"/>
          </p:cNvSpPr>
          <p:nvPr>
            <p:ph type="dt" sz="half" idx="7"/>
          </p:nvPr>
        </p:nvSpPr>
        <p:spPr>
          <a:xfrm>
            <a:off x="7554141" y="330372"/>
            <a:ext cx="3500716" cy="309204"/>
          </a:xfrm>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A9C580AE-3057-4969-B8F4-FFDC8BACF42E}" type="datetime1">
              <a:rPr kumimoji="0" lang="en-GB" sz="1000" b="0" i="0" u="none" strike="noStrike" kern="1200" cap="none" spc="0" normalizeH="0" baseline="0" noProof="0">
                <a:ln>
                  <a:noFill/>
                </a:ln>
                <a:solidFill>
                  <a:srgbClr val="898989"/>
                </a:solidFill>
                <a:effectLst/>
                <a:uLnTx/>
                <a:uFillTx/>
                <a:latin typeface="Gill Sans MT"/>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09/11/2025</a:t>
            </a:fld>
            <a:endParaRPr kumimoji="0" lang="en-GB" sz="1000" b="0" i="0" u="none" strike="noStrike" kern="1200" cap="none" spc="0" normalizeH="0" baseline="0" noProof="0">
              <a:ln>
                <a:noFill/>
              </a:ln>
              <a:solidFill>
                <a:srgbClr val="898989"/>
              </a:solidFill>
              <a:effectLst/>
              <a:uLnTx/>
              <a:uFillTx/>
              <a:latin typeface="Gill Sans MT"/>
              <a:ea typeface="+mn-ea"/>
              <a:cs typeface="+mn-cs"/>
            </a:endParaRPr>
          </a:p>
        </p:txBody>
      </p:sp>
      <p:sp>
        <p:nvSpPr>
          <p:cNvPr id="5" name="Footer Placeholder 4">
            <a:extLst>
              <a:ext uri="{FF2B5EF4-FFF2-40B4-BE49-F238E27FC236}">
                <a16:creationId xmlns:a16="http://schemas.microsoft.com/office/drawing/2014/main" id="{11C3A7C6-FC18-3FA6-3CF0-50B33DF13455}"/>
              </a:ext>
            </a:extLst>
          </p:cNvPr>
          <p:cNvSpPr txBox="1">
            <a:spLocks noGrp="1"/>
          </p:cNvSpPr>
          <p:nvPr>
            <p:ph type="ftr" sz="quarter" idx="9"/>
          </p:nvPr>
        </p:nvSpPr>
        <p:spPr>
          <a:xfrm>
            <a:off x="1451582" y="329302"/>
            <a:ext cx="5938835" cy="309204"/>
          </a:xfrm>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898989"/>
              </a:solidFill>
              <a:effectLst/>
              <a:uLnTx/>
              <a:uFillTx/>
              <a:latin typeface="Gill Sans MT"/>
              <a:ea typeface="+mn-ea"/>
              <a:cs typeface="+mn-cs"/>
            </a:endParaRPr>
          </a:p>
        </p:txBody>
      </p:sp>
      <p:sp>
        <p:nvSpPr>
          <p:cNvPr id="6" name="Slide Number Placeholder 5">
            <a:extLst>
              <a:ext uri="{FF2B5EF4-FFF2-40B4-BE49-F238E27FC236}">
                <a16:creationId xmlns:a16="http://schemas.microsoft.com/office/drawing/2014/main" id="{59F7C03E-A288-206F-7795-59CFBD7E736A}"/>
              </a:ext>
            </a:extLst>
          </p:cNvPr>
          <p:cNvSpPr txBox="1">
            <a:spLocks noGrp="1"/>
          </p:cNvSpPr>
          <p:nvPr>
            <p:ph type="sldNum" sz="quarter" idx="8"/>
          </p:nvPr>
        </p:nvSpPr>
        <p:spPr>
          <a:xfrm>
            <a:off x="480060" y="798975"/>
            <a:ext cx="811017" cy="503578"/>
          </a:xfrm>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8CCA03DE-6C48-461B-BFF6-5C882FD7D17F}" type="slidenum">
              <a:rPr kumimoji="0" lang="en-GB" sz="2800" b="0" i="0" u="none" strike="noStrike" kern="1200" cap="none" spc="0" normalizeH="0" baseline="0" noProof="0">
                <a:ln>
                  <a:noFill/>
                </a:ln>
                <a:solidFill>
                  <a:srgbClr val="B71E42"/>
                </a:solidFill>
                <a:effectLst/>
                <a:uLnTx/>
                <a:uFillTx/>
                <a:latin typeface="Gill Sans MT"/>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2800" b="0" i="0" u="none" strike="noStrike" kern="1200" cap="none" spc="0" normalizeH="0" baseline="0" noProof="0">
              <a:ln>
                <a:noFill/>
              </a:ln>
              <a:solidFill>
                <a:srgbClr val="B71E42"/>
              </a:solidFill>
              <a:effectLst/>
              <a:uLnTx/>
              <a:uFillTx/>
              <a:latin typeface="Gill Sans MT"/>
              <a:ea typeface="+mn-ea"/>
              <a:cs typeface="+mn-cs"/>
            </a:endParaRPr>
          </a:p>
        </p:txBody>
      </p:sp>
      <p:cxnSp>
        <p:nvCxnSpPr>
          <p:cNvPr id="7" name="Straight Connector 32">
            <a:extLst>
              <a:ext uri="{FF2B5EF4-FFF2-40B4-BE49-F238E27FC236}">
                <a16:creationId xmlns:a16="http://schemas.microsoft.com/office/drawing/2014/main" id="{348484A2-F907-5F18-C21B-E7EEF42A64DB}"/>
              </a:ext>
            </a:extLst>
          </p:cNvPr>
          <p:cNvCxnSpPr/>
          <p:nvPr/>
        </p:nvCxnSpPr>
        <p:spPr>
          <a:xfrm>
            <a:off x="1453896" y="1847088"/>
            <a:ext cx="9607518" cy="0"/>
          </a:xfrm>
          <a:prstGeom prst="straightConnector1">
            <a:avLst/>
          </a:prstGeom>
          <a:noFill/>
          <a:ln w="31747" cap="flat">
            <a:solidFill>
              <a:srgbClr val="B71E42"/>
            </a:solidFill>
            <a:prstDash val="solid"/>
          </a:ln>
        </p:spPr>
      </p:cxnSp>
    </p:spTree>
    <p:extLst>
      <p:ext uri="{BB962C8B-B14F-4D97-AF65-F5344CB8AC3E}">
        <p14:creationId xmlns:p14="http://schemas.microsoft.com/office/powerpoint/2010/main" val="5996973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1748A73B-A2E2-D758-FEE0-209456CEBE7D}"/>
              </a:ext>
            </a:extLst>
          </p:cNvPr>
          <p:cNvSpPr/>
          <p:nvPr/>
        </p:nvSpPr>
        <p:spPr>
          <a:xfrm>
            <a:off x="0" y="2015730"/>
            <a:ext cx="12191996" cy="4118832"/>
          </a:xfrm>
          <a:prstGeom prst="rect">
            <a:avLst/>
          </a:prstGeom>
          <a:gradFill>
            <a:gsLst>
              <a:gs pos="0">
                <a:srgbClr val="EDEBE7">
                  <a:alpha val="0"/>
                </a:srgbClr>
              </a:gs>
              <a:gs pos="100000">
                <a:srgbClr val="EDEBE7"/>
              </a:gs>
            </a:gsLst>
            <a:lin ang="5400000"/>
          </a:gradFill>
          <a:ln cap="flat">
            <a:noFill/>
            <a:prstDash val="soli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Picture 6">
            <a:extLst>
              <a:ext uri="{FF2B5EF4-FFF2-40B4-BE49-F238E27FC236}">
                <a16:creationId xmlns:a16="http://schemas.microsoft.com/office/drawing/2014/main" id="{0D192030-BA13-CE8C-9490-D88F1ACA8BEA}"/>
              </a:ext>
            </a:extLst>
          </p:cNvPr>
          <p:cNvPicPr>
            <a:picLocks noChangeAspect="1"/>
          </p:cNvPicPr>
          <p:nvPr/>
        </p:nvPicPr>
        <p:blipFill>
          <a:blip r:embed="rId2"/>
          <a:srcRect t="2769" b="-2769"/>
          <a:stretch>
            <a:fillRect/>
          </a:stretch>
        </p:blipFill>
        <p:spPr>
          <a:xfrm>
            <a:off x="0" y="6135624"/>
            <a:ext cx="12191996" cy="742950"/>
          </a:xfrm>
          <a:prstGeom prst="rect">
            <a:avLst/>
          </a:prstGeom>
          <a:noFill/>
          <a:ln cap="flat">
            <a:noFill/>
          </a:ln>
        </p:spPr>
      </p:pic>
      <p:cxnSp>
        <p:nvCxnSpPr>
          <p:cNvPr id="10" name="Straight Connector 11">
            <a:extLst>
              <a:ext uri="{FF2B5EF4-FFF2-40B4-BE49-F238E27FC236}">
                <a16:creationId xmlns:a16="http://schemas.microsoft.com/office/drawing/2014/main" id="{3B5A9490-DE4F-A821-1BA3-9DFF95373826}"/>
              </a:ext>
            </a:extLst>
          </p:cNvPr>
          <p:cNvCxnSpPr/>
          <p:nvPr/>
        </p:nvCxnSpPr>
        <p:spPr>
          <a:xfrm>
            <a:off x="0" y="6141704"/>
            <a:ext cx="12191996" cy="0"/>
          </a:xfrm>
          <a:prstGeom prst="straightConnector1">
            <a:avLst/>
          </a:prstGeom>
          <a:noFill/>
          <a:ln w="12701" cap="flat">
            <a:solidFill>
              <a:srgbClr val="000001">
                <a:alpha val="20000"/>
              </a:srgbClr>
            </a:solidFill>
            <a:prstDash val="solid"/>
          </a:ln>
        </p:spPr>
      </p:cxnSp>
      <p:sp>
        <p:nvSpPr>
          <p:cNvPr id="2" name="Title 1">
            <a:extLst>
              <a:ext uri="{FF2B5EF4-FFF2-40B4-BE49-F238E27FC236}">
                <a16:creationId xmlns:a16="http://schemas.microsoft.com/office/drawing/2014/main" id="{5397BA9B-8B0F-D4E8-1F20-0134C2330D0D}"/>
              </a:ext>
            </a:extLst>
          </p:cNvPr>
          <p:cNvSpPr txBox="1">
            <a:spLocks noGrp="1"/>
          </p:cNvSpPr>
          <p:nvPr>
            <p:ph type="title"/>
          </p:nvPr>
        </p:nvSpPr>
        <p:spPr>
          <a:xfrm>
            <a:off x="1534692" y="804516"/>
            <a:ext cx="9520156" cy="1049237"/>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779FA3F-F7DF-8929-C083-5952A0BDFF10}"/>
              </a:ext>
            </a:extLst>
          </p:cNvPr>
          <p:cNvSpPr txBox="1">
            <a:spLocks noGrp="1"/>
          </p:cNvSpPr>
          <p:nvPr>
            <p:ph idx="1"/>
          </p:nvPr>
        </p:nvSpPr>
        <p:spPr>
          <a:xfrm>
            <a:off x="1534692" y="2015730"/>
            <a:ext cx="9520156" cy="345061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3E255E-0E92-2BB9-1704-FF6FD4964427}"/>
              </a:ext>
            </a:extLst>
          </p:cNvPr>
          <p:cNvSpPr txBox="1">
            <a:spLocks noGrp="1"/>
          </p:cNvSpPr>
          <p:nvPr>
            <p:ph type="dt" sz="half" idx="7"/>
          </p:nvPr>
        </p:nvSpPr>
        <p:spPr>
          <a:xfrm>
            <a:off x="7554141" y="330372"/>
            <a:ext cx="3500716" cy="309204"/>
          </a:xfrm>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06204308-ADAA-4FAD-B22D-57AB2D7B8E1E}" type="datetime1">
              <a:rPr kumimoji="0" lang="en-GB" sz="1000" b="0" i="0" u="none" strike="noStrike" kern="1200" cap="none" spc="0" normalizeH="0" baseline="0" noProof="0">
                <a:ln>
                  <a:noFill/>
                </a:ln>
                <a:solidFill>
                  <a:srgbClr val="898989"/>
                </a:solidFill>
                <a:effectLst/>
                <a:uLnTx/>
                <a:uFillTx/>
                <a:latin typeface="Palatino Linotyp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09/11/2025</a:t>
            </a:fld>
            <a:endParaRPr kumimoji="0" lang="en-GB" sz="1000" b="0" i="0" u="none" strike="noStrike" kern="1200" cap="none" spc="0" normalizeH="0" baseline="0" noProof="0">
              <a:ln>
                <a:noFill/>
              </a:ln>
              <a:solidFill>
                <a:srgbClr val="898989"/>
              </a:solidFill>
              <a:effectLst/>
              <a:uLnTx/>
              <a:uFillTx/>
              <a:latin typeface="Palatino Linotype"/>
              <a:ea typeface="+mn-ea"/>
              <a:cs typeface="+mn-cs"/>
            </a:endParaRPr>
          </a:p>
        </p:txBody>
      </p:sp>
      <p:sp>
        <p:nvSpPr>
          <p:cNvPr id="5" name="Footer Placeholder 4">
            <a:extLst>
              <a:ext uri="{FF2B5EF4-FFF2-40B4-BE49-F238E27FC236}">
                <a16:creationId xmlns:a16="http://schemas.microsoft.com/office/drawing/2014/main" id="{DF4BE68F-9A8A-6271-53DD-84C88F3CDFB9}"/>
              </a:ext>
            </a:extLst>
          </p:cNvPr>
          <p:cNvSpPr txBox="1">
            <a:spLocks noGrp="1"/>
          </p:cNvSpPr>
          <p:nvPr>
            <p:ph type="ftr" sz="quarter" idx="9"/>
          </p:nvPr>
        </p:nvSpPr>
        <p:spPr>
          <a:xfrm>
            <a:off x="1534692" y="329302"/>
            <a:ext cx="5855717" cy="309204"/>
          </a:xfrm>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898989"/>
              </a:solidFill>
              <a:effectLst/>
              <a:uLnTx/>
              <a:uFillTx/>
              <a:latin typeface="Palatino Linotype"/>
              <a:ea typeface="+mn-ea"/>
              <a:cs typeface="+mn-cs"/>
            </a:endParaRPr>
          </a:p>
        </p:txBody>
      </p:sp>
      <p:sp>
        <p:nvSpPr>
          <p:cNvPr id="6" name="Slide Number Placeholder 5">
            <a:extLst>
              <a:ext uri="{FF2B5EF4-FFF2-40B4-BE49-F238E27FC236}">
                <a16:creationId xmlns:a16="http://schemas.microsoft.com/office/drawing/2014/main" id="{D61F48BB-EED1-834A-2B8A-DFF1993497D5}"/>
              </a:ext>
            </a:extLst>
          </p:cNvPr>
          <p:cNvSpPr txBox="1">
            <a:spLocks noGrp="1"/>
          </p:cNvSpPr>
          <p:nvPr>
            <p:ph type="sldNum" sz="quarter" idx="8"/>
          </p:nvPr>
        </p:nvSpPr>
        <p:spPr>
          <a:xfrm>
            <a:off x="480060" y="798975"/>
            <a:ext cx="811017" cy="503578"/>
          </a:xfrm>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B9B4544C-FA7A-4C33-B4D0-0BE0672D3F2C}" type="slidenum">
              <a:rPr kumimoji="0" lang="en-GB" sz="2800" b="0" i="0" u="none" strike="noStrike" kern="1200" cap="none" spc="0" normalizeH="0" baseline="0" noProof="0">
                <a:ln>
                  <a:noFill/>
                </a:ln>
                <a:solidFill>
                  <a:srgbClr val="5FA534"/>
                </a:solidFill>
                <a:effectLst/>
                <a:uLnTx/>
                <a:uFillTx/>
                <a:latin typeface="Palatino Linotyp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2800" b="0" i="0" u="none" strike="noStrike" kern="1200" cap="none" spc="0" normalizeH="0" baseline="0" noProof="0">
              <a:ln>
                <a:noFill/>
              </a:ln>
              <a:solidFill>
                <a:srgbClr val="5FA534"/>
              </a:solidFill>
              <a:effectLst/>
              <a:uLnTx/>
              <a:uFillTx/>
              <a:latin typeface="Palatino Linotype"/>
              <a:ea typeface="+mn-ea"/>
              <a:cs typeface="+mn-cs"/>
            </a:endParaRPr>
          </a:p>
        </p:txBody>
      </p:sp>
      <p:cxnSp>
        <p:nvCxnSpPr>
          <p:cNvPr id="7" name="Straight Connector 7">
            <a:extLst>
              <a:ext uri="{FF2B5EF4-FFF2-40B4-BE49-F238E27FC236}">
                <a16:creationId xmlns:a16="http://schemas.microsoft.com/office/drawing/2014/main" id="{9D6F8E13-DFAC-0FF4-DE2D-8873572EA1B3}"/>
              </a:ext>
            </a:extLst>
          </p:cNvPr>
          <p:cNvCxnSpPr/>
          <p:nvPr/>
        </p:nvCxnSpPr>
        <p:spPr>
          <a:xfrm>
            <a:off x="1371691" y="798975"/>
            <a:ext cx="0" cy="1067169"/>
          </a:xfrm>
          <a:prstGeom prst="straightConnector1">
            <a:avLst/>
          </a:prstGeom>
          <a:noFill/>
          <a:ln w="38103" cap="flat">
            <a:solidFill>
              <a:srgbClr val="5FA534"/>
            </a:solidFill>
            <a:prstDash val="solid"/>
          </a:ln>
        </p:spPr>
      </p:cxnSp>
    </p:spTree>
    <p:extLst>
      <p:ext uri="{BB962C8B-B14F-4D97-AF65-F5344CB8AC3E}">
        <p14:creationId xmlns:p14="http://schemas.microsoft.com/office/powerpoint/2010/main" val="116574740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9EB6-0A76-19BC-D26A-5C4CE1D1A7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343461-470A-C629-AB69-EC9D399D7F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217E8E-EDEE-04DD-624E-11592845C897}"/>
              </a:ext>
            </a:extLst>
          </p:cNvPr>
          <p:cNvSpPr>
            <a:spLocks noGrp="1"/>
          </p:cNvSpPr>
          <p:nvPr>
            <p:ph type="dt" sz="half" idx="10"/>
          </p:nvPr>
        </p:nvSpPr>
        <p:spPr/>
        <p:txBody>
          <a:bodyPr/>
          <a:lstStyle/>
          <a:p>
            <a:fld id="{CFE34EB3-15B7-4034-9267-263724AEB71B}" type="datetimeFigureOut">
              <a:rPr lang="en-GB" smtClean="0"/>
              <a:t>09/11/2025</a:t>
            </a:fld>
            <a:endParaRPr lang="en-GB"/>
          </a:p>
        </p:txBody>
      </p:sp>
      <p:sp>
        <p:nvSpPr>
          <p:cNvPr id="5" name="Footer Placeholder 4">
            <a:extLst>
              <a:ext uri="{FF2B5EF4-FFF2-40B4-BE49-F238E27FC236}">
                <a16:creationId xmlns:a16="http://schemas.microsoft.com/office/drawing/2014/main" id="{41528E87-F507-0260-295E-9A31BDFCA6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F80115-723D-4B1F-741D-F1A4E2A509F8}"/>
              </a:ext>
            </a:extLst>
          </p:cNvPr>
          <p:cNvSpPr>
            <a:spLocks noGrp="1"/>
          </p:cNvSpPr>
          <p:nvPr>
            <p:ph type="sldNum" sz="quarter" idx="12"/>
          </p:nvPr>
        </p:nvSpPr>
        <p:spPr/>
        <p:txBody>
          <a:bodyPr/>
          <a:lstStyle/>
          <a:p>
            <a:fld id="{8E4BF0F2-DD97-42F5-ACB5-F14FB375C60D}" type="slidenum">
              <a:rPr lang="en-GB" smtClean="0"/>
              <a:t>‹#›</a:t>
            </a:fld>
            <a:endParaRPr lang="en-GB"/>
          </a:p>
        </p:txBody>
      </p:sp>
    </p:spTree>
    <p:extLst>
      <p:ext uri="{BB962C8B-B14F-4D97-AF65-F5344CB8AC3E}">
        <p14:creationId xmlns:p14="http://schemas.microsoft.com/office/powerpoint/2010/main" val="754698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940-2ABF-0E9D-274B-846BF0DCD7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1BEFC52-F43F-1258-A5EC-AA22417D07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B06138-2005-F9C5-90D7-68401A46E465}"/>
              </a:ext>
            </a:extLst>
          </p:cNvPr>
          <p:cNvSpPr>
            <a:spLocks noGrp="1"/>
          </p:cNvSpPr>
          <p:nvPr>
            <p:ph type="dt" sz="half" idx="10"/>
          </p:nvPr>
        </p:nvSpPr>
        <p:spPr/>
        <p:txBody>
          <a:bodyPr/>
          <a:lstStyle/>
          <a:p>
            <a:fld id="{CFE34EB3-15B7-4034-9267-263724AEB71B}" type="datetimeFigureOut">
              <a:rPr lang="en-GB" smtClean="0"/>
              <a:t>09/11/2025</a:t>
            </a:fld>
            <a:endParaRPr lang="en-GB"/>
          </a:p>
        </p:txBody>
      </p:sp>
      <p:sp>
        <p:nvSpPr>
          <p:cNvPr id="5" name="Footer Placeholder 4">
            <a:extLst>
              <a:ext uri="{FF2B5EF4-FFF2-40B4-BE49-F238E27FC236}">
                <a16:creationId xmlns:a16="http://schemas.microsoft.com/office/drawing/2014/main" id="{42414D4E-3248-FC89-4700-C76197E0A7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AA5C2A-5560-DE3E-AB14-581D6D317593}"/>
              </a:ext>
            </a:extLst>
          </p:cNvPr>
          <p:cNvSpPr>
            <a:spLocks noGrp="1"/>
          </p:cNvSpPr>
          <p:nvPr>
            <p:ph type="sldNum" sz="quarter" idx="12"/>
          </p:nvPr>
        </p:nvSpPr>
        <p:spPr/>
        <p:txBody>
          <a:bodyPr/>
          <a:lstStyle/>
          <a:p>
            <a:fld id="{8E4BF0F2-DD97-42F5-ACB5-F14FB375C60D}" type="slidenum">
              <a:rPr lang="en-GB" smtClean="0"/>
              <a:t>‹#›</a:t>
            </a:fld>
            <a:endParaRPr lang="en-GB"/>
          </a:p>
        </p:txBody>
      </p:sp>
    </p:spTree>
    <p:extLst>
      <p:ext uri="{BB962C8B-B14F-4D97-AF65-F5344CB8AC3E}">
        <p14:creationId xmlns:p14="http://schemas.microsoft.com/office/powerpoint/2010/main" val="1975379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D524A9B-F4BD-28E0-F4DD-C3A4EA16FBD8}"/>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lIns="0" tIns="0" rIns="0" bIns="0"/>
          <a:lstStyle/>
          <a:p>
            <a:endParaRPr lang="en-US"/>
          </a:p>
        </p:txBody>
      </p:sp>
      <p:pic>
        <p:nvPicPr>
          <p:cNvPr id="3" name="Picture 6">
            <a:extLst>
              <a:ext uri="{FF2B5EF4-FFF2-40B4-BE49-F238E27FC236}">
                <a16:creationId xmlns:a16="http://schemas.microsoft.com/office/drawing/2014/main" id="{6ED0941F-4948-013D-1146-75AA8ECE4D48}"/>
              </a:ext>
            </a:extLst>
          </p:cNvPr>
          <p:cNvPicPr>
            <a:picLocks noChangeAspect="1"/>
          </p:cNvPicPr>
          <p:nvPr/>
        </p:nvPicPr>
        <p:blipFill>
          <a:blip r:embed="rId3"/>
          <a:srcRect t="1538" b="-1538"/>
          <a:stretch>
            <a:fillRect/>
          </a:stretch>
        </p:blipFill>
        <p:spPr>
          <a:xfrm>
            <a:off x="0" y="6126480"/>
            <a:ext cx="12191996" cy="742950"/>
          </a:xfrm>
          <a:prstGeom prst="rect">
            <a:avLst/>
          </a:prstGeom>
          <a:noFill/>
          <a:ln cap="flat">
            <a:noFill/>
          </a:ln>
        </p:spPr>
      </p:pic>
      <p:sp>
        <p:nvSpPr>
          <p:cNvPr id="4" name="Title Placeholder 1">
            <a:extLst>
              <a:ext uri="{FF2B5EF4-FFF2-40B4-BE49-F238E27FC236}">
                <a16:creationId xmlns:a16="http://schemas.microsoft.com/office/drawing/2014/main" id="{72556493-9AA1-8FDB-3A88-ADB1C762FC46}"/>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3DE6AD17-CD5B-5E48-C1F2-7B8BC8EDB00B}"/>
              </a:ext>
            </a:extLst>
          </p:cNvPr>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1D99F0B7-445A-84D3-279D-5EA3C6A731E9}"/>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fld id="{3B01D326-9BA2-41DE-9DF5-02628A0ECD65}" type="datetime1">
              <a:rPr lang="en-GB"/>
              <a:pPr lvl="0"/>
              <a:t>09/11/2025</a:t>
            </a:fld>
            <a:endParaRPr lang="en-GB"/>
          </a:p>
        </p:txBody>
      </p:sp>
      <p:sp>
        <p:nvSpPr>
          <p:cNvPr id="7" name="Footer Placeholder 4">
            <a:extLst>
              <a:ext uri="{FF2B5EF4-FFF2-40B4-BE49-F238E27FC236}">
                <a16:creationId xmlns:a16="http://schemas.microsoft.com/office/drawing/2014/main" id="{E5285A70-C467-71B6-3063-B79D87D50C7F}"/>
              </a:ext>
            </a:extLst>
          </p:cNvPr>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endParaRPr lang="en-GB"/>
          </a:p>
        </p:txBody>
      </p:sp>
      <p:sp>
        <p:nvSpPr>
          <p:cNvPr id="8" name="Slide Number Placeholder 5">
            <a:extLst>
              <a:ext uri="{FF2B5EF4-FFF2-40B4-BE49-F238E27FC236}">
                <a16:creationId xmlns:a16="http://schemas.microsoft.com/office/drawing/2014/main" id="{919005EE-BAA2-BA47-6FA7-A70FEBAE3176}"/>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2800" b="0" i="0" u="none" strike="noStrike" kern="1200" cap="none" spc="0" baseline="0">
                <a:solidFill>
                  <a:srgbClr val="B71E42"/>
                </a:solidFill>
                <a:uFillTx/>
                <a:latin typeface="Gill Sans MT"/>
              </a:defRPr>
            </a:lvl1pPr>
          </a:lstStyle>
          <a:p>
            <a:pPr lvl="0"/>
            <a:fld id="{F0E26843-B5AA-46EC-93AA-894EEF1417F1}" type="slidenum">
              <a:t>‹#›</a:t>
            </a:fld>
            <a:endParaRPr lang="en-GB"/>
          </a:p>
        </p:txBody>
      </p:sp>
      <p:cxnSp>
        <p:nvCxnSpPr>
          <p:cNvPr id="9" name="Straight Connector 9">
            <a:extLst>
              <a:ext uri="{FF2B5EF4-FFF2-40B4-BE49-F238E27FC236}">
                <a16:creationId xmlns:a16="http://schemas.microsoft.com/office/drawing/2014/main" id="{D665E2BF-6AFE-6C7F-C2E4-9B622B89C3EF}"/>
              </a:ext>
            </a:extLst>
          </p:cNvPr>
          <p:cNvCxnSpPr/>
          <p:nvPr/>
        </p:nvCxnSpPr>
        <p:spPr>
          <a:xfrm>
            <a:off x="0" y="6128409"/>
            <a:ext cx="12191996" cy="0"/>
          </a:xfrm>
          <a:prstGeom prst="straightConnector1">
            <a:avLst/>
          </a:prstGeom>
          <a:noFill/>
          <a:ln w="12701" cap="flat">
            <a:solidFill>
              <a:srgbClr val="000001">
                <a:alpha val="20000"/>
              </a:srgbClr>
            </a:solidFill>
            <a:prstDash val="solid"/>
          </a:ln>
        </p:spPr>
      </p:cxnSp>
    </p:spTree>
    <p:extLst>
      <p:ext uri="{BB962C8B-B14F-4D97-AF65-F5344CB8AC3E}">
        <p14:creationId xmlns:p14="http://schemas.microsoft.com/office/powerpoint/2010/main" val="3893518274"/>
      </p:ext>
    </p:extLst>
  </p:cSld>
  <p:clrMap bg1="lt1" tx1="dk1" bg2="lt2" tx2="dk2" accent1="accent1" accent2="accent2" accent3="accent3" accent4="accent4" accent5="accent5" accent6="accent6" hlink="hlink" folHlink="folHlink"/>
  <p:sldLayoutIdLst>
    <p:sldLayoutId id="2147483673" r:id="rId1"/>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000"/>
        </a:lnSpc>
        <a:spcBef>
          <a:spcPts val="1000"/>
        </a:spcBef>
        <a:spcAft>
          <a:spcPts val="0"/>
        </a:spcAft>
        <a:buClr>
          <a:srgbClr val="B71E42"/>
        </a:buClr>
        <a:buSzPct val="100000"/>
        <a:buFont typeface="Arial" pitchFamily="34"/>
        <a:buChar char="•"/>
        <a:tabLst/>
        <a:defRPr lang="en-US"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200" b="0" i="0" u="none" strike="noStrike" kern="1200" cap="none" spc="0" baseline="0">
          <a:solidFill>
            <a:srgbClr val="00000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FAFAF9"/>
            </a:gs>
            <a:gs pos="100000">
              <a:srgbClr val="D7D5D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15EFBF4-6450-63E9-7BB2-86A7AD72375E}"/>
              </a:ext>
            </a:extLst>
          </p:cNvPr>
          <p:cNvSpPr/>
          <p:nvPr/>
        </p:nvSpPr>
        <p:spPr>
          <a:xfrm>
            <a:off x="0" y="2015730"/>
            <a:ext cx="12191996" cy="4118832"/>
          </a:xfrm>
          <a:prstGeom prst="rect">
            <a:avLst/>
          </a:prstGeom>
          <a:gradFill>
            <a:gsLst>
              <a:gs pos="0">
                <a:srgbClr val="EDEBE7">
                  <a:alpha val="0"/>
                </a:srgbClr>
              </a:gs>
              <a:gs pos="100000">
                <a:srgbClr val="EDEBE7"/>
              </a:gs>
            </a:gsLst>
            <a:lin ang="5400000"/>
          </a:gradFill>
          <a:ln cap="flat">
            <a:noFill/>
            <a:prstDash val="solid"/>
          </a:ln>
        </p:spPr>
        <p:txBody>
          <a:bodyPr lIns="0" tIns="0" rIns="0" bIns="0"/>
          <a:lstStyle/>
          <a:p>
            <a:endParaRPr lang="en-US"/>
          </a:p>
        </p:txBody>
      </p:sp>
      <p:pic>
        <p:nvPicPr>
          <p:cNvPr id="3" name="Picture 6">
            <a:extLst>
              <a:ext uri="{FF2B5EF4-FFF2-40B4-BE49-F238E27FC236}">
                <a16:creationId xmlns:a16="http://schemas.microsoft.com/office/drawing/2014/main" id="{6E69B676-3B6F-A350-0A6E-340F24DCFD43}"/>
              </a:ext>
            </a:extLst>
          </p:cNvPr>
          <p:cNvPicPr>
            <a:picLocks noChangeAspect="1"/>
          </p:cNvPicPr>
          <p:nvPr/>
        </p:nvPicPr>
        <p:blipFill>
          <a:blip r:embed="rId3"/>
          <a:srcRect t="2769" b="-2769"/>
          <a:stretch>
            <a:fillRect/>
          </a:stretch>
        </p:blipFill>
        <p:spPr>
          <a:xfrm>
            <a:off x="0" y="6135624"/>
            <a:ext cx="12191996" cy="742950"/>
          </a:xfrm>
          <a:prstGeom prst="rect">
            <a:avLst/>
          </a:prstGeom>
          <a:noFill/>
          <a:ln cap="flat">
            <a:noFill/>
          </a:ln>
        </p:spPr>
      </p:pic>
      <p:sp>
        <p:nvSpPr>
          <p:cNvPr id="4" name="Title Placeholder 1">
            <a:extLst>
              <a:ext uri="{FF2B5EF4-FFF2-40B4-BE49-F238E27FC236}">
                <a16:creationId xmlns:a16="http://schemas.microsoft.com/office/drawing/2014/main" id="{E3E40025-BB01-EE97-CB67-0EF4633B9099}"/>
              </a:ext>
            </a:extLst>
          </p:cNvPr>
          <p:cNvSpPr txBox="1">
            <a:spLocks noGrp="1"/>
          </p:cNvSpPr>
          <p:nvPr>
            <p:ph type="title"/>
          </p:nvPr>
        </p:nvSpPr>
        <p:spPr>
          <a:xfrm>
            <a:off x="1534692" y="804516"/>
            <a:ext cx="9520156" cy="1049237"/>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BD98B376-3DBF-E198-E7FE-71F922DD667D}"/>
              </a:ext>
            </a:extLst>
          </p:cNvPr>
          <p:cNvSpPr txBox="1">
            <a:spLocks noGrp="1"/>
          </p:cNvSpPr>
          <p:nvPr>
            <p:ph type="body" idx="1"/>
          </p:nvPr>
        </p:nvSpPr>
        <p:spPr>
          <a:xfrm>
            <a:off x="1534692" y="2015730"/>
            <a:ext cx="9520156"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6CD3A6A4-4015-6763-56E2-909C1E726D16}"/>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Palatino Linotype"/>
              </a:defRPr>
            </a:lvl1pPr>
          </a:lstStyle>
          <a:p>
            <a:pPr lvl="0"/>
            <a:fld id="{72B1DAB1-F452-408A-9D58-6817C23D2AD0}" type="datetime1">
              <a:rPr lang="en-GB"/>
              <a:pPr lvl="0"/>
              <a:t>09/11/2025</a:t>
            </a:fld>
            <a:endParaRPr lang="en-GB"/>
          </a:p>
        </p:txBody>
      </p:sp>
      <p:sp>
        <p:nvSpPr>
          <p:cNvPr id="7" name="Footer Placeholder 4">
            <a:extLst>
              <a:ext uri="{FF2B5EF4-FFF2-40B4-BE49-F238E27FC236}">
                <a16:creationId xmlns:a16="http://schemas.microsoft.com/office/drawing/2014/main" id="{95D43EB7-B5BA-FD17-32F4-1A25CA994F45}"/>
              </a:ext>
            </a:extLst>
          </p:cNvPr>
          <p:cNvSpPr txBox="1">
            <a:spLocks noGrp="1"/>
          </p:cNvSpPr>
          <p:nvPr>
            <p:ph type="ftr" sz="quarter" idx="3"/>
          </p:nvPr>
        </p:nvSpPr>
        <p:spPr>
          <a:xfrm>
            <a:off x="1534692" y="329302"/>
            <a:ext cx="5855717"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Palatino Linotype"/>
              </a:defRPr>
            </a:lvl1pPr>
          </a:lstStyle>
          <a:p>
            <a:pPr lvl="0"/>
            <a:endParaRPr lang="en-GB"/>
          </a:p>
        </p:txBody>
      </p:sp>
      <p:sp>
        <p:nvSpPr>
          <p:cNvPr id="8" name="Slide Number Placeholder 5">
            <a:extLst>
              <a:ext uri="{FF2B5EF4-FFF2-40B4-BE49-F238E27FC236}">
                <a16:creationId xmlns:a16="http://schemas.microsoft.com/office/drawing/2014/main" id="{CA8C8640-4B3D-3EFD-DCC7-1A4C8EB16C33}"/>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2800" b="0" i="0" u="none" strike="noStrike" kern="1200" cap="none" spc="0" baseline="0">
                <a:solidFill>
                  <a:srgbClr val="5FA534"/>
                </a:solidFill>
                <a:uFillTx/>
                <a:latin typeface="Palatino Linotype"/>
              </a:defRPr>
            </a:lvl1pPr>
          </a:lstStyle>
          <a:p>
            <a:pPr lvl="0"/>
            <a:fld id="{9306F88E-B780-4567-9666-0E7E7B852D45}" type="slidenum">
              <a:t>‹#›</a:t>
            </a:fld>
            <a:endParaRPr lang="en-GB"/>
          </a:p>
        </p:txBody>
      </p:sp>
      <p:cxnSp>
        <p:nvCxnSpPr>
          <p:cNvPr id="9" name="Straight Connector 11">
            <a:extLst>
              <a:ext uri="{FF2B5EF4-FFF2-40B4-BE49-F238E27FC236}">
                <a16:creationId xmlns:a16="http://schemas.microsoft.com/office/drawing/2014/main" id="{C38B9845-984A-46F3-EA8D-38BABDDF7475}"/>
              </a:ext>
            </a:extLst>
          </p:cNvPr>
          <p:cNvCxnSpPr/>
          <p:nvPr/>
        </p:nvCxnSpPr>
        <p:spPr>
          <a:xfrm>
            <a:off x="0" y="6141704"/>
            <a:ext cx="12191996" cy="0"/>
          </a:xfrm>
          <a:prstGeom prst="straightConnector1">
            <a:avLst/>
          </a:prstGeom>
          <a:noFill/>
          <a:ln w="12701" cap="flat">
            <a:solidFill>
              <a:srgbClr val="000001">
                <a:alpha val="20000"/>
              </a:srgbClr>
            </a:solidFill>
            <a:prstDash val="solid"/>
          </a:ln>
        </p:spPr>
      </p:cxnSp>
    </p:spTree>
    <p:extLst>
      <p:ext uri="{BB962C8B-B14F-4D97-AF65-F5344CB8AC3E}">
        <p14:creationId xmlns:p14="http://schemas.microsoft.com/office/powerpoint/2010/main" val="848946027"/>
      </p:ext>
    </p:extLst>
  </p:cSld>
  <p:clrMap bg1="lt1" tx1="dk1" bg2="lt2" tx2="dk2" accent1="accent1" accent2="accent2" accent3="accent3" accent4="accent4" accent5="accent5" accent6="accent6" hlink="hlink" folHlink="folHlink"/>
  <p:sldLayoutIdLst>
    <p:sldLayoutId id="2147483675" r:id="rId1"/>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none" spc="0" baseline="0">
          <a:solidFill>
            <a:srgbClr val="000000"/>
          </a:solidFill>
          <a:uFillTx/>
          <a:latin typeface="Palatino Linotype"/>
        </a:defRPr>
      </a:lvl1pPr>
    </p:titleStyle>
    <p:bodyStyle>
      <a:lvl1pPr marL="228600" marR="0" lvl="0" indent="-228600" algn="l" defTabSz="914400" rtl="0" fontAlgn="auto" hangingPunct="1">
        <a:lnSpc>
          <a:spcPct val="120000"/>
        </a:lnSpc>
        <a:spcBef>
          <a:spcPts val="1000"/>
        </a:spcBef>
        <a:spcAft>
          <a:spcPts val="0"/>
        </a:spcAft>
        <a:buClr>
          <a:srgbClr val="5FA534"/>
        </a:buClr>
        <a:buSzPct val="100000"/>
        <a:buFont typeface="Arial" pitchFamily="34"/>
        <a:buChar char="•"/>
        <a:tabLst/>
        <a:defRPr lang="en-US" sz="2000" b="0" i="0" u="none" strike="noStrike" kern="1200" cap="none" spc="0" baseline="0">
          <a:solidFill>
            <a:srgbClr val="000000"/>
          </a:solidFill>
          <a:uFillTx/>
          <a:latin typeface="Palatino Linotype"/>
        </a:defRPr>
      </a:lvl1pPr>
      <a:lvl2pPr marL="685800" marR="0" lvl="1" indent="-228600" algn="l" defTabSz="914400" rtl="0" fontAlgn="auto" hangingPunct="1">
        <a:lnSpc>
          <a:spcPct val="120000"/>
        </a:lnSpc>
        <a:spcBef>
          <a:spcPts val="500"/>
        </a:spcBef>
        <a:spcAft>
          <a:spcPts val="0"/>
        </a:spcAft>
        <a:buClr>
          <a:srgbClr val="5FA534"/>
        </a:buClr>
        <a:buSzPct val="100000"/>
        <a:buFont typeface="Arial" pitchFamily="34"/>
        <a:buChar char="•"/>
        <a:tabLst/>
        <a:defRPr lang="en-US" sz="1800" b="0" i="0" u="none" strike="noStrike" kern="1200" cap="none" spc="0" baseline="0">
          <a:solidFill>
            <a:srgbClr val="000000"/>
          </a:solidFill>
          <a:uFillTx/>
          <a:latin typeface="Palatino Linotype"/>
        </a:defRPr>
      </a:lvl2pPr>
      <a:lvl3pPr marL="1143000" marR="0" lvl="2" indent="-228600" algn="l" defTabSz="914400" rtl="0" fontAlgn="auto" hangingPunct="1">
        <a:lnSpc>
          <a:spcPct val="120000"/>
        </a:lnSpc>
        <a:spcBef>
          <a:spcPts val="500"/>
        </a:spcBef>
        <a:spcAft>
          <a:spcPts val="0"/>
        </a:spcAft>
        <a:buClr>
          <a:srgbClr val="5FA534"/>
        </a:buClr>
        <a:buSzPct val="100000"/>
        <a:buFont typeface="Arial" pitchFamily="34"/>
        <a:buChar char="•"/>
        <a:tabLst/>
        <a:defRPr lang="en-US" sz="1600" b="0" i="0" u="none" strike="noStrike" kern="1200" cap="none" spc="0" baseline="0">
          <a:solidFill>
            <a:srgbClr val="000000"/>
          </a:solidFill>
          <a:uFillTx/>
          <a:latin typeface="Palatino Linotype"/>
        </a:defRPr>
      </a:lvl3pPr>
      <a:lvl4pPr marL="1600200" marR="0" lvl="3" indent="-228600" algn="l" defTabSz="914400" rtl="0" fontAlgn="auto" hangingPunct="1">
        <a:lnSpc>
          <a:spcPct val="120000"/>
        </a:lnSpc>
        <a:spcBef>
          <a:spcPts val="500"/>
        </a:spcBef>
        <a:spcAft>
          <a:spcPts val="0"/>
        </a:spcAft>
        <a:buClr>
          <a:srgbClr val="5FA534"/>
        </a:buClr>
        <a:buSzPct val="100000"/>
        <a:buFont typeface="Arial" pitchFamily="34"/>
        <a:buChar char="•"/>
        <a:tabLst/>
        <a:defRPr lang="en-US" sz="1400" b="0" i="0" u="none" strike="noStrike" kern="1200" cap="none" spc="0" baseline="0">
          <a:solidFill>
            <a:srgbClr val="000000"/>
          </a:solidFill>
          <a:uFillTx/>
          <a:latin typeface="Palatino Linotype"/>
        </a:defRPr>
      </a:lvl4pPr>
      <a:lvl5pPr marL="2057400" marR="0" lvl="4" indent="-228600" algn="l" defTabSz="914400" rtl="0" fontAlgn="auto" hangingPunct="1">
        <a:lnSpc>
          <a:spcPct val="120000"/>
        </a:lnSpc>
        <a:spcBef>
          <a:spcPts val="500"/>
        </a:spcBef>
        <a:spcAft>
          <a:spcPts val="0"/>
        </a:spcAft>
        <a:buClr>
          <a:srgbClr val="5FA534"/>
        </a:buClr>
        <a:buSzPct val="100000"/>
        <a:buFont typeface="Arial" pitchFamily="34"/>
        <a:buChar char="•"/>
        <a:tabLst/>
        <a:defRPr lang="en-US" sz="1200" b="0" i="0" u="none" strike="noStrike" kern="1200" cap="none" spc="0" baseline="0">
          <a:solidFill>
            <a:srgbClr val="000000"/>
          </a:solidFill>
          <a:uFillTx/>
          <a:latin typeface="Palatino Linotype"/>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A5EC1F-FCED-502E-1B1A-657C588982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2DBFE4-4FCD-A704-CD39-9986E752DD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6FFD1-C7C0-5F4B-8C07-FAF2E86159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E34EB3-15B7-4034-9267-263724AEB71B}" type="datetimeFigureOut">
              <a:rPr lang="en-GB" smtClean="0"/>
              <a:t>09/11/2025</a:t>
            </a:fld>
            <a:endParaRPr lang="en-GB"/>
          </a:p>
        </p:txBody>
      </p:sp>
      <p:sp>
        <p:nvSpPr>
          <p:cNvPr id="5" name="Footer Placeholder 4">
            <a:extLst>
              <a:ext uri="{FF2B5EF4-FFF2-40B4-BE49-F238E27FC236}">
                <a16:creationId xmlns:a16="http://schemas.microsoft.com/office/drawing/2014/main" id="{945DA7CE-F5B3-BD3B-3233-95A84B907C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80C208-840D-16BF-FC08-CC27DE8F44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4BF0F2-DD97-42F5-ACB5-F14FB375C60D}" type="slidenum">
              <a:rPr lang="en-GB" smtClean="0"/>
              <a:t>‹#›</a:t>
            </a:fld>
            <a:endParaRPr lang="en-GB"/>
          </a:p>
        </p:txBody>
      </p:sp>
    </p:spTree>
    <p:extLst>
      <p:ext uri="{BB962C8B-B14F-4D97-AF65-F5344CB8AC3E}">
        <p14:creationId xmlns:p14="http://schemas.microsoft.com/office/powerpoint/2010/main" val="3819534045"/>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discoverywall.nz/album/469/628"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conditions/chickenpox/" TargetMode="External"/><Relationship Id="rId7" Type="http://schemas.openxmlformats.org/officeDocument/2006/relationships/hyperlink" Target="https://pmc.ncbi.nlm.nih.gov/articles/PMC10674747/"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who.int/emergencies/outbreak-toolkit/investigating-outbreak-of-unknown-disease" TargetMode="External"/><Relationship Id="rId5" Type="http://schemas.openxmlformats.org/officeDocument/2006/relationships/hyperlink" Target="https://www.cdc.gov/chickenpox/php/outbreak-control/index.html" TargetMode="External"/><Relationship Id="rId4" Type="http://schemas.openxmlformats.org/officeDocument/2006/relationships/hyperlink" Target="https://www.gov.uk/government/publications/introduction-of-a-routine-varicella-mmrv-vaccination-programme/introduction-of-a-routine-varicella-mmrv-vaccination-programme-for-children-at-one-year-and-at-18-month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hyperlink" Target="https://www.who.int/emergencies/outbreak-toolkit/investigating-outbreak-of-unknown-disease" TargetMode="Externa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pmc.ncbi.nlm.nih.gov/articles/PMC10674747/" TargetMode="External"/><Relationship Id="rId2" Type="http://schemas.openxmlformats.org/officeDocument/2006/relationships/hyperlink" Target="https://www.who.int/emergencies/outbreak-toolkit/investigating-outbreak-of-unknown-disease"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s://www.sapeople.com/2021/01/26/dont-call-us-heroes-health-workers-overwhelmed-by-covid-19-want-help-not-praise/" TargetMode="External"/><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74C78896-56BB-0311-CB6D-EEFA961CAB9C}"/>
              </a:ext>
            </a:extLst>
          </p:cNvPr>
          <p:cNvSpPr>
            <a:spLocks noGrp="1"/>
          </p:cNvSpPr>
          <p:nvPr>
            <p:ph idx="1"/>
          </p:nvPr>
        </p:nvSpPr>
        <p:spPr>
          <a:xfrm>
            <a:off x="914400" y="1186468"/>
            <a:ext cx="10421655" cy="4500348"/>
          </a:xfrm>
        </p:spPr>
        <p:txBody>
          <a:bodyPr anchor="ctr">
            <a:normAutofit/>
          </a:bodyPr>
          <a:lstStyle/>
          <a:p>
            <a:pPr marL="0" indent="0">
              <a:buNone/>
            </a:pPr>
            <a:r>
              <a:rPr lang="en-GB" sz="3200" b="1" dirty="0">
                <a:solidFill>
                  <a:schemeClr val="bg1"/>
                </a:solidFill>
              </a:rPr>
              <a:t>Student IDs</a:t>
            </a:r>
            <a:r>
              <a:rPr lang="en-GB" sz="3200" dirty="0">
                <a:solidFill>
                  <a:schemeClr val="bg1"/>
                </a:solidFill>
              </a:rPr>
              <a:t>: 2435950, 2434785, 2334078,2427490, 2436591</a:t>
            </a:r>
          </a:p>
          <a:p>
            <a:pPr marL="0" indent="0">
              <a:buNone/>
            </a:pPr>
            <a:r>
              <a:rPr lang="en-GB" sz="3200" b="1" dirty="0">
                <a:solidFill>
                  <a:schemeClr val="bg1"/>
                </a:solidFill>
              </a:rPr>
              <a:t>Module name</a:t>
            </a:r>
            <a:r>
              <a:rPr lang="en-GB" sz="3200" dirty="0">
                <a:solidFill>
                  <a:schemeClr val="bg1"/>
                </a:solidFill>
              </a:rPr>
              <a:t>: Introduction to public health</a:t>
            </a:r>
          </a:p>
          <a:p>
            <a:pPr marL="0" indent="0">
              <a:buNone/>
            </a:pPr>
            <a:r>
              <a:rPr lang="en-GB" sz="3200" b="1" dirty="0">
                <a:solidFill>
                  <a:schemeClr val="bg1"/>
                </a:solidFill>
              </a:rPr>
              <a:t>Module code: </a:t>
            </a:r>
            <a:r>
              <a:rPr lang="en-GB" sz="3200" dirty="0">
                <a:solidFill>
                  <a:schemeClr val="bg1"/>
                </a:solidFill>
              </a:rPr>
              <a:t>LCHS4008_LON</a:t>
            </a:r>
          </a:p>
          <a:p>
            <a:pPr marL="0" indent="0">
              <a:buNone/>
            </a:pPr>
            <a:r>
              <a:rPr lang="en-GB" sz="3200" b="1" dirty="0">
                <a:solidFill>
                  <a:schemeClr val="bg1"/>
                </a:solidFill>
              </a:rPr>
              <a:t>Lecturer name: </a:t>
            </a:r>
            <a:r>
              <a:rPr lang="en-GB" sz="3200" dirty="0">
                <a:solidFill>
                  <a:schemeClr val="bg1"/>
                </a:solidFill>
              </a:rPr>
              <a:t>Caroline Salami</a:t>
            </a:r>
          </a:p>
          <a:p>
            <a:pPr marL="0" indent="0">
              <a:buNone/>
            </a:pPr>
            <a:r>
              <a:rPr lang="en-GB" sz="3200" b="1" dirty="0">
                <a:solidFill>
                  <a:schemeClr val="bg1"/>
                </a:solidFill>
              </a:rPr>
              <a:t>Date: </a:t>
            </a:r>
            <a:r>
              <a:rPr lang="en-GB" sz="3200" dirty="0">
                <a:solidFill>
                  <a:schemeClr val="bg1"/>
                </a:solidFill>
              </a:rPr>
              <a:t>13/11/2025</a:t>
            </a:r>
          </a:p>
          <a:p>
            <a:endParaRPr lang="en-GB" sz="1800" dirty="0">
              <a:solidFill>
                <a:schemeClr val="bg1"/>
              </a:solidFill>
            </a:endParaRPr>
          </a:p>
        </p:txBody>
      </p:sp>
    </p:spTree>
    <p:extLst>
      <p:ext uri="{BB962C8B-B14F-4D97-AF65-F5344CB8AC3E}">
        <p14:creationId xmlns:p14="http://schemas.microsoft.com/office/powerpoint/2010/main" val="3465442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666351"/>
            <a:ext cx="10558405" cy="3044335"/>
          </a:xfrm>
        </p:spPr>
        <p:txBody>
          <a:bodyPr anchor="b">
            <a:normAutofit/>
          </a:bodyPr>
          <a:lstStyle/>
          <a:p>
            <a:r>
              <a:rPr lang="en-US" sz="4800">
                <a:solidFill>
                  <a:schemeClr val="bg1"/>
                </a:solidFill>
              </a:rPr>
              <a:t>Chickenpox</a:t>
            </a:r>
          </a:p>
        </p:txBody>
      </p:sp>
      <p:sp>
        <p:nvSpPr>
          <p:cNvPr id="3" name="Subtitle 2"/>
          <p:cNvSpPr>
            <a:spLocks noGrp="1"/>
          </p:cNvSpPr>
          <p:nvPr>
            <p:ph type="subTitle" idx="1"/>
          </p:nvPr>
        </p:nvSpPr>
        <p:spPr>
          <a:xfrm>
            <a:off x="789708" y="3866064"/>
            <a:ext cx="10558405" cy="2234485"/>
          </a:xfrm>
        </p:spPr>
        <p:txBody>
          <a:bodyPr anchor="t">
            <a:normAutofit/>
          </a:bodyPr>
          <a:lstStyle/>
          <a:p>
            <a:r>
              <a:rPr lang="en-US" dirty="0">
                <a:solidFill>
                  <a:schemeClr val="bg1"/>
                </a:solidFill>
              </a:rPr>
              <a:t>Elisabeth Bile, Kedija Ali Hussen , Nicholas Mudebo, </a:t>
            </a:r>
            <a:r>
              <a:rPr lang="en-US" dirty="0" err="1">
                <a:solidFill>
                  <a:schemeClr val="bg1"/>
                </a:solidFill>
              </a:rPr>
              <a:t>Susumita</a:t>
            </a:r>
            <a:r>
              <a:rPr lang="en-US" dirty="0">
                <a:solidFill>
                  <a:schemeClr val="bg1"/>
                </a:solidFill>
              </a:rPr>
              <a:t> Roy, Kula Earl </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child with red spots on his face&#10;&#10;AI-generated content may be incorrect.">
            <a:extLst>
              <a:ext uri="{FF2B5EF4-FFF2-40B4-BE49-F238E27FC236}">
                <a16:creationId xmlns:a16="http://schemas.microsoft.com/office/drawing/2014/main" id="{65F25C8D-F451-F376-C0E5-E30FC7A62C7C}"/>
              </a:ext>
            </a:extLst>
          </p:cNvPr>
          <p:cNvPicPr>
            <a:picLocks noChangeAspect="1"/>
          </p:cNvPicPr>
          <p:nvPr/>
        </p:nvPicPr>
        <p:blipFill>
          <a:blip r:embed="rId3"/>
          <a:srcRect l="16163" r="30414"/>
          <a:stretch>
            <a:fillRect/>
          </a:stretch>
        </p:blipFill>
        <p:spPr>
          <a:xfrm>
            <a:off x="7082810" y="841663"/>
            <a:ext cx="4166151" cy="5185923"/>
          </a:xfrm>
          <a:prstGeom prst="rect">
            <a:avLst/>
          </a:prstGeom>
        </p:spPr>
      </p:pic>
      <p:grpSp>
        <p:nvGrpSpPr>
          <p:cNvPr id="19" name="Group 18">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0" name="Freeform: Shape 19">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8C737FC-8134-BE51-8D5B-1D9ACFF499DC}"/>
              </a:ext>
            </a:extLst>
          </p:cNvPr>
          <p:cNvSpPr>
            <a:spLocks noGrp="1"/>
          </p:cNvSpPr>
          <p:nvPr>
            <p:ph type="title"/>
          </p:nvPr>
        </p:nvSpPr>
        <p:spPr>
          <a:xfrm>
            <a:off x="879155" y="1195261"/>
            <a:ext cx="5821537" cy="980142"/>
          </a:xfrm>
        </p:spPr>
        <p:txBody>
          <a:bodyPr anchor="b">
            <a:normAutofit/>
          </a:bodyPr>
          <a:lstStyle/>
          <a:p>
            <a:r>
              <a:rPr lang="en-US" sz="4800" dirty="0">
                <a:solidFill>
                  <a:schemeClr val="bg1"/>
                </a:solidFill>
              </a:rPr>
              <a:t>What is chickenpox?</a:t>
            </a:r>
          </a:p>
        </p:txBody>
      </p:sp>
      <p:sp>
        <p:nvSpPr>
          <p:cNvPr id="3" name="Content Placeholder 2">
            <a:extLst>
              <a:ext uri="{FF2B5EF4-FFF2-40B4-BE49-F238E27FC236}">
                <a16:creationId xmlns:a16="http://schemas.microsoft.com/office/drawing/2014/main" id="{FFF1A956-9719-31BE-29D3-044783CD5A97}"/>
              </a:ext>
            </a:extLst>
          </p:cNvPr>
          <p:cNvSpPr>
            <a:spLocks noGrp="1"/>
          </p:cNvSpPr>
          <p:nvPr>
            <p:ph idx="1"/>
          </p:nvPr>
        </p:nvSpPr>
        <p:spPr>
          <a:xfrm>
            <a:off x="990761" y="2679517"/>
            <a:ext cx="5821537" cy="3095369"/>
          </a:xfrm>
        </p:spPr>
        <p:txBody>
          <a:bodyPr vert="horz" lIns="91440" tIns="45720" rIns="91440" bIns="45720" rtlCol="0"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white"/>
                </a:solidFill>
                <a:effectLst/>
                <a:uLnTx/>
                <a:uFillTx/>
                <a:latin typeface="Aptos" panose="020B0004020202020204"/>
                <a:ea typeface="+mn-lt"/>
                <a:cs typeface="+mn-lt"/>
              </a:rPr>
              <a:t> Caused by </a:t>
            </a:r>
            <a:r>
              <a:rPr kumimoji="0" lang="en-US" b="0" i="1" u="none" strike="noStrike" kern="1200" cap="none" spc="0" normalizeH="0" baseline="0" noProof="0" dirty="0">
                <a:ln>
                  <a:noFill/>
                </a:ln>
                <a:solidFill>
                  <a:prstClr val="white"/>
                </a:solidFill>
                <a:effectLst/>
                <a:uLnTx/>
                <a:uFillTx/>
                <a:latin typeface="Aptos" panose="020B0004020202020204"/>
                <a:ea typeface="+mn-lt"/>
                <a:cs typeface="+mn-lt"/>
              </a:rPr>
              <a:t>Varicella-zoster virus</a:t>
            </a:r>
            <a:endParaRPr kumimoji="0" lang="en-US" b="0" i="0" u="none" strike="noStrike" kern="1200" cap="none" spc="0" normalizeH="0" baseline="0" noProof="0" dirty="0">
              <a:ln>
                <a:noFill/>
              </a:ln>
              <a:solidFill>
                <a:prstClr val="white"/>
              </a:solidFill>
              <a:effectLst/>
              <a:uLnTx/>
              <a:uFillTx/>
              <a:latin typeface="Aptos" panose="020B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white"/>
                </a:solidFill>
                <a:effectLst/>
                <a:uLnTx/>
                <a:uFillTx/>
                <a:latin typeface="Aptos" panose="020B0004020202020204"/>
                <a:ea typeface="+mn-lt"/>
                <a:cs typeface="+mn-lt"/>
              </a:rPr>
              <a:t>Common in children under 10</a:t>
            </a:r>
            <a:endParaRPr kumimoji="0" lang="en-US" b="0" i="0" u="none" strike="noStrike" kern="1200" cap="none" spc="0" normalizeH="0" baseline="0" noProof="0" dirty="0">
              <a:ln>
                <a:noFill/>
              </a:ln>
              <a:solidFill>
                <a:prstClr val="white"/>
              </a:solidFill>
              <a:effectLst/>
              <a:uLnTx/>
              <a:uFillTx/>
              <a:latin typeface="Aptos" panose="020B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white"/>
                </a:solidFill>
                <a:effectLst/>
                <a:uLnTx/>
                <a:uFillTx/>
                <a:latin typeface="Aptos" panose="020B0004020202020204"/>
                <a:ea typeface="+mn-lt"/>
                <a:cs typeface="+mn-lt"/>
              </a:rPr>
              <a:t>Spreads through coughing, sneezing, or contact with rash</a:t>
            </a:r>
            <a:endParaRPr kumimoji="0" lang="en-US" b="0" i="0" u="none" strike="noStrike" kern="1200" cap="none" spc="0" normalizeH="0" baseline="0" noProof="0" dirty="0">
              <a:ln>
                <a:noFill/>
              </a:ln>
              <a:solidFill>
                <a:prstClr val="white"/>
              </a:solidFill>
              <a:effectLst/>
              <a:uLnTx/>
              <a:uFillTx/>
              <a:latin typeface="Aptos" panose="020B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white"/>
                </a:solidFill>
                <a:effectLst/>
                <a:uLnTx/>
                <a:uFillTx/>
                <a:latin typeface="Aptos" panose="020B0004020202020204"/>
                <a:ea typeface="+mn-lt"/>
                <a:cs typeface="+mn-lt"/>
              </a:rPr>
              <a:t>Symptoms: itchy blisters, tiredness, mild fever</a:t>
            </a:r>
            <a:endParaRPr kumimoji="0" lang="en-US"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Tree>
    <p:extLst>
      <p:ext uri="{BB962C8B-B14F-4D97-AF65-F5344CB8AC3E}">
        <p14:creationId xmlns:p14="http://schemas.microsoft.com/office/powerpoint/2010/main" val="4000553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B0F223-35F6-E5A8-6D31-EAC10195793C}"/>
            </a:ext>
          </a:extLst>
        </p:cNvPr>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200746B-37CA-D1FA-5A74-0C139B247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D80A8D16-6550-2035-B158-935926251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91D9342-52DC-08D7-97A2-729B1B9832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F201B3A3-3AF5-3199-4718-B9C65986EA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950C4A45-D992-B9A7-52D5-771E4D00A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660A0B64-4CA9-C19D-F29D-1DF9405291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FCA1869B-9EE8-DC43-0139-CA9EB4405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ED59EF2A-8081-DFA9-4534-0F47C48A1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E65D193C-A3BB-56DA-86D5-735F343038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031BC552-4239-3468-9E2D-E79C828A6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A520145-E08B-90A0-5976-8258B57841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95DF18E1-560C-C073-9BEE-E8B14B6FB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D57DB68-7C9E-33C4-4044-E2D994134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4C36A4E-4355-F407-C25D-0B2C32AB341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Chickenpox outbreak through the years </a:t>
            </a:r>
          </a:p>
        </p:txBody>
      </p:sp>
      <p:sp>
        <p:nvSpPr>
          <p:cNvPr id="3" name="Content Placeholder 2">
            <a:extLst>
              <a:ext uri="{FF2B5EF4-FFF2-40B4-BE49-F238E27FC236}">
                <a16:creationId xmlns:a16="http://schemas.microsoft.com/office/drawing/2014/main" id="{17ACF172-36F0-FD24-D363-E7857BD92ACE}"/>
              </a:ext>
            </a:extLst>
          </p:cNvPr>
          <p:cNvSpPr>
            <a:spLocks noGrp="1"/>
          </p:cNvSpPr>
          <p:nvPr>
            <p:ph idx="1"/>
          </p:nvPr>
        </p:nvSpPr>
        <p:spPr>
          <a:xfrm>
            <a:off x="6464409" y="841248"/>
            <a:ext cx="5385213" cy="5584604"/>
          </a:xfrm>
        </p:spPr>
        <p:txBody>
          <a:bodyPr anchor="ctr">
            <a:normAutofit/>
          </a:bodyPr>
          <a:lstStyle/>
          <a:p>
            <a:r>
              <a:rPr lang="en-GB" dirty="0">
                <a:solidFill>
                  <a:schemeClr val="tx2"/>
                </a:solidFill>
              </a:rPr>
              <a:t>Before 2019, there were regular chickenpox outbreaks in week 13-15 of calendar year</a:t>
            </a:r>
          </a:p>
          <a:p>
            <a:r>
              <a:rPr lang="en-GB" dirty="0">
                <a:solidFill>
                  <a:schemeClr val="tx2"/>
                </a:solidFill>
              </a:rPr>
              <a:t>The number of outbreaks dropped sharply between 2020-2021 due to restrictions</a:t>
            </a:r>
          </a:p>
          <a:p>
            <a:r>
              <a:rPr lang="en-GB" dirty="0">
                <a:solidFill>
                  <a:schemeClr val="tx2"/>
                </a:solidFill>
              </a:rPr>
              <a:t> Rates slowly increased in 2022 with a shift towards babies &lt;1 of age (Bardsley et.al., 2023)</a:t>
            </a:r>
          </a:p>
          <a:p>
            <a:pPr marL="0" indent="0">
              <a:buNone/>
            </a:pPr>
            <a:endParaRPr lang="en-GB" sz="2400" dirty="0">
              <a:solidFill>
                <a:schemeClr val="tx2"/>
              </a:solidFill>
            </a:endParaRPr>
          </a:p>
        </p:txBody>
      </p:sp>
    </p:spTree>
    <p:extLst>
      <p:ext uri="{BB962C8B-B14F-4D97-AF65-F5344CB8AC3E}">
        <p14:creationId xmlns:p14="http://schemas.microsoft.com/office/powerpoint/2010/main" val="2752950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9200EE-7A44-05A8-01AA-92E20D83AF72}"/>
            </a:ext>
          </a:extLst>
        </p:cNvPr>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B964448F-995E-45AF-367F-6526E671C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F1BB19BD-54CF-1392-B52A-286EEA25C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97EF8D1D-4E1D-B1CF-CB9D-FD69EB6A68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4889636B-DB7C-C5D9-3BB7-DAC8E074B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375B5658-433B-0ECC-C92B-E2BFDC9F9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9244CAE0-DEA3-045F-35BC-47EF80BE8A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7AAC6B6C-A33B-BD9C-8762-3C26EE635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D314CF22-3136-F2D0-8935-8018A7B7B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8546B91-F6E0-F329-FAC4-2B50EE89E8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6945AD6-16A3-FA53-CA01-81836BAEB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2783EED-1829-255A-BA2D-9D1E494A9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C83D7A70-502A-541F-5982-73F95986D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D4977BD7-5167-5220-E2CE-4AF5DE360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CA3C8A6-2386-4262-8796-26D0225752AD}"/>
              </a:ext>
            </a:extLst>
          </p:cNvPr>
          <p:cNvSpPr>
            <a:spLocks noGrp="1"/>
          </p:cNvSpPr>
          <p:nvPr>
            <p:ph type="title"/>
          </p:nvPr>
        </p:nvSpPr>
        <p:spPr>
          <a:xfrm>
            <a:off x="786385" y="841248"/>
            <a:ext cx="5129600" cy="5340097"/>
          </a:xfrm>
        </p:spPr>
        <p:txBody>
          <a:bodyPr anchor="ctr">
            <a:normAutofit/>
          </a:bodyPr>
          <a:lstStyle/>
          <a:p>
            <a:r>
              <a:rPr lang="en-GB" sz="4800" dirty="0">
                <a:solidFill>
                  <a:schemeClr val="bg1"/>
                </a:solidFill>
              </a:rPr>
              <a:t>Compared to USA</a:t>
            </a:r>
          </a:p>
        </p:txBody>
      </p:sp>
      <p:sp>
        <p:nvSpPr>
          <p:cNvPr id="3" name="Content Placeholder 2">
            <a:extLst>
              <a:ext uri="{FF2B5EF4-FFF2-40B4-BE49-F238E27FC236}">
                <a16:creationId xmlns:a16="http://schemas.microsoft.com/office/drawing/2014/main" id="{1CE55B9B-3A4D-E828-F8A8-F5070E8E2F2D}"/>
              </a:ext>
            </a:extLst>
          </p:cNvPr>
          <p:cNvSpPr>
            <a:spLocks noGrp="1"/>
          </p:cNvSpPr>
          <p:nvPr>
            <p:ph idx="1"/>
          </p:nvPr>
        </p:nvSpPr>
        <p:spPr>
          <a:xfrm>
            <a:off x="6330047" y="770383"/>
            <a:ext cx="5344211" cy="5555261"/>
          </a:xfrm>
        </p:spPr>
        <p:txBody>
          <a:bodyPr anchor="ctr">
            <a:normAutofit/>
          </a:bodyPr>
          <a:lstStyle/>
          <a:p>
            <a:pPr marL="0" indent="0">
              <a:buNone/>
            </a:pPr>
            <a:r>
              <a:rPr lang="en-GB" dirty="0">
                <a:solidFill>
                  <a:schemeClr val="tx2"/>
                </a:solidFill>
              </a:rPr>
              <a:t>In the United States, chickenpox outbreaks are rare due to a two-dose vaccination programme, introduced in 2007. </a:t>
            </a:r>
          </a:p>
          <a:p>
            <a:pPr marL="0" indent="0">
              <a:buNone/>
            </a:pPr>
            <a:r>
              <a:rPr lang="en-GB" dirty="0">
                <a:solidFill>
                  <a:schemeClr val="tx2"/>
                </a:solidFill>
              </a:rPr>
              <a:t>This routine immunisation has made outbreaks smaller, shorter and less frequent, with most cases now occurring among unvaccinated children. (CDC, 2023</a:t>
            </a:r>
            <a:r>
              <a:rPr lang="en-GB" sz="2400" dirty="0">
                <a:solidFill>
                  <a:schemeClr val="tx2"/>
                </a:solidFill>
              </a:rPr>
              <a:t>)</a:t>
            </a:r>
          </a:p>
        </p:txBody>
      </p:sp>
    </p:spTree>
    <p:extLst>
      <p:ext uri="{BB962C8B-B14F-4D97-AF65-F5344CB8AC3E}">
        <p14:creationId xmlns:p14="http://schemas.microsoft.com/office/powerpoint/2010/main" val="1933110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009BE064-F467-0B9D-9FE9-12389F5AA3C5}"/>
              </a:ext>
            </a:extLst>
          </p:cNvPr>
          <p:cNvSpPr>
            <a:spLocks noGrp="1"/>
          </p:cNvSpPr>
          <p:nvPr>
            <p:ph idx="1"/>
          </p:nvPr>
        </p:nvSpPr>
        <p:spPr>
          <a:xfrm>
            <a:off x="931067" y="889375"/>
            <a:ext cx="5444681" cy="5126294"/>
          </a:xfrm>
        </p:spPr>
        <p:txBody>
          <a:bodyPr anchor="ctr">
            <a:normAutofit/>
          </a:bodyPr>
          <a:lstStyle/>
          <a:p>
            <a:r>
              <a:rPr lang="en-GB" dirty="0">
                <a:solidFill>
                  <a:schemeClr val="bg1"/>
                </a:solidFill>
              </a:rPr>
              <a:t>This differs from the UK who up to recently opted to vaccinate only high-risk groups.</a:t>
            </a:r>
          </a:p>
          <a:p>
            <a:r>
              <a:rPr lang="en-GB" dirty="0">
                <a:solidFill>
                  <a:schemeClr val="bg1"/>
                </a:solidFill>
              </a:rPr>
              <a:t>However, the Joint Committee on Vaccination and Immunisation recently update their guidance, and introduced a new routine vaccination programme for all children starting January 2026</a:t>
            </a:r>
          </a:p>
        </p:txBody>
      </p:sp>
      <p:pic>
        <p:nvPicPr>
          <p:cNvPr id="4" name="Picture 3" descr="A child getting an injection&#10;&#10;AI-generated content may be incorrect.">
            <a:extLst>
              <a:ext uri="{FF2B5EF4-FFF2-40B4-BE49-F238E27FC236}">
                <a16:creationId xmlns:a16="http://schemas.microsoft.com/office/drawing/2014/main" id="{D02191F9-BE82-7232-B7E4-F3EDD2CE5373}"/>
              </a:ext>
            </a:extLst>
          </p:cNvPr>
          <p:cNvPicPr>
            <a:picLocks noChangeAspect="1"/>
          </p:cNvPicPr>
          <p:nvPr/>
        </p:nvPicPr>
        <p:blipFill>
          <a:blip r:embed="rId3"/>
          <a:srcRect l="26892" r="9318" b="-1"/>
          <a:stretch>
            <a:fillRect/>
          </a:stretch>
        </p:blipFill>
        <p:spPr>
          <a:xfrm>
            <a:off x="6557803" y="1380744"/>
            <a:ext cx="3941064" cy="4096512"/>
          </a:xfrm>
          <a:prstGeom prst="rect">
            <a:avLst/>
          </a:prstGeom>
        </p:spPr>
      </p:pic>
    </p:spTree>
    <p:extLst>
      <p:ext uri="{BB962C8B-B14F-4D97-AF65-F5344CB8AC3E}">
        <p14:creationId xmlns:p14="http://schemas.microsoft.com/office/powerpoint/2010/main" val="666253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group of children in red shirts&#10;&#10;AI-generated content may be incorrect.">
            <a:extLst>
              <a:ext uri="{FF2B5EF4-FFF2-40B4-BE49-F238E27FC236}">
                <a16:creationId xmlns:a16="http://schemas.microsoft.com/office/drawing/2014/main" id="{04B92EB4-9B69-44A6-EB87-3FF02E65ECF7}"/>
              </a:ext>
            </a:extLst>
          </p:cNvPr>
          <p:cNvPicPr>
            <a:picLocks noChangeAspect="1"/>
          </p:cNvPicPr>
          <p:nvPr/>
        </p:nvPicPr>
        <p:blipFill>
          <a:blip r:embed="rId3">
            <a:extLst>
              <a:ext uri="{837473B0-CC2E-450A-ABE3-18F120FF3D39}">
                <a1611:picAttrSrcUrl xmlns:a1611="http://schemas.microsoft.com/office/drawing/2016/11/main" r:id="rId4"/>
              </a:ext>
            </a:extLst>
          </a:blip>
          <a:srcRect l="23784" r="22593"/>
          <a:stretch>
            <a:fillRect/>
          </a:stretch>
        </p:blipFill>
        <p:spPr>
          <a:xfrm>
            <a:off x="7082810" y="841663"/>
            <a:ext cx="4166151" cy="5185923"/>
          </a:xfrm>
          <a:prstGeom prst="rect">
            <a:avLst/>
          </a:prstGeom>
        </p:spPr>
      </p:pic>
      <p:grpSp>
        <p:nvGrpSpPr>
          <p:cNvPr id="19" name="Group 18">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0" name="Freeform: Shape 19">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BFCC5B7-43A5-C7D7-A3AE-869642A0E509}"/>
              </a:ext>
            </a:extLst>
          </p:cNvPr>
          <p:cNvSpPr>
            <a:spLocks noGrp="1"/>
          </p:cNvSpPr>
          <p:nvPr>
            <p:ph idx="1"/>
          </p:nvPr>
        </p:nvSpPr>
        <p:spPr>
          <a:xfrm>
            <a:off x="1005840" y="1853739"/>
            <a:ext cx="5785210" cy="3582932"/>
          </a:xfrm>
        </p:spPr>
        <p:txBody>
          <a:bodyPr vert="horz" lIns="91440" tIns="45720" rIns="91440" bIns="45720" rtlCol="0" anchor="t">
            <a:normAutofit/>
          </a:bodyPr>
          <a:lstStyle/>
          <a:p>
            <a:r>
              <a:rPr lang="en-US" sz="3200" dirty="0">
                <a:solidFill>
                  <a:schemeClr val="bg1"/>
                </a:solidFill>
                <a:latin typeface="Aptos"/>
              </a:rPr>
              <a:t>Case Study C – Chickenpox</a:t>
            </a:r>
          </a:p>
          <a:p>
            <a:r>
              <a:rPr lang="en-US" sz="3200" dirty="0">
                <a:solidFill>
                  <a:schemeClr val="bg1"/>
                </a:solidFill>
                <a:latin typeface="Aptos"/>
              </a:rPr>
              <a:t>School setting: Primary School</a:t>
            </a:r>
          </a:p>
          <a:p>
            <a:r>
              <a:rPr lang="en-US" sz="3200" dirty="0">
                <a:solidFill>
                  <a:schemeClr val="bg1"/>
                </a:solidFill>
                <a:latin typeface="Aptos"/>
              </a:rPr>
              <a:t>First case: Roma, 7 years old</a:t>
            </a:r>
          </a:p>
          <a:p>
            <a:r>
              <a:rPr lang="en-US" sz="3200" dirty="0">
                <a:solidFill>
                  <a:schemeClr val="bg1"/>
                </a:solidFill>
                <a:latin typeface="Aptos"/>
              </a:rPr>
              <a:t>Two more cases (Maria &amp;Mona) the next day</a:t>
            </a:r>
            <a:endParaRPr lang="en-US" sz="3200" dirty="0">
              <a:solidFill>
                <a:schemeClr val="bg1"/>
              </a:solidFill>
            </a:endParaRPr>
          </a:p>
        </p:txBody>
      </p:sp>
    </p:spTree>
    <p:extLst>
      <p:ext uri="{BB962C8B-B14F-4D97-AF65-F5344CB8AC3E}">
        <p14:creationId xmlns:p14="http://schemas.microsoft.com/office/powerpoint/2010/main" val="1419366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7" name="Group 3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Scientist in Laboratory · Free Stock Photo">
            <a:extLst>
              <a:ext uri="{FF2B5EF4-FFF2-40B4-BE49-F238E27FC236}">
                <a16:creationId xmlns:a16="http://schemas.microsoft.com/office/drawing/2014/main" id="{E818F813-1C17-5FF9-74EB-13725DA2712A}"/>
              </a:ext>
            </a:extLst>
          </p:cNvPr>
          <p:cNvPicPr>
            <a:picLocks noChangeAspect="1"/>
          </p:cNvPicPr>
          <p:nvPr/>
        </p:nvPicPr>
        <p:blipFill>
          <a:blip r:embed="rId3"/>
          <a:stretch>
            <a:fillRect/>
          </a:stretch>
        </p:blipFill>
        <p:spPr>
          <a:xfrm>
            <a:off x="7228611" y="819015"/>
            <a:ext cx="3468765" cy="5196653"/>
          </a:xfrm>
          <a:prstGeom prst="rect">
            <a:avLst/>
          </a:prstGeom>
        </p:spPr>
      </p:pic>
      <p:grpSp>
        <p:nvGrpSpPr>
          <p:cNvPr id="41" name="Group 4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2" name="Freeform: Shape 4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E314020-D5AA-F436-1A0C-EF60E9A4C153}"/>
              </a:ext>
            </a:extLst>
          </p:cNvPr>
          <p:cNvSpPr>
            <a:spLocks noGrp="1"/>
          </p:cNvSpPr>
          <p:nvPr>
            <p:ph type="title"/>
          </p:nvPr>
        </p:nvSpPr>
        <p:spPr>
          <a:xfrm>
            <a:off x="1043522" y="828409"/>
            <a:ext cx="5501548" cy="667804"/>
          </a:xfrm>
        </p:spPr>
        <p:txBody>
          <a:bodyPr anchor="b">
            <a:normAutofit fontScale="90000"/>
          </a:bodyPr>
          <a:lstStyle/>
          <a:p>
            <a:r>
              <a:rPr lang="en-US" sz="4800" dirty="0">
                <a:solidFill>
                  <a:schemeClr val="bg1"/>
                </a:solidFill>
              </a:rPr>
              <a:t>Measuring the Outbreak</a:t>
            </a:r>
          </a:p>
        </p:txBody>
      </p:sp>
      <p:sp>
        <p:nvSpPr>
          <p:cNvPr id="3" name="Content Placeholder 2">
            <a:extLst>
              <a:ext uri="{FF2B5EF4-FFF2-40B4-BE49-F238E27FC236}">
                <a16:creationId xmlns:a16="http://schemas.microsoft.com/office/drawing/2014/main" id="{3406386A-D4C5-1DEC-512A-E331145C9657}"/>
              </a:ext>
            </a:extLst>
          </p:cNvPr>
          <p:cNvSpPr>
            <a:spLocks noGrp="1"/>
          </p:cNvSpPr>
          <p:nvPr>
            <p:ph idx="1"/>
          </p:nvPr>
        </p:nvSpPr>
        <p:spPr>
          <a:xfrm>
            <a:off x="864013" y="1778749"/>
            <a:ext cx="5855717" cy="4382877"/>
          </a:xfrm>
        </p:spPr>
        <p:txBody>
          <a:bodyPr vert="horz" lIns="91440" tIns="45720" rIns="91440" bIns="45720" rtlCol="0" anchor="t">
            <a:normAutofit/>
          </a:bodyPr>
          <a:lstStyle/>
          <a:p>
            <a:r>
              <a:rPr lang="en-US" sz="2600" dirty="0">
                <a:solidFill>
                  <a:schemeClr val="bg1"/>
                </a:solidFill>
              </a:rPr>
              <a:t>To measure an outbreak, we start by identifying the first case</a:t>
            </a:r>
          </a:p>
          <a:p>
            <a:r>
              <a:rPr lang="en-US" sz="2600" dirty="0">
                <a:solidFill>
                  <a:schemeClr val="bg1"/>
                </a:solidFill>
              </a:rPr>
              <a:t>Once the case is defined, we count how many new cases appear when, and where. (World Health Organization(WHO),  2025)</a:t>
            </a:r>
          </a:p>
          <a:p>
            <a:r>
              <a:rPr lang="en-US" sz="2600" dirty="0">
                <a:solidFill>
                  <a:schemeClr val="bg1"/>
                </a:solidFill>
              </a:rPr>
              <a:t>Since chickenpox is a notifiable disease doctors must report it to local authorities</a:t>
            </a:r>
            <a:r>
              <a:rPr lang="en-GB" sz="2600" dirty="0">
                <a:solidFill>
                  <a:schemeClr val="bg1"/>
                </a:solidFill>
              </a:rPr>
              <a:t> so they can control the spread  (UK Health Security Agency, 2024)</a:t>
            </a:r>
            <a:r>
              <a:rPr lang="en-US" sz="2600" dirty="0">
                <a:solidFill>
                  <a:schemeClr val="bg1"/>
                </a:solidFill>
              </a:rPr>
              <a:t>.</a:t>
            </a:r>
          </a:p>
          <a:p>
            <a:endParaRPr lang="en-US" sz="2100" dirty="0">
              <a:solidFill>
                <a:schemeClr val="bg1"/>
              </a:solidFill>
            </a:endParaRPr>
          </a:p>
        </p:txBody>
      </p:sp>
    </p:spTree>
    <p:extLst>
      <p:ext uri="{BB962C8B-B14F-4D97-AF65-F5344CB8AC3E}">
        <p14:creationId xmlns:p14="http://schemas.microsoft.com/office/powerpoint/2010/main" val="827191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7"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2C1DBCC-EC13-BFD1-8230-8A39466C7B4D}"/>
              </a:ext>
            </a:extLst>
          </p:cNvPr>
          <p:cNvSpPr>
            <a:spLocks noGrp="1"/>
          </p:cNvSpPr>
          <p:nvPr>
            <p:ph type="title"/>
          </p:nvPr>
        </p:nvSpPr>
        <p:spPr>
          <a:xfrm>
            <a:off x="789708" y="1014574"/>
            <a:ext cx="8756481" cy="2226769"/>
          </a:xfrm>
        </p:spPr>
        <p:txBody>
          <a:bodyPr vert="horz" lIns="91440" tIns="45720" rIns="91440" bIns="45720" rtlCol="0" anchor="ctr">
            <a:normAutofit/>
          </a:bodyPr>
          <a:lstStyle/>
          <a:p>
            <a:r>
              <a:rPr lang="en-US" sz="4800" kern="1200">
                <a:solidFill>
                  <a:schemeClr val="bg1"/>
                </a:solidFill>
                <a:latin typeface="+mj-lt"/>
                <a:ea typeface="+mj-ea"/>
                <a:cs typeface="+mj-cs"/>
              </a:rPr>
              <a:t>Example of Data Collection</a:t>
            </a:r>
          </a:p>
        </p:txBody>
      </p:sp>
      <p:graphicFrame>
        <p:nvGraphicFramePr>
          <p:cNvPr id="7" name="Table 6">
            <a:extLst>
              <a:ext uri="{FF2B5EF4-FFF2-40B4-BE49-F238E27FC236}">
                <a16:creationId xmlns:a16="http://schemas.microsoft.com/office/drawing/2014/main" id="{471C1DAF-DC5F-8F35-AD02-A3EAC365AAF0}"/>
              </a:ext>
            </a:extLst>
          </p:cNvPr>
          <p:cNvGraphicFramePr>
            <a:graphicFrameLocks noGrp="1"/>
          </p:cNvGraphicFramePr>
          <p:nvPr>
            <p:extLst>
              <p:ext uri="{D42A27DB-BD31-4B8C-83A1-F6EECF244321}">
                <p14:modId xmlns:p14="http://schemas.microsoft.com/office/powerpoint/2010/main" val="1193712099"/>
              </p:ext>
            </p:extLst>
          </p:nvPr>
        </p:nvGraphicFramePr>
        <p:xfrm>
          <a:off x="373811" y="3666226"/>
          <a:ext cx="11562906" cy="2505575"/>
        </p:xfrm>
        <a:graphic>
          <a:graphicData uri="http://schemas.openxmlformats.org/drawingml/2006/table">
            <a:tbl>
              <a:tblPr firstRow="1" bandRow="1">
                <a:tableStyleId>{7DF18680-E054-41AD-8BC1-D1AEF772440D}</a:tableStyleId>
              </a:tblPr>
              <a:tblGrid>
                <a:gridCol w="3069297">
                  <a:extLst>
                    <a:ext uri="{9D8B030D-6E8A-4147-A177-3AD203B41FA5}">
                      <a16:colId xmlns:a16="http://schemas.microsoft.com/office/drawing/2014/main" val="1204301664"/>
                    </a:ext>
                  </a:extLst>
                </a:gridCol>
                <a:gridCol w="2008479">
                  <a:extLst>
                    <a:ext uri="{9D8B030D-6E8A-4147-A177-3AD203B41FA5}">
                      <a16:colId xmlns:a16="http://schemas.microsoft.com/office/drawing/2014/main" val="3099575966"/>
                    </a:ext>
                  </a:extLst>
                </a:gridCol>
                <a:gridCol w="2538888">
                  <a:extLst>
                    <a:ext uri="{9D8B030D-6E8A-4147-A177-3AD203B41FA5}">
                      <a16:colId xmlns:a16="http://schemas.microsoft.com/office/drawing/2014/main" val="3129105337"/>
                    </a:ext>
                  </a:extLst>
                </a:gridCol>
                <a:gridCol w="1973121">
                  <a:extLst>
                    <a:ext uri="{9D8B030D-6E8A-4147-A177-3AD203B41FA5}">
                      <a16:colId xmlns:a16="http://schemas.microsoft.com/office/drawing/2014/main" val="734967399"/>
                    </a:ext>
                  </a:extLst>
                </a:gridCol>
                <a:gridCol w="1973121">
                  <a:extLst>
                    <a:ext uri="{9D8B030D-6E8A-4147-A177-3AD203B41FA5}">
                      <a16:colId xmlns:a16="http://schemas.microsoft.com/office/drawing/2014/main" val="721731032"/>
                    </a:ext>
                  </a:extLst>
                </a:gridCol>
              </a:tblGrid>
              <a:tr h="480535">
                <a:tc>
                  <a:txBody>
                    <a:bodyPr/>
                    <a:lstStyle/>
                    <a:p>
                      <a:r>
                        <a:rPr lang="en-US" sz="2100" dirty="0"/>
                        <a:t>Student</a:t>
                      </a:r>
                    </a:p>
                  </a:txBody>
                  <a:tcPr marL="104151" marR="104151" marT="52076" marB="52076"/>
                </a:tc>
                <a:tc>
                  <a:txBody>
                    <a:bodyPr/>
                    <a:lstStyle/>
                    <a:p>
                      <a:r>
                        <a:rPr lang="en-US" sz="2100" dirty="0"/>
                        <a:t>Date of onset</a:t>
                      </a:r>
                    </a:p>
                  </a:txBody>
                  <a:tcPr marL="104151" marR="104151" marT="52076" marB="52076"/>
                </a:tc>
                <a:tc>
                  <a:txBody>
                    <a:bodyPr/>
                    <a:lstStyle/>
                    <a:p>
                      <a:r>
                        <a:rPr lang="en-US" sz="2100" dirty="0"/>
                        <a:t>Symptoms</a:t>
                      </a:r>
                    </a:p>
                  </a:txBody>
                  <a:tcPr marL="104151" marR="104151" marT="52076" marB="52076"/>
                </a:tc>
                <a:tc>
                  <a:txBody>
                    <a:bodyPr/>
                    <a:lstStyle/>
                    <a:p>
                      <a:r>
                        <a:rPr lang="en-US" sz="2100" dirty="0"/>
                        <a:t>Contact with Roma</a:t>
                      </a:r>
                    </a:p>
                  </a:txBody>
                  <a:tcPr marL="104151" marR="104151" marT="52076" marB="52076"/>
                </a:tc>
                <a:tc>
                  <a:txBody>
                    <a:bodyPr/>
                    <a:lstStyle/>
                    <a:p>
                      <a:r>
                        <a:rPr lang="en-US" sz="2100" dirty="0"/>
                        <a:t>Reported to GP</a:t>
                      </a:r>
                    </a:p>
                  </a:txBody>
                  <a:tcPr marL="104151" marR="104151" marT="52076" marB="52076"/>
                </a:tc>
                <a:extLst>
                  <a:ext uri="{0D108BD9-81ED-4DB2-BD59-A6C34878D82A}">
                    <a16:rowId xmlns:a16="http://schemas.microsoft.com/office/drawing/2014/main" val="3207736534"/>
                  </a:ext>
                </a:extLst>
              </a:tr>
              <a:tr h="524655">
                <a:tc>
                  <a:txBody>
                    <a:bodyPr/>
                    <a:lstStyle/>
                    <a:p>
                      <a:r>
                        <a:rPr lang="en-US" sz="2100" dirty="0"/>
                        <a:t>Roma</a:t>
                      </a:r>
                    </a:p>
                  </a:txBody>
                  <a:tcPr marL="104151" marR="104151" marT="52076" marB="52076"/>
                </a:tc>
                <a:tc>
                  <a:txBody>
                    <a:bodyPr/>
                    <a:lstStyle/>
                    <a:p>
                      <a:r>
                        <a:rPr lang="en-US" sz="2100" dirty="0"/>
                        <a:t>Day 1</a:t>
                      </a:r>
                    </a:p>
                  </a:txBody>
                  <a:tcPr marL="104151" marR="104151" marT="52076" marB="52076"/>
                </a:tc>
                <a:tc>
                  <a:txBody>
                    <a:bodyPr/>
                    <a:lstStyle/>
                    <a:p>
                      <a:r>
                        <a:rPr lang="en-US" sz="2100" dirty="0"/>
                        <a:t>Rash</a:t>
                      </a:r>
                    </a:p>
                  </a:txBody>
                  <a:tcPr marL="104151" marR="104151" marT="52076" marB="52076"/>
                </a:tc>
                <a:tc>
                  <a:txBody>
                    <a:bodyPr/>
                    <a:lstStyle/>
                    <a:p>
                      <a:endParaRPr lang="en-US" sz="2100"/>
                    </a:p>
                  </a:txBody>
                  <a:tcPr marL="104151" marR="104151" marT="52076" marB="52076"/>
                </a:tc>
                <a:tc>
                  <a:txBody>
                    <a:bodyPr/>
                    <a:lstStyle/>
                    <a:p>
                      <a:r>
                        <a:rPr lang="en-US" sz="2100" dirty="0"/>
                        <a:t>Yes</a:t>
                      </a:r>
                    </a:p>
                  </a:txBody>
                  <a:tcPr marL="104151" marR="104151" marT="52076" marB="52076"/>
                </a:tc>
                <a:extLst>
                  <a:ext uri="{0D108BD9-81ED-4DB2-BD59-A6C34878D82A}">
                    <a16:rowId xmlns:a16="http://schemas.microsoft.com/office/drawing/2014/main" val="2509152911"/>
                  </a:ext>
                </a:extLst>
              </a:tr>
              <a:tr h="562131">
                <a:tc>
                  <a:txBody>
                    <a:bodyPr/>
                    <a:lstStyle/>
                    <a:p>
                      <a:r>
                        <a:rPr lang="en-US" sz="2100" dirty="0"/>
                        <a:t>Maria</a:t>
                      </a:r>
                    </a:p>
                  </a:txBody>
                  <a:tcPr marL="104151" marR="104151" marT="52076" marB="52076"/>
                </a:tc>
                <a:tc>
                  <a:txBody>
                    <a:bodyPr/>
                    <a:lstStyle/>
                    <a:p>
                      <a:r>
                        <a:rPr lang="en-US" sz="2100" dirty="0"/>
                        <a:t>Day 2</a:t>
                      </a:r>
                    </a:p>
                  </a:txBody>
                  <a:tcPr marL="104151" marR="104151" marT="52076" marB="52076"/>
                </a:tc>
                <a:tc>
                  <a:txBody>
                    <a:bodyPr/>
                    <a:lstStyle/>
                    <a:p>
                      <a:r>
                        <a:rPr lang="en-US" sz="2100" dirty="0"/>
                        <a:t>Rash, fever</a:t>
                      </a:r>
                    </a:p>
                  </a:txBody>
                  <a:tcPr marL="104151" marR="104151" marT="52076" marB="52076"/>
                </a:tc>
                <a:tc>
                  <a:txBody>
                    <a:bodyPr/>
                    <a:lstStyle/>
                    <a:p>
                      <a:r>
                        <a:rPr lang="en-US" sz="2100" dirty="0"/>
                        <a:t>Yes</a:t>
                      </a:r>
                    </a:p>
                  </a:txBody>
                  <a:tcPr marL="104151" marR="104151" marT="52076" marB="52076"/>
                </a:tc>
                <a:tc>
                  <a:txBody>
                    <a:bodyPr/>
                    <a:lstStyle/>
                    <a:p>
                      <a:r>
                        <a:rPr lang="en-US" sz="2100" dirty="0"/>
                        <a:t>Yes</a:t>
                      </a:r>
                    </a:p>
                  </a:txBody>
                  <a:tcPr marL="104151" marR="104151" marT="52076" marB="52076"/>
                </a:tc>
                <a:extLst>
                  <a:ext uri="{0D108BD9-81ED-4DB2-BD59-A6C34878D82A}">
                    <a16:rowId xmlns:a16="http://schemas.microsoft.com/office/drawing/2014/main" val="972612569"/>
                  </a:ext>
                </a:extLst>
              </a:tr>
              <a:tr h="674557">
                <a:tc>
                  <a:txBody>
                    <a:bodyPr/>
                    <a:lstStyle/>
                    <a:p>
                      <a:r>
                        <a:rPr lang="en-US" sz="2100" dirty="0"/>
                        <a:t>Roma</a:t>
                      </a:r>
                    </a:p>
                  </a:txBody>
                  <a:tcPr marL="104151" marR="104151" marT="52076" marB="52076"/>
                </a:tc>
                <a:tc>
                  <a:txBody>
                    <a:bodyPr/>
                    <a:lstStyle/>
                    <a:p>
                      <a:r>
                        <a:rPr lang="en-US" sz="2100" dirty="0"/>
                        <a:t>Day 2</a:t>
                      </a:r>
                    </a:p>
                  </a:txBody>
                  <a:tcPr marL="104151" marR="104151" marT="52076" marB="52076"/>
                </a:tc>
                <a:tc>
                  <a:txBody>
                    <a:bodyPr/>
                    <a:lstStyle/>
                    <a:p>
                      <a:r>
                        <a:rPr lang="en-US" sz="2100" dirty="0"/>
                        <a:t>Rash, fever</a:t>
                      </a:r>
                    </a:p>
                  </a:txBody>
                  <a:tcPr marL="104151" marR="104151" marT="52076" marB="52076"/>
                </a:tc>
                <a:tc>
                  <a:txBody>
                    <a:bodyPr/>
                    <a:lstStyle/>
                    <a:p>
                      <a:r>
                        <a:rPr lang="en-US" sz="2100" dirty="0"/>
                        <a:t>Yes</a:t>
                      </a:r>
                    </a:p>
                  </a:txBody>
                  <a:tcPr marL="104151" marR="104151" marT="52076" marB="52076"/>
                </a:tc>
                <a:tc>
                  <a:txBody>
                    <a:bodyPr/>
                    <a:lstStyle/>
                    <a:p>
                      <a:r>
                        <a:rPr lang="en-US" sz="2100" dirty="0"/>
                        <a:t>Yes</a:t>
                      </a:r>
                    </a:p>
                  </a:txBody>
                  <a:tcPr marL="104151" marR="104151" marT="52076" marB="52076"/>
                </a:tc>
                <a:extLst>
                  <a:ext uri="{0D108BD9-81ED-4DB2-BD59-A6C34878D82A}">
                    <a16:rowId xmlns:a16="http://schemas.microsoft.com/office/drawing/2014/main" val="2960162520"/>
                  </a:ext>
                </a:extLst>
              </a:tr>
            </a:tbl>
          </a:graphicData>
        </a:graphic>
      </p:graphicFrame>
    </p:spTree>
    <p:extLst>
      <p:ext uri="{BB962C8B-B14F-4D97-AF65-F5344CB8AC3E}">
        <p14:creationId xmlns:p14="http://schemas.microsoft.com/office/powerpoint/2010/main" val="3335143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25266-C36D-9055-6CC6-73E211E6D35D}"/>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C635B99F-3A11-6976-6F15-5DF7AC023035}"/>
              </a:ext>
            </a:extLst>
          </p:cNvPr>
          <p:cNvSpPr>
            <a:spLocks noGrp="1"/>
          </p:cNvSpPr>
          <p:nvPr>
            <p:ph idx="1"/>
          </p:nvPr>
        </p:nvSpPr>
        <p:spPr>
          <a:xfrm>
            <a:off x="307571" y="1690688"/>
            <a:ext cx="11471563" cy="4802187"/>
          </a:xfrm>
        </p:spPr>
        <p:txBody>
          <a:bodyPr vert="horz" lIns="91440" tIns="45720" rIns="91440" bIns="45720" rtlCol="0" anchor="t">
            <a:normAutofit fontScale="85000" lnSpcReduction="20000"/>
          </a:bodyPr>
          <a:lstStyle/>
          <a:p>
            <a:pPr marL="0" indent="0">
              <a:buNone/>
            </a:pPr>
            <a:r>
              <a:rPr lang="en-US" sz="2400" dirty="0">
                <a:ea typeface="+mn-lt"/>
                <a:cs typeface="+mn-lt"/>
              </a:rPr>
              <a:t>NHS England, 2024. </a:t>
            </a:r>
            <a:r>
              <a:rPr lang="en-US" sz="2400" i="1" dirty="0">
                <a:ea typeface="+mn-lt"/>
                <a:cs typeface="+mn-lt"/>
              </a:rPr>
              <a:t>Chickenpox.</a:t>
            </a:r>
            <a:r>
              <a:rPr lang="en-US" sz="2400" dirty="0">
                <a:ea typeface="+mn-lt"/>
                <a:cs typeface="+mn-lt"/>
              </a:rPr>
              <a:t> Available at </a:t>
            </a:r>
            <a:r>
              <a:rPr lang="en-US" sz="2400" dirty="0">
                <a:ea typeface="+mn-lt"/>
                <a:cs typeface="+mn-lt"/>
                <a:hlinkClick r:id="rId3"/>
              </a:rPr>
              <a:t>Chickenpox - NHS</a:t>
            </a:r>
            <a:r>
              <a:rPr lang="en-US" sz="2400" dirty="0">
                <a:ea typeface="+mn-lt"/>
                <a:cs typeface="+mn-lt"/>
              </a:rPr>
              <a:t> Accessed: 19/10/2025</a:t>
            </a:r>
          </a:p>
          <a:p>
            <a:pPr marL="0" indent="0">
              <a:buNone/>
            </a:pPr>
            <a:endParaRPr lang="en-US" sz="2400" dirty="0">
              <a:ea typeface="+mn-lt"/>
              <a:cs typeface="+mn-lt"/>
            </a:endParaRPr>
          </a:p>
          <a:p>
            <a:pPr marL="0" indent="0">
              <a:buNone/>
            </a:pPr>
            <a:r>
              <a:rPr lang="en-US" sz="2400" dirty="0">
                <a:ea typeface="+mn-lt"/>
                <a:cs typeface="+mn-lt"/>
              </a:rPr>
              <a:t>UK Health Security Agency (UKHSA), 2025, </a:t>
            </a:r>
            <a:r>
              <a:rPr lang="en-US" sz="2400" i="1" dirty="0">
                <a:ea typeface="+mn-lt"/>
                <a:cs typeface="+mn-lt"/>
              </a:rPr>
              <a:t>Introduction of a routine varicella (MMRV) vaccination programme for children at one year and at 18 months. </a:t>
            </a:r>
            <a:r>
              <a:rPr lang="en-US" sz="2400" dirty="0">
                <a:ea typeface="+mn-lt"/>
                <a:cs typeface="+mn-lt"/>
              </a:rPr>
              <a:t>Available at: </a:t>
            </a:r>
            <a:r>
              <a:rPr lang="en-GB" sz="2400" dirty="0">
                <a:hlinkClick r:id="rId4"/>
              </a:rPr>
              <a:t>Introduction of a routine varicella (MMRV) vaccination programme for children at one year and at 18 months - </a:t>
            </a:r>
            <a:r>
              <a:rPr lang="en-GB" sz="2400" dirty="0" err="1">
                <a:hlinkClick r:id="rId4"/>
              </a:rPr>
              <a:t>GOV.UK</a:t>
            </a:r>
            <a:r>
              <a:rPr lang="en-GB" sz="2400" dirty="0" err="1"/>
              <a:t>Accessed</a:t>
            </a:r>
            <a:r>
              <a:rPr lang="en-GB" sz="2400" dirty="0"/>
              <a:t> 01/11/2025</a:t>
            </a:r>
            <a:endParaRPr lang="en-US" sz="2400" dirty="0">
              <a:ea typeface="+mn-lt"/>
              <a:cs typeface="+mn-lt"/>
            </a:endParaRPr>
          </a:p>
          <a:p>
            <a:pPr marL="0" indent="0">
              <a:buNone/>
            </a:pPr>
            <a:r>
              <a:rPr lang="en-US" sz="2400" dirty="0">
                <a:ea typeface="+mn-lt"/>
                <a:cs typeface="+mn-lt"/>
              </a:rPr>
              <a:t>Centers for Disease Control and Prevention (CDC), 2023. </a:t>
            </a:r>
            <a:r>
              <a:rPr lang="en-US" sz="2400" i="1" dirty="0">
                <a:ea typeface="+mn-lt"/>
                <a:cs typeface="+mn-lt"/>
              </a:rPr>
              <a:t>Varicella outbreak identification, investigation, and control. </a:t>
            </a:r>
            <a:r>
              <a:rPr lang="en-US" sz="2400" dirty="0">
                <a:ea typeface="+mn-lt"/>
                <a:cs typeface="+mn-lt"/>
              </a:rPr>
              <a:t>Available at: </a:t>
            </a:r>
            <a:r>
              <a:rPr lang="en-US" sz="2400" dirty="0">
                <a:ea typeface="+mn-lt"/>
                <a:cs typeface="+mn-lt"/>
                <a:hlinkClick r:id="rId5"/>
              </a:rPr>
              <a:t>Varicella Outbreak Identification, Investigation, &amp; Control | Chickenpox (Varicella) | CDC</a:t>
            </a:r>
            <a:r>
              <a:rPr lang="en-US" sz="2400" dirty="0">
                <a:ea typeface="+mn-lt"/>
                <a:cs typeface="+mn-lt"/>
              </a:rPr>
              <a:t> Accessed 19/10/2025</a:t>
            </a:r>
          </a:p>
          <a:p>
            <a:pPr marL="0" indent="0">
              <a:buNone/>
            </a:pPr>
            <a:endParaRPr lang="en-US" sz="2400" dirty="0">
              <a:ea typeface="+mn-lt"/>
              <a:cs typeface="+mn-lt"/>
            </a:endParaRPr>
          </a:p>
          <a:p>
            <a:pPr marL="0" indent="0">
              <a:buNone/>
            </a:pPr>
            <a:r>
              <a:rPr lang="en-US" sz="2400" dirty="0">
                <a:ea typeface="+mn-lt"/>
                <a:cs typeface="+mn-lt"/>
              </a:rPr>
              <a:t>World Health Organization (WHO), 2025. </a:t>
            </a:r>
            <a:r>
              <a:rPr lang="en-GB" sz="2400" i="1" dirty="0">
                <a:ea typeface="+mn-lt"/>
                <a:cs typeface="+mn-lt"/>
              </a:rPr>
              <a:t>Outbreak Toolkit: Providing the tools to investigate disease outbreaks, collect data and guide response activities. </a:t>
            </a:r>
            <a:r>
              <a:rPr lang="en-GB" sz="2400" dirty="0">
                <a:ea typeface="+mn-lt"/>
                <a:cs typeface="+mn-lt"/>
              </a:rPr>
              <a:t>Available at: </a:t>
            </a:r>
            <a:r>
              <a:rPr lang="en-GB" sz="2400" dirty="0">
                <a:hlinkClick r:id="rId6"/>
              </a:rPr>
              <a:t>Stages of an outbreak investigation</a:t>
            </a:r>
            <a:r>
              <a:rPr lang="en-GB" sz="2400" dirty="0"/>
              <a:t> Accessed: 19/10/2025</a:t>
            </a:r>
          </a:p>
          <a:p>
            <a:pPr marL="0" indent="0">
              <a:buNone/>
            </a:pPr>
            <a:r>
              <a:rPr lang="en-GB" sz="2400" dirty="0">
                <a:ea typeface="+mn-lt"/>
                <a:cs typeface="+mn-lt"/>
              </a:rPr>
              <a:t>Bardsley M, Loveridge P, Bednarska N.G, Smith S, Morbey R.A, Amirthalingam G, Elson W. H, Bates C, Lusignan S, Todkill D, Elliot A, (2023) ‘The Epidemiology of Chickenpox in England, 2016-2022: An Observational Study Using General Practitioner Consultations’, 15(11),  DOI:10.3390/v15112163, Available at: </a:t>
            </a:r>
            <a:r>
              <a:rPr lang="en-GB" sz="2400" dirty="0">
                <a:hlinkClick r:id="rId7"/>
              </a:rPr>
              <a:t>The Epidemiology of Chickenpox in England, 2016–2022: An Observational Study Using General Practitioner Consultations - PMC</a:t>
            </a:r>
            <a:r>
              <a:rPr lang="en-GB" sz="2400" dirty="0">
                <a:ea typeface="+mn-lt"/>
                <a:cs typeface="+mn-lt"/>
              </a:rPr>
              <a:t>  </a:t>
            </a:r>
            <a:endParaRPr lang="en-US" sz="2400" dirty="0">
              <a:ea typeface="+mn-lt"/>
              <a:cs typeface="+mn-lt"/>
            </a:endParaRPr>
          </a:p>
          <a:p>
            <a:pPr marL="0" indent="0">
              <a:buNone/>
            </a:pPr>
            <a:endParaRPr lang="en-US" dirty="0"/>
          </a:p>
        </p:txBody>
      </p:sp>
    </p:spTree>
    <p:extLst>
      <p:ext uri="{BB962C8B-B14F-4D97-AF65-F5344CB8AC3E}">
        <p14:creationId xmlns:p14="http://schemas.microsoft.com/office/powerpoint/2010/main" val="2502256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11630-8476-2F46-928D-0CCB308259EF}"/>
              </a:ext>
            </a:extLst>
          </p:cNvPr>
          <p:cNvSpPr txBox="1">
            <a:spLocks noGrp="1"/>
          </p:cNvSpPr>
          <p:nvPr>
            <p:ph type="title"/>
          </p:nvPr>
        </p:nvSpPr>
        <p:spPr>
          <a:xfrm>
            <a:off x="838203" y="0"/>
            <a:ext cx="10515600" cy="2212253"/>
          </a:xfrm>
        </p:spPr>
        <p:txBody>
          <a:bodyPr/>
          <a:lstStyle/>
          <a:p>
            <a:pPr lvl="0"/>
            <a:r>
              <a:rPr lang="en-GB" sz="2800" dirty="0"/>
              <a:t>KEDIJA ALI HUSSEN – 2434785</a:t>
            </a:r>
            <a:br>
              <a:rPr lang="en-GB" dirty="0"/>
            </a:br>
            <a:r>
              <a:rPr lang="en-GB" sz="2800" dirty="0"/>
              <a:t>What are the main approaches and strategies that could be used to monitor an infectious disease outbreak?</a:t>
            </a:r>
            <a:endParaRPr lang="en-GB" dirty="0"/>
          </a:p>
        </p:txBody>
      </p:sp>
      <p:sp>
        <p:nvSpPr>
          <p:cNvPr id="3" name="Content Placeholder 2">
            <a:extLst>
              <a:ext uri="{FF2B5EF4-FFF2-40B4-BE49-F238E27FC236}">
                <a16:creationId xmlns:a16="http://schemas.microsoft.com/office/drawing/2014/main" id="{05B799CF-2C38-E601-FE05-E4D4D7C0EEF4}"/>
              </a:ext>
            </a:extLst>
          </p:cNvPr>
          <p:cNvSpPr txBox="1">
            <a:spLocks noGrp="1"/>
          </p:cNvSpPr>
          <p:nvPr>
            <p:ph idx="1"/>
          </p:nvPr>
        </p:nvSpPr>
        <p:spPr>
          <a:xfrm>
            <a:off x="838203" y="1825627"/>
            <a:ext cx="10515600" cy="5032372"/>
          </a:xfrm>
        </p:spPr>
        <p:txBody>
          <a:bodyPr>
            <a:normAutofit/>
          </a:bodyPr>
          <a:lstStyle/>
          <a:p>
            <a:pPr marL="0" lvl="0" indent="0">
              <a:buNone/>
            </a:pPr>
            <a:r>
              <a:rPr lang="en-GB" b="1" dirty="0"/>
              <a:t>Surveillance and Monitoring. </a:t>
            </a:r>
          </a:p>
          <a:p>
            <a:pPr lvl="0"/>
            <a:r>
              <a:rPr lang="en-GB" dirty="0"/>
              <a:t>Increase Surveillance: Implement increase surveillance to quickly identify and report suspected chickenpox cases. (WHO)</a:t>
            </a:r>
          </a:p>
          <a:p>
            <a:pPr lvl="0"/>
            <a:r>
              <a:rPr lang="en-GB" dirty="0"/>
              <a:t>Laboratory Confirmation: Use laboratory tests </a:t>
            </a:r>
            <a:r>
              <a:rPr lang="en-GB" dirty="0" err="1"/>
              <a:t>e.g</a:t>
            </a:r>
            <a:r>
              <a:rPr lang="en-GB" dirty="0"/>
              <a:t> PCR to confirm and track the spread of the virus. (NHS)</a:t>
            </a:r>
          </a:p>
          <a:p>
            <a:pPr marL="0" lvl="0" indent="0">
              <a:buNone/>
            </a:pPr>
            <a:r>
              <a:rPr lang="en-GB" b="1" dirty="0"/>
              <a:t>Outbreak Investigation and Control.</a:t>
            </a:r>
          </a:p>
          <a:p>
            <a:pPr lvl="0"/>
            <a:r>
              <a:rPr lang="en-GB" dirty="0"/>
              <a:t> Outbreak Investigation Team: Assemble a team to investigate the outbreak, identify the source, and implement control measures. (NHS)</a:t>
            </a:r>
          </a:p>
          <a:p>
            <a:pPr lvl="0"/>
            <a:r>
              <a:rPr lang="en-GB" dirty="0"/>
              <a:t> Contact Tracing: Identify and monitor individuals who have been in contact with confirmed cases to prevent further spread. (NHS)</a:t>
            </a:r>
          </a:p>
        </p:txBody>
      </p:sp>
    </p:spTree>
    <p:extLst>
      <p:ext uri="{BB962C8B-B14F-4D97-AF65-F5344CB8AC3E}">
        <p14:creationId xmlns:p14="http://schemas.microsoft.com/office/powerpoint/2010/main" val="650747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818EAB12-1D26-A6CD-27AD-F48B9EE016B4}"/>
              </a:ext>
            </a:extLst>
          </p:cNvPr>
          <p:cNvPicPr>
            <a:picLocks noChangeAspect="1"/>
          </p:cNvPicPr>
          <p:nvPr/>
        </p:nvPicPr>
        <p:blipFill>
          <a:blip r:embed="rId3"/>
          <a:srcRect/>
          <a:stretch>
            <a:fillRect/>
          </a:stretch>
        </p:blipFill>
        <p:spPr>
          <a:xfrm>
            <a:off x="5076492" y="3909846"/>
            <a:ext cx="7115504" cy="2806266"/>
          </a:xfrm>
          <a:prstGeom prst="rect">
            <a:avLst/>
          </a:prstGeom>
          <a:noFill/>
          <a:ln cap="flat">
            <a:noFill/>
          </a:ln>
        </p:spPr>
      </p:pic>
      <p:sp>
        <p:nvSpPr>
          <p:cNvPr id="3" name="Title 1">
            <a:extLst>
              <a:ext uri="{FF2B5EF4-FFF2-40B4-BE49-F238E27FC236}">
                <a16:creationId xmlns:a16="http://schemas.microsoft.com/office/drawing/2014/main" id="{AE0C589A-F049-36C9-EF10-39B3FF40220D}"/>
              </a:ext>
            </a:extLst>
          </p:cNvPr>
          <p:cNvSpPr txBox="1">
            <a:spLocks noGrp="1"/>
          </p:cNvSpPr>
          <p:nvPr>
            <p:ph type="title"/>
          </p:nvPr>
        </p:nvSpPr>
        <p:spPr>
          <a:xfrm>
            <a:off x="1451582" y="804516"/>
            <a:ext cx="9603275" cy="1049237"/>
          </a:xfrm>
        </p:spPr>
        <p:txBody>
          <a:bodyPr/>
          <a:lstStyle/>
          <a:p>
            <a:pPr lvl="0"/>
            <a:r>
              <a:rPr lang="en-GB" sz="4000" dirty="0"/>
              <a:t>Communication.</a:t>
            </a:r>
          </a:p>
        </p:txBody>
      </p:sp>
      <p:sp>
        <p:nvSpPr>
          <p:cNvPr id="4" name="Content Placeholder 2">
            <a:extLst>
              <a:ext uri="{FF2B5EF4-FFF2-40B4-BE49-F238E27FC236}">
                <a16:creationId xmlns:a16="http://schemas.microsoft.com/office/drawing/2014/main" id="{94D60901-EC58-749A-1AED-6FF9A2579BCF}"/>
              </a:ext>
            </a:extLst>
          </p:cNvPr>
          <p:cNvSpPr txBox="1">
            <a:spLocks noGrp="1"/>
          </p:cNvSpPr>
          <p:nvPr>
            <p:ph idx="1"/>
          </p:nvPr>
        </p:nvSpPr>
        <p:spPr>
          <a:xfrm>
            <a:off x="838203" y="1825627"/>
            <a:ext cx="11710327" cy="5032372"/>
          </a:xfrm>
        </p:spPr>
        <p:txBody>
          <a:bodyPr/>
          <a:lstStyle/>
          <a:p>
            <a:pPr lvl="0">
              <a:lnSpc>
                <a:spcPct val="70000"/>
              </a:lnSpc>
            </a:pPr>
            <a:r>
              <a:rPr lang="en-GB" sz="2400" dirty="0"/>
              <a:t>Public Health Alerts: Issue public health alerts to inform healthcare professionals and patients about the outbreak and necessary safeguard.</a:t>
            </a:r>
          </a:p>
          <a:p>
            <a:pPr marL="0" lvl="0" indent="0">
              <a:lnSpc>
                <a:spcPct val="70000"/>
              </a:lnSpc>
              <a:buNone/>
            </a:pPr>
            <a:r>
              <a:rPr lang="en-GB" sz="2400" b="1" dirty="0"/>
              <a:t>Infection Prevention and Control.</a:t>
            </a:r>
          </a:p>
          <a:p>
            <a:pPr lvl="0">
              <a:lnSpc>
                <a:spcPct val="70000"/>
              </a:lnSpc>
            </a:pPr>
            <a:r>
              <a:rPr lang="en-GB" sz="2400" dirty="0"/>
              <a:t> Isolation Precautions: Implement isolation precautions for confirmed cases, including airborne safeguard.</a:t>
            </a:r>
          </a:p>
          <a:p>
            <a:pPr lvl="0">
              <a:lnSpc>
                <a:spcPct val="70000"/>
              </a:lnSpc>
            </a:pPr>
            <a:r>
              <a:rPr lang="en-GB" sz="2400" dirty="0"/>
              <a:t> </a:t>
            </a:r>
            <a:r>
              <a:rPr lang="en-GB" sz="2400" b="1" dirty="0"/>
              <a:t>Personal Protective Equipment (PPE): </a:t>
            </a:r>
            <a:r>
              <a:rPr lang="en-GB" sz="2400" dirty="0"/>
              <a:t>Ensure healthcare workers use appropriate PPE when caring for patients with chickenpox.</a:t>
            </a:r>
          </a:p>
          <a:p>
            <a:pPr marL="0" lvl="0" indent="0">
              <a:lnSpc>
                <a:spcPct val="70000"/>
              </a:lnSpc>
              <a:buNone/>
            </a:pPr>
            <a:endParaRPr lang="en-GB" sz="1500" dirty="0"/>
          </a:p>
        </p:txBody>
      </p:sp>
    </p:spTree>
    <p:extLst>
      <p:ext uri="{BB962C8B-B14F-4D97-AF65-F5344CB8AC3E}">
        <p14:creationId xmlns:p14="http://schemas.microsoft.com/office/powerpoint/2010/main" val="1467741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60580-9E30-D83B-0364-8457A0EEB56D}"/>
              </a:ext>
            </a:extLst>
          </p:cNvPr>
          <p:cNvSpPr>
            <a:spLocks noGrp="1"/>
          </p:cNvSpPr>
          <p:nvPr>
            <p:ph type="title"/>
          </p:nvPr>
        </p:nvSpPr>
        <p:spPr>
          <a:xfrm>
            <a:off x="1451582" y="804517"/>
            <a:ext cx="9603275" cy="848920"/>
          </a:xfrm>
        </p:spPr>
        <p:txBody>
          <a:bodyPr/>
          <a:lstStyle/>
          <a:p>
            <a:pPr algn="ctr"/>
            <a:r>
              <a:rPr lang="en-GB" b="1" dirty="0"/>
              <a:t>REFERENCES.</a:t>
            </a:r>
          </a:p>
        </p:txBody>
      </p:sp>
      <p:sp>
        <p:nvSpPr>
          <p:cNvPr id="3" name="Content Placeholder 2">
            <a:extLst>
              <a:ext uri="{FF2B5EF4-FFF2-40B4-BE49-F238E27FC236}">
                <a16:creationId xmlns:a16="http://schemas.microsoft.com/office/drawing/2014/main" id="{DF62CDF7-03E5-277B-8C04-2CD2A7DC4167}"/>
              </a:ext>
            </a:extLst>
          </p:cNvPr>
          <p:cNvSpPr>
            <a:spLocks noGrp="1"/>
          </p:cNvSpPr>
          <p:nvPr>
            <p:ph idx="1"/>
          </p:nvPr>
        </p:nvSpPr>
        <p:spPr/>
        <p:txBody>
          <a:bodyPr>
            <a:normAutofit fontScale="92500" lnSpcReduction="20000"/>
          </a:bodyPr>
          <a:lstStyle/>
          <a:p>
            <a:pPr marL="0" lvl="0" indent="0">
              <a:lnSpc>
                <a:spcPct val="70000"/>
              </a:lnSpc>
              <a:buNone/>
            </a:pPr>
            <a:endParaRPr lang="en-GB" b="1" dirty="0"/>
          </a:p>
          <a:p>
            <a:pPr lvl="0">
              <a:lnSpc>
                <a:spcPct val="70000"/>
              </a:lnSpc>
            </a:pPr>
            <a:r>
              <a:rPr lang="en-GB" sz="2400" dirty="0"/>
              <a:t> Canters for Disease Control and Prevention. (2022). </a:t>
            </a:r>
          </a:p>
          <a:p>
            <a:pPr lvl="0">
              <a:lnSpc>
                <a:spcPct val="70000"/>
              </a:lnSpc>
            </a:pPr>
            <a:r>
              <a:rPr lang="en-GB" sz="2400" dirty="0"/>
              <a:t> World Health Organization. (2019). Varicella and herpes zoster vaccines: WHO position paper, June 2014.</a:t>
            </a:r>
          </a:p>
          <a:p>
            <a:pPr lvl="0">
              <a:lnSpc>
                <a:spcPct val="70000"/>
              </a:lnSpc>
            </a:pPr>
            <a:r>
              <a:rPr lang="en-GB" sz="2400" dirty="0"/>
              <a:t>Public Health England. (2019). Chickenpox.  (NHS)</a:t>
            </a:r>
          </a:p>
          <a:p>
            <a:pPr lvl="0">
              <a:lnSpc>
                <a:spcPct val="70000"/>
              </a:lnSpc>
            </a:pPr>
            <a:r>
              <a:rPr lang="en-GB" sz="2400" dirty="0"/>
              <a:t>(</a:t>
            </a:r>
            <a:r>
              <a:rPr lang="en-GB" sz="2400" dirty="0" err="1"/>
              <a:t>Centers</a:t>
            </a:r>
            <a:r>
              <a:rPr lang="en-GB" sz="2400" dirty="0"/>
              <a:t> for Disease Control and Prevention, 2022)</a:t>
            </a:r>
          </a:p>
          <a:p>
            <a:pPr lvl="0">
              <a:lnSpc>
                <a:spcPct val="70000"/>
              </a:lnSpc>
            </a:pPr>
            <a:r>
              <a:rPr lang="en-GB" sz="2400" dirty="0"/>
              <a:t>(World Health Organization, 2019)</a:t>
            </a:r>
          </a:p>
          <a:p>
            <a:pPr lvl="0">
              <a:lnSpc>
                <a:spcPct val="70000"/>
              </a:lnSpc>
            </a:pPr>
            <a:r>
              <a:rPr lang="en-GB" sz="2400" dirty="0"/>
              <a:t>(Public Health England, 2019) </a:t>
            </a:r>
          </a:p>
          <a:p>
            <a:pPr lvl="0">
              <a:lnSpc>
                <a:spcPct val="70000"/>
              </a:lnSpc>
            </a:pPr>
            <a:r>
              <a:rPr lang="en-GB" sz="2400" dirty="0"/>
              <a:t>(Health Protection Agency, 2013)</a:t>
            </a:r>
          </a:p>
          <a:p>
            <a:pPr>
              <a:lnSpc>
                <a:spcPct val="70000"/>
              </a:lnSpc>
            </a:pPr>
            <a:r>
              <a:rPr lang="en-US" sz="2400" dirty="0">
                <a:ea typeface="+mn-lt"/>
                <a:cs typeface="+mn-lt"/>
              </a:rPr>
              <a:t>World Health Organization (WHO), 2025. </a:t>
            </a:r>
            <a:r>
              <a:rPr lang="en-GB" sz="2400" i="1" dirty="0">
                <a:ea typeface="+mn-lt"/>
                <a:cs typeface="+mn-lt"/>
              </a:rPr>
              <a:t>Outbreak Toolkit: Providing the tools to investigate disease outbreaks, collect data and guide response activities. </a:t>
            </a:r>
            <a:r>
              <a:rPr lang="en-GB" sz="2400" dirty="0">
                <a:ea typeface="+mn-lt"/>
                <a:cs typeface="+mn-lt"/>
              </a:rPr>
              <a:t>Available at: </a:t>
            </a:r>
            <a:r>
              <a:rPr lang="en-GB" sz="2400" dirty="0">
                <a:hlinkClick r:id="rId2"/>
              </a:rPr>
              <a:t>Stages of an outbreak investigation</a:t>
            </a:r>
            <a:r>
              <a:rPr lang="en-GB" sz="2400" dirty="0"/>
              <a:t> Accessed: 19/10/2025</a:t>
            </a:r>
          </a:p>
          <a:p>
            <a:pPr lvl="0">
              <a:lnSpc>
                <a:spcPct val="70000"/>
              </a:lnSpc>
            </a:pPr>
            <a:endParaRPr lang="en-GB" dirty="0"/>
          </a:p>
        </p:txBody>
      </p:sp>
    </p:spTree>
    <p:extLst>
      <p:ext uri="{BB962C8B-B14F-4D97-AF65-F5344CB8AC3E}">
        <p14:creationId xmlns:p14="http://schemas.microsoft.com/office/powerpoint/2010/main" val="932621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hickenpox is a contagious virus that causes an extremely itchy rash.">
            <a:extLst>
              <a:ext uri="{FF2B5EF4-FFF2-40B4-BE49-F238E27FC236}">
                <a16:creationId xmlns:a16="http://schemas.microsoft.com/office/drawing/2014/main" id="{56FBA878-E4D3-0E73-E350-B8D581FB4813}"/>
              </a:ext>
            </a:extLst>
          </p:cNvPr>
          <p:cNvPicPr>
            <a:picLocks noChangeAspect="1"/>
          </p:cNvPicPr>
          <p:nvPr/>
        </p:nvPicPr>
        <p:blipFill>
          <a:blip r:embed="rId2"/>
          <a:srcRect/>
          <a:stretch>
            <a:fillRect/>
          </a:stretch>
        </p:blipFill>
        <p:spPr>
          <a:xfrm>
            <a:off x="7358332" y="2725268"/>
            <a:ext cx="4071667" cy="3433480"/>
          </a:xfrm>
          <a:prstGeom prst="rect">
            <a:avLst/>
          </a:prstGeom>
          <a:noFill/>
          <a:ln cap="flat">
            <a:noFill/>
          </a:ln>
        </p:spPr>
      </p:pic>
      <p:sp>
        <p:nvSpPr>
          <p:cNvPr id="3" name="Title 1">
            <a:extLst>
              <a:ext uri="{FF2B5EF4-FFF2-40B4-BE49-F238E27FC236}">
                <a16:creationId xmlns:a16="http://schemas.microsoft.com/office/drawing/2014/main" id="{2C7B73DE-45E7-D160-8C38-51DD8BC897A8}"/>
              </a:ext>
            </a:extLst>
          </p:cNvPr>
          <p:cNvSpPr txBox="1">
            <a:spLocks noGrp="1"/>
          </p:cNvSpPr>
          <p:nvPr>
            <p:ph type="title"/>
          </p:nvPr>
        </p:nvSpPr>
        <p:spPr>
          <a:xfrm>
            <a:off x="425954" y="0"/>
            <a:ext cx="11004045" cy="1443316"/>
          </a:xfrm>
          <a:ln w="9528">
            <a:solidFill>
              <a:srgbClr val="00B050"/>
            </a:solidFill>
            <a:prstDash val="solid"/>
          </a:ln>
        </p:spPr>
        <p:txBody>
          <a:bodyPr/>
          <a:lstStyle/>
          <a:p>
            <a:pPr lvl="0"/>
            <a:r>
              <a:rPr lang="en-GB" sz="2400" dirty="0"/>
              <a:t>Nicholas Mudebo – 2334078</a:t>
            </a:r>
            <a:br>
              <a:rPr lang="en-GB" sz="4000" dirty="0"/>
            </a:br>
            <a:r>
              <a:rPr lang="en-GB" sz="2800" b="1" dirty="0"/>
              <a:t>What health education will you give to the school to address the chickenpox outbreak?</a:t>
            </a:r>
            <a:endParaRPr lang="en-GB" sz="4000" b="1" dirty="0"/>
          </a:p>
        </p:txBody>
      </p:sp>
      <p:sp>
        <p:nvSpPr>
          <p:cNvPr id="4" name="Content Placeholder 2">
            <a:extLst>
              <a:ext uri="{FF2B5EF4-FFF2-40B4-BE49-F238E27FC236}">
                <a16:creationId xmlns:a16="http://schemas.microsoft.com/office/drawing/2014/main" id="{6358751C-C3C0-3B3D-F5A0-6F86DC1AD026}"/>
              </a:ext>
            </a:extLst>
          </p:cNvPr>
          <p:cNvSpPr txBox="1">
            <a:spLocks noGrp="1"/>
          </p:cNvSpPr>
          <p:nvPr>
            <p:ph idx="1"/>
          </p:nvPr>
        </p:nvSpPr>
        <p:spPr>
          <a:xfrm>
            <a:off x="238064" y="1443316"/>
            <a:ext cx="10834944" cy="4928371"/>
          </a:xfrm>
          <a:ln w="9528">
            <a:solidFill>
              <a:srgbClr val="FF0000"/>
            </a:solidFill>
            <a:prstDash val="solid"/>
          </a:ln>
        </p:spPr>
        <p:txBody>
          <a:bodyPr>
            <a:noAutofit/>
          </a:bodyPr>
          <a:lstStyle/>
          <a:p>
            <a:pPr marL="0" lvl="0" indent="0">
              <a:buNone/>
            </a:pPr>
            <a:endParaRPr lang="en-GB" sz="1200" b="1" u="sng" dirty="0"/>
          </a:p>
          <a:p>
            <a:pPr marL="0" lvl="0" indent="0">
              <a:buNone/>
            </a:pPr>
            <a:r>
              <a:rPr lang="en-GB" sz="1800" b="1" u="sng" dirty="0"/>
              <a:t>SYMPTOMS, PREVENTION AND CONTROL  &amp; MANAGEMENT OF CHICKENPOX</a:t>
            </a:r>
          </a:p>
          <a:p>
            <a:pPr marL="0" lvl="0" indent="0">
              <a:buNone/>
            </a:pPr>
            <a:r>
              <a:rPr lang="en-GB" sz="1400" b="1" dirty="0"/>
              <a:t>CHICKENPOX:</a:t>
            </a:r>
            <a:r>
              <a:rPr lang="en-GB" sz="1400" dirty="0"/>
              <a:t> is a common and very contagious viral infection mainly affecting children and it caused by a Virus, the virus spreads easily via airborne droplets, contact with the rash/blisters, or contaminated surfaces.  (WHO)</a:t>
            </a:r>
          </a:p>
          <a:p>
            <a:pPr marL="0" lvl="0" indent="0" algn="ctr">
              <a:buNone/>
            </a:pPr>
            <a:r>
              <a:rPr lang="en-GB" sz="1600" b="1" dirty="0"/>
              <a:t>SYMPTOMS OF CHICKENPOX.</a:t>
            </a:r>
          </a:p>
          <a:p>
            <a:pPr lvl="0">
              <a:buFont typeface="Wingdings" pitchFamily="2"/>
              <a:buChar char="Ø"/>
            </a:pPr>
            <a:r>
              <a:rPr lang="en-GB" sz="1400" dirty="0"/>
              <a:t>Itchy Rash: Spots/blisters appear, often on face.</a:t>
            </a:r>
          </a:p>
          <a:p>
            <a:pPr lvl="0">
              <a:buFont typeface="Wingdings" pitchFamily="2"/>
              <a:buChar char="Ø"/>
            </a:pPr>
            <a:r>
              <a:rPr lang="en-GB" sz="1400" dirty="0"/>
              <a:t>Fever:  This is common which can accompany rash.</a:t>
            </a:r>
          </a:p>
          <a:p>
            <a:pPr lvl="0">
              <a:buFont typeface="Wingdings" pitchFamily="2"/>
              <a:buChar char="Ø"/>
            </a:pPr>
            <a:r>
              <a:rPr lang="en-GB" sz="1400" dirty="0"/>
              <a:t>Loss of appetite. (NHS)</a:t>
            </a:r>
          </a:p>
          <a:p>
            <a:pPr marL="0" lvl="0" indent="0" algn="ctr">
              <a:buNone/>
            </a:pPr>
            <a:r>
              <a:rPr lang="en-GB" sz="1100" b="1" dirty="0"/>
              <a:t> </a:t>
            </a:r>
            <a:r>
              <a:rPr lang="en-GB" sz="1600" b="1" dirty="0"/>
              <a:t>PREVENTION AND CONTROL</a:t>
            </a:r>
            <a:r>
              <a:rPr lang="en-GB" sz="1600" dirty="0"/>
              <a:t>. </a:t>
            </a:r>
            <a:endParaRPr lang="en-GB" sz="2800" dirty="0"/>
          </a:p>
          <a:p>
            <a:pPr lvl="0">
              <a:buFont typeface="Wingdings" panose="05000000000000000000" pitchFamily="2" charset="2"/>
              <a:buChar char="Ø"/>
            </a:pPr>
            <a:r>
              <a:rPr lang="en-GB" sz="1400" b="1" dirty="0"/>
              <a:t>Vaccination</a:t>
            </a:r>
            <a:r>
              <a:rPr lang="en-GB" sz="1400" dirty="0"/>
              <a:t>: Chickenpox vaccine protects against the virus which is available on NHS for specific at-risk groups.</a:t>
            </a:r>
          </a:p>
          <a:p>
            <a:pPr lvl="0">
              <a:buFont typeface="Wingdings" panose="05000000000000000000" pitchFamily="2" charset="2"/>
              <a:buChar char="Ø"/>
            </a:pPr>
            <a:r>
              <a:rPr lang="en-GB" sz="1400" b="1" dirty="0"/>
              <a:t>Hygiene</a:t>
            </a:r>
            <a:r>
              <a:rPr lang="en-GB" sz="1400" dirty="0"/>
              <a:t>: Handwashing Regular reduces on the spread of chickenpox.</a:t>
            </a:r>
          </a:p>
          <a:p>
            <a:pPr lvl="0">
              <a:buFont typeface="Wingdings" panose="05000000000000000000" pitchFamily="2" charset="2"/>
              <a:buChar char="Ø"/>
            </a:pPr>
            <a:r>
              <a:rPr lang="en-GB" sz="1400" b="1" dirty="0"/>
              <a:t>Avoid Touching Rash: </a:t>
            </a:r>
            <a:r>
              <a:rPr lang="en-GB" sz="1400" dirty="0"/>
              <a:t>Minimise contact with blisters/rash.</a:t>
            </a:r>
          </a:p>
          <a:p>
            <a:pPr marL="0" lvl="0" indent="0">
              <a:buNone/>
            </a:pPr>
            <a:endParaRPr lang="en-GB" sz="1200" dirty="0"/>
          </a:p>
        </p:txBody>
      </p:sp>
    </p:spTree>
    <p:extLst>
      <p:ext uri="{BB962C8B-B14F-4D97-AF65-F5344CB8AC3E}">
        <p14:creationId xmlns:p14="http://schemas.microsoft.com/office/powerpoint/2010/main" val="1686043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886CD-DC13-2D83-63E9-1A834FD70A5B}"/>
              </a:ext>
            </a:extLst>
          </p:cNvPr>
          <p:cNvSpPr txBox="1">
            <a:spLocks noGrp="1"/>
          </p:cNvSpPr>
          <p:nvPr>
            <p:ph type="title"/>
          </p:nvPr>
        </p:nvSpPr>
        <p:spPr>
          <a:xfrm>
            <a:off x="838203" y="365129"/>
            <a:ext cx="10515600" cy="540309"/>
          </a:xfrm>
        </p:spPr>
        <p:txBody>
          <a:bodyPr>
            <a:normAutofit fontScale="90000"/>
          </a:bodyPr>
          <a:lstStyle/>
          <a:p>
            <a:pPr lvl="0"/>
            <a:br>
              <a:rPr lang="en-GB" sz="2900" b="1"/>
            </a:br>
            <a:endParaRPr lang="en-GB" sz="2900"/>
          </a:p>
        </p:txBody>
      </p:sp>
      <p:sp>
        <p:nvSpPr>
          <p:cNvPr id="3" name="Content Placeholder 2">
            <a:extLst>
              <a:ext uri="{FF2B5EF4-FFF2-40B4-BE49-F238E27FC236}">
                <a16:creationId xmlns:a16="http://schemas.microsoft.com/office/drawing/2014/main" id="{87388AD3-8BAA-2EED-C828-DD0B5711B1AF}"/>
              </a:ext>
            </a:extLst>
          </p:cNvPr>
          <p:cNvSpPr txBox="1">
            <a:spLocks noGrp="1"/>
          </p:cNvSpPr>
          <p:nvPr>
            <p:ph idx="1"/>
          </p:nvPr>
        </p:nvSpPr>
        <p:spPr>
          <a:xfrm>
            <a:off x="1566585" y="369793"/>
            <a:ext cx="10515600" cy="5782235"/>
          </a:xfrm>
          <a:ln w="9528">
            <a:solidFill>
              <a:srgbClr val="00B050"/>
            </a:solidFill>
            <a:prstDash val="solid"/>
          </a:ln>
        </p:spPr>
        <p:txBody>
          <a:bodyPr>
            <a:noAutofit/>
          </a:bodyPr>
          <a:lstStyle/>
          <a:p>
            <a:pPr marL="0" lvl="0" indent="0" algn="ctr">
              <a:buNone/>
            </a:pPr>
            <a:r>
              <a:rPr lang="en-GB" sz="1800" b="1"/>
              <a:t>MANAGEMENT AND TREATMENT.</a:t>
            </a:r>
          </a:p>
          <a:p>
            <a:pPr marL="0" lvl="0" indent="0">
              <a:buNone/>
            </a:pPr>
            <a:r>
              <a:rPr lang="en-GB" sz="1800" b="1"/>
              <a:t>Prevent Scratching: </a:t>
            </a:r>
            <a:r>
              <a:rPr lang="en-GB" sz="1800"/>
              <a:t>Cut nails short, socks on hands at night.</a:t>
            </a:r>
          </a:p>
          <a:p>
            <a:pPr marL="0" lvl="0" indent="0">
              <a:buNone/>
            </a:pPr>
            <a:r>
              <a:rPr lang="en-GB" sz="1800" b="1"/>
              <a:t>Fluids: </a:t>
            </a:r>
            <a:r>
              <a:rPr lang="en-GB" sz="1800"/>
              <a:t>Encourage plenty of fluids</a:t>
            </a:r>
          </a:p>
          <a:p>
            <a:pPr marL="0" lvl="0" indent="0">
              <a:buNone/>
            </a:pPr>
            <a:r>
              <a:rPr lang="en-GB" sz="1800" b="1"/>
              <a:t>Inform Parents:  </a:t>
            </a:r>
            <a:r>
              <a:rPr lang="en-GB" sz="1800"/>
              <a:t>About outbreak, symptoms. </a:t>
            </a:r>
          </a:p>
          <a:p>
            <a:pPr marL="0" lvl="0" indent="0">
              <a:buNone/>
            </a:pPr>
            <a:r>
              <a:rPr lang="en-GB" sz="1800" b="1"/>
              <a:t>Hygiene Measures: </a:t>
            </a:r>
            <a:r>
              <a:rPr lang="en-GB" sz="1800"/>
              <a:t>Promote handwashing and surface cleaning.</a:t>
            </a:r>
          </a:p>
          <a:p>
            <a:pPr marL="0" lvl="0" indent="0">
              <a:buNone/>
            </a:pPr>
            <a:r>
              <a:rPr lang="en-GB" sz="1800" b="1"/>
              <a:t>Exclude Infectious Cases: </a:t>
            </a:r>
            <a:r>
              <a:rPr lang="en-GB" sz="1800"/>
              <a:t>Till all spots crust over.</a:t>
            </a:r>
          </a:p>
          <a:p>
            <a:pPr marL="0" lvl="0" indent="0">
              <a:lnSpc>
                <a:spcPct val="70000"/>
              </a:lnSpc>
              <a:buNone/>
            </a:pPr>
            <a:r>
              <a:rPr lang="en-GB" sz="1800" b="1"/>
              <a:t>References.</a:t>
            </a:r>
          </a:p>
          <a:p>
            <a:pPr lvl="0">
              <a:lnSpc>
                <a:spcPct val="70000"/>
              </a:lnSpc>
            </a:pPr>
            <a:r>
              <a:rPr lang="en-GB" sz="1800"/>
              <a:t> Canters for Disease Control and Prevention. (2022). </a:t>
            </a:r>
          </a:p>
          <a:p>
            <a:pPr lvl="0">
              <a:lnSpc>
                <a:spcPct val="70000"/>
              </a:lnSpc>
            </a:pPr>
            <a:r>
              <a:rPr lang="en-GB" sz="1800"/>
              <a:t> World Health Organization. (2019). Varicella and herpes zoster vaccines: WHO position paper, June 2014.</a:t>
            </a:r>
          </a:p>
          <a:p>
            <a:pPr lvl="0">
              <a:lnSpc>
                <a:spcPct val="70000"/>
              </a:lnSpc>
            </a:pPr>
            <a:r>
              <a:rPr lang="en-GB" sz="1800"/>
              <a:t>Public Health England. (2019). Chickenpox.</a:t>
            </a:r>
          </a:p>
          <a:p>
            <a:pPr marL="0" lvl="0" indent="0">
              <a:lnSpc>
                <a:spcPct val="70000"/>
              </a:lnSpc>
              <a:buNone/>
            </a:pPr>
            <a:r>
              <a:rPr lang="en-GB" sz="1800" b="1"/>
              <a:t>Citations.</a:t>
            </a:r>
            <a:r>
              <a:rPr lang="en-GB" sz="1800"/>
              <a:t> </a:t>
            </a:r>
          </a:p>
          <a:p>
            <a:pPr lvl="0">
              <a:lnSpc>
                <a:spcPct val="70000"/>
              </a:lnSpc>
            </a:pPr>
            <a:r>
              <a:rPr lang="en-GB" sz="1800"/>
              <a:t>(Centers for Disease Control and Prevention, 2022)</a:t>
            </a:r>
          </a:p>
          <a:p>
            <a:pPr lvl="0">
              <a:lnSpc>
                <a:spcPct val="70000"/>
              </a:lnSpc>
            </a:pPr>
            <a:r>
              <a:rPr lang="en-GB" sz="1800"/>
              <a:t>(World Health Organization, 2019)</a:t>
            </a:r>
          </a:p>
          <a:p>
            <a:pPr lvl="0">
              <a:lnSpc>
                <a:spcPct val="70000"/>
              </a:lnSpc>
            </a:pPr>
            <a:r>
              <a:rPr lang="en-GB" sz="1800"/>
              <a:t>(Public Health England, 2019) </a:t>
            </a:r>
          </a:p>
          <a:p>
            <a:pPr lvl="0">
              <a:lnSpc>
                <a:spcPct val="70000"/>
              </a:lnSpc>
            </a:pPr>
            <a:r>
              <a:rPr lang="en-GB" sz="1800"/>
              <a:t>(Health Protection Agency, 2013)</a:t>
            </a:r>
          </a:p>
          <a:p>
            <a:pPr marL="0" lvl="0" indent="0">
              <a:buNone/>
            </a:pPr>
            <a:endParaRPr lang="en-GB" sz="1800"/>
          </a:p>
          <a:p>
            <a:pPr marL="0" lvl="0" indent="0">
              <a:buNone/>
            </a:pPr>
            <a:endParaRPr lang="en-GB" sz="1800"/>
          </a:p>
          <a:p>
            <a:pPr lvl="0"/>
            <a:endParaRPr lang="en-GB" sz="1800"/>
          </a:p>
        </p:txBody>
      </p:sp>
    </p:spTree>
    <p:extLst>
      <p:ext uri="{BB962C8B-B14F-4D97-AF65-F5344CB8AC3E}">
        <p14:creationId xmlns:p14="http://schemas.microsoft.com/office/powerpoint/2010/main" val="2916890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D6CA5D1-F3A5-0172-A77E-536FA28A0664}"/>
              </a:ext>
            </a:extLst>
          </p:cNvPr>
          <p:cNvPicPr>
            <a:picLocks noChangeAspect="1"/>
          </p:cNvPicPr>
          <p:nvPr/>
        </p:nvPicPr>
        <p:blipFill>
          <a:blip r:embed="rId3"/>
          <a:stretch>
            <a:fillRect/>
          </a:stretch>
        </p:blipFill>
        <p:spPr>
          <a:xfrm>
            <a:off x="7679759" y="3234977"/>
            <a:ext cx="3521638" cy="2571750"/>
          </a:xfrm>
          <a:prstGeom prst="rect">
            <a:avLst/>
          </a:prstGeom>
        </p:spPr>
      </p:pic>
      <p:sp>
        <p:nvSpPr>
          <p:cNvPr id="2" name="Title 1">
            <a:extLst>
              <a:ext uri="{FF2B5EF4-FFF2-40B4-BE49-F238E27FC236}">
                <a16:creationId xmlns:a16="http://schemas.microsoft.com/office/drawing/2014/main" id="{F19886CD-DC13-2D83-63E9-1A834FD70A5B}"/>
              </a:ext>
            </a:extLst>
          </p:cNvPr>
          <p:cNvSpPr txBox="1">
            <a:spLocks noGrp="1"/>
          </p:cNvSpPr>
          <p:nvPr>
            <p:ph type="title"/>
          </p:nvPr>
        </p:nvSpPr>
        <p:spPr>
          <a:xfrm>
            <a:off x="685803" y="517529"/>
            <a:ext cx="10515600" cy="540309"/>
          </a:xfrm>
        </p:spPr>
        <p:txBody>
          <a:bodyPr>
            <a:normAutofit fontScale="90000"/>
          </a:bodyPr>
          <a:lstStyle/>
          <a:p>
            <a:pPr lvl="0"/>
            <a:br>
              <a:rPr lang="en-GB" sz="2900" b="1"/>
            </a:br>
            <a:endParaRPr lang="en-GB" sz="2900"/>
          </a:p>
        </p:txBody>
      </p:sp>
      <p:sp>
        <p:nvSpPr>
          <p:cNvPr id="3" name="Content Placeholder 2">
            <a:extLst>
              <a:ext uri="{FF2B5EF4-FFF2-40B4-BE49-F238E27FC236}">
                <a16:creationId xmlns:a16="http://schemas.microsoft.com/office/drawing/2014/main" id="{87388AD3-8BAA-2EED-C828-DD0B5711B1AF}"/>
              </a:ext>
            </a:extLst>
          </p:cNvPr>
          <p:cNvSpPr txBox="1">
            <a:spLocks noGrp="1"/>
          </p:cNvSpPr>
          <p:nvPr>
            <p:ph idx="1"/>
          </p:nvPr>
        </p:nvSpPr>
        <p:spPr>
          <a:xfrm>
            <a:off x="685803" y="1228164"/>
            <a:ext cx="10515600" cy="4739409"/>
          </a:xfrm>
          <a:ln w="9528">
            <a:solidFill>
              <a:srgbClr val="00B050"/>
            </a:solidFill>
            <a:prstDash val="solid"/>
          </a:ln>
        </p:spPr>
        <p:txBody>
          <a:bodyPr>
            <a:noAutofit/>
          </a:bodyPr>
          <a:lstStyle/>
          <a:p>
            <a:pPr marL="0" lvl="0" indent="0">
              <a:buNone/>
            </a:pPr>
            <a:r>
              <a:rPr lang="en-GB" sz="2400" b="1" dirty="0"/>
              <a:t>Clean Surfaces: </a:t>
            </a:r>
            <a:r>
              <a:rPr lang="en-GB" sz="2400" dirty="0"/>
              <a:t>Regular cleaning reduces transmission risk.</a:t>
            </a:r>
          </a:p>
          <a:p>
            <a:pPr marL="0" lvl="0" indent="0">
              <a:buNone/>
            </a:pPr>
            <a:r>
              <a:rPr lang="en-GB" sz="2400" b="1" dirty="0"/>
              <a:t>Exclusion: </a:t>
            </a:r>
            <a:r>
              <a:rPr lang="en-GB" sz="2400" dirty="0"/>
              <a:t>Keep infected children off school until all spots have crusted over. (NHS)</a:t>
            </a:r>
          </a:p>
          <a:p>
            <a:pPr marL="0" lvl="0" indent="0" algn="ctr">
              <a:buNone/>
            </a:pPr>
            <a:r>
              <a:rPr lang="en-GB" sz="2400" b="1" dirty="0"/>
              <a:t>MANAGEMENT AND TREATMENT.</a:t>
            </a:r>
          </a:p>
          <a:p>
            <a:pPr lvl="0">
              <a:buFont typeface="Wingdings" panose="05000000000000000000" pitchFamily="2" charset="2"/>
              <a:buChar char="Ø"/>
            </a:pPr>
            <a:r>
              <a:rPr lang="en-GB" sz="1800" b="1" dirty="0"/>
              <a:t>Prevent Scratching: </a:t>
            </a:r>
            <a:r>
              <a:rPr lang="en-GB" sz="1800" dirty="0"/>
              <a:t>Cut nails short, socks on hands at night.</a:t>
            </a:r>
          </a:p>
          <a:p>
            <a:pPr lvl="0">
              <a:buFont typeface="Wingdings" panose="05000000000000000000" pitchFamily="2" charset="2"/>
              <a:buChar char="Ø"/>
            </a:pPr>
            <a:r>
              <a:rPr lang="en-GB" sz="1800" b="1" dirty="0"/>
              <a:t>Fluids: </a:t>
            </a:r>
            <a:r>
              <a:rPr lang="en-GB" sz="1800" dirty="0"/>
              <a:t>Encourage plenty of fluids</a:t>
            </a:r>
          </a:p>
          <a:p>
            <a:pPr lvl="0">
              <a:buFont typeface="Wingdings" panose="05000000000000000000" pitchFamily="2" charset="2"/>
              <a:buChar char="Ø"/>
            </a:pPr>
            <a:r>
              <a:rPr lang="en-GB" sz="1800" b="1" dirty="0"/>
              <a:t>Inform Parents:  </a:t>
            </a:r>
            <a:r>
              <a:rPr lang="en-GB" sz="1800" dirty="0"/>
              <a:t>About outbreak, symptoms. </a:t>
            </a:r>
          </a:p>
          <a:p>
            <a:pPr lvl="0">
              <a:buFont typeface="Wingdings" panose="05000000000000000000" pitchFamily="2" charset="2"/>
              <a:buChar char="Ø"/>
            </a:pPr>
            <a:r>
              <a:rPr lang="en-GB" sz="1800" b="1" dirty="0"/>
              <a:t>Hygiene Measures: </a:t>
            </a:r>
            <a:r>
              <a:rPr lang="en-GB" sz="1800" dirty="0"/>
              <a:t>Promote handwashing and surface cleaning.</a:t>
            </a:r>
          </a:p>
          <a:p>
            <a:pPr lvl="0">
              <a:buFont typeface="Wingdings" panose="05000000000000000000" pitchFamily="2" charset="2"/>
              <a:buChar char="Ø"/>
            </a:pPr>
            <a:r>
              <a:rPr lang="en-GB" sz="1800" b="1" dirty="0"/>
              <a:t>Exclude Infectious Cases: </a:t>
            </a:r>
            <a:r>
              <a:rPr lang="en-GB" sz="1800" dirty="0"/>
              <a:t>Till all spots crust over.</a:t>
            </a:r>
          </a:p>
          <a:p>
            <a:pPr marL="0" lvl="0" indent="0">
              <a:buNone/>
            </a:pPr>
            <a:endParaRPr lang="en-GB" sz="2400" dirty="0"/>
          </a:p>
          <a:p>
            <a:pPr marL="0" lvl="0" indent="0">
              <a:buNone/>
            </a:pPr>
            <a:endParaRPr lang="en-GB" sz="1800" dirty="0"/>
          </a:p>
          <a:p>
            <a:pPr lvl="0"/>
            <a:endParaRPr lang="en-GB" sz="1800" dirty="0"/>
          </a:p>
        </p:txBody>
      </p:sp>
      <p:sp>
        <p:nvSpPr>
          <p:cNvPr id="4" name="AutoShape 2" descr="Image result for chickenpox image">
            <a:extLst>
              <a:ext uri="{FF2B5EF4-FFF2-40B4-BE49-F238E27FC236}">
                <a16:creationId xmlns:a16="http://schemas.microsoft.com/office/drawing/2014/main" id="{C9E0CAAD-3D6E-0D36-2074-CB66FEAF68F1}"/>
              </a:ext>
            </a:extLst>
          </p:cNvPr>
          <p:cNvSpPr>
            <a:spLocks noChangeAspect="1" noChangeArrowheads="1"/>
          </p:cNvSpPr>
          <p:nvPr/>
        </p:nvSpPr>
        <p:spPr bwMode="auto">
          <a:xfrm>
            <a:off x="57912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6668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6F4CF-3CA6-E31C-8984-73AF489A45BC}"/>
              </a:ext>
            </a:extLst>
          </p:cNvPr>
          <p:cNvSpPr>
            <a:spLocks noGrp="1"/>
          </p:cNvSpPr>
          <p:nvPr>
            <p:ph type="title"/>
          </p:nvPr>
        </p:nvSpPr>
        <p:spPr>
          <a:xfrm>
            <a:off x="1534692" y="1140431"/>
            <a:ext cx="9520156" cy="713322"/>
          </a:xfrm>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44337938-86A6-3365-8B15-9FDB92D82DF9}"/>
              </a:ext>
            </a:extLst>
          </p:cNvPr>
          <p:cNvSpPr>
            <a:spLocks noGrp="1"/>
          </p:cNvSpPr>
          <p:nvPr>
            <p:ph idx="1"/>
          </p:nvPr>
        </p:nvSpPr>
        <p:spPr>
          <a:xfrm>
            <a:off x="1534692" y="2015729"/>
            <a:ext cx="9520156" cy="4056297"/>
          </a:xfrm>
        </p:spPr>
        <p:txBody>
          <a:bodyPr>
            <a:normAutofit fontScale="47500" lnSpcReduction="20000"/>
          </a:bodyPr>
          <a:lstStyle/>
          <a:p>
            <a:pPr lvl="0">
              <a:lnSpc>
                <a:spcPct val="70000"/>
              </a:lnSpc>
              <a:buFont typeface="Wingdings" panose="05000000000000000000" pitchFamily="2" charset="2"/>
              <a:buChar char="Ø"/>
            </a:pPr>
            <a:endParaRPr lang="en-GB" sz="1900" dirty="0"/>
          </a:p>
          <a:p>
            <a:pPr lvl="0">
              <a:lnSpc>
                <a:spcPct val="70000"/>
              </a:lnSpc>
              <a:buFont typeface="Wingdings" panose="05000000000000000000" pitchFamily="2" charset="2"/>
              <a:buChar char="Ø"/>
            </a:pPr>
            <a:r>
              <a:rPr lang="en-GB" sz="3300" dirty="0"/>
              <a:t> World Health Organization. (2019). Varicella and herpes zoster vaccines: WHO position paper, June 2014.</a:t>
            </a:r>
          </a:p>
          <a:p>
            <a:pPr lvl="0">
              <a:lnSpc>
                <a:spcPct val="70000"/>
              </a:lnSpc>
              <a:buFont typeface="Wingdings" panose="05000000000000000000" pitchFamily="2" charset="2"/>
              <a:buChar char="Ø"/>
            </a:pPr>
            <a:r>
              <a:rPr lang="en-GB" sz="3300" dirty="0"/>
              <a:t>Public Health England. (2019). Chickenpox.</a:t>
            </a:r>
          </a:p>
          <a:p>
            <a:pPr lvl="0">
              <a:lnSpc>
                <a:spcPct val="70000"/>
              </a:lnSpc>
              <a:buFont typeface="Wingdings" panose="05000000000000000000" pitchFamily="2" charset="2"/>
              <a:buChar char="Ø"/>
            </a:pPr>
            <a:r>
              <a:rPr lang="en-GB" sz="3300" dirty="0"/>
              <a:t> (NHS)</a:t>
            </a:r>
          </a:p>
          <a:p>
            <a:pPr lvl="0">
              <a:lnSpc>
                <a:spcPct val="70000"/>
              </a:lnSpc>
              <a:buFont typeface="Wingdings" panose="05000000000000000000" pitchFamily="2" charset="2"/>
              <a:buChar char="Ø"/>
            </a:pPr>
            <a:r>
              <a:rPr lang="en-GB" sz="3300" dirty="0"/>
              <a:t>(Centres for Disease Control and Prevention, 2022)</a:t>
            </a:r>
          </a:p>
          <a:p>
            <a:pPr lvl="0">
              <a:lnSpc>
                <a:spcPct val="70000"/>
              </a:lnSpc>
              <a:buFont typeface="Wingdings" panose="05000000000000000000" pitchFamily="2" charset="2"/>
              <a:buChar char="Ø"/>
            </a:pPr>
            <a:r>
              <a:rPr lang="en-GB" sz="3300" dirty="0"/>
              <a:t>(World Health Organization, 2019)</a:t>
            </a:r>
          </a:p>
          <a:p>
            <a:pPr lvl="0">
              <a:lnSpc>
                <a:spcPct val="70000"/>
              </a:lnSpc>
              <a:buFont typeface="Wingdings" panose="05000000000000000000" pitchFamily="2" charset="2"/>
              <a:buChar char="Ø"/>
            </a:pPr>
            <a:r>
              <a:rPr lang="en-GB" sz="3300" dirty="0"/>
              <a:t>(Public Health England, 2019) </a:t>
            </a:r>
          </a:p>
          <a:p>
            <a:pPr lvl="0">
              <a:lnSpc>
                <a:spcPct val="70000"/>
              </a:lnSpc>
              <a:buFont typeface="Wingdings" panose="05000000000000000000" pitchFamily="2" charset="2"/>
              <a:buChar char="Ø"/>
            </a:pPr>
            <a:r>
              <a:rPr lang="en-GB" sz="3300" dirty="0"/>
              <a:t>(Health Protection Agency, 2013)</a:t>
            </a:r>
            <a:endParaRPr lang="en-US" sz="3300" dirty="0">
              <a:ea typeface="+mn-lt"/>
              <a:cs typeface="+mn-lt"/>
            </a:endParaRPr>
          </a:p>
          <a:p>
            <a:pPr>
              <a:buFont typeface="Wingdings" panose="05000000000000000000" pitchFamily="2" charset="2"/>
              <a:buChar char="Ø"/>
            </a:pPr>
            <a:r>
              <a:rPr lang="en-US" sz="2900" dirty="0">
                <a:ea typeface="+mn-lt"/>
                <a:cs typeface="+mn-lt"/>
              </a:rPr>
              <a:t>World Health Organization (WHO), 2025. </a:t>
            </a:r>
            <a:r>
              <a:rPr lang="en-GB" sz="2900" i="1" dirty="0">
                <a:ea typeface="+mn-lt"/>
                <a:cs typeface="+mn-lt"/>
              </a:rPr>
              <a:t>Outbreak Toolkit: Providing the tools to investigate disease outbreaks, collect data and guide response activities. </a:t>
            </a:r>
            <a:r>
              <a:rPr lang="en-GB" sz="2900" dirty="0">
                <a:ea typeface="+mn-lt"/>
                <a:cs typeface="+mn-lt"/>
              </a:rPr>
              <a:t>Available at: </a:t>
            </a:r>
            <a:r>
              <a:rPr lang="en-GB" sz="2900" dirty="0">
                <a:hlinkClick r:id="rId2"/>
              </a:rPr>
              <a:t>Stages of an outbreak investigation</a:t>
            </a:r>
            <a:r>
              <a:rPr lang="en-GB" sz="2900" dirty="0"/>
              <a:t> Accessed: 19/10/2025</a:t>
            </a:r>
          </a:p>
          <a:p>
            <a:pPr>
              <a:buFont typeface="Wingdings" panose="05000000000000000000" pitchFamily="2" charset="2"/>
              <a:buChar char="Ø"/>
            </a:pPr>
            <a:r>
              <a:rPr lang="en-GB" sz="2900" dirty="0">
                <a:ea typeface="+mn-lt"/>
                <a:cs typeface="+mn-lt"/>
              </a:rPr>
              <a:t>Bardsley M, Loveridge P, Bednarska N.G, Smith S, </a:t>
            </a:r>
            <a:r>
              <a:rPr lang="en-GB" sz="2900" dirty="0" err="1">
                <a:ea typeface="+mn-lt"/>
                <a:cs typeface="+mn-lt"/>
              </a:rPr>
              <a:t>Morbey</a:t>
            </a:r>
            <a:r>
              <a:rPr lang="en-GB" sz="2900" dirty="0">
                <a:ea typeface="+mn-lt"/>
                <a:cs typeface="+mn-lt"/>
              </a:rPr>
              <a:t> R.A, Amirthalingam G, Elson W. H, Bates C, Lusignan S, </a:t>
            </a:r>
            <a:r>
              <a:rPr lang="en-GB" sz="2900" dirty="0" err="1">
                <a:ea typeface="+mn-lt"/>
                <a:cs typeface="+mn-lt"/>
              </a:rPr>
              <a:t>Todkill</a:t>
            </a:r>
            <a:r>
              <a:rPr lang="en-GB" sz="2900" dirty="0">
                <a:ea typeface="+mn-lt"/>
                <a:cs typeface="+mn-lt"/>
              </a:rPr>
              <a:t> D, Elliot A, (2023) ‘The Epidemiology of Chickenpox in England, 2016-2022: An Observational Study Using General Practitioner Consultations’, 15(11),  DOI:10.3390/v15112163, Available at: </a:t>
            </a:r>
            <a:r>
              <a:rPr lang="en-GB" sz="2900" dirty="0">
                <a:hlinkClick r:id="rId3"/>
              </a:rPr>
              <a:t>The Epidemiology of Chickenpox in England, 2016–2022: An Observational Study Using General Practitioner Consultations - PMC</a:t>
            </a:r>
            <a:r>
              <a:rPr lang="en-GB" sz="2900" dirty="0">
                <a:ea typeface="+mn-lt"/>
                <a:cs typeface="+mn-lt"/>
              </a:rPr>
              <a:t>  </a:t>
            </a:r>
          </a:p>
          <a:p>
            <a:pPr marL="0" indent="0">
              <a:buNone/>
            </a:pPr>
            <a:endParaRPr lang="en-US" sz="2600" dirty="0"/>
          </a:p>
          <a:p>
            <a:endParaRPr lang="en-GB" dirty="0"/>
          </a:p>
        </p:txBody>
      </p:sp>
    </p:spTree>
    <p:extLst>
      <p:ext uri="{BB962C8B-B14F-4D97-AF65-F5344CB8AC3E}">
        <p14:creationId xmlns:p14="http://schemas.microsoft.com/office/powerpoint/2010/main" val="1223094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F1D266-62B3-71D8-901B-2CD752019A0A}"/>
            </a:ext>
          </a:extLst>
        </p:cNvPr>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a:extLst>
              <a:ext uri="{FF2B5EF4-FFF2-40B4-BE49-F238E27FC236}">
                <a16:creationId xmlns:a16="http://schemas.microsoft.com/office/drawing/2014/main" id="{6B2D03CD-322D-D6B4-2FF8-69B0311E12C3}"/>
              </a:ext>
            </a:extLst>
          </p:cNvPr>
          <p:cNvPicPr>
            <a:picLocks noChangeAspect="1"/>
          </p:cNvPicPr>
          <p:nvPr/>
        </p:nvPicPr>
        <p:blipFill>
          <a:blip r:embed="rId2">
            <a:extLst>
              <a:ext uri="{837473B0-CC2E-450A-ABE3-18F120FF3D39}">
                <a1611:picAttrSrcUrl xmlns:a1611="http://schemas.microsoft.com/office/drawing/2016/11/main" r:id="rId3"/>
              </a:ext>
            </a:extLst>
          </a:blip>
          <a:srcRect l="14938" r="14938"/>
          <a:stretch>
            <a:fillRect/>
          </a:stretch>
        </p:blipFill>
        <p:spPr>
          <a:xfrm>
            <a:off x="6781799" y="1714500"/>
            <a:ext cx="5410201" cy="5143500"/>
          </a:xfrm>
          <a:prstGeom prst="rect">
            <a:avLst/>
          </a:prstGeom>
          <a:noFill/>
        </p:spPr>
      </p:pic>
      <p:sp useBgFill="1">
        <p:nvSpPr>
          <p:cNvPr id="33" name="Rectangle 32">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4E2FA2-3BB6-E200-C829-8DD4531EDD58}"/>
              </a:ext>
            </a:extLst>
          </p:cNvPr>
          <p:cNvSpPr>
            <a:spLocks noGrp="1"/>
          </p:cNvSpPr>
          <p:nvPr>
            <p:ph type="title"/>
          </p:nvPr>
        </p:nvSpPr>
        <p:spPr>
          <a:xfrm>
            <a:off x="761801" y="250409"/>
            <a:ext cx="10222952" cy="1228299"/>
          </a:xfrm>
        </p:spPr>
        <p:txBody>
          <a:bodyPr>
            <a:normAutofit/>
          </a:bodyPr>
          <a:lstStyle/>
          <a:p>
            <a:r>
              <a:rPr lang="en-US" sz="3100"/>
              <a:t>What are the main approaches and strategies that could be used to control an infectious disease outbreak ??</a:t>
            </a:r>
          </a:p>
        </p:txBody>
      </p:sp>
      <p:sp>
        <p:nvSpPr>
          <p:cNvPr id="34" name="Content Placeholder 13">
            <a:extLst>
              <a:ext uri="{FF2B5EF4-FFF2-40B4-BE49-F238E27FC236}">
                <a16:creationId xmlns:a16="http://schemas.microsoft.com/office/drawing/2014/main" id="{D96B34B2-F00A-289C-3DEC-B04344302BA5}"/>
              </a:ext>
            </a:extLst>
          </p:cNvPr>
          <p:cNvSpPr>
            <a:spLocks noGrp="1"/>
          </p:cNvSpPr>
          <p:nvPr>
            <p:ph idx="1"/>
          </p:nvPr>
        </p:nvSpPr>
        <p:spPr>
          <a:xfrm>
            <a:off x="380801" y="1937113"/>
            <a:ext cx="6062581" cy="4552047"/>
          </a:xfrm>
        </p:spPr>
        <p:txBody>
          <a:bodyPr anchor="ctr">
            <a:normAutofit/>
          </a:bodyPr>
          <a:lstStyle/>
          <a:p>
            <a:pPr marL="0" indent="0">
              <a:buNone/>
            </a:pPr>
            <a:r>
              <a:rPr lang="en-US" b="1" dirty="0"/>
              <a:t>Vaccination </a:t>
            </a:r>
          </a:p>
          <a:p>
            <a:r>
              <a:rPr lang="en-US" b="1" dirty="0"/>
              <a:t>Routine vaccination</a:t>
            </a:r>
          </a:p>
          <a:p>
            <a:r>
              <a:rPr lang="en-US" b="1" dirty="0"/>
              <a:t>Post-exposure vaccination</a:t>
            </a:r>
          </a:p>
          <a:p>
            <a:r>
              <a:rPr lang="en-US" b="1" dirty="0"/>
              <a:t>High risk population</a:t>
            </a:r>
          </a:p>
          <a:p>
            <a:pPr marL="0" indent="0">
              <a:buNone/>
            </a:pPr>
            <a:r>
              <a:rPr lang="en-US" b="1" dirty="0"/>
              <a:t>Isolation and quarantine for infected individuals</a:t>
            </a:r>
          </a:p>
          <a:p>
            <a:r>
              <a:rPr lang="en-US" b="1" dirty="0"/>
              <a:t>Duration of isolation</a:t>
            </a:r>
          </a:p>
          <a:p>
            <a:r>
              <a:rPr lang="en-US" b="1" dirty="0"/>
              <a:t>Vaccinated individuals</a:t>
            </a:r>
          </a:p>
          <a:p>
            <a:pPr marL="0" indent="0">
              <a:buNone/>
            </a:pPr>
            <a:r>
              <a:rPr lang="en-US" b="1" u="sng" dirty="0" err="1"/>
              <a:t>Susumita</a:t>
            </a:r>
            <a:r>
              <a:rPr lang="en-US" b="1" u="sng" dirty="0"/>
              <a:t> Roy (2427490)</a:t>
            </a:r>
          </a:p>
          <a:p>
            <a:pPr marL="0" indent="0">
              <a:buNone/>
            </a:pPr>
            <a:endParaRPr lang="en-US" b="1" dirty="0"/>
          </a:p>
        </p:txBody>
      </p:sp>
    </p:spTree>
    <p:extLst>
      <p:ext uri="{BB962C8B-B14F-4D97-AF65-F5344CB8AC3E}">
        <p14:creationId xmlns:p14="http://schemas.microsoft.com/office/powerpoint/2010/main" val="36535875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B1D55-103D-9112-9DF4-042FE22B7728}"/>
            </a:ext>
          </a:extLst>
        </p:cNvPr>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13">
            <a:extLst>
              <a:ext uri="{FF2B5EF4-FFF2-40B4-BE49-F238E27FC236}">
                <a16:creationId xmlns:a16="http://schemas.microsoft.com/office/drawing/2014/main" id="{CF58AA62-F69F-20ED-3208-A20D857069DF}"/>
              </a:ext>
            </a:extLst>
          </p:cNvPr>
          <p:cNvSpPr>
            <a:spLocks noGrp="1"/>
          </p:cNvSpPr>
          <p:nvPr>
            <p:ph idx="1"/>
          </p:nvPr>
        </p:nvSpPr>
        <p:spPr>
          <a:xfrm>
            <a:off x="572493" y="2071316"/>
            <a:ext cx="6713552" cy="4119172"/>
          </a:xfrm>
        </p:spPr>
        <p:txBody>
          <a:bodyPr anchor="t">
            <a:normAutofit/>
          </a:bodyPr>
          <a:lstStyle/>
          <a:p>
            <a:pPr marL="0" indent="0">
              <a:lnSpc>
                <a:spcPct val="110000"/>
              </a:lnSpc>
              <a:buNone/>
            </a:pPr>
            <a:r>
              <a:rPr lang="en-US" sz="2200" b="1"/>
              <a:t>Infection control and communication</a:t>
            </a:r>
          </a:p>
          <a:p>
            <a:pPr>
              <a:lnSpc>
                <a:spcPct val="110000"/>
              </a:lnSpc>
            </a:pPr>
            <a:r>
              <a:rPr lang="en-US" sz="2200" b="1"/>
              <a:t>Environmental control</a:t>
            </a:r>
          </a:p>
          <a:p>
            <a:pPr>
              <a:lnSpc>
                <a:spcPct val="110000"/>
              </a:lnSpc>
            </a:pPr>
            <a:r>
              <a:rPr lang="en-US" sz="2200" b="1"/>
              <a:t>Personal Hygiene</a:t>
            </a:r>
          </a:p>
          <a:p>
            <a:pPr>
              <a:lnSpc>
                <a:spcPct val="110000"/>
              </a:lnSpc>
            </a:pPr>
            <a:r>
              <a:rPr lang="en-US" sz="2200" b="1"/>
              <a:t>Risk communication</a:t>
            </a:r>
          </a:p>
          <a:p>
            <a:pPr marL="0" indent="0">
              <a:lnSpc>
                <a:spcPct val="110000"/>
              </a:lnSpc>
              <a:buNone/>
            </a:pPr>
            <a:r>
              <a:rPr lang="en-US" sz="2200" b="1"/>
              <a:t>Outbreak investigation </a:t>
            </a:r>
          </a:p>
          <a:p>
            <a:pPr>
              <a:lnSpc>
                <a:spcPct val="110000"/>
              </a:lnSpc>
            </a:pPr>
            <a:r>
              <a:rPr lang="en-US" sz="2200" b="1"/>
              <a:t>Surveillance</a:t>
            </a:r>
          </a:p>
          <a:p>
            <a:pPr>
              <a:lnSpc>
                <a:spcPct val="110000"/>
              </a:lnSpc>
            </a:pPr>
            <a:r>
              <a:rPr lang="en-US" sz="2200" b="1"/>
              <a:t>Contact tracing</a:t>
            </a:r>
          </a:p>
          <a:p>
            <a:pPr>
              <a:lnSpc>
                <a:spcPct val="110000"/>
              </a:lnSpc>
            </a:pPr>
            <a:r>
              <a:rPr lang="en-US" sz="2200" b="1"/>
              <a:t>Setting specific management</a:t>
            </a:r>
          </a:p>
          <a:p>
            <a:pPr marL="0" indent="0">
              <a:lnSpc>
                <a:spcPct val="110000"/>
              </a:lnSpc>
              <a:buNone/>
            </a:pPr>
            <a:endParaRPr lang="en-US" sz="2200" b="1"/>
          </a:p>
        </p:txBody>
      </p:sp>
      <p:pic>
        <p:nvPicPr>
          <p:cNvPr id="10" name="Content Placeholder 9" descr="Bacteria under a Microscope image - Free stock photo - Public Domain ...">
            <a:extLst>
              <a:ext uri="{FF2B5EF4-FFF2-40B4-BE49-F238E27FC236}">
                <a16:creationId xmlns:a16="http://schemas.microsoft.com/office/drawing/2014/main" id="{9087CB5C-D2CE-A192-0577-34589DE4245C}"/>
              </a:ext>
            </a:extLst>
          </p:cNvPr>
          <p:cNvPicPr>
            <a:picLocks noChangeAspect="1"/>
          </p:cNvPicPr>
          <p:nvPr/>
        </p:nvPicPr>
        <p:blipFill>
          <a:blip r:embed="rId3"/>
          <a:srcRect l="17161" r="32091" b="1"/>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37108394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26FFED7-A98C-265D-5FCC-01DCAF227F20}"/>
              </a:ext>
            </a:extLst>
          </p:cNvPr>
          <p:cNvSpPr>
            <a:spLocks noGrp="1"/>
          </p:cNvSpPr>
          <p:nvPr>
            <p:ph type="ctrTitle"/>
          </p:nvPr>
        </p:nvSpPr>
        <p:spPr>
          <a:xfrm>
            <a:off x="1524000" y="735106"/>
            <a:ext cx="9844587" cy="2928470"/>
          </a:xfrm>
        </p:spPr>
        <p:txBody>
          <a:bodyPr anchor="b">
            <a:normAutofit/>
          </a:bodyPr>
          <a:lstStyle/>
          <a:p>
            <a:pPr algn="l"/>
            <a:r>
              <a:rPr lang="en-GB" sz="4800" dirty="0">
                <a:solidFill>
                  <a:srgbClr val="FFFFFF"/>
                </a:solidFill>
              </a:rPr>
              <a:t>Health education for a chickenpox    </a:t>
            </a:r>
            <a:br>
              <a:rPr lang="en-GB" sz="4800" dirty="0">
                <a:solidFill>
                  <a:srgbClr val="FFFFFF"/>
                </a:solidFill>
              </a:rPr>
            </a:br>
            <a:r>
              <a:rPr lang="en-GB" sz="4800" dirty="0">
                <a:solidFill>
                  <a:srgbClr val="FFFFFF"/>
                </a:solidFill>
              </a:rPr>
              <a:t>outbreak in a school setting</a:t>
            </a:r>
          </a:p>
        </p:txBody>
      </p:sp>
      <p:sp>
        <p:nvSpPr>
          <p:cNvPr id="5" name="TextBox 4">
            <a:extLst>
              <a:ext uri="{FF2B5EF4-FFF2-40B4-BE49-F238E27FC236}">
                <a16:creationId xmlns:a16="http://schemas.microsoft.com/office/drawing/2014/main" id="{29CDE2BD-64B4-C5BA-86DA-9AF60416E3B7}"/>
              </a:ext>
            </a:extLst>
          </p:cNvPr>
          <p:cNvSpPr txBox="1"/>
          <p:nvPr/>
        </p:nvSpPr>
        <p:spPr>
          <a:xfrm>
            <a:off x="1106905" y="4650610"/>
            <a:ext cx="10261682" cy="1077218"/>
          </a:xfrm>
          <a:prstGeom prst="rect">
            <a:avLst/>
          </a:prstGeom>
          <a:noFill/>
        </p:spPr>
        <p:txBody>
          <a:bodyPr wrap="square" rtlCol="0">
            <a:spAutoFit/>
          </a:bodyPr>
          <a:lstStyle/>
          <a:p>
            <a:pPr algn="ctr"/>
            <a:r>
              <a:rPr lang="en-GB" sz="3600" dirty="0"/>
              <a:t>Kula Earl – 2436591</a:t>
            </a:r>
          </a:p>
          <a:p>
            <a:pPr algn="ctr"/>
            <a:endParaRPr lang="en-GB" sz="2800" dirty="0"/>
          </a:p>
        </p:txBody>
      </p:sp>
    </p:spTree>
    <p:extLst>
      <p:ext uri="{BB962C8B-B14F-4D97-AF65-F5344CB8AC3E}">
        <p14:creationId xmlns:p14="http://schemas.microsoft.com/office/powerpoint/2010/main" val="2915536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749F7-2E5E-8052-9EE8-02C534D62670}"/>
              </a:ext>
            </a:extLst>
          </p:cNvPr>
          <p:cNvSpPr>
            <a:spLocks noGrp="1"/>
          </p:cNvSpPr>
          <p:nvPr>
            <p:ph type="title"/>
          </p:nvPr>
        </p:nvSpPr>
        <p:spPr>
          <a:xfrm>
            <a:off x="418225" y="1365448"/>
            <a:ext cx="3201366" cy="3387497"/>
          </a:xfrm>
        </p:spPr>
        <p:txBody>
          <a:bodyPr anchor="b">
            <a:normAutofit/>
          </a:bodyPr>
          <a:lstStyle/>
          <a:p>
            <a:pPr algn="ctr"/>
            <a:r>
              <a:rPr lang="en-GB" sz="4000" dirty="0">
                <a:solidFill>
                  <a:srgbClr val="FFFFFF"/>
                </a:solidFill>
              </a:rPr>
              <a:t>Health education school focus on recognition</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5DE6062C-EF55-246B-B4D7-196A653A9346}"/>
              </a:ext>
            </a:extLst>
          </p:cNvPr>
          <p:cNvSpPr>
            <a:spLocks noGrp="1"/>
          </p:cNvSpPr>
          <p:nvPr>
            <p:ph idx="1"/>
          </p:nvPr>
        </p:nvSpPr>
        <p:spPr>
          <a:xfrm>
            <a:off x="4810259" y="649480"/>
            <a:ext cx="6555347" cy="5546047"/>
          </a:xfrm>
        </p:spPr>
        <p:txBody>
          <a:bodyPr anchor="ctr">
            <a:normAutofit/>
          </a:bodyPr>
          <a:lstStyle/>
          <a:p>
            <a:r>
              <a:rPr lang="en-GB" dirty="0"/>
              <a:t>Educate parents students and staff on the signs of chickenpox. An itchy rash the progresses from raised bumps papules to fluid -filled blisters vesicles that eventually crust over.</a:t>
            </a:r>
          </a:p>
          <a:p>
            <a:r>
              <a:rPr lang="en-GB" dirty="0"/>
              <a:t>Other symptoms may include fever. Headache and tiredness, which can appear 1-2 day before the rash.</a:t>
            </a:r>
          </a:p>
        </p:txBody>
      </p:sp>
    </p:spTree>
    <p:extLst>
      <p:ext uri="{BB962C8B-B14F-4D97-AF65-F5344CB8AC3E}">
        <p14:creationId xmlns:p14="http://schemas.microsoft.com/office/powerpoint/2010/main" val="2123554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341E8D9-BC40-8198-6044-4874C71FD546}"/>
              </a:ext>
            </a:extLst>
          </p:cNvPr>
          <p:cNvPicPr>
            <a:picLocks noChangeAspect="1"/>
          </p:cNvPicPr>
          <p:nvPr/>
        </p:nvPicPr>
        <p:blipFill>
          <a:blip r:embed="rId2"/>
          <a:srcRect l="2210" r="25459"/>
          <a:stretch>
            <a:fillRect/>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ADC99B9B-38C9-2651-0E9F-B23EE82D9AB4}"/>
              </a:ext>
            </a:extLst>
          </p:cNvPr>
          <p:cNvSpPr>
            <a:spLocks noGrp="1"/>
          </p:cNvSpPr>
          <p:nvPr>
            <p:ph idx="1"/>
          </p:nvPr>
        </p:nvSpPr>
        <p:spPr>
          <a:xfrm>
            <a:off x="5596502" y="2405894"/>
            <a:ext cx="5754896" cy="3014765"/>
          </a:xfrm>
        </p:spPr>
        <p:txBody>
          <a:bodyPr anchor="t">
            <a:normAutofit/>
          </a:bodyPr>
          <a:lstStyle/>
          <a:p>
            <a:r>
              <a:rPr lang="en-GB" dirty="0"/>
              <a:t>Contagious period stress that the virus is highly contagious and can spread for up to 8 hours before the rash appears and remains contagious until all blisters have crusted over.</a:t>
            </a:r>
          </a:p>
        </p:txBody>
      </p:sp>
      <p:sp>
        <p:nvSpPr>
          <p:cNvPr id="21" name="Rectangle 2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7751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FF6896-9A38-C97D-357B-68A135DCC7C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Exclusion policy</a:t>
            </a:r>
          </a:p>
        </p:txBody>
      </p:sp>
      <p:sp>
        <p:nvSpPr>
          <p:cNvPr id="3" name="Content Placeholder 2">
            <a:extLst>
              <a:ext uri="{FF2B5EF4-FFF2-40B4-BE49-F238E27FC236}">
                <a16:creationId xmlns:a16="http://schemas.microsoft.com/office/drawing/2014/main" id="{6210CCCD-BF64-5847-3566-30DDDABDFD99}"/>
              </a:ext>
            </a:extLst>
          </p:cNvPr>
          <p:cNvSpPr>
            <a:spLocks noGrp="1"/>
          </p:cNvSpPr>
          <p:nvPr>
            <p:ph idx="1"/>
          </p:nvPr>
        </p:nvSpPr>
        <p:spPr>
          <a:xfrm>
            <a:off x="6503158" y="649481"/>
            <a:ext cx="5152413" cy="5414436"/>
          </a:xfrm>
        </p:spPr>
        <p:txBody>
          <a:bodyPr anchor="ctr">
            <a:normAutofit/>
          </a:bodyPr>
          <a:lstStyle/>
          <a:p>
            <a:r>
              <a:rPr lang="en-GB" dirty="0"/>
              <a:t>The school policy on student exclusion; and child suspected of having chickenpox must be kept home immediately. They should only return to school once all lesions are dry and crusted over.</a:t>
            </a:r>
          </a:p>
        </p:txBody>
      </p:sp>
    </p:spTree>
    <p:extLst>
      <p:ext uri="{BB962C8B-B14F-4D97-AF65-F5344CB8AC3E}">
        <p14:creationId xmlns:p14="http://schemas.microsoft.com/office/powerpoint/2010/main" val="26955248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BFA66-F5B2-9D8B-D20D-16CEFC9C58F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Prevention of spread</a:t>
            </a:r>
          </a:p>
        </p:txBody>
      </p:sp>
      <p:sp>
        <p:nvSpPr>
          <p:cNvPr id="3" name="Content Placeholder 2">
            <a:extLst>
              <a:ext uri="{FF2B5EF4-FFF2-40B4-BE49-F238E27FC236}">
                <a16:creationId xmlns:a16="http://schemas.microsoft.com/office/drawing/2014/main" id="{3F5317CA-D30E-0044-E1C9-47A252CAC1A0}"/>
              </a:ext>
            </a:extLst>
          </p:cNvPr>
          <p:cNvSpPr>
            <a:spLocks noGrp="1"/>
          </p:cNvSpPr>
          <p:nvPr>
            <p:ph idx="1"/>
          </p:nvPr>
        </p:nvSpPr>
        <p:spPr>
          <a:xfrm>
            <a:off x="4810259" y="649480"/>
            <a:ext cx="6555347" cy="5546047"/>
          </a:xfrm>
        </p:spPr>
        <p:txBody>
          <a:bodyPr anchor="ctr">
            <a:normAutofit/>
          </a:bodyPr>
          <a:lstStyle/>
          <a:p>
            <a:r>
              <a:rPr lang="en-GB" dirty="0"/>
              <a:t>Vaccination strongly promotes the vaccine for students who have not yet had chickenpox or have not been fully vaccinated. The vaccine is the most effective way to prevent severe illness and outbreaks.</a:t>
            </a:r>
          </a:p>
        </p:txBody>
      </p:sp>
    </p:spTree>
    <p:extLst>
      <p:ext uri="{BB962C8B-B14F-4D97-AF65-F5344CB8AC3E}">
        <p14:creationId xmlns:p14="http://schemas.microsoft.com/office/powerpoint/2010/main" val="1719248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804</TotalTime>
  <Words>1691</Words>
  <Application>Microsoft Office PowerPoint</Application>
  <PresentationFormat>Widescreen</PresentationFormat>
  <Paragraphs>167</Paragraphs>
  <Slides>24</Slides>
  <Notes>11</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24</vt:i4>
      </vt:variant>
    </vt:vector>
  </HeadingPairs>
  <TitlesOfParts>
    <vt:vector size="35" baseType="lpstr">
      <vt:lpstr>Aptos</vt:lpstr>
      <vt:lpstr>Aptos Display</vt:lpstr>
      <vt:lpstr>Arial</vt:lpstr>
      <vt:lpstr>Calibri</vt:lpstr>
      <vt:lpstr>Gill Sans MT</vt:lpstr>
      <vt:lpstr>Palatino Linotype</vt:lpstr>
      <vt:lpstr>Wingdings</vt:lpstr>
      <vt:lpstr>office theme</vt:lpstr>
      <vt:lpstr>Gallery</vt:lpstr>
      <vt:lpstr>1_Gallery</vt:lpstr>
      <vt:lpstr>Office Theme</vt:lpstr>
      <vt:lpstr>PowerPoint Presentation</vt:lpstr>
      <vt:lpstr>Chickenpox</vt:lpstr>
      <vt:lpstr>What is chickenpox?</vt:lpstr>
      <vt:lpstr>Chickenpox outbreak through the years </vt:lpstr>
      <vt:lpstr>Compared to USA</vt:lpstr>
      <vt:lpstr>PowerPoint Presentation</vt:lpstr>
      <vt:lpstr>PowerPoint Presentation</vt:lpstr>
      <vt:lpstr>Measuring the Outbreak</vt:lpstr>
      <vt:lpstr>Example of Data Collection</vt:lpstr>
      <vt:lpstr>Reference</vt:lpstr>
      <vt:lpstr>KEDIJA ALI HUSSEN – 2434785 What are the main approaches and strategies that could be used to monitor an infectious disease outbreak?</vt:lpstr>
      <vt:lpstr>Communication.</vt:lpstr>
      <vt:lpstr>REFERENCES.</vt:lpstr>
      <vt:lpstr>Nicholas Mudebo – 2334078 What health education will you give to the school to address the chickenpox outbreak?</vt:lpstr>
      <vt:lpstr> </vt:lpstr>
      <vt:lpstr> </vt:lpstr>
      <vt:lpstr>REFERENCES</vt:lpstr>
      <vt:lpstr>What are the main approaches and strategies that could be used to control an infectious disease outbreak ??</vt:lpstr>
      <vt:lpstr>PowerPoint Presentation</vt:lpstr>
      <vt:lpstr>Health education for a chickenpox     outbreak in a school setting</vt:lpstr>
      <vt:lpstr>Health education school focus on recognition </vt:lpstr>
      <vt:lpstr>PowerPoint Presentation</vt:lpstr>
      <vt:lpstr>Exclusion policy</vt:lpstr>
      <vt:lpstr>Prevention of spread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Elisabeth Bile</dc:creator>
  <cp:lastModifiedBy>Elisabeth Bile</cp:lastModifiedBy>
  <cp:revision>182</cp:revision>
  <dcterms:created xsi:type="dcterms:W3CDTF">2025-10-25T16:47:57Z</dcterms:created>
  <dcterms:modified xsi:type="dcterms:W3CDTF">2025-11-09T23:02:55Z</dcterms:modified>
</cp:coreProperties>
</file>