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notesMasterIdLst>
    <p:notesMasterId r:id="rId19"/>
  </p:notesMasterIdLst>
  <p:sldIdLst>
    <p:sldId id="278" r:id="rId2"/>
    <p:sldId id="256" r:id="rId3"/>
    <p:sldId id="257" r:id="rId4"/>
    <p:sldId id="271" r:id="rId5"/>
    <p:sldId id="259" r:id="rId6"/>
    <p:sldId id="272" r:id="rId7"/>
    <p:sldId id="273" r:id="rId8"/>
    <p:sldId id="276" r:id="rId9"/>
    <p:sldId id="261" r:id="rId10"/>
    <p:sldId id="274" r:id="rId11"/>
    <p:sldId id="260" r:id="rId12"/>
    <p:sldId id="262" r:id="rId13"/>
    <p:sldId id="277" r:id="rId14"/>
    <p:sldId id="264" r:id="rId15"/>
    <p:sldId id="265" r:id="rId16"/>
    <p:sldId id="263" r:id="rId17"/>
    <p:sldId id="26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92"/>
  </p:normalViewPr>
  <p:slideViewPr>
    <p:cSldViewPr snapToGrid="0" snapToObjects="1">
      <p:cViewPr varScale="1">
        <p:scale>
          <a:sx n="91" d="100"/>
          <a:sy n="91" d="100"/>
        </p:scale>
        <p:origin x="840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97" d="100"/>
          <a:sy n="97" d="100"/>
        </p:scale>
        <p:origin x="3688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FFF6B0-351D-E44B-A1CB-536C5CBADB9A}" type="doc">
      <dgm:prSet loTypeId="urn:microsoft.com/office/officeart/2005/8/layout/process4" loCatId="" qsTypeId="urn:microsoft.com/office/officeart/2005/8/quickstyle/3d3" qsCatId="3D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8484C1C-F9E3-074C-BDEA-506BD86AEA36}">
      <dgm:prSet phldrT="[Text]"/>
      <dgm:spPr/>
      <dgm:t>
        <a:bodyPr/>
        <a:lstStyle/>
        <a:p>
          <a:r>
            <a:rPr lang="en-US" b="0" dirty="0"/>
            <a:t>Ethics and Sustainability Values</a:t>
          </a:r>
        </a:p>
      </dgm:t>
    </dgm:pt>
    <dgm:pt modelId="{D7F4FC2B-0B65-1842-ABE4-E7707BFA0F2C}" type="parTrans" cxnId="{15EC0A11-EAB8-E142-B3FE-B9F5458ABB84}">
      <dgm:prSet/>
      <dgm:spPr/>
      <dgm:t>
        <a:bodyPr/>
        <a:lstStyle/>
        <a:p>
          <a:endParaRPr lang="en-US"/>
        </a:p>
      </dgm:t>
    </dgm:pt>
    <dgm:pt modelId="{E4CC6A09-1226-274C-8058-A1FBB7BAA935}" type="sibTrans" cxnId="{15EC0A11-EAB8-E142-B3FE-B9F5458ABB84}">
      <dgm:prSet/>
      <dgm:spPr/>
      <dgm:t>
        <a:bodyPr/>
        <a:lstStyle/>
        <a:p>
          <a:endParaRPr lang="en-US"/>
        </a:p>
      </dgm:t>
    </dgm:pt>
    <dgm:pt modelId="{6F390CED-0151-B544-8EEB-04786BEACA33}">
      <dgm:prSet phldrT="[Text]"/>
      <dgm:spPr/>
      <dgm:t>
        <a:bodyPr/>
        <a:lstStyle/>
        <a:p>
          <a:r>
            <a:rPr lang="en-US"/>
            <a:t>Implemented</a:t>
          </a:r>
        </a:p>
      </dgm:t>
    </dgm:pt>
    <dgm:pt modelId="{E8C1E9EC-518B-924D-B0AA-1BA0DEB9B41F}" type="parTrans" cxnId="{F9481D7A-DB9F-114A-9A0C-C19E9AD2986C}">
      <dgm:prSet/>
      <dgm:spPr/>
      <dgm:t>
        <a:bodyPr/>
        <a:lstStyle/>
        <a:p>
          <a:endParaRPr lang="en-US"/>
        </a:p>
      </dgm:t>
    </dgm:pt>
    <dgm:pt modelId="{B596061C-17C8-B541-A3AC-BAEA5DD79184}" type="sibTrans" cxnId="{F9481D7A-DB9F-114A-9A0C-C19E9AD2986C}">
      <dgm:prSet/>
      <dgm:spPr/>
      <dgm:t>
        <a:bodyPr/>
        <a:lstStyle/>
        <a:p>
          <a:endParaRPr lang="en-US"/>
        </a:p>
      </dgm:t>
    </dgm:pt>
    <dgm:pt modelId="{2327A628-E0F8-5349-8F01-569AC538D534}">
      <dgm:prSet phldrT="[Text]"/>
      <dgm:spPr/>
      <dgm:t>
        <a:bodyPr/>
        <a:lstStyle/>
        <a:p>
          <a:r>
            <a:rPr lang="en-US"/>
            <a:t>Not Implemented</a:t>
          </a:r>
        </a:p>
      </dgm:t>
    </dgm:pt>
    <dgm:pt modelId="{0E75EAB8-74E9-354D-9BCB-CBBCA55DF487}" type="parTrans" cxnId="{CEF22DCA-2094-DB4D-9AEA-6085C1C0534F}">
      <dgm:prSet/>
      <dgm:spPr/>
      <dgm:t>
        <a:bodyPr/>
        <a:lstStyle/>
        <a:p>
          <a:endParaRPr lang="en-US"/>
        </a:p>
      </dgm:t>
    </dgm:pt>
    <dgm:pt modelId="{792E1561-9E92-5E4C-80EF-580F5E034F04}" type="sibTrans" cxnId="{CEF22DCA-2094-DB4D-9AEA-6085C1C0534F}">
      <dgm:prSet/>
      <dgm:spPr/>
      <dgm:t>
        <a:bodyPr/>
        <a:lstStyle/>
        <a:p>
          <a:endParaRPr lang="en-US"/>
        </a:p>
      </dgm:t>
    </dgm:pt>
    <dgm:pt modelId="{9F990836-4F80-A749-A7FA-7B547BD0D100}">
      <dgm:prSet phldrT="[Text]"/>
      <dgm:spPr/>
      <dgm:t>
        <a:bodyPr/>
        <a:lstStyle/>
        <a:p>
          <a:r>
            <a:rPr lang="en-US"/>
            <a:t>Quality </a:t>
          </a:r>
        </a:p>
      </dgm:t>
    </dgm:pt>
    <dgm:pt modelId="{E0FD5E48-84DC-3B40-9FE8-99FC2E78253A}" type="parTrans" cxnId="{01EDBE62-A6F7-3B42-B719-A5ED9FF1FBE1}">
      <dgm:prSet/>
      <dgm:spPr/>
      <dgm:t>
        <a:bodyPr/>
        <a:lstStyle/>
        <a:p>
          <a:endParaRPr lang="en-US"/>
        </a:p>
      </dgm:t>
    </dgm:pt>
    <dgm:pt modelId="{9C648389-BDB2-D642-BBD2-8CF12EBFDEC7}" type="sibTrans" cxnId="{01EDBE62-A6F7-3B42-B719-A5ED9FF1FBE1}">
      <dgm:prSet/>
      <dgm:spPr/>
      <dgm:t>
        <a:bodyPr/>
        <a:lstStyle/>
        <a:p>
          <a:endParaRPr lang="en-US"/>
        </a:p>
      </dgm:t>
    </dgm:pt>
    <dgm:pt modelId="{EE262342-4C2E-794C-BD5E-68BB2EA76078}">
      <dgm:prSet phldrT="[Text]"/>
      <dgm:spPr/>
      <dgm:t>
        <a:bodyPr/>
        <a:lstStyle/>
        <a:p>
          <a:r>
            <a:rPr lang="en-US"/>
            <a:t>High</a:t>
          </a:r>
        </a:p>
      </dgm:t>
    </dgm:pt>
    <dgm:pt modelId="{67700972-01AE-5643-ACD6-C8499BBB64C8}" type="parTrans" cxnId="{D6E422E9-9FAE-0346-A126-A135A58E65F6}">
      <dgm:prSet/>
      <dgm:spPr/>
      <dgm:t>
        <a:bodyPr/>
        <a:lstStyle/>
        <a:p>
          <a:endParaRPr lang="en-US"/>
        </a:p>
      </dgm:t>
    </dgm:pt>
    <dgm:pt modelId="{00EF4218-65BD-BB46-94DB-2BD0E203DED7}" type="sibTrans" cxnId="{D6E422E9-9FAE-0346-A126-A135A58E65F6}">
      <dgm:prSet/>
      <dgm:spPr/>
      <dgm:t>
        <a:bodyPr/>
        <a:lstStyle/>
        <a:p>
          <a:endParaRPr lang="en-US"/>
        </a:p>
      </dgm:t>
    </dgm:pt>
    <dgm:pt modelId="{655557E8-BDCB-1942-AE7F-3939DA715AB4}">
      <dgm:prSet phldrT="[Text]"/>
      <dgm:spPr/>
      <dgm:t>
        <a:bodyPr/>
        <a:lstStyle/>
        <a:p>
          <a:r>
            <a:rPr lang="en-US"/>
            <a:t>Low </a:t>
          </a:r>
        </a:p>
      </dgm:t>
    </dgm:pt>
    <dgm:pt modelId="{120BF544-91D1-2E40-99AD-8E2C49EDDE09}" type="parTrans" cxnId="{71D590C2-1641-7043-9C9A-7CA5F3C3670D}">
      <dgm:prSet/>
      <dgm:spPr/>
      <dgm:t>
        <a:bodyPr/>
        <a:lstStyle/>
        <a:p>
          <a:endParaRPr lang="en-US"/>
        </a:p>
      </dgm:t>
    </dgm:pt>
    <dgm:pt modelId="{75E7BE27-499B-9946-B060-09A80229CD40}" type="sibTrans" cxnId="{71D590C2-1641-7043-9C9A-7CA5F3C3670D}">
      <dgm:prSet/>
      <dgm:spPr/>
      <dgm:t>
        <a:bodyPr/>
        <a:lstStyle/>
        <a:p>
          <a:endParaRPr lang="en-US"/>
        </a:p>
      </dgm:t>
    </dgm:pt>
    <dgm:pt modelId="{DDC32052-32D1-D544-85B3-24653ED16030}">
      <dgm:prSet phldrT="[Text]"/>
      <dgm:spPr/>
      <dgm:t>
        <a:bodyPr/>
        <a:lstStyle/>
        <a:p>
          <a:r>
            <a:rPr lang="en-US"/>
            <a:t>Customer Satisfaction</a:t>
          </a:r>
        </a:p>
      </dgm:t>
    </dgm:pt>
    <dgm:pt modelId="{8B9A01F1-AFCB-F547-9DD9-D851227083FE}" type="parTrans" cxnId="{1C0E6433-4A45-2F44-B1BB-B165133DF571}">
      <dgm:prSet/>
      <dgm:spPr/>
      <dgm:t>
        <a:bodyPr/>
        <a:lstStyle/>
        <a:p>
          <a:endParaRPr lang="en-US"/>
        </a:p>
      </dgm:t>
    </dgm:pt>
    <dgm:pt modelId="{25B14E1F-CD65-FE49-B325-6ECAE5C3020A}" type="sibTrans" cxnId="{1C0E6433-4A45-2F44-B1BB-B165133DF571}">
      <dgm:prSet/>
      <dgm:spPr/>
      <dgm:t>
        <a:bodyPr/>
        <a:lstStyle/>
        <a:p>
          <a:endParaRPr lang="en-US"/>
        </a:p>
      </dgm:t>
    </dgm:pt>
    <dgm:pt modelId="{3C3CEE1E-3577-1747-85AE-46D68F387900}">
      <dgm:prSet phldrT="[Text]"/>
      <dgm:spPr/>
      <dgm:t>
        <a:bodyPr/>
        <a:lstStyle/>
        <a:p>
          <a:r>
            <a:rPr lang="en-US"/>
            <a:t>High</a:t>
          </a:r>
        </a:p>
      </dgm:t>
    </dgm:pt>
    <dgm:pt modelId="{9EFE7E0B-8E26-AD4C-B046-E92A0B7FBE1B}" type="parTrans" cxnId="{A9829357-B152-484F-A7CB-F746E182AC59}">
      <dgm:prSet/>
      <dgm:spPr/>
      <dgm:t>
        <a:bodyPr/>
        <a:lstStyle/>
        <a:p>
          <a:endParaRPr lang="en-US"/>
        </a:p>
      </dgm:t>
    </dgm:pt>
    <dgm:pt modelId="{1E3272BA-A48E-1A47-B69A-80EFADA9BCF8}" type="sibTrans" cxnId="{A9829357-B152-484F-A7CB-F746E182AC59}">
      <dgm:prSet/>
      <dgm:spPr/>
      <dgm:t>
        <a:bodyPr/>
        <a:lstStyle/>
        <a:p>
          <a:endParaRPr lang="en-US"/>
        </a:p>
      </dgm:t>
    </dgm:pt>
    <dgm:pt modelId="{478EAE34-A7C2-7847-BBED-41809A191FD6}">
      <dgm:prSet phldrT="[Text]"/>
      <dgm:spPr/>
      <dgm:t>
        <a:bodyPr/>
        <a:lstStyle/>
        <a:p>
          <a:r>
            <a:rPr lang="en-US"/>
            <a:t>Low</a:t>
          </a:r>
        </a:p>
      </dgm:t>
    </dgm:pt>
    <dgm:pt modelId="{56A4A4BA-0E73-0342-AF56-6C5B0C5F7832}" type="parTrans" cxnId="{55E20113-1807-344C-BF3D-B518F6BA9EC0}">
      <dgm:prSet/>
      <dgm:spPr/>
      <dgm:t>
        <a:bodyPr/>
        <a:lstStyle/>
        <a:p>
          <a:endParaRPr lang="en-US"/>
        </a:p>
      </dgm:t>
    </dgm:pt>
    <dgm:pt modelId="{503C7CA7-6797-0F49-8B23-77C5E14234FE}" type="sibTrans" cxnId="{55E20113-1807-344C-BF3D-B518F6BA9EC0}">
      <dgm:prSet/>
      <dgm:spPr/>
      <dgm:t>
        <a:bodyPr/>
        <a:lstStyle/>
        <a:p>
          <a:endParaRPr lang="en-US"/>
        </a:p>
      </dgm:t>
    </dgm:pt>
    <dgm:pt modelId="{57A6F673-A511-084E-8EC6-AC1F4FD8BAB7}" type="pres">
      <dgm:prSet presAssocID="{C7FFF6B0-351D-E44B-A1CB-536C5CBADB9A}" presName="Name0" presStyleCnt="0">
        <dgm:presLayoutVars>
          <dgm:dir/>
          <dgm:animLvl val="lvl"/>
          <dgm:resizeHandles val="exact"/>
        </dgm:presLayoutVars>
      </dgm:prSet>
      <dgm:spPr/>
    </dgm:pt>
    <dgm:pt modelId="{B9C3CA56-6D7D-0745-8E64-DACCB1797D5F}" type="pres">
      <dgm:prSet presAssocID="{DDC32052-32D1-D544-85B3-24653ED16030}" presName="boxAndChildren" presStyleCnt="0"/>
      <dgm:spPr/>
    </dgm:pt>
    <dgm:pt modelId="{C09513C7-5B7E-F147-8BAA-CABFC7231AEF}" type="pres">
      <dgm:prSet presAssocID="{DDC32052-32D1-D544-85B3-24653ED16030}" presName="parentTextBox" presStyleLbl="node1" presStyleIdx="0" presStyleCnt="3"/>
      <dgm:spPr/>
    </dgm:pt>
    <dgm:pt modelId="{9A4F9ABF-6894-9E45-A9C6-F9A9CC36C913}" type="pres">
      <dgm:prSet presAssocID="{DDC32052-32D1-D544-85B3-24653ED16030}" presName="entireBox" presStyleLbl="node1" presStyleIdx="0" presStyleCnt="3"/>
      <dgm:spPr/>
    </dgm:pt>
    <dgm:pt modelId="{D7ED6176-BDA5-C84A-A911-983A3DC968C2}" type="pres">
      <dgm:prSet presAssocID="{DDC32052-32D1-D544-85B3-24653ED16030}" presName="descendantBox" presStyleCnt="0"/>
      <dgm:spPr/>
    </dgm:pt>
    <dgm:pt modelId="{FDDF9E2D-6340-A64B-93B5-6ACD5FC24325}" type="pres">
      <dgm:prSet presAssocID="{3C3CEE1E-3577-1747-85AE-46D68F387900}" presName="childTextBox" presStyleLbl="fgAccFollowNode1" presStyleIdx="0" presStyleCnt="6">
        <dgm:presLayoutVars>
          <dgm:bulletEnabled val="1"/>
        </dgm:presLayoutVars>
      </dgm:prSet>
      <dgm:spPr/>
    </dgm:pt>
    <dgm:pt modelId="{5A35278B-EC19-F14A-BB12-F6C9C8E97CB7}" type="pres">
      <dgm:prSet presAssocID="{478EAE34-A7C2-7847-BBED-41809A191FD6}" presName="childTextBox" presStyleLbl="fgAccFollowNode1" presStyleIdx="1" presStyleCnt="6">
        <dgm:presLayoutVars>
          <dgm:bulletEnabled val="1"/>
        </dgm:presLayoutVars>
      </dgm:prSet>
      <dgm:spPr/>
    </dgm:pt>
    <dgm:pt modelId="{6C88D797-25E7-1C4B-99EC-04BED11CB96F}" type="pres">
      <dgm:prSet presAssocID="{9C648389-BDB2-D642-BBD2-8CF12EBFDEC7}" presName="sp" presStyleCnt="0"/>
      <dgm:spPr/>
    </dgm:pt>
    <dgm:pt modelId="{4FD653F9-7A30-2C42-8FB9-0E1D1E9DB75B}" type="pres">
      <dgm:prSet presAssocID="{9F990836-4F80-A749-A7FA-7B547BD0D100}" presName="arrowAndChildren" presStyleCnt="0"/>
      <dgm:spPr/>
    </dgm:pt>
    <dgm:pt modelId="{42A967E7-E6C9-034D-848F-E115694C67B6}" type="pres">
      <dgm:prSet presAssocID="{9F990836-4F80-A749-A7FA-7B547BD0D100}" presName="parentTextArrow" presStyleLbl="node1" presStyleIdx="0" presStyleCnt="3"/>
      <dgm:spPr/>
    </dgm:pt>
    <dgm:pt modelId="{2DBAB101-9755-7247-8ABB-63FE2476E3C1}" type="pres">
      <dgm:prSet presAssocID="{9F990836-4F80-A749-A7FA-7B547BD0D100}" presName="arrow" presStyleLbl="node1" presStyleIdx="1" presStyleCnt="3"/>
      <dgm:spPr/>
    </dgm:pt>
    <dgm:pt modelId="{9B09D959-F6BB-BE4A-8F28-41A2F4E30308}" type="pres">
      <dgm:prSet presAssocID="{9F990836-4F80-A749-A7FA-7B547BD0D100}" presName="descendantArrow" presStyleCnt="0"/>
      <dgm:spPr/>
    </dgm:pt>
    <dgm:pt modelId="{BB4DBCB0-05F9-0647-A515-BA059F3FC355}" type="pres">
      <dgm:prSet presAssocID="{EE262342-4C2E-794C-BD5E-68BB2EA76078}" presName="childTextArrow" presStyleLbl="fgAccFollowNode1" presStyleIdx="2" presStyleCnt="6">
        <dgm:presLayoutVars>
          <dgm:bulletEnabled val="1"/>
        </dgm:presLayoutVars>
      </dgm:prSet>
      <dgm:spPr/>
    </dgm:pt>
    <dgm:pt modelId="{4AB8A3EC-83EB-2E4D-BDF1-443E5E52540A}" type="pres">
      <dgm:prSet presAssocID="{655557E8-BDCB-1942-AE7F-3939DA715AB4}" presName="childTextArrow" presStyleLbl="fgAccFollowNode1" presStyleIdx="3" presStyleCnt="6">
        <dgm:presLayoutVars>
          <dgm:bulletEnabled val="1"/>
        </dgm:presLayoutVars>
      </dgm:prSet>
      <dgm:spPr/>
    </dgm:pt>
    <dgm:pt modelId="{68111E3C-FB53-D245-BB52-4C8675EF45C9}" type="pres">
      <dgm:prSet presAssocID="{E4CC6A09-1226-274C-8058-A1FBB7BAA935}" presName="sp" presStyleCnt="0"/>
      <dgm:spPr/>
    </dgm:pt>
    <dgm:pt modelId="{4689E647-8585-C249-8BF0-6DAB32897F61}" type="pres">
      <dgm:prSet presAssocID="{18484C1C-F9E3-074C-BDEA-506BD86AEA36}" presName="arrowAndChildren" presStyleCnt="0"/>
      <dgm:spPr/>
    </dgm:pt>
    <dgm:pt modelId="{77FFE772-650B-324C-A234-CA14736071A1}" type="pres">
      <dgm:prSet presAssocID="{18484C1C-F9E3-074C-BDEA-506BD86AEA36}" presName="parentTextArrow" presStyleLbl="node1" presStyleIdx="1" presStyleCnt="3"/>
      <dgm:spPr/>
    </dgm:pt>
    <dgm:pt modelId="{2CE30F56-AFC1-794C-99F8-EACC33C7AA36}" type="pres">
      <dgm:prSet presAssocID="{18484C1C-F9E3-074C-BDEA-506BD86AEA36}" presName="arrow" presStyleLbl="node1" presStyleIdx="2" presStyleCnt="3" custLinFactNeighborX="-7270" custLinFactNeighborY="-46"/>
      <dgm:spPr/>
    </dgm:pt>
    <dgm:pt modelId="{A97F63E8-223A-E044-8469-63AFE5AE9612}" type="pres">
      <dgm:prSet presAssocID="{18484C1C-F9E3-074C-BDEA-506BD86AEA36}" presName="descendantArrow" presStyleCnt="0"/>
      <dgm:spPr/>
    </dgm:pt>
    <dgm:pt modelId="{6FCDED05-B87E-3E45-B72E-E26DE27BC3F1}" type="pres">
      <dgm:prSet presAssocID="{6F390CED-0151-B544-8EEB-04786BEACA33}" presName="childTextArrow" presStyleLbl="fgAccFollowNode1" presStyleIdx="4" presStyleCnt="6">
        <dgm:presLayoutVars>
          <dgm:bulletEnabled val="1"/>
        </dgm:presLayoutVars>
      </dgm:prSet>
      <dgm:spPr/>
    </dgm:pt>
    <dgm:pt modelId="{05B89BF2-E74C-454D-9329-9BB25E7B373E}" type="pres">
      <dgm:prSet presAssocID="{2327A628-E0F8-5349-8F01-569AC538D534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E3DAA700-1CDB-1A45-809E-227B6B6D3A8B}" type="presOf" srcId="{9F990836-4F80-A749-A7FA-7B547BD0D100}" destId="{42A967E7-E6C9-034D-848F-E115694C67B6}" srcOrd="0" destOrd="0" presId="urn:microsoft.com/office/officeart/2005/8/layout/process4"/>
    <dgm:cxn modelId="{15EC0A11-EAB8-E142-B3FE-B9F5458ABB84}" srcId="{C7FFF6B0-351D-E44B-A1CB-536C5CBADB9A}" destId="{18484C1C-F9E3-074C-BDEA-506BD86AEA36}" srcOrd="0" destOrd="0" parTransId="{D7F4FC2B-0B65-1842-ABE4-E7707BFA0F2C}" sibTransId="{E4CC6A09-1226-274C-8058-A1FBB7BAA935}"/>
    <dgm:cxn modelId="{55E20113-1807-344C-BF3D-B518F6BA9EC0}" srcId="{DDC32052-32D1-D544-85B3-24653ED16030}" destId="{478EAE34-A7C2-7847-BBED-41809A191FD6}" srcOrd="1" destOrd="0" parTransId="{56A4A4BA-0E73-0342-AF56-6C5B0C5F7832}" sibTransId="{503C7CA7-6797-0F49-8B23-77C5E14234FE}"/>
    <dgm:cxn modelId="{1C0E6433-4A45-2F44-B1BB-B165133DF571}" srcId="{C7FFF6B0-351D-E44B-A1CB-536C5CBADB9A}" destId="{DDC32052-32D1-D544-85B3-24653ED16030}" srcOrd="2" destOrd="0" parTransId="{8B9A01F1-AFCB-F547-9DD9-D851227083FE}" sibTransId="{25B14E1F-CD65-FE49-B325-6ECAE5C3020A}"/>
    <dgm:cxn modelId="{EC333238-C5F2-1844-B69A-90C57AF4193F}" type="presOf" srcId="{DDC32052-32D1-D544-85B3-24653ED16030}" destId="{C09513C7-5B7E-F147-8BAA-CABFC7231AEF}" srcOrd="0" destOrd="0" presId="urn:microsoft.com/office/officeart/2005/8/layout/process4"/>
    <dgm:cxn modelId="{A9829357-B152-484F-A7CB-F746E182AC59}" srcId="{DDC32052-32D1-D544-85B3-24653ED16030}" destId="{3C3CEE1E-3577-1747-85AE-46D68F387900}" srcOrd="0" destOrd="0" parTransId="{9EFE7E0B-8E26-AD4C-B046-E92A0B7FBE1B}" sibTransId="{1E3272BA-A48E-1A47-B69A-80EFADA9BCF8}"/>
    <dgm:cxn modelId="{95BBA457-5393-5344-9446-97443E8FE43C}" type="presOf" srcId="{EE262342-4C2E-794C-BD5E-68BB2EA76078}" destId="{BB4DBCB0-05F9-0647-A515-BA059F3FC355}" srcOrd="0" destOrd="0" presId="urn:microsoft.com/office/officeart/2005/8/layout/process4"/>
    <dgm:cxn modelId="{01EDBE62-A6F7-3B42-B719-A5ED9FF1FBE1}" srcId="{C7FFF6B0-351D-E44B-A1CB-536C5CBADB9A}" destId="{9F990836-4F80-A749-A7FA-7B547BD0D100}" srcOrd="1" destOrd="0" parTransId="{E0FD5E48-84DC-3B40-9FE8-99FC2E78253A}" sibTransId="{9C648389-BDB2-D642-BBD2-8CF12EBFDEC7}"/>
    <dgm:cxn modelId="{4106CA71-F1C3-1249-9C12-20B8F44DDF36}" type="presOf" srcId="{478EAE34-A7C2-7847-BBED-41809A191FD6}" destId="{5A35278B-EC19-F14A-BB12-F6C9C8E97CB7}" srcOrd="0" destOrd="0" presId="urn:microsoft.com/office/officeart/2005/8/layout/process4"/>
    <dgm:cxn modelId="{F9481D7A-DB9F-114A-9A0C-C19E9AD2986C}" srcId="{18484C1C-F9E3-074C-BDEA-506BD86AEA36}" destId="{6F390CED-0151-B544-8EEB-04786BEACA33}" srcOrd="0" destOrd="0" parTransId="{E8C1E9EC-518B-924D-B0AA-1BA0DEB9B41F}" sibTransId="{B596061C-17C8-B541-A3AC-BAEA5DD79184}"/>
    <dgm:cxn modelId="{28D5E28D-B348-E144-B80B-FAF9384F5EC8}" type="presOf" srcId="{C7FFF6B0-351D-E44B-A1CB-536C5CBADB9A}" destId="{57A6F673-A511-084E-8EC6-AC1F4FD8BAB7}" srcOrd="0" destOrd="0" presId="urn:microsoft.com/office/officeart/2005/8/layout/process4"/>
    <dgm:cxn modelId="{EB000092-3524-E340-B4F3-50AD35A7DA91}" type="presOf" srcId="{18484C1C-F9E3-074C-BDEA-506BD86AEA36}" destId="{77FFE772-650B-324C-A234-CA14736071A1}" srcOrd="0" destOrd="0" presId="urn:microsoft.com/office/officeart/2005/8/layout/process4"/>
    <dgm:cxn modelId="{C4DF90AD-293C-4A47-91FE-B4C46B9FE0F6}" type="presOf" srcId="{DDC32052-32D1-D544-85B3-24653ED16030}" destId="{9A4F9ABF-6894-9E45-A9C6-F9A9CC36C913}" srcOrd="1" destOrd="0" presId="urn:microsoft.com/office/officeart/2005/8/layout/process4"/>
    <dgm:cxn modelId="{3B5041B5-347D-1A45-AAF7-E0FBD2838CE2}" type="presOf" srcId="{3C3CEE1E-3577-1747-85AE-46D68F387900}" destId="{FDDF9E2D-6340-A64B-93B5-6ACD5FC24325}" srcOrd="0" destOrd="0" presId="urn:microsoft.com/office/officeart/2005/8/layout/process4"/>
    <dgm:cxn modelId="{DBD9FBB7-FAD0-624A-831B-88CB90A2C31D}" type="presOf" srcId="{655557E8-BDCB-1942-AE7F-3939DA715AB4}" destId="{4AB8A3EC-83EB-2E4D-BDF1-443E5E52540A}" srcOrd="0" destOrd="0" presId="urn:microsoft.com/office/officeart/2005/8/layout/process4"/>
    <dgm:cxn modelId="{71D590C2-1641-7043-9C9A-7CA5F3C3670D}" srcId="{9F990836-4F80-A749-A7FA-7B547BD0D100}" destId="{655557E8-BDCB-1942-AE7F-3939DA715AB4}" srcOrd="1" destOrd="0" parTransId="{120BF544-91D1-2E40-99AD-8E2C49EDDE09}" sibTransId="{75E7BE27-499B-9946-B060-09A80229CD40}"/>
    <dgm:cxn modelId="{CEF22DCA-2094-DB4D-9AEA-6085C1C0534F}" srcId="{18484C1C-F9E3-074C-BDEA-506BD86AEA36}" destId="{2327A628-E0F8-5349-8F01-569AC538D534}" srcOrd="1" destOrd="0" parTransId="{0E75EAB8-74E9-354D-9BCB-CBBCA55DF487}" sibTransId="{792E1561-9E92-5E4C-80EF-580F5E034F04}"/>
    <dgm:cxn modelId="{F035A2D7-8ED4-4641-A8B6-5BC3A9738930}" type="presOf" srcId="{2327A628-E0F8-5349-8F01-569AC538D534}" destId="{05B89BF2-E74C-454D-9329-9BB25E7B373E}" srcOrd="0" destOrd="0" presId="urn:microsoft.com/office/officeart/2005/8/layout/process4"/>
    <dgm:cxn modelId="{79A990E6-13F4-F447-B028-1703A81CE7B9}" type="presOf" srcId="{18484C1C-F9E3-074C-BDEA-506BD86AEA36}" destId="{2CE30F56-AFC1-794C-99F8-EACC33C7AA36}" srcOrd="1" destOrd="0" presId="urn:microsoft.com/office/officeart/2005/8/layout/process4"/>
    <dgm:cxn modelId="{D6E422E9-9FAE-0346-A126-A135A58E65F6}" srcId="{9F990836-4F80-A749-A7FA-7B547BD0D100}" destId="{EE262342-4C2E-794C-BD5E-68BB2EA76078}" srcOrd="0" destOrd="0" parTransId="{67700972-01AE-5643-ACD6-C8499BBB64C8}" sibTransId="{00EF4218-65BD-BB46-94DB-2BD0E203DED7}"/>
    <dgm:cxn modelId="{105447F0-F09B-134E-A6B5-5542DB83E69E}" type="presOf" srcId="{6F390CED-0151-B544-8EEB-04786BEACA33}" destId="{6FCDED05-B87E-3E45-B72E-E26DE27BC3F1}" srcOrd="0" destOrd="0" presId="urn:microsoft.com/office/officeart/2005/8/layout/process4"/>
    <dgm:cxn modelId="{C0D1B4F5-0AC5-B749-A37F-E90C7A451DA0}" type="presOf" srcId="{9F990836-4F80-A749-A7FA-7B547BD0D100}" destId="{2DBAB101-9755-7247-8ABB-63FE2476E3C1}" srcOrd="1" destOrd="0" presId="urn:microsoft.com/office/officeart/2005/8/layout/process4"/>
    <dgm:cxn modelId="{4BD64E5F-386F-AA49-A9ED-324FED1AB1DE}" type="presParOf" srcId="{57A6F673-A511-084E-8EC6-AC1F4FD8BAB7}" destId="{B9C3CA56-6D7D-0745-8E64-DACCB1797D5F}" srcOrd="0" destOrd="0" presId="urn:microsoft.com/office/officeart/2005/8/layout/process4"/>
    <dgm:cxn modelId="{78BCEC9D-8564-E34E-8161-EC6F44897C3C}" type="presParOf" srcId="{B9C3CA56-6D7D-0745-8E64-DACCB1797D5F}" destId="{C09513C7-5B7E-F147-8BAA-CABFC7231AEF}" srcOrd="0" destOrd="0" presId="urn:microsoft.com/office/officeart/2005/8/layout/process4"/>
    <dgm:cxn modelId="{4FDB4784-27F0-7F4B-B40B-EE6BE2DCD9F1}" type="presParOf" srcId="{B9C3CA56-6D7D-0745-8E64-DACCB1797D5F}" destId="{9A4F9ABF-6894-9E45-A9C6-F9A9CC36C913}" srcOrd="1" destOrd="0" presId="urn:microsoft.com/office/officeart/2005/8/layout/process4"/>
    <dgm:cxn modelId="{31039681-420F-BC42-ADA7-1BF4BA189AF5}" type="presParOf" srcId="{B9C3CA56-6D7D-0745-8E64-DACCB1797D5F}" destId="{D7ED6176-BDA5-C84A-A911-983A3DC968C2}" srcOrd="2" destOrd="0" presId="urn:microsoft.com/office/officeart/2005/8/layout/process4"/>
    <dgm:cxn modelId="{E8B4BD43-9CFE-414A-AD1E-75947720FA0F}" type="presParOf" srcId="{D7ED6176-BDA5-C84A-A911-983A3DC968C2}" destId="{FDDF9E2D-6340-A64B-93B5-6ACD5FC24325}" srcOrd="0" destOrd="0" presId="urn:microsoft.com/office/officeart/2005/8/layout/process4"/>
    <dgm:cxn modelId="{A27A7871-8229-DB4C-B413-4EA318345CB6}" type="presParOf" srcId="{D7ED6176-BDA5-C84A-A911-983A3DC968C2}" destId="{5A35278B-EC19-F14A-BB12-F6C9C8E97CB7}" srcOrd="1" destOrd="0" presId="urn:microsoft.com/office/officeart/2005/8/layout/process4"/>
    <dgm:cxn modelId="{9BADF227-4F6B-FB4D-B999-222832D9F8FA}" type="presParOf" srcId="{57A6F673-A511-084E-8EC6-AC1F4FD8BAB7}" destId="{6C88D797-25E7-1C4B-99EC-04BED11CB96F}" srcOrd="1" destOrd="0" presId="urn:microsoft.com/office/officeart/2005/8/layout/process4"/>
    <dgm:cxn modelId="{DED34145-AA51-1A4C-9CB6-182823C8FF2E}" type="presParOf" srcId="{57A6F673-A511-084E-8EC6-AC1F4FD8BAB7}" destId="{4FD653F9-7A30-2C42-8FB9-0E1D1E9DB75B}" srcOrd="2" destOrd="0" presId="urn:microsoft.com/office/officeart/2005/8/layout/process4"/>
    <dgm:cxn modelId="{A83DC162-B6F1-6E42-AC97-3D9C3EBCDF53}" type="presParOf" srcId="{4FD653F9-7A30-2C42-8FB9-0E1D1E9DB75B}" destId="{42A967E7-E6C9-034D-848F-E115694C67B6}" srcOrd="0" destOrd="0" presId="urn:microsoft.com/office/officeart/2005/8/layout/process4"/>
    <dgm:cxn modelId="{07CE6D98-EFCC-8C41-A8A1-C4DA83832209}" type="presParOf" srcId="{4FD653F9-7A30-2C42-8FB9-0E1D1E9DB75B}" destId="{2DBAB101-9755-7247-8ABB-63FE2476E3C1}" srcOrd="1" destOrd="0" presId="urn:microsoft.com/office/officeart/2005/8/layout/process4"/>
    <dgm:cxn modelId="{2859FEBD-D617-9440-99B7-482EFB267E86}" type="presParOf" srcId="{4FD653F9-7A30-2C42-8FB9-0E1D1E9DB75B}" destId="{9B09D959-F6BB-BE4A-8F28-41A2F4E30308}" srcOrd="2" destOrd="0" presId="urn:microsoft.com/office/officeart/2005/8/layout/process4"/>
    <dgm:cxn modelId="{B108A194-ABAD-B848-8C80-5B165E58EFAB}" type="presParOf" srcId="{9B09D959-F6BB-BE4A-8F28-41A2F4E30308}" destId="{BB4DBCB0-05F9-0647-A515-BA059F3FC355}" srcOrd="0" destOrd="0" presId="urn:microsoft.com/office/officeart/2005/8/layout/process4"/>
    <dgm:cxn modelId="{E7D0FF73-6282-BB4C-BC73-FBEA18F86CCD}" type="presParOf" srcId="{9B09D959-F6BB-BE4A-8F28-41A2F4E30308}" destId="{4AB8A3EC-83EB-2E4D-BDF1-443E5E52540A}" srcOrd="1" destOrd="0" presId="urn:microsoft.com/office/officeart/2005/8/layout/process4"/>
    <dgm:cxn modelId="{5EB14DCE-14DD-AC4E-B714-C0A8FBEBAE65}" type="presParOf" srcId="{57A6F673-A511-084E-8EC6-AC1F4FD8BAB7}" destId="{68111E3C-FB53-D245-BB52-4C8675EF45C9}" srcOrd="3" destOrd="0" presId="urn:microsoft.com/office/officeart/2005/8/layout/process4"/>
    <dgm:cxn modelId="{CA9EA411-30B6-D144-BB54-FD68A7F0A0E5}" type="presParOf" srcId="{57A6F673-A511-084E-8EC6-AC1F4FD8BAB7}" destId="{4689E647-8585-C249-8BF0-6DAB32897F61}" srcOrd="4" destOrd="0" presId="urn:microsoft.com/office/officeart/2005/8/layout/process4"/>
    <dgm:cxn modelId="{F2B69C68-1566-2D45-85EF-2B3B12F10D45}" type="presParOf" srcId="{4689E647-8585-C249-8BF0-6DAB32897F61}" destId="{77FFE772-650B-324C-A234-CA14736071A1}" srcOrd="0" destOrd="0" presId="urn:microsoft.com/office/officeart/2005/8/layout/process4"/>
    <dgm:cxn modelId="{84FFA41F-CC6B-3E4D-82C2-D21D2ADB537A}" type="presParOf" srcId="{4689E647-8585-C249-8BF0-6DAB32897F61}" destId="{2CE30F56-AFC1-794C-99F8-EACC33C7AA36}" srcOrd="1" destOrd="0" presId="urn:microsoft.com/office/officeart/2005/8/layout/process4"/>
    <dgm:cxn modelId="{3376FD2D-050F-3443-9FDC-C928EC160AC4}" type="presParOf" srcId="{4689E647-8585-C249-8BF0-6DAB32897F61}" destId="{A97F63E8-223A-E044-8469-63AFE5AE9612}" srcOrd="2" destOrd="0" presId="urn:microsoft.com/office/officeart/2005/8/layout/process4"/>
    <dgm:cxn modelId="{901341D2-39A0-3743-B36E-ABA41B58DE4F}" type="presParOf" srcId="{A97F63E8-223A-E044-8469-63AFE5AE9612}" destId="{6FCDED05-B87E-3E45-B72E-E26DE27BC3F1}" srcOrd="0" destOrd="0" presId="urn:microsoft.com/office/officeart/2005/8/layout/process4"/>
    <dgm:cxn modelId="{7CA2DF63-9C30-0149-9B7C-267FD22CEF00}" type="presParOf" srcId="{A97F63E8-223A-E044-8469-63AFE5AE9612}" destId="{05B89BF2-E74C-454D-9329-9BB25E7B373E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F9ABF-6894-9E45-A9C6-F9A9CC36C913}">
      <dsp:nvSpPr>
        <dsp:cNvPr id="0" name=""/>
        <dsp:cNvSpPr/>
      </dsp:nvSpPr>
      <dsp:spPr>
        <a:xfrm>
          <a:off x="0" y="2293965"/>
          <a:ext cx="4235669" cy="75293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Customer Satisfaction</a:t>
          </a:r>
        </a:p>
      </dsp:txBody>
      <dsp:txXfrm>
        <a:off x="0" y="2293965"/>
        <a:ext cx="4235669" cy="406582"/>
      </dsp:txXfrm>
    </dsp:sp>
    <dsp:sp modelId="{FDDF9E2D-6340-A64B-93B5-6ACD5FC24325}">
      <dsp:nvSpPr>
        <dsp:cNvPr id="0" name=""/>
        <dsp:cNvSpPr/>
      </dsp:nvSpPr>
      <dsp:spPr>
        <a:xfrm>
          <a:off x="0" y="2685489"/>
          <a:ext cx="2117834" cy="346348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</a:t>
          </a:r>
        </a:p>
      </dsp:txBody>
      <dsp:txXfrm>
        <a:off x="0" y="2685489"/>
        <a:ext cx="2117834" cy="346348"/>
      </dsp:txXfrm>
    </dsp:sp>
    <dsp:sp modelId="{5A35278B-EC19-F14A-BB12-F6C9C8E97CB7}">
      <dsp:nvSpPr>
        <dsp:cNvPr id="0" name=""/>
        <dsp:cNvSpPr/>
      </dsp:nvSpPr>
      <dsp:spPr>
        <a:xfrm>
          <a:off x="2117834" y="2685489"/>
          <a:ext cx="2117834" cy="346348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Low</a:t>
          </a:r>
        </a:p>
      </dsp:txBody>
      <dsp:txXfrm>
        <a:off x="2117834" y="2685489"/>
        <a:ext cx="2117834" cy="346348"/>
      </dsp:txXfrm>
    </dsp:sp>
    <dsp:sp modelId="{2DBAB101-9755-7247-8ABB-63FE2476E3C1}">
      <dsp:nvSpPr>
        <dsp:cNvPr id="0" name=""/>
        <dsp:cNvSpPr/>
      </dsp:nvSpPr>
      <dsp:spPr>
        <a:xfrm rot="10800000">
          <a:off x="0" y="1147252"/>
          <a:ext cx="4235669" cy="1158007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Quality </a:t>
          </a:r>
        </a:p>
      </dsp:txBody>
      <dsp:txXfrm rot="-10800000">
        <a:off x="0" y="1147252"/>
        <a:ext cx="4235669" cy="406460"/>
      </dsp:txXfrm>
    </dsp:sp>
    <dsp:sp modelId="{BB4DBCB0-05F9-0647-A515-BA059F3FC355}">
      <dsp:nvSpPr>
        <dsp:cNvPr id="0" name=""/>
        <dsp:cNvSpPr/>
      </dsp:nvSpPr>
      <dsp:spPr>
        <a:xfrm>
          <a:off x="0" y="1553712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</a:t>
          </a:r>
        </a:p>
      </dsp:txBody>
      <dsp:txXfrm>
        <a:off x="0" y="1553712"/>
        <a:ext cx="2117834" cy="346244"/>
      </dsp:txXfrm>
    </dsp:sp>
    <dsp:sp modelId="{4AB8A3EC-83EB-2E4D-BDF1-443E5E52540A}">
      <dsp:nvSpPr>
        <dsp:cNvPr id="0" name=""/>
        <dsp:cNvSpPr/>
      </dsp:nvSpPr>
      <dsp:spPr>
        <a:xfrm>
          <a:off x="2117834" y="1553712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Low </a:t>
          </a:r>
        </a:p>
      </dsp:txBody>
      <dsp:txXfrm>
        <a:off x="2117834" y="1553712"/>
        <a:ext cx="2117834" cy="346244"/>
      </dsp:txXfrm>
    </dsp:sp>
    <dsp:sp modelId="{2CE30F56-AFC1-794C-99F8-EACC33C7AA36}">
      <dsp:nvSpPr>
        <dsp:cNvPr id="0" name=""/>
        <dsp:cNvSpPr/>
      </dsp:nvSpPr>
      <dsp:spPr>
        <a:xfrm rot="10800000">
          <a:off x="0" y="5"/>
          <a:ext cx="4235669" cy="1158007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/>
            <a:t>Ethics and Sustainability Values</a:t>
          </a:r>
        </a:p>
      </dsp:txBody>
      <dsp:txXfrm rot="-10800000">
        <a:off x="0" y="5"/>
        <a:ext cx="4235669" cy="406460"/>
      </dsp:txXfrm>
    </dsp:sp>
    <dsp:sp modelId="{6FCDED05-B87E-3E45-B72E-E26DE27BC3F1}">
      <dsp:nvSpPr>
        <dsp:cNvPr id="0" name=""/>
        <dsp:cNvSpPr/>
      </dsp:nvSpPr>
      <dsp:spPr>
        <a:xfrm>
          <a:off x="0" y="406999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Implemented</a:t>
          </a:r>
        </a:p>
      </dsp:txBody>
      <dsp:txXfrm>
        <a:off x="0" y="406999"/>
        <a:ext cx="2117834" cy="346244"/>
      </dsp:txXfrm>
    </dsp:sp>
    <dsp:sp modelId="{05B89BF2-E74C-454D-9329-9BB25E7B373E}">
      <dsp:nvSpPr>
        <dsp:cNvPr id="0" name=""/>
        <dsp:cNvSpPr/>
      </dsp:nvSpPr>
      <dsp:spPr>
        <a:xfrm>
          <a:off x="2117834" y="406999"/>
          <a:ext cx="2117834" cy="346244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135128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 Implemented</a:t>
          </a:r>
        </a:p>
      </dsp:txBody>
      <dsp:txXfrm>
        <a:off x="2117834" y="406999"/>
        <a:ext cx="2117834" cy="346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48FE70-2086-EC4E-AA66-8B629886C34F}" type="datetimeFigureOut">
              <a:rPr lang="en-US" smtClean="0"/>
              <a:t>3/16/20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0A9569-1165-A04F-90A4-DF205646D8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919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0A9569-1165-A04F-90A4-DF205646D85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109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02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726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655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155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427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193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77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652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150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58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384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E751054-154A-6845-8284-73F86C5EA016}" type="datetimeFigureOut">
              <a:rPr lang="en-US" smtClean="0"/>
              <a:t>3/16/20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C720AB4-337D-EB4E-9917-E615F11EA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6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BBB2D-50D2-5E4C-A68E-105FAAA2D0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617786"/>
            <a:ext cx="8991600" cy="3385550"/>
          </a:xfrm>
        </p:spPr>
        <p:txBody>
          <a:bodyPr>
            <a:normAutofit/>
          </a:bodyPr>
          <a:lstStyle/>
          <a:p>
            <a:r>
              <a:rPr lang="en-US" sz="2000" dirty="0"/>
              <a:t>Student Name: iftey jewel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student number:1708789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Lecturer: vajira balasuriya</a:t>
            </a:r>
            <a:br>
              <a:rPr lang="en-US" sz="2000" dirty="0"/>
            </a:br>
            <a:br>
              <a:rPr lang="en-US" dirty="0"/>
            </a:br>
            <a:r>
              <a:rPr lang="en-GB" sz="1400" b="1" dirty="0"/>
              <a:t>Understanding and Engaging in the Customer Experience.</a:t>
            </a:r>
            <a:br>
              <a:rPr lang="en-GB" sz="1400" b="1" dirty="0"/>
            </a:br>
            <a:br>
              <a:rPr lang="en-GB" sz="1400" b="1" dirty="0"/>
            </a:br>
            <a:r>
              <a:rPr lang="en-GB" sz="2000" b="1" dirty="0"/>
              <a:t>bmsw5103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539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1458-D830-1842-AB2C-A26F7C976A7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Ethics and sustainability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683AAE-2F4A-FD4E-88A3-6306CD8281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 Case of ASDA</a:t>
            </a:r>
          </a:p>
        </p:txBody>
      </p:sp>
    </p:spTree>
    <p:extLst>
      <p:ext uri="{BB962C8B-B14F-4D97-AF65-F5344CB8AC3E}">
        <p14:creationId xmlns:p14="http://schemas.microsoft.com/office/powerpoint/2010/main" val="3087414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Quality management is essential for organizations to improve their efficiency and provide better services to customers 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Concepts and practices like Ethical and Sustainable operations and CRM are crucial for quality management.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There is a relationship between ethical and sustainable values with CRM and quality management.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C455DD-1614-F449-8F56-8E645EC40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190" y="2113437"/>
            <a:ext cx="5429391" cy="3849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3396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About ASDA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/>
              <a:t>ASDA is an organization of WALMART and is operating in UK currently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ASDA has been facing internal and external challenges in improving and maintaining their quality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Currently ASDA has 300 stores and 145,000 employees within UK.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3D45A0-8760-5546-9D8D-2ED0914C7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5756" y="2188979"/>
            <a:ext cx="4930815" cy="3698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26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Ethical and Sustainability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  <a:p>
            <a:pPr algn="just">
              <a:lnSpc>
                <a:spcPct val="200000"/>
              </a:lnSpc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F9B58A-240B-2C4F-960A-10B78608A2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459430"/>
              </p:ext>
            </p:extLst>
          </p:nvPr>
        </p:nvGraphicFramePr>
        <p:xfrm>
          <a:off x="749710" y="1711428"/>
          <a:ext cx="10692580" cy="453233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85741">
                  <a:extLst>
                    <a:ext uri="{9D8B030D-6E8A-4147-A177-3AD203B41FA5}">
                      <a16:colId xmlns:a16="http://schemas.microsoft.com/office/drawing/2014/main" val="1529027423"/>
                    </a:ext>
                  </a:extLst>
                </a:gridCol>
                <a:gridCol w="2333297">
                  <a:extLst>
                    <a:ext uri="{9D8B030D-6E8A-4147-A177-3AD203B41FA5}">
                      <a16:colId xmlns:a16="http://schemas.microsoft.com/office/drawing/2014/main" val="4006306895"/>
                    </a:ext>
                  </a:extLst>
                </a:gridCol>
                <a:gridCol w="3237186">
                  <a:extLst>
                    <a:ext uri="{9D8B030D-6E8A-4147-A177-3AD203B41FA5}">
                      <a16:colId xmlns:a16="http://schemas.microsoft.com/office/drawing/2014/main" val="3703859564"/>
                    </a:ext>
                  </a:extLst>
                </a:gridCol>
                <a:gridCol w="3336356">
                  <a:extLst>
                    <a:ext uri="{9D8B030D-6E8A-4147-A177-3AD203B41FA5}">
                      <a16:colId xmlns:a16="http://schemas.microsoft.com/office/drawing/2014/main" val="2496618386"/>
                    </a:ext>
                  </a:extLst>
                </a:gridCol>
              </a:tblGrid>
              <a:tr h="385124"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200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2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200000"/>
                        </a:lnSpc>
                      </a:pPr>
                      <a:r>
                        <a:rPr lang="en-US" sz="1200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130813"/>
                  </a:ext>
                </a:extLst>
              </a:tr>
              <a:tr h="18993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/>
                        <a:t>ETHICS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endParaRPr lang="en-US" sz="1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Ethics in businesses refer to the use of moral and professional ethics as guiding principles for conducting and operating the business.</a:t>
                      </a:r>
                    </a:p>
                    <a:p>
                      <a:pPr algn="l">
                        <a:lnSpc>
                          <a:spcPct val="200000"/>
                        </a:lnSpc>
                      </a:pP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Maintains the reputation of organizations</a:t>
                      </a:r>
                    </a:p>
                    <a:p>
                      <a:pPr marL="285750" lvl="0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Protects from legal actions.</a:t>
                      </a:r>
                    </a:p>
                    <a:p>
                      <a:pPr marL="285750" lvl="0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Stakeholders receive honest information about products and services </a:t>
                      </a:r>
                      <a:r>
                        <a:rPr lang="en-US" sz="1200" dirty="0">
                          <a:effectLst/>
                        </a:rPr>
                        <a:t>(Talib, et al., 2012)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Higher costs of operations and implementation of processes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Increased expectations of stakeholders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Ethical principles and personal values of employees can cause conflict.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049736"/>
                  </a:ext>
                </a:extLst>
              </a:tr>
              <a:tr h="18993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="1" dirty="0"/>
                        <a:t>SUSTAINABILITY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/>
                        <a:t>Sustainability in businesses refers to conducting operations through sustainable means and resources for long term growth.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Allows ethical operations within the organization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It helps in retaining employees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Long-term growth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Maximizes opportunities and profits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Can increase the overall costs of operations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Can increase the prices of products</a:t>
                      </a:r>
                    </a:p>
                    <a:p>
                      <a:pPr marL="742950" lvl="1" indent="-285750" algn="l">
                        <a:lnSpc>
                          <a:spcPct val="20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200" dirty="0"/>
                        <a:t>Customer backlash if claims are proven wrong.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6590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1002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Ethical and sustainable values in ASDA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ASDA has been facing internal and external challenges in improving and maintaining their quality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Legal actions from employees for equal pay issues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Discrimination against women workers 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No animal safety and protection related policies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Tax avoiding strategies in place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Bad supply and availability of products at stores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AA1B4B-5F76-FE41-AFB3-3141BA018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1352" y="2280180"/>
            <a:ext cx="5376764" cy="351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802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Autofit/>
          </a:bodyPr>
          <a:lstStyle/>
          <a:p>
            <a:r>
              <a:rPr lang="en-US" sz="2000" b="1" dirty="0"/>
              <a:t>Relationship of Ethical and Sustainable Values with Customer Satisfaction in ASDA</a:t>
            </a:r>
            <a:endParaRPr lang="en-IN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Concepts and practices like Ethical and Sustainable operations and CRM are crucial for quality management (Talib, et al., 2012).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Quality management is essential for organizations to improve their efficiency and provide better services to customers 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Customer satisfaction has been decreasing at ASDA because of low quality services and controversies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9A92C7-9B97-4849-A372-BC9176CFB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3409" y="2490951"/>
            <a:ext cx="4687953" cy="312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92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Autofit/>
          </a:bodyPr>
          <a:lstStyle/>
          <a:p>
            <a:r>
              <a:rPr lang="en-US" sz="2000" b="1" dirty="0"/>
              <a:t>Relationship of Ethical and Sustainable Values with Customer Satisfaction in ASDA</a:t>
            </a:r>
            <a:endParaRPr lang="en-IN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6935" y="1593674"/>
            <a:ext cx="5579184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/>
              <a:t>December, 2019 – many orders for turkey were replaced with other meat products on thanksgiving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September, 2019 – food products recalled on anticipation of metal pieces in them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Failure at maintaining website and online orders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Low quality products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D4A2E7-490F-4C40-9EA1-3916769ED1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880" y="2019794"/>
            <a:ext cx="5873453" cy="3603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5034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QUALITY Management Comparison – </a:t>
            </a:r>
            <a:r>
              <a:rPr lang="en-US" b="1" dirty="0" err="1"/>
              <a:t>asda</a:t>
            </a:r>
            <a:r>
              <a:rPr lang="en-US" b="1" dirty="0"/>
              <a:t> and TESCO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BD5A02D-D873-AE49-8B9B-24A93DE7E5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258598"/>
              </p:ext>
            </p:extLst>
          </p:nvPr>
        </p:nvGraphicFramePr>
        <p:xfrm>
          <a:off x="750093" y="1845086"/>
          <a:ext cx="10691814" cy="444208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345907">
                  <a:extLst>
                    <a:ext uri="{9D8B030D-6E8A-4147-A177-3AD203B41FA5}">
                      <a16:colId xmlns:a16="http://schemas.microsoft.com/office/drawing/2014/main" val="3297284184"/>
                    </a:ext>
                  </a:extLst>
                </a:gridCol>
                <a:gridCol w="5345907">
                  <a:extLst>
                    <a:ext uri="{9D8B030D-6E8A-4147-A177-3AD203B41FA5}">
                      <a16:colId xmlns:a16="http://schemas.microsoft.com/office/drawing/2014/main" val="40054778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dirty="0"/>
                        <a:t>ASDA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dirty="0"/>
                        <a:t>TESCO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315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1. Low prices but unsatisfactory quality of products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1. Higher prices but better quality of products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1473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2. High ‘minimum order’ cost for online orders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8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Xie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&amp; Allen, 2013)</a:t>
                      </a:r>
                      <a:endParaRPr lang="en-I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2. Low ‘minimum order’ cost for online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65801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3. Issues on website while ordering 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3. Better access to the website for online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00538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4. Lack in completing orders of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4. Better at completing customer 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6798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5. Last in the rank of supermarkets in UK based on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dirty="0"/>
                        <a:t>5. Third last in the list of supermarkets in UK, based on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3342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700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Customer Relationship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/>
          <a:lstStyle/>
          <a:p>
            <a:pPr algn="just">
              <a:lnSpc>
                <a:spcPct val="200000"/>
              </a:lnSpc>
            </a:pPr>
            <a:endParaRPr lang="en-US" dirty="0"/>
          </a:p>
          <a:p>
            <a:pPr algn="just">
              <a:lnSpc>
                <a:spcPct val="200000"/>
              </a:lnSpc>
            </a:pP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F9B58A-240B-2C4F-960A-10B78608A2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580450"/>
              </p:ext>
            </p:extLst>
          </p:nvPr>
        </p:nvGraphicFramePr>
        <p:xfrm>
          <a:off x="532524" y="1523606"/>
          <a:ext cx="8306676" cy="447780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76669">
                  <a:extLst>
                    <a:ext uri="{9D8B030D-6E8A-4147-A177-3AD203B41FA5}">
                      <a16:colId xmlns:a16="http://schemas.microsoft.com/office/drawing/2014/main" val="1529027423"/>
                    </a:ext>
                  </a:extLst>
                </a:gridCol>
                <a:gridCol w="2076669">
                  <a:extLst>
                    <a:ext uri="{9D8B030D-6E8A-4147-A177-3AD203B41FA5}">
                      <a16:colId xmlns:a16="http://schemas.microsoft.com/office/drawing/2014/main" val="4006306895"/>
                    </a:ext>
                  </a:extLst>
                </a:gridCol>
                <a:gridCol w="2076669">
                  <a:extLst>
                    <a:ext uri="{9D8B030D-6E8A-4147-A177-3AD203B41FA5}">
                      <a16:colId xmlns:a16="http://schemas.microsoft.com/office/drawing/2014/main" val="3703859564"/>
                    </a:ext>
                  </a:extLst>
                </a:gridCol>
                <a:gridCol w="2076669">
                  <a:extLst>
                    <a:ext uri="{9D8B030D-6E8A-4147-A177-3AD203B41FA5}">
                      <a16:colId xmlns:a16="http://schemas.microsoft.com/office/drawing/2014/main" val="2496618386"/>
                    </a:ext>
                  </a:extLst>
                </a:gridCol>
              </a:tblGrid>
              <a:tr h="67336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dirty="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US" sz="1600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130813"/>
                  </a:ext>
                </a:extLst>
              </a:tr>
              <a:tr h="3804438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CUSTOMER RELATIONSHIP MANAGEMENT</a:t>
                      </a:r>
                    </a:p>
                    <a:p>
                      <a:pPr algn="just">
                        <a:lnSpc>
                          <a:spcPct val="150000"/>
                        </a:lnSpc>
                      </a:pPr>
                      <a:endParaRPr lang="en-US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50000"/>
                        </a:lnSpc>
                      </a:pPr>
                      <a:r>
                        <a:rPr lang="en-US" sz="1600" dirty="0"/>
                        <a:t>CRM or Customer Relationship Management refers to the process of managing the relationship of an organization with its customers (Chen &amp; Wu, 2016)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1. Increases loyalty of customers.</a:t>
                      </a:r>
                    </a:p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2. It also helps in improving sales and profits.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1. Increased costs</a:t>
                      </a:r>
                    </a:p>
                    <a:p>
                      <a:pPr marL="457200" lvl="1" indent="0" algn="l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US" sz="1600" dirty="0"/>
                        <a:t>2. Ineffective CRM practices can cause conflicts between company and customers.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0049736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C065B4FD-0593-DF4F-A785-52FB50D206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438"/>
          <a:stretch/>
        </p:blipFill>
        <p:spPr>
          <a:xfrm>
            <a:off x="9680028" y="4358606"/>
            <a:ext cx="2218558" cy="2193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143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CRM and Quality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925" y="1607575"/>
            <a:ext cx="11498316" cy="97797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200000"/>
              </a:lnSpc>
            </a:pPr>
            <a:r>
              <a:rPr lang="en-US" sz="2000" dirty="0"/>
              <a:t>Quality management includes implementing processes to improve quality of operations and increasing satisfaction of customers </a:t>
            </a:r>
            <a:r>
              <a:rPr lang="en-US" dirty="0"/>
              <a:t>(Oakland, 2014)</a:t>
            </a:r>
            <a:r>
              <a:rPr lang="en-US" sz="2000" dirty="0"/>
              <a:t>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D475452-0DA5-7245-AEC8-FE924B4CFB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1203842"/>
              </p:ext>
            </p:extLst>
          </p:nvPr>
        </p:nvGraphicFramePr>
        <p:xfrm>
          <a:off x="898635" y="2703023"/>
          <a:ext cx="10394730" cy="381019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464910">
                  <a:extLst>
                    <a:ext uri="{9D8B030D-6E8A-4147-A177-3AD203B41FA5}">
                      <a16:colId xmlns:a16="http://schemas.microsoft.com/office/drawing/2014/main" val="2720912051"/>
                    </a:ext>
                  </a:extLst>
                </a:gridCol>
                <a:gridCol w="3464910">
                  <a:extLst>
                    <a:ext uri="{9D8B030D-6E8A-4147-A177-3AD203B41FA5}">
                      <a16:colId xmlns:a16="http://schemas.microsoft.com/office/drawing/2014/main" val="1189340778"/>
                    </a:ext>
                  </a:extLst>
                </a:gridCol>
                <a:gridCol w="3464910">
                  <a:extLst>
                    <a:ext uri="{9D8B030D-6E8A-4147-A177-3AD203B41FA5}">
                      <a16:colId xmlns:a16="http://schemas.microsoft.com/office/drawing/2014/main" val="4178084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dirty="0" err="1"/>
                        <a:t>Judan’s</a:t>
                      </a:r>
                      <a:r>
                        <a:rPr lang="en-US" sz="1800" dirty="0"/>
                        <a:t> theory of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dirty="0"/>
                        <a:t>Crosby’s cost of quality 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800" dirty="0"/>
                        <a:t>Deming’s theory of management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183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states that top management of an organization should be dedicated and sincere towards improving quality.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en-US" sz="1600" dirty="0"/>
                        <a:t>states that an organization should determine the extent at which its resources are being used for improving quality and then implement better processes using such resources (</a:t>
                      </a:r>
                      <a:r>
                        <a:rPr lang="en-US" sz="1600" dirty="0" err="1"/>
                        <a:t>Anastasiadou</a:t>
                      </a:r>
                      <a:r>
                        <a:rPr lang="en-US" sz="1600" dirty="0"/>
                        <a:t>, 2015).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involves fourteen points, the application of which can help in improving quality in organizations.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4088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1443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Quality management in ASDA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8788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The management of quality in ASDA (with reference to CRM, Ethics and Sustainability) can be analyzed by using Deming’s Fourteen Points -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E0E99BB-008A-D542-B8F9-AD8D61FD24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504423"/>
              </p:ext>
            </p:extLst>
          </p:nvPr>
        </p:nvGraphicFramePr>
        <p:xfrm>
          <a:off x="578069" y="2842145"/>
          <a:ext cx="8839200" cy="36526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419600">
                  <a:extLst>
                    <a:ext uri="{9D8B030D-6E8A-4147-A177-3AD203B41FA5}">
                      <a16:colId xmlns:a16="http://schemas.microsoft.com/office/drawing/2014/main" val="3830477257"/>
                    </a:ext>
                  </a:extLst>
                </a:gridCol>
                <a:gridCol w="4419600">
                  <a:extLst>
                    <a:ext uri="{9D8B030D-6E8A-4147-A177-3AD203B41FA5}">
                      <a16:colId xmlns:a16="http://schemas.microsoft.com/office/drawing/2014/main" val="4210662591"/>
                    </a:ext>
                  </a:extLst>
                </a:gridCol>
              </a:tblGrid>
              <a:tr h="43751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Deming’s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Application for ASDA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9374467"/>
                  </a:ext>
                </a:extLst>
              </a:tr>
              <a:tr h="7551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1. Continuous improvement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ASDA has been determined towards continuous improvement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520954"/>
                  </a:ext>
                </a:extLst>
              </a:tr>
              <a:tr h="43751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2. On-the-job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ASDA has been providing training to employees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241820"/>
                  </a:ext>
                </a:extLst>
              </a:tr>
              <a:tr h="75516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3. 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Managers and project managers are required to ensure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807874"/>
                  </a:ext>
                </a:extLst>
              </a:tr>
              <a:tr h="7551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4. Creating purpose for improvement </a:t>
                      </a: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Kaynak</a:t>
                      </a:r>
                      <a:r>
                        <a:rPr lang="en-US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&amp; Rogers, 2013)</a:t>
                      </a:r>
                      <a:endParaRPr lang="en-I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ASDA’s purpose is to meet the needs of its customers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75132"/>
                  </a:ext>
                </a:extLst>
              </a:tr>
              <a:tr h="43751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5. Remove numerical goals and targets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dirty="0"/>
                        <a:t>Such goals have been removed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271736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317DAAA-E4DB-8D41-83D8-B51F3BA4E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60864" y="2141593"/>
            <a:ext cx="1880152" cy="188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5313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>
            <a:noAutofit/>
          </a:bodyPr>
          <a:lstStyle/>
          <a:p>
            <a:r>
              <a:rPr lang="en-IN" sz="2400" b="1" dirty="0"/>
              <a:t>How do Ethical and Sustainability Values affect Quality and CRM?</a:t>
            </a:r>
            <a:endParaRPr lang="en-US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01" y="1607575"/>
            <a:ext cx="7014445" cy="4860920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/>
              <a:t>Controversies and legal actions reduce the reputation of the organization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Unresponsive websites create frustrations in customers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Incapability of fulfilling orders impacts customer satisfaction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Incapability of accepting mistakes reduces customer loyalty</a:t>
            </a:r>
          </a:p>
          <a:p>
            <a:pPr algn="just">
              <a:lnSpc>
                <a:spcPct val="200000"/>
              </a:lnSpc>
            </a:pPr>
            <a:r>
              <a:rPr lang="en-US" sz="2000" dirty="0"/>
              <a:t>All these issues are related with ethical and sustainable practices that affect quality and customer satisfaction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7095FB42-5C6D-9347-B7E1-9EE3FD2E77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3731403"/>
              </p:ext>
            </p:extLst>
          </p:nvPr>
        </p:nvGraphicFramePr>
        <p:xfrm>
          <a:off x="7683061" y="2514317"/>
          <a:ext cx="4235669" cy="3047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8405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SWOT STRATEGY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C604B5B-D4C1-D34F-B4DE-4A9143838E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122957"/>
              </p:ext>
            </p:extLst>
          </p:nvPr>
        </p:nvGraphicFramePr>
        <p:xfrm>
          <a:off x="1066800" y="1598297"/>
          <a:ext cx="10058400" cy="4573697"/>
        </p:xfrm>
        <a:graphic>
          <a:graphicData uri="http://schemas.openxmlformats.org/drawingml/2006/table">
            <a:tbl>
              <a:tblPr firstRow="1" firstCol="1" bandRow="1">
                <a:tableStyleId>{5DA37D80-6434-44D0-A028-1B22A696006F}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890694136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93529703"/>
                    </a:ext>
                  </a:extLst>
                </a:gridCol>
              </a:tblGrid>
              <a:tr h="245601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SO Strategies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WO Strategies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647395894"/>
                  </a:ext>
                </a:extLst>
              </a:tr>
              <a:tr h="2203050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Improving consumer experience through technological integration in operations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Expansion in new markets 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Strengthening brand portfolio with new product lines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Introducing new product lines or services </a:t>
                      </a:r>
                      <a:r>
                        <a:rPr lang="en-US" sz="1400" b="0" kern="1200" dirty="0">
                          <a:effectLst/>
                        </a:rPr>
                        <a:t>(</a:t>
                      </a:r>
                      <a:r>
                        <a:rPr lang="en-US" sz="1400" b="0" kern="1200" dirty="0" err="1">
                          <a:effectLst/>
                        </a:rPr>
                        <a:t>Gürel</a:t>
                      </a:r>
                      <a:r>
                        <a:rPr lang="en-US" sz="1400" b="0" kern="1200" dirty="0">
                          <a:effectLst/>
                        </a:rPr>
                        <a:t> &amp; Tat, 2017)</a:t>
                      </a:r>
                      <a:endParaRPr lang="en-IN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Exploring market trends to implement new and effective strategies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Motivating and training employees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Implementing quality management practices to improve operations</a:t>
                      </a:r>
                      <a:endParaRPr lang="en-IN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1282485369"/>
                  </a:ext>
                </a:extLst>
              </a:tr>
              <a:tr h="245601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ST Strategies</a:t>
                      </a:r>
                      <a:endParaRPr lang="en-IN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WT Strategies</a:t>
                      </a:r>
                      <a:endParaRPr lang="en-IN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3698650353"/>
                  </a:ext>
                </a:extLst>
              </a:tr>
              <a:tr h="1366080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Improving brand reputation</a:t>
                      </a:r>
                      <a:endParaRPr lang="en-IN" sz="1400" b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Maintaining cash flow</a:t>
                      </a:r>
                      <a:endParaRPr lang="en-IN" sz="1400" b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Improving customer satisfaction</a:t>
                      </a:r>
                      <a:endParaRPr lang="en-IN" sz="1400" b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>
                          <a:effectLst/>
                        </a:rPr>
                        <a:t>Monitoring inventories and supply of products</a:t>
                      </a:r>
                      <a:endParaRPr lang="en-IN" sz="14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Improving management network</a:t>
                      </a:r>
                      <a:endParaRPr lang="en-IN" sz="1400" b="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200000"/>
                        </a:lnSpc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1400" b="0" dirty="0">
                          <a:effectLst/>
                        </a:rPr>
                        <a:t>Removing barriers between departments</a:t>
                      </a:r>
                      <a:endParaRPr lang="en-IN" sz="14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285" marR="53285" marT="0" marB="0"/>
                </a:tc>
                <a:extLst>
                  <a:ext uri="{0D108BD9-81ED-4DB2-BD59-A6C34878D82A}">
                    <a16:rowId xmlns:a16="http://schemas.microsoft.com/office/drawing/2014/main" val="65700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94596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01" y="1607575"/>
            <a:ext cx="7014445" cy="4860920"/>
          </a:xfrm>
        </p:spPr>
        <p:txBody>
          <a:bodyPr>
            <a:normAutofit fontScale="92500"/>
          </a:bodyPr>
          <a:lstStyle/>
          <a:p>
            <a:pPr algn="just">
              <a:lnSpc>
                <a:spcPct val="200000"/>
              </a:lnSpc>
            </a:pPr>
            <a:r>
              <a:rPr lang="en-US" dirty="0"/>
              <a:t>ASDA has a free cash flow and should invest in product line development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ASDA must employ professionals to understand current market trends and implement strategies to adjust to the environment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Implementing CRM and consumer grievance systems will help in improving customer satisfaction (</a:t>
            </a:r>
            <a:r>
              <a:rPr lang="en-US" dirty="0" err="1"/>
              <a:t>Nikhashemi</a:t>
            </a:r>
            <a:r>
              <a:rPr lang="en-US" dirty="0"/>
              <a:t>, et al., 2013).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Improving supplier relations will help in managing orders</a:t>
            </a:r>
          </a:p>
          <a:p>
            <a:pPr algn="just">
              <a:lnSpc>
                <a:spcPct val="200000"/>
              </a:lnSpc>
            </a:pPr>
            <a:r>
              <a:rPr lang="en-US" dirty="0"/>
              <a:t>Removing barriers amongst departments will improve work culture and efficiency.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E6835E-FD18-C246-B4C3-74FA25F6A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3703" y="2697723"/>
            <a:ext cx="4005496" cy="238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831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en-US" sz="2400" dirty="0"/>
              <a:t>ASDA has been failing in maintaining the quality of operations in UK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Not being able to adjust to new market practices is a major issue for ASDA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The company still has a strong cash flow and a brand name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CRM and sustainability can play a significant role in improving the quality of operations at ASDA</a:t>
            </a:r>
          </a:p>
          <a:p>
            <a:pPr algn="just">
              <a:lnSpc>
                <a:spcPct val="200000"/>
              </a:lnSpc>
            </a:pPr>
            <a:r>
              <a:rPr lang="en-US" sz="2400" dirty="0"/>
              <a:t>Steps must be taken to understand the new market practices and implement the same within 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44899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340E4-4CF9-8545-8BD5-6E9B7A3C6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89505"/>
            <a:ext cx="7729728" cy="878856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89AFA-0978-4349-8FCF-ED6819668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607575"/>
            <a:ext cx="10692580" cy="4860920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AU" dirty="0" err="1"/>
              <a:t>Anastasiadou</a:t>
            </a:r>
            <a:r>
              <a:rPr lang="en-AU" dirty="0"/>
              <a:t>, S. D., 2015. The roadmaps of total quality management in the Greek education system according to Deming, </a:t>
            </a:r>
            <a:r>
              <a:rPr lang="en-AU" dirty="0" err="1"/>
              <a:t>Juran</a:t>
            </a:r>
            <a:r>
              <a:rPr lang="en-AU" dirty="0"/>
              <a:t>, and Crosby in light of the EFQM model. </a:t>
            </a:r>
            <a:r>
              <a:rPr lang="en-AU" i="1" dirty="0"/>
              <a:t>Procedia Economics and Finance, </a:t>
            </a:r>
            <a:r>
              <a:rPr lang="en-AU" dirty="0"/>
              <a:t>Volume 33, pp. 562-572.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/>
              <a:t>Chen, J. H. &amp; Wu, S. I., 2016. The impact of customer relationship management and internal marketing on business performance: a comparison of lodging industries. </a:t>
            </a:r>
            <a:r>
              <a:rPr lang="en-AU" i="1" dirty="0"/>
              <a:t>Total Quality Management &amp; Business Excellence, </a:t>
            </a:r>
            <a:r>
              <a:rPr lang="en-AU" dirty="0"/>
              <a:t>27(1-2), pp. 17-33.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Gürel</a:t>
            </a:r>
            <a:r>
              <a:rPr lang="en-AU" dirty="0"/>
              <a:t>, E. &amp; Tat, M., 2017. SWOT analysis: a theoretical review. </a:t>
            </a:r>
            <a:r>
              <a:rPr lang="en-AU" i="1" dirty="0"/>
              <a:t>Journal of International Social Research, </a:t>
            </a:r>
            <a:r>
              <a:rPr lang="en-AU" dirty="0"/>
              <a:t>10(51).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Kaynak</a:t>
            </a:r>
            <a:r>
              <a:rPr lang="en-AU" dirty="0"/>
              <a:t>, E. &amp; Rogers, R. E., 2013. </a:t>
            </a:r>
            <a:r>
              <a:rPr lang="en-AU" i="1" dirty="0"/>
              <a:t>Implementation of total quality management: A comprehensive training program. </a:t>
            </a:r>
            <a:r>
              <a:rPr lang="en-AU" dirty="0"/>
              <a:t>New York: Routledge.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Nikhashemi</a:t>
            </a:r>
            <a:r>
              <a:rPr lang="en-AU" dirty="0"/>
              <a:t>, S. R. et al., 2013. Internet technology, CRM and customer loyalty: Customer retention and satisfaction perspective. </a:t>
            </a:r>
            <a:r>
              <a:rPr lang="en-AU" i="1" dirty="0"/>
              <a:t>Middle-East Journal of Scientific Research, </a:t>
            </a:r>
            <a:r>
              <a:rPr lang="en-AU" dirty="0"/>
              <a:t>14(1), pp. 79-92.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/>
              <a:t>Oakland, J. S., 2014. </a:t>
            </a:r>
            <a:r>
              <a:rPr lang="en-AU" i="1" dirty="0"/>
              <a:t>Total quality management and operational excellence: text with cases. </a:t>
            </a:r>
            <a:r>
              <a:rPr lang="en-AU" dirty="0"/>
              <a:t>London: Routledge.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Talib</a:t>
            </a:r>
            <a:r>
              <a:rPr lang="en-AU" dirty="0"/>
              <a:t>, F., Rahman, Z. &amp; Qureshi, M. N., 2012. Total quality management in service sector: a literature review. </a:t>
            </a:r>
            <a:r>
              <a:rPr lang="en-AU" i="1" dirty="0"/>
              <a:t>International Journal of Business Innovation and Research, </a:t>
            </a:r>
            <a:r>
              <a:rPr lang="en-AU" dirty="0"/>
              <a:t>6(3), pp. 259-301.</a:t>
            </a:r>
            <a:endParaRPr lang="en-IN" dirty="0"/>
          </a:p>
          <a:p>
            <a:pPr algn="just">
              <a:lnSpc>
                <a:spcPct val="150000"/>
              </a:lnSpc>
            </a:pPr>
            <a:r>
              <a:rPr lang="en-AU" dirty="0" err="1"/>
              <a:t>Xie</a:t>
            </a:r>
            <a:r>
              <a:rPr lang="en-AU" dirty="0"/>
              <a:t>, Y. &amp; Allen, C., 2013. Information technologies in retail supply chains: a comparison of Tesco and </a:t>
            </a:r>
            <a:r>
              <a:rPr lang="en-AU" dirty="0" err="1"/>
              <a:t>Asda</a:t>
            </a:r>
            <a:r>
              <a:rPr lang="en-AU" dirty="0"/>
              <a:t>. </a:t>
            </a:r>
            <a:r>
              <a:rPr lang="en-AU" i="1" dirty="0"/>
              <a:t>International Journal of Business Performance and Supply Chain Modelling, </a:t>
            </a:r>
            <a:r>
              <a:rPr lang="en-AU" dirty="0"/>
              <a:t>5(1), pp. 46-62.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5513252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{7A7D5DE7-DA82-CF4C-9EF1-891D608AF96F}tf10001120</Template>
  <TotalTime>1747</TotalTime>
  <Words>1410</Words>
  <Application>Microsoft Macintosh PowerPoint</Application>
  <PresentationFormat>Widescreen</PresentationFormat>
  <Paragraphs>148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Gill Sans MT</vt:lpstr>
      <vt:lpstr>Symbol</vt:lpstr>
      <vt:lpstr>Times New Roman</vt:lpstr>
      <vt:lpstr>Parcel</vt:lpstr>
      <vt:lpstr>Student Name: iftey jewel  student number:1708789  Lecturer: vajira balasuriya  Understanding and Engaging in the Customer Experience.  bmsw5103 </vt:lpstr>
      <vt:lpstr>Ethics and sustainability</vt:lpstr>
      <vt:lpstr>Introduction</vt:lpstr>
      <vt:lpstr>About ASDA</vt:lpstr>
      <vt:lpstr>Ethical and Sustainability Values</vt:lpstr>
      <vt:lpstr>Ethical and sustainable values in ASDA</vt:lpstr>
      <vt:lpstr>Relationship of Ethical and Sustainable Values with Customer Satisfaction in ASDA</vt:lpstr>
      <vt:lpstr>Relationship of Ethical and Sustainable Values with Customer Satisfaction in ASDA</vt:lpstr>
      <vt:lpstr>QUALITY Management Comparison – asda and TESCO</vt:lpstr>
      <vt:lpstr>Customer Relationship Management </vt:lpstr>
      <vt:lpstr>CRM and Quality management systems</vt:lpstr>
      <vt:lpstr>Quality management in ASDA</vt:lpstr>
      <vt:lpstr>How do Ethical and Sustainability Values affect Quality and CRM?</vt:lpstr>
      <vt:lpstr>SWOT STRATEGY</vt:lpstr>
      <vt:lpstr>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Macbook</dc:creator>
  <cp:keywords/>
  <dc:description/>
  <cp:lastModifiedBy>Iftey Jewel (1708789)</cp:lastModifiedBy>
  <cp:revision>226</cp:revision>
  <dcterms:created xsi:type="dcterms:W3CDTF">2020-02-27T15:42:31Z</dcterms:created>
  <dcterms:modified xsi:type="dcterms:W3CDTF">2020-03-16T00:21:43Z</dcterms:modified>
  <cp:category/>
</cp:coreProperties>
</file>