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4660"/>
  </p:normalViewPr>
  <p:slideViewPr>
    <p:cSldViewPr snapToGrid="0">
      <p:cViewPr varScale="1">
        <p:scale>
          <a:sx n="68" d="100"/>
          <a:sy n="68" d="100"/>
        </p:scale>
        <p:origin x="9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931C1-0586-4CD1-9413-62FE0AC095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DB0F224-146B-46CF-9CAB-774B7EC70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5523E9B-60AD-4122-AEEC-BBB86EA65C39}"/>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5" name="Footer Placeholder 4">
            <a:extLst>
              <a:ext uri="{FF2B5EF4-FFF2-40B4-BE49-F238E27FC236}">
                <a16:creationId xmlns:a16="http://schemas.microsoft.com/office/drawing/2014/main" id="{715DF8C7-3CB4-4708-ACE0-08C5C696BA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A69EED-CBEC-48BB-A4EC-F5329298FE56}"/>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153340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0DCB-4B72-472C-9EDA-656BC1E0D0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B419AC-EFA5-47CC-9868-BE4D86F29F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A3CD28-1287-4DD6-82C0-D08B4F6907B4}"/>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5" name="Footer Placeholder 4">
            <a:extLst>
              <a:ext uri="{FF2B5EF4-FFF2-40B4-BE49-F238E27FC236}">
                <a16:creationId xmlns:a16="http://schemas.microsoft.com/office/drawing/2014/main" id="{4C6A784A-2289-4D9C-A560-C0F6F0276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A5FF05-0E8B-46EF-8C51-49CD3E9A5D89}"/>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1915817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16F7-2773-475C-A137-579F68DAF8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8644999-E8C1-47EB-B007-5A47581384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621702-9EFD-4D6A-A530-01790AD28E15}"/>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5" name="Footer Placeholder 4">
            <a:extLst>
              <a:ext uri="{FF2B5EF4-FFF2-40B4-BE49-F238E27FC236}">
                <a16:creationId xmlns:a16="http://schemas.microsoft.com/office/drawing/2014/main" id="{253FE633-841B-4762-88AD-B59E07BEF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EB0F4-B2BC-45E5-887A-9011FF857B6E}"/>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3104802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61558-D952-4C6D-B2CE-79D4EA641E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CB22EB-3C1F-4250-B92F-A58C914F63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3E3B3-EC0A-46FC-A598-6158C08F0A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3544BC3-DA1B-46CB-BE0C-EEE7AC6B30EC}"/>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6" name="Footer Placeholder 5">
            <a:extLst>
              <a:ext uri="{FF2B5EF4-FFF2-40B4-BE49-F238E27FC236}">
                <a16:creationId xmlns:a16="http://schemas.microsoft.com/office/drawing/2014/main" id="{632A5492-A061-4647-8C6A-4C842D007F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D2DEA1-A15B-4A0A-9B69-B58B3C37086C}"/>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2236403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AD7F-F0D8-40B6-B487-5F3CA45423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5730C1D-0857-46F2-9E13-58AA09C689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6F37B9-F2CA-4B79-A9F7-B8312F9F8F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3CDAC57-2E1F-46F1-B320-CFFFBEA38C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660941-5FFF-4E89-98C4-6A2485D644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C914131-0CD2-41B5-AA8A-361838C60FFE}"/>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8" name="Footer Placeholder 7">
            <a:extLst>
              <a:ext uri="{FF2B5EF4-FFF2-40B4-BE49-F238E27FC236}">
                <a16:creationId xmlns:a16="http://schemas.microsoft.com/office/drawing/2014/main" id="{ACB03D4A-54E6-43FF-9825-7CB7781C66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989E86-027B-47FF-8817-DA6D50E0E6EA}"/>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1568181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807BE-959A-4C00-AEB4-8E0F82C21B1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DE869AC-9688-4C18-965C-BBA486A74482}"/>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4" name="Footer Placeholder 3">
            <a:extLst>
              <a:ext uri="{FF2B5EF4-FFF2-40B4-BE49-F238E27FC236}">
                <a16:creationId xmlns:a16="http://schemas.microsoft.com/office/drawing/2014/main" id="{343DDB64-340C-4C3E-83B7-D3FA1616E2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DF78B41-D5B6-47BF-A1A5-3A3E8160EE53}"/>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4087089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4BAB05-3974-4BC5-9B11-05D845A82E22}"/>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3" name="Footer Placeholder 2">
            <a:extLst>
              <a:ext uri="{FF2B5EF4-FFF2-40B4-BE49-F238E27FC236}">
                <a16:creationId xmlns:a16="http://schemas.microsoft.com/office/drawing/2014/main" id="{B0457868-65A8-48EA-84D7-5D20FEFE6F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12A0DC-AC7D-44D4-94B3-9EF08CB904FF}"/>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3301820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2F743-0B4B-4D1B-A4A4-B15DBB4DC9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8FE5EE3-8FD2-46AF-B24C-8DF7102787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C7C3A38-1354-4A47-AA17-0EC05E76A4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AC139E-B3E8-4844-82D5-9C027029211E}"/>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6" name="Footer Placeholder 5">
            <a:extLst>
              <a:ext uri="{FF2B5EF4-FFF2-40B4-BE49-F238E27FC236}">
                <a16:creationId xmlns:a16="http://schemas.microsoft.com/office/drawing/2014/main" id="{7DC61486-E9A0-44A2-84A0-01795ADD60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A158FE-B98C-4F6E-8280-71A7C355934D}"/>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709438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A7DC8-69C4-4D57-94DE-986D9621DF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FAE7D1C-3E8A-4C4A-A91D-B45AAEBC8C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962F2DA-A5F9-412D-AC4B-A9AB58EB7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AA47FF-69B5-48E9-B063-0E6F22CFBF73}"/>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6" name="Footer Placeholder 5">
            <a:extLst>
              <a:ext uri="{FF2B5EF4-FFF2-40B4-BE49-F238E27FC236}">
                <a16:creationId xmlns:a16="http://schemas.microsoft.com/office/drawing/2014/main" id="{0DCA9315-DE3C-4F8D-AAC2-9B68AB5EF0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BEA1B-FDF0-489B-B95C-DF384D6713BD}"/>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1154984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C77B-FB23-4F40-A6E2-BCD55DE93D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2F38663-C2AA-4788-BE4D-D1BFDB0E0E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709658-707B-44D2-8ECD-8C58292CC00D}"/>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5" name="Footer Placeholder 4">
            <a:extLst>
              <a:ext uri="{FF2B5EF4-FFF2-40B4-BE49-F238E27FC236}">
                <a16:creationId xmlns:a16="http://schemas.microsoft.com/office/drawing/2014/main" id="{A3A73941-5B8B-44FE-9BCB-524C70DDF0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A58F35-6AB5-4C4B-B132-F1A67C055359}"/>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2275714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D39D57-3133-44FF-BD4F-544F2E6111C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974F4D-A6C1-4F70-BD26-AEAC6D77DB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3A2EDD-2433-4D8A-9A9F-4DEC6EB6892F}"/>
              </a:ext>
            </a:extLst>
          </p:cNvPr>
          <p:cNvSpPr>
            <a:spLocks noGrp="1"/>
          </p:cNvSpPr>
          <p:nvPr>
            <p:ph type="dt" sz="half" idx="10"/>
          </p:nvPr>
        </p:nvSpPr>
        <p:spPr/>
        <p:txBody>
          <a:bodyPr/>
          <a:lstStyle/>
          <a:p>
            <a:fld id="{3ADDD57B-55A1-46B0-B409-524DBBADCC7F}" type="datetimeFigureOut">
              <a:rPr lang="en-US" smtClean="0"/>
              <a:t>10/16/2021</a:t>
            </a:fld>
            <a:endParaRPr lang="en-US"/>
          </a:p>
        </p:txBody>
      </p:sp>
      <p:sp>
        <p:nvSpPr>
          <p:cNvPr id="5" name="Footer Placeholder 4">
            <a:extLst>
              <a:ext uri="{FF2B5EF4-FFF2-40B4-BE49-F238E27FC236}">
                <a16:creationId xmlns:a16="http://schemas.microsoft.com/office/drawing/2014/main" id="{4B2A024F-3349-4E0F-877C-847D2B2C2B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47887-F107-4647-9F7C-4813032F5F2C}"/>
              </a:ext>
            </a:extLst>
          </p:cNvPr>
          <p:cNvSpPr>
            <a:spLocks noGrp="1"/>
          </p:cNvSpPr>
          <p:nvPr>
            <p:ph type="sldNum" sz="quarter" idx="12"/>
          </p:nvPr>
        </p:nvSpPr>
        <p:spPr/>
        <p:txBody>
          <a:bodyPr/>
          <a:lstStyle/>
          <a:p>
            <a:fld id="{48833ACE-CC90-4393-B4CB-569D95F40267}" type="slidenum">
              <a:rPr lang="en-US" smtClean="0"/>
              <a:t>‹#›</a:t>
            </a:fld>
            <a:endParaRPr lang="en-US"/>
          </a:p>
        </p:txBody>
      </p:sp>
    </p:spTree>
    <p:extLst>
      <p:ext uri="{BB962C8B-B14F-4D97-AF65-F5344CB8AC3E}">
        <p14:creationId xmlns:p14="http://schemas.microsoft.com/office/powerpoint/2010/main" val="793082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B9D3A6-F426-4F1E-8EA7-04019E6D29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B1A236F-938F-4B0F-ABB9-543923C00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D02D9F-171D-4269-ABE5-840838E9B7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DDD57B-55A1-46B0-B409-524DBBADCC7F}" type="datetimeFigureOut">
              <a:rPr lang="en-US" smtClean="0"/>
              <a:t>10/16/2021</a:t>
            </a:fld>
            <a:endParaRPr lang="en-US"/>
          </a:p>
        </p:txBody>
      </p:sp>
      <p:sp>
        <p:nvSpPr>
          <p:cNvPr id="5" name="Footer Placeholder 4">
            <a:extLst>
              <a:ext uri="{FF2B5EF4-FFF2-40B4-BE49-F238E27FC236}">
                <a16:creationId xmlns:a16="http://schemas.microsoft.com/office/drawing/2014/main" id="{BFE41849-B8B8-45B7-B18B-A359BF4408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FE9991-4C05-42DD-BF7B-BB5103DE56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833ACE-CC90-4393-B4CB-569D95F40267}" type="slidenum">
              <a:rPr lang="en-US" smtClean="0"/>
              <a:t>‹#›</a:t>
            </a:fld>
            <a:endParaRPr lang="en-US"/>
          </a:p>
        </p:txBody>
      </p:sp>
    </p:spTree>
    <p:extLst>
      <p:ext uri="{BB962C8B-B14F-4D97-AF65-F5344CB8AC3E}">
        <p14:creationId xmlns:p14="http://schemas.microsoft.com/office/powerpoint/2010/main" val="3220314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36C44-8D00-4DDD-ACA8-48E2BF96597C}"/>
              </a:ext>
            </a:extLst>
          </p:cNvPr>
          <p:cNvSpPr>
            <a:spLocks noGrp="1"/>
          </p:cNvSpPr>
          <p:nvPr>
            <p:ph type="ctrTitle"/>
          </p:nvPr>
        </p:nvSpPr>
        <p:spPr>
          <a:solidFill>
            <a:schemeClr val="bg2"/>
          </a:solidFill>
        </p:spPr>
        <p:txBody>
          <a:bodyPr/>
          <a:lstStyle/>
          <a:p>
            <a:r>
              <a:rPr lang="en-US" dirty="0"/>
              <a:t> Psychology in Health and Social Care </a:t>
            </a:r>
          </a:p>
        </p:txBody>
      </p:sp>
      <p:sp>
        <p:nvSpPr>
          <p:cNvPr id="3" name="Subtitle 2">
            <a:extLst>
              <a:ext uri="{FF2B5EF4-FFF2-40B4-BE49-F238E27FC236}">
                <a16:creationId xmlns:a16="http://schemas.microsoft.com/office/drawing/2014/main" id="{6A4546D0-B31B-49DA-938A-9CCD29B74656}"/>
              </a:ext>
            </a:extLst>
          </p:cNvPr>
          <p:cNvSpPr>
            <a:spLocks noGrp="1"/>
          </p:cNvSpPr>
          <p:nvPr>
            <p:ph type="subTitle" idx="1"/>
          </p:nvPr>
        </p:nvSpPr>
        <p:spPr>
          <a:xfrm>
            <a:off x="759657" y="3742007"/>
            <a:ext cx="10274104" cy="2489982"/>
          </a:xfrm>
          <a:solidFill>
            <a:schemeClr val="bg2"/>
          </a:solidFill>
          <a:ln>
            <a:solidFill>
              <a:schemeClr val="bg1">
                <a:lumMod val="95000"/>
              </a:schemeClr>
            </a:solidFill>
          </a:ln>
        </p:spPr>
        <p:txBody>
          <a:bodyPr>
            <a:noAutofit/>
          </a:bodyPr>
          <a:lstStyle/>
          <a:p>
            <a:r>
              <a:rPr lang="en-US" sz="4000" dirty="0"/>
              <a:t>“A child’s experience between the ages of 0 – 5 years can affect the rest of their lives”  </a:t>
            </a:r>
          </a:p>
          <a:p>
            <a:r>
              <a:rPr lang="en-US" sz="4000" dirty="0"/>
              <a:t> </a:t>
            </a:r>
          </a:p>
        </p:txBody>
      </p:sp>
    </p:spTree>
    <p:extLst>
      <p:ext uri="{BB962C8B-B14F-4D97-AF65-F5344CB8AC3E}">
        <p14:creationId xmlns:p14="http://schemas.microsoft.com/office/powerpoint/2010/main" val="548346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A4B0-2E57-4A93-AE59-8279EED10F99}"/>
              </a:ext>
            </a:extLst>
          </p:cNvPr>
          <p:cNvSpPr>
            <a:spLocks noGrp="1"/>
          </p:cNvSpPr>
          <p:nvPr>
            <p:ph type="title"/>
          </p:nvPr>
        </p:nvSpPr>
        <p:spPr>
          <a:xfrm>
            <a:off x="838200" y="-759655"/>
            <a:ext cx="10515600" cy="2025747"/>
          </a:xfrm>
        </p:spPr>
        <p:txBody>
          <a:bodyPr>
            <a:noAutofit/>
          </a:bodyPr>
          <a:lstStyle/>
          <a:p>
            <a:r>
              <a:rPr lang="en-US" sz="4000" b="1" dirty="0"/>
              <a:t>INTRODUCTION </a:t>
            </a:r>
          </a:p>
        </p:txBody>
      </p:sp>
      <p:sp>
        <p:nvSpPr>
          <p:cNvPr id="3" name="Rectangle 2">
            <a:extLst>
              <a:ext uri="{FF2B5EF4-FFF2-40B4-BE49-F238E27FC236}">
                <a16:creationId xmlns:a16="http://schemas.microsoft.com/office/drawing/2014/main" id="{BA51256F-1C3C-46FE-9D0E-8DD90704A577}"/>
              </a:ext>
            </a:extLst>
          </p:cNvPr>
          <p:cNvSpPr/>
          <p:nvPr/>
        </p:nvSpPr>
        <p:spPr>
          <a:xfrm>
            <a:off x="295423" y="365761"/>
            <a:ext cx="11493304" cy="6107249"/>
          </a:xfrm>
          <a:prstGeom prst="rect">
            <a:avLst/>
          </a:prstGeom>
          <a:solidFill>
            <a:schemeClr val="bg1">
              <a:lumMod val="95000"/>
            </a:schemeClr>
          </a:solidFill>
        </p:spPr>
        <p:txBody>
          <a:bodyPr wrap="square">
            <a:spAutoFit/>
          </a:bodyPr>
          <a:lstStyle/>
          <a:p>
            <a:pPr indent="457200" algn="just">
              <a:lnSpc>
                <a:spcPct val="200000"/>
              </a:lnSpc>
              <a:spcAft>
                <a:spcPts val="800"/>
              </a:spcAft>
              <a:tabLst>
                <a:tab pos="1800225" algn="l"/>
                <a:tab pos="3200400" algn="ctr"/>
              </a:tabLs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period from birth to age five is critical for a child's development and learning. In various ways, a child's growth throughout the first five years of life is crucial to their health, well-being, and overall trajectory in life. Fortunately, parents may do a variety of things to aid in their child's growth and development. Children require parental nurturing, communication, and support, especially throughout their first five years of life. However, what if none of these occurs? What if the caretaker of a child is irresponsible in their parental responsibilities? Whenever parents fail to address their child's emotional, physiological, and mental requirements during these phases of development, future mental health problems begin to arise. When a child is neglected at a young age, studies reveal that it frequently shows deep-seated issues that persist throughout their lives, particularly affecting their emotional maturity, emotional development, and interpersonal skills. The primary objective is to examine how a child's experiences between the ages of 0 and 5 years can affect the remainder of their lives. To that end, I will concentrate on Sigmund Freud's theory of developmental psychology and Erikson's theory of lifelong development.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475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49557-829A-4670-BA64-812EE69C1C7A}"/>
              </a:ext>
            </a:extLst>
          </p:cNvPr>
          <p:cNvSpPr>
            <a:spLocks noGrp="1"/>
          </p:cNvSpPr>
          <p:nvPr>
            <p:ph type="title"/>
          </p:nvPr>
        </p:nvSpPr>
        <p:spPr>
          <a:xfrm>
            <a:off x="0" y="-99109"/>
            <a:ext cx="12534314" cy="1325563"/>
          </a:xfrm>
        </p:spPr>
        <p:txBody>
          <a:bodyPr/>
          <a:lstStyle/>
          <a:p>
            <a:r>
              <a:rPr lang="en-US" dirty="0"/>
              <a:t>Psychological theories :Freud’s theory of psychosexual development</a:t>
            </a:r>
          </a:p>
        </p:txBody>
      </p:sp>
      <p:sp>
        <p:nvSpPr>
          <p:cNvPr id="3" name="Rectangle 2">
            <a:extLst>
              <a:ext uri="{FF2B5EF4-FFF2-40B4-BE49-F238E27FC236}">
                <a16:creationId xmlns:a16="http://schemas.microsoft.com/office/drawing/2014/main" id="{5C068AA5-306F-4B70-A695-63BB089301CC}"/>
              </a:ext>
            </a:extLst>
          </p:cNvPr>
          <p:cNvSpPr/>
          <p:nvPr/>
        </p:nvSpPr>
        <p:spPr>
          <a:xfrm>
            <a:off x="365761" y="1461940"/>
            <a:ext cx="11493304" cy="5101846"/>
          </a:xfrm>
          <a:prstGeom prst="rect">
            <a:avLst/>
          </a:prstGeom>
          <a:solidFill>
            <a:schemeClr val="accent6">
              <a:lumMod val="20000"/>
              <a:lumOff val="80000"/>
            </a:schemeClr>
          </a:solidFill>
        </p:spPr>
        <p:txBody>
          <a:bodyPr wrap="square">
            <a:spAutoFit/>
          </a:bodyPr>
          <a:lstStyle/>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Sigmund Freud claimed that five phases of psychosexual development contribute to the formation of the human personality and that childhood events impact adult personalities and conduct. If the child does not receive adequate nurturing and parenting during the first three phases, they may become trapped or obsessed</a:t>
            </a:r>
            <a:r>
              <a:rPr lang="en-US" dirty="0">
                <a:latin typeface="Times New Roman" panose="02020603050405020304" pitchFamily="18" charset="0"/>
                <a:ea typeface="Times New Roman" panose="02020603050405020304" pitchFamily="18" charset="0"/>
                <a:cs typeface="Times New Roman" panose="02020603050405020304" pitchFamily="18" charset="0"/>
              </a:rPr>
              <a:t> </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The Oral Stage begins with Freud's child development, lasting from birth to one year, during which the infant uses his mouth to satisfy his libido. The Anal Stage lasts between 1-3 years of life, during which the kid's libido is concentrated on the porta, where the child derives pleasure from defecating.</a:t>
            </a:r>
          </a:p>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After undergoing tough potty training, a child who despises mess and hates to be late becomes a neat, punctual, and respectable member of society. The Phallic Stage lasts between 3-6 years and is characterized by an infant's libido focused on their genitalia.</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59111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B9FC-09BB-4F3B-8875-26949B93D189}"/>
              </a:ext>
            </a:extLst>
          </p:cNvPr>
          <p:cNvSpPr>
            <a:spLocks noGrp="1"/>
          </p:cNvSpPr>
          <p:nvPr>
            <p:ph type="title"/>
          </p:nvPr>
        </p:nvSpPr>
        <p:spPr>
          <a:xfrm>
            <a:off x="1406769" y="0"/>
            <a:ext cx="11226019" cy="942536"/>
          </a:xfrm>
        </p:spPr>
        <p:txBody>
          <a:bodyPr>
            <a:normAutofit/>
          </a:bodyPr>
          <a:lstStyle/>
          <a:p>
            <a:r>
              <a:rPr lang="en-US" dirty="0"/>
              <a:t>Erikson’s theory of lifespan development. </a:t>
            </a:r>
          </a:p>
        </p:txBody>
      </p:sp>
      <p:sp>
        <p:nvSpPr>
          <p:cNvPr id="3" name="Rectangle 2">
            <a:extLst>
              <a:ext uri="{FF2B5EF4-FFF2-40B4-BE49-F238E27FC236}">
                <a16:creationId xmlns:a16="http://schemas.microsoft.com/office/drawing/2014/main" id="{7F9212C5-322A-4F90-8BAE-6FA575A3E468}"/>
              </a:ext>
            </a:extLst>
          </p:cNvPr>
          <p:cNvSpPr/>
          <p:nvPr/>
        </p:nvSpPr>
        <p:spPr>
          <a:xfrm>
            <a:off x="281354" y="829994"/>
            <a:ext cx="11690252" cy="5739618"/>
          </a:xfrm>
          <a:prstGeom prst="rect">
            <a:avLst/>
          </a:prstGeom>
          <a:solidFill>
            <a:schemeClr val="accent5">
              <a:lumMod val="20000"/>
              <a:lumOff val="80000"/>
            </a:schemeClr>
          </a:solidFill>
        </p:spPr>
        <p:txBody>
          <a:bodyPr wrap="square">
            <a:spAutoFit/>
          </a:bodyPr>
          <a:lstStyle/>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Erik Erikson's eight phases of psychological development are renowned for their depth of understanding. The first stage, Trust vs. Mistrust, lasts from birth to 18 months. According to Erikson, this is the most influential stage of the child's life since it establishes their worldview and consequently their entire personality. This stage lasts from 18 months to 3 years, and children are working on gaining self-control throughout this time (</a:t>
            </a:r>
            <a:r>
              <a:rPr lang="en-US" dirty="0">
                <a:latin typeface="Times New Roman" panose="02020603050405020304" pitchFamily="18" charset="0"/>
                <a:ea typeface="Times New Roman" panose="02020603050405020304" pitchFamily="18" charset="0"/>
                <a:cs typeface="Times New Roman" panose="02020603050405020304" pitchFamily="18" charset="0"/>
              </a:rPr>
              <a:t>Lantz et al., 2020) </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Next comes Autonomy vs. Shame and Doubt. The third stage, Initiate vs. Guilt, occurs between the ages of three and five and is characterized by the kid asserting their dominance and influence over the world via play and social contact.</a:t>
            </a:r>
          </a:p>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Parents can aid their child's growth by providing emotional support, including spending time with them, playing with them, and teaching them through deeds rather than words. Parents can assist children by being positive role models, as children observe and emulate their parents. When parents exhibit positive habits and behaviors, their children are almost certain to emulate them.</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076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95F31-0B71-4408-B4E5-135CC4552A25}"/>
              </a:ext>
            </a:extLst>
          </p:cNvPr>
          <p:cNvSpPr>
            <a:spLocks noGrp="1"/>
          </p:cNvSpPr>
          <p:nvPr>
            <p:ph type="title"/>
          </p:nvPr>
        </p:nvSpPr>
        <p:spPr>
          <a:xfrm>
            <a:off x="2301240" y="-281989"/>
            <a:ext cx="11231880" cy="1325563"/>
          </a:xfrm>
        </p:spPr>
        <p:txBody>
          <a:bodyPr/>
          <a:lstStyle/>
          <a:p>
            <a:r>
              <a:rPr lang="en-US" dirty="0"/>
              <a:t>Practical activity ideas </a:t>
            </a:r>
          </a:p>
        </p:txBody>
      </p:sp>
      <p:sp>
        <p:nvSpPr>
          <p:cNvPr id="3" name="Rectangle 2">
            <a:extLst>
              <a:ext uri="{FF2B5EF4-FFF2-40B4-BE49-F238E27FC236}">
                <a16:creationId xmlns:a16="http://schemas.microsoft.com/office/drawing/2014/main" id="{555C246E-7084-4EA0-9840-8B6BB24C3EBD}"/>
              </a:ext>
            </a:extLst>
          </p:cNvPr>
          <p:cNvSpPr/>
          <p:nvPr/>
        </p:nvSpPr>
        <p:spPr>
          <a:xfrm>
            <a:off x="618978" y="1449874"/>
            <a:ext cx="11015004" cy="2988447"/>
          </a:xfrm>
          <a:prstGeom prst="rect">
            <a:avLst/>
          </a:prstGeom>
          <a:solidFill>
            <a:schemeClr val="accent4">
              <a:lumMod val="20000"/>
              <a:lumOff val="80000"/>
            </a:schemeClr>
          </a:solidFill>
        </p:spPr>
        <p:txBody>
          <a:bodyPr wrap="square">
            <a:spAutoFit/>
          </a:bodyPr>
          <a:lstStyle/>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child development theories of Freud and Erikson provide insight into how kids can be nurtured and developed. According to these two philosophies, children nurtured, cared for, and developed grow healthy and sound. </a:t>
            </a:r>
          </a:p>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Based on these principles, parents and careers can understand how to assist youngsters in developing into healthy individuals with advanced cognitive, motor, and behavioral abilities</a:t>
            </a:r>
            <a:r>
              <a:rPr lang="en-US" dirty="0">
                <a:latin typeface="Times New Roman" panose="02020603050405020304" pitchFamily="18" charset="0"/>
                <a:ea typeface="Times New Roman" panose="02020603050405020304" pitchFamily="18" charset="0"/>
                <a:cs typeface="Times New Roman" panose="02020603050405020304" pitchFamily="18" charset="0"/>
              </a:rPr>
              <a:t> </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If children continue to get emotional support throughout their childhood, they will develop into better adults.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6586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E2F34-5F97-4AD6-ACE2-04BB5E5E44F9}"/>
              </a:ext>
            </a:extLst>
          </p:cNvPr>
          <p:cNvSpPr>
            <a:spLocks noGrp="1"/>
          </p:cNvSpPr>
          <p:nvPr>
            <p:ph type="title"/>
          </p:nvPr>
        </p:nvSpPr>
        <p:spPr/>
        <p:txBody>
          <a:bodyPr/>
          <a:lstStyle/>
          <a:p>
            <a:r>
              <a:rPr lang="en-US" dirty="0"/>
              <a:t>CONCLUSION </a:t>
            </a:r>
          </a:p>
        </p:txBody>
      </p:sp>
      <p:sp>
        <p:nvSpPr>
          <p:cNvPr id="3" name="Rectangle 2">
            <a:extLst>
              <a:ext uri="{FF2B5EF4-FFF2-40B4-BE49-F238E27FC236}">
                <a16:creationId xmlns:a16="http://schemas.microsoft.com/office/drawing/2014/main" id="{7B0A4DF7-B282-4931-B6AD-8A15643BAD0F}"/>
              </a:ext>
            </a:extLst>
          </p:cNvPr>
          <p:cNvSpPr/>
          <p:nvPr/>
        </p:nvSpPr>
        <p:spPr>
          <a:xfrm>
            <a:off x="293077" y="2208625"/>
            <a:ext cx="11605846" cy="3439852"/>
          </a:xfrm>
          <a:prstGeom prst="rect">
            <a:avLst/>
          </a:prstGeom>
          <a:solidFill>
            <a:schemeClr val="tx2">
              <a:lumMod val="20000"/>
              <a:lumOff val="80000"/>
            </a:schemeClr>
          </a:solidFill>
        </p:spPr>
        <p:txBody>
          <a:bodyPr wrap="square">
            <a:spAutoFit/>
          </a:bodyPr>
          <a:lstStyle/>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To conclude, development refers to changes in your child's physical development. Additionally, it encompasses changes in your child's social, emotional, behavioral, cognitive, and communication abilities. Each of these development sectors is interconnected, and each is dependent on and affects the others.</a:t>
            </a:r>
          </a:p>
          <a:p>
            <a:pPr indent="457200" algn="just">
              <a:lnSpc>
                <a:spcPct val="200000"/>
              </a:lnSpc>
              <a:spcAft>
                <a:spcPts val="800"/>
              </a:spcAft>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During the first five years of a child's existence, events and relationships encourage their growth, leading to millions of brain connections. Children's brains develop faster during their first five years of life than at any period in their lives. During this time, the foundation for future learning, healthcare, and behavior is laid.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05302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811</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 Psychology in Health and Social Care </vt:lpstr>
      <vt:lpstr>INTRODUCTION </vt:lpstr>
      <vt:lpstr>Psychological theories :Freud’s theory of psychosexual development</vt:lpstr>
      <vt:lpstr>Erikson’s theory of lifespan development. </vt:lpstr>
      <vt:lpstr>Practical activity ideas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Hp</dc:creator>
  <cp:lastModifiedBy>Hp</cp:lastModifiedBy>
  <cp:revision>4</cp:revision>
  <dcterms:created xsi:type="dcterms:W3CDTF">2021-10-17T04:07:10Z</dcterms:created>
  <dcterms:modified xsi:type="dcterms:W3CDTF">2021-10-17T04:28:41Z</dcterms:modified>
</cp:coreProperties>
</file>