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9" r:id="rId1"/>
    <p:sldMasterId id="2147483660" r:id="rId2"/>
  </p:sldMasterIdLst>
  <p:notesMasterIdLst>
    <p:notesMasterId r:id="rId53"/>
  </p:notesMasterIdLst>
  <p:sldIdLst>
    <p:sldId id="286" r:id="rId3"/>
    <p:sldId id="256" r:id="rId4"/>
    <p:sldId id="287" r:id="rId5"/>
    <p:sldId id="429" r:id="rId6"/>
    <p:sldId id="430" r:id="rId7"/>
    <p:sldId id="431" r:id="rId8"/>
    <p:sldId id="432" r:id="rId9"/>
    <p:sldId id="297" r:id="rId10"/>
    <p:sldId id="291" r:id="rId11"/>
    <p:sldId id="404" r:id="rId12"/>
    <p:sldId id="433" r:id="rId13"/>
    <p:sldId id="263" r:id="rId14"/>
    <p:sldId id="270" r:id="rId15"/>
    <p:sldId id="434" r:id="rId16"/>
    <p:sldId id="435" r:id="rId17"/>
    <p:sldId id="273" r:id="rId18"/>
    <p:sldId id="274" r:id="rId19"/>
    <p:sldId id="275" r:id="rId20"/>
    <p:sldId id="277" r:id="rId21"/>
    <p:sldId id="436" r:id="rId22"/>
    <p:sldId id="284" r:id="rId23"/>
    <p:sldId id="437" r:id="rId24"/>
    <p:sldId id="438" r:id="rId25"/>
    <p:sldId id="440" r:id="rId26"/>
    <p:sldId id="412" r:id="rId27"/>
    <p:sldId id="414" r:id="rId28"/>
    <p:sldId id="441" r:id="rId29"/>
    <p:sldId id="384" r:id="rId30"/>
    <p:sldId id="391" r:id="rId31"/>
    <p:sldId id="476" r:id="rId32"/>
    <p:sldId id="395" r:id="rId33"/>
    <p:sldId id="491" r:id="rId34"/>
    <p:sldId id="397" r:id="rId35"/>
    <p:sldId id="399" r:id="rId36"/>
    <p:sldId id="401" r:id="rId37"/>
    <p:sldId id="407" r:id="rId38"/>
    <p:sldId id="408" r:id="rId39"/>
    <p:sldId id="409" r:id="rId40"/>
    <p:sldId id="416" r:id="rId41"/>
    <p:sldId id="418" r:id="rId42"/>
    <p:sldId id="419" r:id="rId43"/>
    <p:sldId id="420" r:id="rId44"/>
    <p:sldId id="421" r:id="rId45"/>
    <p:sldId id="422" r:id="rId46"/>
    <p:sldId id="423" r:id="rId47"/>
    <p:sldId id="425" r:id="rId48"/>
    <p:sldId id="458" r:id="rId49"/>
    <p:sldId id="367" r:id="rId50"/>
    <p:sldId id="317" r:id="rId51"/>
    <p:sldId id="305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8775" autoAdjust="0"/>
  </p:normalViewPr>
  <p:slideViewPr>
    <p:cSldViewPr>
      <p:cViewPr varScale="1">
        <p:scale>
          <a:sx n="46" d="100"/>
          <a:sy n="46" d="100"/>
        </p:scale>
        <p:origin x="17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viewProps" Target="viewProp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tableStyles" Target="tableStyle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C4F1E7-632E-4EFC-8D9D-F492D50888A9}" type="datetimeFigureOut">
              <a:rPr lang="en-US" smtClean="0"/>
              <a:pPr/>
              <a:t>4/23/2025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C473D7-50BF-4AD3-B2BA-EE8A81C88AF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67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9366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05896E-A7F3-6AEC-8EBC-B43D1318BA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61FFC-24BB-2879-D1D4-E2459DB3A53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01512B0-93DE-9256-0D6C-747209DE0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5FD10-AACE-71AE-43F9-26615DE2442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187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32E3FB-86E7-1B26-B85A-8DF646D852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544FD0-FA70-52F2-9D03-0B8DD59DE6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F736D9-B197-ACF3-AD28-A1CF5830F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EAC428-147E-4A09-1EE9-64952706AF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770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62327B-6919-EF85-462A-EA696C11C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EE13-AC9C-A893-0D3F-9ACE055A2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654197-1220-C4D7-DF19-C39AF4A056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85366-6A59-7FFB-8AD1-9402B0EB87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0687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860628-150C-0F0C-9D53-CD32C5B3E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965A926-9638-30FB-428E-F813A9D5E4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5EE992-BEDD-A1DA-0A26-372330B66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C4CCDC-7032-FC61-B6C9-18DF48441A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8218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43664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91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3A359B-3CAE-499E-D050-A504D710DB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64D0FA-DDEB-88CB-94BF-349B8078CB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A84752-C04B-FBFB-7907-9D6E2525A1B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4DBBA-225B-A920-55F9-DCF4AB5522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0001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8508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119815-C334-3B65-2D0A-16C892C7A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7172BDC-10CA-0E93-2712-71A2A528AD6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9C446DA-B120-9023-9055-69AD9A1A7B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3A1637-65F4-EB26-9EF5-1F38CD4E83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C473D7-50BF-4AD3-B2BA-EE8A81C88AF5}" type="slidenum">
              <a:rPr lang="en-US" smtClean="0"/>
              <a:pPr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269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blue and white background">
            <a:extLst>
              <a:ext uri="{FF2B5EF4-FFF2-40B4-BE49-F238E27FC236}">
                <a16:creationId xmlns:a16="http://schemas.microsoft.com/office/drawing/2014/main" id="{6A6D4F36-BF2E-B68C-43EF-D8262E60A69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22A405-80A5-9493-8090-0F1E647C05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BB9B3F-3061-4BC2-770C-DC75D7BEA1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9FA97C-CF47-C5F2-48D8-CDB381ED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90846-A3AA-932A-D777-DFD6C467A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CE940-8C24-93DE-376C-DC0F5CC2D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514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E4072-EAC4-284A-A542-05D7A538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4DEF2-D51D-AF96-4853-C844D3FFD5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9EAC53-3E62-BE33-A640-7C7B30CC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EFA273-3C5E-85DC-D5F3-327857CE6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4CF6A-522E-E1CE-1C80-CDC7A1153C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030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9CBC9-F0FA-7BDC-CE16-AD951B726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15260D-BAB0-318A-47EE-1E8125537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57B5C-45AD-D0F9-3F32-B79D2C0E00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FE921-D1B4-6ABA-C628-C7376A864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C3C66-81C6-EF71-B402-97542AEA0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74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17459-A5AE-09E8-E7D2-116B1D193D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1A17F-B740-6C93-276A-21961D2AC0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FE4A48-F86A-7C75-3CC3-5453FF117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4815FE-B276-33FB-3CCB-519598A82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3D01D9-3A5F-51AC-555F-B10B809E18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3F3694-2173-A985-FEFD-720BBAB72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621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9B47-B33C-F6E2-6D3D-8F83403261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F913CB-5D92-C570-17C3-F5C8D8075B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545C7-56C9-3501-8918-7FCD18759A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B7F240-CBF3-91B3-0258-A73B7F1BC9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6DF9CC-2FEC-E875-F9E7-B005BDF13B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A5DA4E-5F80-7D4D-9119-FF66BB163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FEA97B-A84D-EAF3-9821-033A06AEA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5F78BC-2D8C-0FD2-917C-AB96DAB23A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122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3BB43-3C7A-2B44-8187-F1931C366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C2C2BC-76BF-6659-43A3-4D48322C81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CDCFDB-514B-A17A-219C-948302A2F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FFFEE-3AEB-B29A-9A70-AB6B36210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52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A39FAC-5266-EDE7-E5E5-0F8D8C675A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B932DC-AF04-DB0A-0B33-82AEE165F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95A193-9012-D234-21C1-AE274DA78E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9987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6A43F0-A3B1-0D0E-2264-C8429064E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B72D0-1C2F-B1AE-86D7-CC9013A82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77700C-B517-B736-4580-74BC59C389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4FB02-1DFD-86BB-5825-5F22BDDC70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986DD5-B991-1427-0298-E9A50D1E6A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9C4FC2-7F05-C96D-6431-9A46FEE30B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594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E6AC8-7527-D886-8B60-594495CBEB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79C348-9B62-6412-6603-CAB348339B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6B25A-BA6E-E654-DE58-BFF30D52AE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8BDD27-63A7-4CE6-7335-9EA54A499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71B3C-EE27-231F-89CA-0B4F92B3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DBACD4-856E-EF97-9EBA-21084F748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611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A8488-F747-7E3F-472A-D273F54E0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32737-6DE1-94D9-3BAB-D61FF79821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ED2ED3-3538-ACB4-BB51-5C5B94B58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3975-4CD1-7984-F0F0-BDEC86CEA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7E646-FF73-720F-7467-0E4A8CA29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726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C7482B-FF40-39AF-C947-2F282AF26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F8E75B-04D9-EBD4-A4C4-5DE3CF6B57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C54D-B69B-DDCC-82D7-AC63D1982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D1FFD-51FA-56E5-2FFC-6EED317EA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8E92DF-068C-8967-2F64-F9130FE4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5748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A4104-DC2A-1991-0C75-40A70920F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82CA62-E9F4-2B7E-94F4-A0832EEB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5FDAA-ED5B-833D-BDDC-D7529B66C3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5CE30-D92B-859D-B677-075E373DE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57862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7323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_design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84524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_no desig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1001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2178120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178119"/>
            <a:ext cx="3886200" cy="416322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0494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765817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2102404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937339"/>
            <a:ext cx="3868340" cy="34064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2102398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37327"/>
            <a:ext cx="3887391" cy="34064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4341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69118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95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46C078-FADC-8768-DDE6-30254F3A2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CD416-FBDF-E5B2-36B0-B185923E92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A71F6-84F8-8804-18EF-9EF37E0F0E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04CF764-6536-4DB0-B2B5-0387957011F9}" type="datetimeFigureOut">
              <a:rPr lang="en-GB" smtClean="0"/>
              <a:t>23/04/2025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32126-4C5C-E356-1F07-A8326CCD46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D5DFD-28C6-E521-6ED7-71C57E690B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5501F6E-FD55-48BA-AB13-579BA5A735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01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background with blue and black text&#10;&#10;AI-generated content may be incorrect.">
            <a:extLst>
              <a:ext uri="{FF2B5EF4-FFF2-40B4-BE49-F238E27FC236}">
                <a16:creationId xmlns:a16="http://schemas.microsoft.com/office/drawing/2014/main" id="{333356E3-EE59-4083-FFE1-52D3993B6275}"/>
              </a:ext>
            </a:extLst>
          </p:cNvPr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769"/>
            <a:ext cx="9144000" cy="681246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2057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62F59-9C4E-4709-9842-9496C6D856C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707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1" r:id="rId2"/>
    <p:sldLayoutId id="2147483662" r:id="rId3"/>
    <p:sldLayoutId id="2147483665" r:id="rId4"/>
    <p:sldLayoutId id="2147483666" r:id="rId5"/>
    <p:sldLayoutId id="2147483667" r:id="rId6"/>
    <p:sldLayoutId id="2147483668" r:id="rId7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515938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855663" indent="-279400" algn="l" defTabSz="914400" rtl="0" eaLnBrk="1" latinLnBrk="0" hangingPunct="1">
        <a:lnSpc>
          <a:spcPct val="100000"/>
        </a:lnSpc>
        <a:spcBef>
          <a:spcPts val="500"/>
        </a:spcBef>
        <a:buFont typeface="Courier New" panose="02070309020205020404" pitchFamily="49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87338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663" indent="-347663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79FEC7-1822-AE1C-8626-751136DADA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International Marketing: Principles and Practices</a:t>
            </a:r>
            <a:br>
              <a:rPr lang="en-GB" dirty="0"/>
            </a:br>
            <a:r>
              <a:rPr lang="en-GB" sz="3600" dirty="0"/>
              <a:t>LCMB 7026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B7AD84-1DC5-3A74-362C-755C412535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WEEK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5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Week Seven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609600" y="2362200"/>
            <a:ext cx="7924800" cy="1066800"/>
          </a:xfrm>
        </p:spPr>
        <p:txBody>
          <a:bodyPr>
            <a:normAutofit fontScale="92500" lnSpcReduction="10000"/>
          </a:bodyPr>
          <a:lstStyle/>
          <a:p>
            <a:r>
              <a:rPr lang="en-GB" sz="3600" b="1" dirty="0"/>
              <a:t>International Pricing Strategies and Promotions</a:t>
            </a:r>
          </a:p>
        </p:txBody>
      </p:sp>
    </p:spTree>
    <p:extLst>
      <p:ext uri="{BB962C8B-B14F-4D97-AF65-F5344CB8AC3E}">
        <p14:creationId xmlns:p14="http://schemas.microsoft.com/office/powerpoint/2010/main" val="27496587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A51F7F-6DF7-DE54-0134-5ADFC26681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3BDD-AC04-29F2-0AF6-6DE3C2E43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Last week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A09CADA7-44A3-5A66-193B-3509E62450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39" y="1115615"/>
            <a:ext cx="6858000" cy="585152"/>
          </a:xfrm>
        </p:spPr>
        <p:txBody>
          <a:bodyPr>
            <a:normAutofit/>
          </a:bodyPr>
          <a:lstStyle/>
          <a:p>
            <a:pPr algn="l"/>
            <a:r>
              <a:rPr lang="en-US" sz="2800" b="1" dirty="0"/>
              <a:t>We have covered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A6B386E-8799-835E-706A-AD5CD8EA9D30}"/>
              </a:ext>
            </a:extLst>
          </p:cNvPr>
          <p:cNvSpPr>
            <a:spLocks noGrp="1"/>
          </p:cNvSpPr>
          <p:nvPr/>
        </p:nvSpPr>
        <p:spPr>
          <a:xfrm>
            <a:off x="718930" y="1972813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Basic product categories and product dimensions available in domestic and international markets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How standardisation and adaptation programs combine to achieve greater international marketing effectiveness.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Understand the role that brand development and management play in international marketing.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762420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B7DAC0-A6D0-9C60-F860-2F190B9151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11BDF-A0F4-B578-6BB5-B5EEEA73D0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7B1D7FA-A318-75ED-882C-B299B064214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Which is NOT a demographic market segment characteristic?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a. age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b. gender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c. psychographics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d. ethnicity</a:t>
            </a:r>
          </a:p>
          <a:p>
            <a:pPr marL="457200" lvl="1" indent="0">
              <a:buClr>
                <a:srgbClr val="0070C0"/>
              </a:buClr>
              <a:buNone/>
            </a:pPr>
            <a:r>
              <a:rPr lang="en-GB" sz="2200" dirty="0"/>
              <a:t>e. income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7440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B443F2-5B35-F9FA-83DD-C9A602DD5D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9CAA8-2202-3421-3AC1-0181FF4ADE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892DE160-27AC-B3F0-4672-DB5E3DC2B0B7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78486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Promoting “reduced fat” for food items uses which method of product positioning?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development processes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competitive offerings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form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product creation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138389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2DB9E9-12C5-EB49-101A-1F7F013626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824FC5-A043-DCF7-7777-46EF82C6EA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CB6954-6EE0-17FC-A540-2BD5C3FCABED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Effective positioning in international marketing can be achieved by emphasizing all of the following EXCEPT ______.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a. product attributes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b. product assessment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c. use or application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d. product class</a:t>
            </a:r>
          </a:p>
          <a:p>
            <a:pPr marL="400050" lvl="1" indent="0">
              <a:buClr>
                <a:srgbClr val="0070C0"/>
              </a:buClr>
              <a:buNone/>
            </a:pPr>
            <a:r>
              <a:rPr lang="en-GB" sz="2200" dirty="0"/>
              <a:t>e. cultural symbols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90667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77C6D-1CF0-60EF-3226-6B45494E69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EB309-DDFE-A80F-6458-8B4FDFD8B9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429734"/>
            <a:ext cx="7772400" cy="914400"/>
          </a:xfrm>
        </p:spPr>
        <p:txBody>
          <a:bodyPr anchor="t">
            <a:noAutofit/>
          </a:bodyPr>
          <a:lstStyle/>
          <a:p>
            <a:r>
              <a:rPr lang="en-US" sz="4800" b="1" dirty="0">
                <a:highlight>
                  <a:srgbClr val="FFFF00"/>
                </a:highlight>
              </a:rPr>
              <a:t>To refresh your memory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74D6FE-18FF-9BFB-3624-3F612A1AC4B0}"/>
              </a:ext>
            </a:extLst>
          </p:cNvPr>
          <p:cNvSpPr>
            <a:spLocks noGrp="1"/>
          </p:cNvSpPr>
          <p:nvPr/>
        </p:nvSpPr>
        <p:spPr>
          <a:xfrm>
            <a:off x="718930" y="1676400"/>
            <a:ext cx="804407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600" dirty="0"/>
              <a:t>Strategic indicators include all of the following except: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A)	Profitability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B)	Market share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C)	Corporate/brand image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D)	Overall sales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	E)	Levels of success of competitors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859085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9E63B6B6-2308-75A2-4077-4F635D522B60}"/>
              </a:ext>
            </a:extLst>
          </p:cNvPr>
          <p:cNvSpPr>
            <a:spLocks noGrp="1"/>
          </p:cNvSpPr>
          <p:nvPr/>
        </p:nvSpPr>
        <p:spPr>
          <a:xfrm>
            <a:off x="171450" y="990600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After reading and studying this session, you will be able to: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600" dirty="0"/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the most common strategic objectives associated with prices and what methods may be used to achieve those objectives.</a:t>
            </a:r>
          </a:p>
          <a:p>
            <a:pPr lvl="1"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Understand traditional and culturally based types of advertising appeals that marketing professionals use.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i="1" dirty="0"/>
          </a:p>
          <a:p>
            <a:pPr marL="0" indent="0">
              <a:buNone/>
            </a:pPr>
            <a:endParaRPr lang="en-GB" sz="2600" dirty="0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7818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858292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F9C1B-1B28-AB7B-B2EE-F3352D1FBF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993D3-C6D2-43B2-C881-5DD90639C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0" y="762000"/>
            <a:ext cx="7924800" cy="533400"/>
          </a:xfrm>
        </p:spPr>
        <p:txBody>
          <a:bodyPr anchor="t">
            <a:noAutofit/>
          </a:bodyPr>
          <a:lstStyle/>
          <a:p>
            <a:r>
              <a:rPr lang="en-US" sz="2400" b="1" dirty="0"/>
              <a:t>How does today’s session link to your assessment?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27B11CC0-EB0C-EE8D-B5D4-812D9E8E8D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800" y="1524000"/>
            <a:ext cx="8534400" cy="3810000"/>
          </a:xfrm>
        </p:spPr>
        <p:txBody>
          <a:bodyPr>
            <a:noAutofit/>
          </a:bodyPr>
          <a:lstStyle/>
          <a:p>
            <a:pPr marL="342900" marR="4572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Choose one of these brands below:</a:t>
            </a:r>
          </a:p>
          <a:p>
            <a:pPr marL="800100" marR="457200" lvl="1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Red Bull 			c. H&amp;M</a:t>
            </a:r>
          </a:p>
          <a:p>
            <a:pPr marL="800100" marR="457200" lvl="1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McDonalds</a:t>
            </a:r>
            <a:r>
              <a:rPr lang="en-GB" sz="1800" dirty="0">
                <a:latin typeface="+mj-lt"/>
                <a:ea typeface="Times New Roman" panose="02020603050405020304" pitchFamily="18" charset="0"/>
              </a:rPr>
              <a:t>		d.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Facebook 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Name two countries where the chosen brand could be found. For example, H&amp;M's in the UK and India.</a:t>
            </a:r>
          </a:p>
          <a:p>
            <a:pPr marL="342900" lvl="0" indent="-342900" algn="l">
              <a:lnSpc>
                <a:spcPct val="115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Analyse the brand's marketing strategies in those countries. Your analysis should cover the following components: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Overview</a:t>
            </a:r>
            <a:r>
              <a:rPr lang="en-GB" sz="1800" b="1" dirty="0">
                <a:effectLst/>
                <a:latin typeface="+mj-lt"/>
                <a:ea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of the chosen brand and its operation in the </a:t>
            </a:r>
            <a:r>
              <a:rPr lang="en-GB" sz="1800" b="1" dirty="0">
                <a:effectLst/>
                <a:latin typeface="+mj-lt"/>
                <a:ea typeface="Times New Roman" panose="02020603050405020304" pitchFamily="18" charset="0"/>
              </a:rPr>
              <a:t>chosen countries</a:t>
            </a: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.    </a:t>
            </a:r>
          </a:p>
          <a:p>
            <a:pPr marL="742950" lvl="1" indent="-285750" algn="l">
              <a:lnSpc>
                <a:spcPct val="115000"/>
              </a:lnSpc>
              <a:spcBef>
                <a:spcPts val="0"/>
              </a:spcBef>
              <a:buFont typeface="+mj-lt"/>
              <a:buAutoNum type="alphaLcPeriod"/>
            </a:pPr>
            <a:r>
              <a:rPr lang="en-GB" sz="1800" dirty="0">
                <a:effectLst/>
                <a:latin typeface="+mj-lt"/>
                <a:ea typeface="Times New Roman" panose="02020603050405020304" pitchFamily="18" charset="0"/>
              </a:rPr>
              <a:t>Comparison and contrast of: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Cultural and social context of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+mj-lt"/>
                <a:ea typeface="Times New Roman" panose="02020603050405020304" pitchFamily="18" charset="0"/>
              </a:rPr>
              <a:t>STP strategies in Country A and Country B</a:t>
            </a:r>
          </a:p>
          <a:p>
            <a:pPr marL="1143000" lvl="2" indent="-228600" algn="l">
              <a:lnSpc>
                <a:spcPct val="115000"/>
              </a:lnSpc>
              <a:spcBef>
                <a:spcPts val="0"/>
              </a:spcBef>
              <a:buFont typeface="Symbol" panose="05050102010706020507" pitchFamily="18" charset="2"/>
              <a:buChar char=""/>
            </a:pPr>
            <a:r>
              <a:rPr lang="en-GB" b="1" dirty="0">
                <a:effectLst/>
                <a:highlight>
                  <a:srgbClr val="FFFF00"/>
                </a:highlight>
                <a:latin typeface="+mj-lt"/>
                <a:ea typeface="Times New Roman" panose="02020603050405020304" pitchFamily="18" charset="0"/>
              </a:rPr>
              <a:t>Marketing mix (7Ps) strategies in Country A and Country B</a:t>
            </a:r>
          </a:p>
          <a:p>
            <a:endParaRPr lang="en-GB" sz="1800" b="1" dirty="0"/>
          </a:p>
        </p:txBody>
      </p:sp>
      <p:sp>
        <p:nvSpPr>
          <p:cNvPr id="6" name="Arrow: Left 5">
            <a:extLst>
              <a:ext uri="{FF2B5EF4-FFF2-40B4-BE49-F238E27FC236}">
                <a16:creationId xmlns:a16="http://schemas.microsoft.com/office/drawing/2014/main" id="{53E76E74-8DBE-AC4F-7B46-66079E0391A6}"/>
              </a:ext>
            </a:extLst>
          </p:cNvPr>
          <p:cNvSpPr/>
          <p:nvPr/>
        </p:nvSpPr>
        <p:spPr>
          <a:xfrm>
            <a:off x="7924800" y="4953000"/>
            <a:ext cx="533400" cy="381000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752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4C449D-D258-E6AC-B6D3-E61B84AB47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3F511-3F58-264D-3964-FF2EC27F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84B75-B3CA-1794-AA38-6213CC6C2C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the most common strategic objectives associated with prices and what methods may be used to achieve those objectives.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10C7DB-1A0E-1212-E706-8EEE04DBC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664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4EB4B-9986-E6B0-25E1-97D906FCB8EE}"/>
              </a:ext>
            </a:extLst>
          </p:cNvPr>
          <p:cNvSpPr txBox="1">
            <a:spLocks/>
          </p:cNvSpPr>
          <p:nvPr/>
        </p:nvSpPr>
        <p:spPr>
          <a:xfrm>
            <a:off x="685800" y="429734"/>
            <a:ext cx="7772400" cy="914400"/>
          </a:xfrm>
          <a:prstGeom prst="rect">
            <a:avLst/>
          </a:prstGeom>
        </p:spPr>
        <p:txBody>
          <a:bodyPr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dirty="0">
                <a:highlight>
                  <a:srgbClr val="FFFF00"/>
                </a:highlight>
              </a:rPr>
              <a:t>International Pricing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9189EB-37CB-301E-9F77-10C68E50544E}"/>
              </a:ext>
            </a:extLst>
          </p:cNvPr>
          <p:cNvSpPr>
            <a:spLocks noGrp="1"/>
          </p:cNvSpPr>
          <p:nvPr/>
        </p:nvSpPr>
        <p:spPr>
          <a:xfrm>
            <a:off x="171450" y="1344134"/>
            <a:ext cx="8801100" cy="4495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  <a:buNone/>
            </a:pPr>
            <a:r>
              <a:rPr lang="en-GB" sz="2600" dirty="0"/>
              <a:t>Price is the amount a person, company, or government charges for a good or service.</a:t>
            </a:r>
            <a:endParaRPr lang="en-GB" sz="22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6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While doing business internationally, every form of pricing should be adapted to international operations.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  <a:p>
            <a:pPr marL="0" indent="0">
              <a:buClr>
                <a:srgbClr val="0070C0"/>
              </a:buClr>
              <a:buNone/>
            </a:pPr>
            <a:r>
              <a:rPr lang="en-GB" sz="2600" dirty="0"/>
              <a:t>International pricing deals with complications of the payment system, types of currencies and currency value fluctuation, and other differences such as negotiation, discount and bartering </a:t>
            </a:r>
          </a:p>
        </p:txBody>
      </p:sp>
    </p:spTree>
    <p:extLst>
      <p:ext uri="{BB962C8B-B14F-4D97-AF65-F5344CB8AC3E}">
        <p14:creationId xmlns:p14="http://schemas.microsoft.com/office/powerpoint/2010/main" val="17195309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136524"/>
            <a:ext cx="7886700" cy="897619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Price and perception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133600" y="859972"/>
            <a:ext cx="5600701" cy="2405670"/>
          </a:xfr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A63DF7-27E7-032B-EE3F-39DAC7337A37}"/>
              </a:ext>
            </a:extLst>
          </p:cNvPr>
          <p:cNvSpPr txBox="1">
            <a:spLocks/>
          </p:cNvSpPr>
          <p:nvPr/>
        </p:nvSpPr>
        <p:spPr>
          <a:xfrm>
            <a:off x="628650" y="3200400"/>
            <a:ext cx="7886700" cy="41529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b="1" dirty="0"/>
              <a:t>Three items influence perceptions of price</a:t>
            </a:r>
          </a:p>
          <a:p>
            <a:r>
              <a:rPr lang="en-US" sz="2000" b="1" dirty="0"/>
              <a:t>Perceptions of value </a:t>
            </a:r>
            <a:r>
              <a:rPr lang="en-US" sz="2000" dirty="0"/>
              <a:t>are most dramatically influenced by comparisons of the item’s price to its quality. </a:t>
            </a:r>
          </a:p>
          <a:p>
            <a:r>
              <a:rPr lang="en-US" sz="2000" dirty="0"/>
              <a:t>Many goods and services contain </a:t>
            </a:r>
            <a:r>
              <a:rPr lang="en-US" sz="2000" b="1" dirty="0"/>
              <a:t>emotional components </a:t>
            </a:r>
            <a:r>
              <a:rPr lang="en-US" sz="2000" dirty="0"/>
              <a:t>that affect value judgments and influence purchase decisions.</a:t>
            </a:r>
          </a:p>
          <a:p>
            <a:r>
              <a:rPr lang="en-US" sz="2000" dirty="0"/>
              <a:t>Price also reflects an individual’s immediate circumstances </a:t>
            </a:r>
            <a:r>
              <a:rPr lang="en-US" sz="2000" b="1" dirty="0"/>
              <a:t>(situational factors)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96847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objectives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76400" y="1223014"/>
            <a:ext cx="5791200" cy="427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9312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A5620-C5F0-E5DF-8985-F7F0CC6101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EBF45-81C6-5783-C7F0-4343596BC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879" y="-9384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pricing methods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D98D6-A488-ADE5-E5B4-478CDDF0A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7A087-2D99-7E7B-8936-4A9C7AEBE7BD}"/>
              </a:ext>
            </a:extLst>
          </p:cNvPr>
          <p:cNvSpPr>
            <a:spLocks noGrp="1"/>
          </p:cNvSpPr>
          <p:nvPr/>
        </p:nvSpPr>
        <p:spPr>
          <a:xfrm>
            <a:off x="171450" y="1497700"/>
            <a:ext cx="8801100" cy="34553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Cost-based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Demand/Supply-based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Competition-based pricing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q"/>
            </a:pPr>
            <a:r>
              <a:rPr lang="en-GB" sz="2600" dirty="0"/>
              <a:t>Profit-based pricing</a:t>
            </a:r>
            <a:endParaRPr lang="en-GB" sz="2200" dirty="0"/>
          </a:p>
          <a:p>
            <a:pPr marL="0" indent="0">
              <a:buClr>
                <a:srgbClr val="0070C0"/>
              </a:buClr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420238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1 of 4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219200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/>
              <a:t>Cost-based</a:t>
            </a:r>
            <a:r>
              <a:rPr lang="en-US" dirty="0"/>
              <a:t> pricing begins with a careful assessment of all costs associated with producing and selling an item. </a:t>
            </a:r>
          </a:p>
          <a:p>
            <a:r>
              <a:rPr lang="en-US" dirty="0"/>
              <a:t>Total costs constitute the total dollar amount assigned to a product and are calculated by adding total </a:t>
            </a:r>
            <a:r>
              <a:rPr lang="en-US" b="1" dirty="0"/>
              <a:t>fixed costs </a:t>
            </a:r>
            <a:r>
              <a:rPr lang="en-US" dirty="0"/>
              <a:t>to the sum of all </a:t>
            </a:r>
            <a:r>
              <a:rPr lang="en-US" b="1" dirty="0"/>
              <a:t>variable costs</a:t>
            </a:r>
            <a:r>
              <a:rPr lang="en-US" dirty="0"/>
              <a:t>. </a:t>
            </a:r>
          </a:p>
          <a:p>
            <a:r>
              <a:rPr lang="en-US" dirty="0"/>
              <a:t>Variable costs are those associated with the production and sale of each item.</a:t>
            </a:r>
          </a:p>
          <a:p>
            <a:pPr lvl="1"/>
            <a:r>
              <a:rPr lang="en-GB" dirty="0"/>
              <a:t> The cost of raw materials, labour, storage, shipping, and commissions varies</a:t>
            </a:r>
            <a:r>
              <a:rPr lang="en-US" dirty="0"/>
              <a:t> with the number of units produced and sold. </a:t>
            </a:r>
          </a:p>
          <a:p>
            <a:r>
              <a:rPr lang="en-US" dirty="0"/>
              <a:t>Fixed costs remain constant regardless of volume sold. </a:t>
            </a:r>
          </a:p>
          <a:p>
            <a:pPr lvl="1"/>
            <a:r>
              <a:rPr lang="en-US" dirty="0"/>
              <a:t>Rent payments, instalment payments on machinery purchases, interest on debt, and licensing fees remain the same regardless of the level of production. </a:t>
            </a:r>
          </a:p>
          <a:p>
            <a:pPr lvl="1"/>
            <a:r>
              <a:rPr lang="en-US" dirty="0"/>
              <a:t>Fixed costs can be allocated to each unit as fixed costs per unit.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84737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410" y="757579"/>
            <a:ext cx="7886700" cy="1325563"/>
          </a:xfrm>
        </p:spPr>
        <p:txBody>
          <a:bodyPr/>
          <a:lstStyle/>
          <a:p>
            <a:r>
              <a:rPr lang="en-US" dirty="0"/>
              <a:t>Break-even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94404"/>
            <a:ext cx="3886200" cy="4163227"/>
          </a:xfrm>
        </p:spPr>
        <p:txBody>
          <a:bodyPr/>
          <a:lstStyle/>
          <a:p>
            <a:r>
              <a:rPr lang="en-US" dirty="0"/>
              <a:t>A common method employed to discover the relationships between costs and price is a break-even analysis.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985532" y="1858963"/>
            <a:ext cx="4953000" cy="3546160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7759F00-6DD0-A293-E002-F7E7902988FA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2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0001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7651" y="688702"/>
            <a:ext cx="7886700" cy="1325563"/>
          </a:xfrm>
        </p:spPr>
        <p:txBody>
          <a:bodyPr/>
          <a:lstStyle/>
          <a:p>
            <a:r>
              <a:rPr lang="en-US" dirty="0"/>
              <a:t>Cost-plus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30777" y="1600200"/>
            <a:ext cx="4515939" cy="4419600"/>
          </a:xfrm>
        </p:spPr>
        <p:txBody>
          <a:bodyPr>
            <a:normAutofit/>
          </a:bodyPr>
          <a:lstStyle/>
          <a:p>
            <a:r>
              <a:rPr lang="en-US" dirty="0"/>
              <a:t>Cost-plus pricing involves setting the product’s price based on fixed costs, variable costs, plus the desired profit margin for each item. </a:t>
            </a:r>
          </a:p>
          <a:p>
            <a:r>
              <a:rPr lang="en-US" dirty="0"/>
              <a:t>Cost-plus pricing can be employed in cases where costs are unknown or hard to predict, and when company leaders want to ensure a certain level of profit regardless of the costs incurred. 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3000" y="1828800"/>
            <a:ext cx="4000500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2E1911D-B224-EC94-19C5-E03BD19C01FD}"/>
              </a:ext>
            </a:extLst>
          </p:cNvPr>
          <p:cNvSpPr txBox="1">
            <a:spLocks/>
          </p:cNvSpPr>
          <p:nvPr/>
        </p:nvSpPr>
        <p:spPr>
          <a:xfrm>
            <a:off x="628650" y="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3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6044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664" y="740070"/>
            <a:ext cx="7886700" cy="1325563"/>
          </a:xfrm>
        </p:spPr>
        <p:txBody>
          <a:bodyPr/>
          <a:lstStyle/>
          <a:p>
            <a:r>
              <a:rPr lang="en-US" dirty="0"/>
              <a:t>Markup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50" y="1710193"/>
            <a:ext cx="4095750" cy="4375080"/>
          </a:xfrm>
        </p:spPr>
        <p:txBody>
          <a:bodyPr>
            <a:normAutofit fontScale="92500"/>
          </a:bodyPr>
          <a:lstStyle/>
          <a:p>
            <a:r>
              <a:rPr lang="en-US" dirty="0"/>
              <a:t>Markup pricing offers a straightforward pricing method that adds a standard markup to the costs assign/ed to a product. </a:t>
            </a:r>
          </a:p>
          <a:p>
            <a:pPr lvl="1"/>
            <a:r>
              <a:rPr lang="en-US" dirty="0"/>
              <a:t>May be best suited to retailers stocking large numbers of products and manufacturers that produce large quantities of goods </a:t>
            </a:r>
          </a:p>
          <a:p>
            <a:r>
              <a:rPr lang="en-US" dirty="0"/>
              <a:t>Markup pricing is a simple, quick method to price many goods. 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318000" y="2362200"/>
            <a:ext cx="4826000" cy="1447800"/>
          </a:xfr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457950" y="5822951"/>
            <a:ext cx="2057400" cy="365125"/>
          </a:xfrm>
        </p:spPr>
        <p:txBody>
          <a:bodyPr/>
          <a:lstStyle/>
          <a:p>
            <a:fld id="{9CE62F59-9C4E-4709-9842-9496C6D856C6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01DE274-D8F0-8F65-5277-EB9F4EC30990}"/>
              </a:ext>
            </a:extLst>
          </p:cNvPr>
          <p:cNvSpPr txBox="1">
            <a:spLocks/>
          </p:cNvSpPr>
          <p:nvPr/>
        </p:nvSpPr>
        <p:spPr>
          <a:xfrm>
            <a:off x="762000" y="3016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Cost-based pricing </a:t>
            </a:r>
            <a:r>
              <a:rPr lang="en-US" sz="2000" dirty="0"/>
              <a:t>4 of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341060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27939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1 of 2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8402" y="1752600"/>
            <a:ext cx="4219031" cy="4163227"/>
          </a:xfrm>
        </p:spPr>
        <p:txBody>
          <a:bodyPr>
            <a:normAutofit/>
          </a:bodyPr>
          <a:lstStyle/>
          <a:p>
            <a:r>
              <a:rPr lang="en-US" dirty="0"/>
              <a:t>Method requires an estimation of </a:t>
            </a:r>
            <a:r>
              <a:rPr lang="en-US" i="1" dirty="0"/>
              <a:t>demand</a:t>
            </a:r>
            <a:r>
              <a:rPr lang="en-US" dirty="0"/>
              <a:t>, or the amount of items that will be purchased at various price levels, and </a:t>
            </a:r>
            <a:r>
              <a:rPr lang="en-US" i="1" dirty="0"/>
              <a:t>supply</a:t>
            </a:r>
            <a:r>
              <a:rPr lang="en-US" dirty="0"/>
              <a:t>, or the amount producers of items are willing to provide or sell at various prices. </a:t>
            </a:r>
          </a:p>
          <a:p>
            <a:r>
              <a:rPr lang="en-US" dirty="0"/>
              <a:t>The </a:t>
            </a:r>
            <a:r>
              <a:rPr lang="en-US" i="1" dirty="0"/>
              <a:t>equilibrium</a:t>
            </a:r>
            <a:r>
              <a:rPr lang="en-US" dirty="0"/>
              <a:t> point reflects the intersection of the demand and supply curve.</a:t>
            </a:r>
          </a:p>
          <a:p>
            <a:endParaRPr lang="en-US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209800"/>
            <a:ext cx="414337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41082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2599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International marketers know that demand curves will be different in various countries. </a:t>
            </a:r>
          </a:p>
          <a:p>
            <a:r>
              <a:rPr lang="en-US" dirty="0"/>
              <a:t>Factors such as trade barriers, governmental activities and differences between those activities across markets, and the costs associated with shipping and/or moving into a new market influence the nature of demand. </a:t>
            </a:r>
          </a:p>
          <a:p>
            <a:pPr lvl="1"/>
            <a:r>
              <a:rPr lang="en-US" dirty="0"/>
              <a:t>Differences in consumer tastes and preferences between markets due to cultural and environmental influences mean that demand curves do not transfer well across international boundaries. </a:t>
            </a:r>
          </a:p>
          <a:p>
            <a:r>
              <a:rPr lang="en-US" dirty="0"/>
              <a:t>The strong potential exists that each country will exhibit a different equilibrium point between supply and demand and a different level of elasticity.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20</a:t>
            </a:fld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73591E3-11C7-AF56-C9C7-881095F118D6}"/>
              </a:ext>
            </a:extLst>
          </p:cNvPr>
          <p:cNvSpPr txBox="1">
            <a:spLocks/>
          </p:cNvSpPr>
          <p:nvPr/>
        </p:nvSpPr>
        <p:spPr>
          <a:xfrm>
            <a:off x="652599" y="279391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Demand/supply-based pricing </a:t>
            </a:r>
            <a:r>
              <a:rPr lang="en-US" sz="1800" dirty="0"/>
              <a:t>2 of 2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744333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0347" y="1447800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In domestic settings, competition-based pricing remains relatively simple. </a:t>
            </a:r>
          </a:p>
          <a:p>
            <a:pPr lvl="1"/>
            <a:r>
              <a:rPr lang="en-US" dirty="0"/>
              <a:t>below the industry average,</a:t>
            </a:r>
          </a:p>
          <a:p>
            <a:pPr lvl="1"/>
            <a:r>
              <a:rPr lang="en-US" dirty="0"/>
              <a:t>at the industry average, or</a:t>
            </a:r>
          </a:p>
          <a:p>
            <a:pPr lvl="1"/>
            <a:r>
              <a:rPr lang="en-US" dirty="0"/>
              <a:t>above the industry average.</a:t>
            </a:r>
          </a:p>
          <a:p>
            <a:pPr marL="228600" lvl="1" indent="0">
              <a:buNone/>
            </a:pPr>
            <a:endParaRPr lang="en-US" dirty="0"/>
          </a:p>
          <a:p>
            <a:r>
              <a:rPr lang="en-US" dirty="0"/>
              <a:t>In international markets, new layers should be considered when pricing based on competition. The new calculations include</a:t>
            </a:r>
          </a:p>
          <a:p>
            <a:pPr lvl="1"/>
            <a:r>
              <a:rPr lang="en-US" dirty="0"/>
              <a:t>pricing versus domestic competitors,</a:t>
            </a:r>
          </a:p>
          <a:p>
            <a:pPr lvl="1"/>
            <a:r>
              <a:rPr lang="en-US" dirty="0"/>
              <a:t>pricing versus foreign competitors, and</a:t>
            </a:r>
          </a:p>
          <a:p>
            <a:pPr lvl="1"/>
            <a:r>
              <a:rPr lang="en-US" dirty="0"/>
              <a:t>pricing versus domestic and foreign competitors combined.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56D9819C-7B01-F31A-47F5-BF1D9BBB7B0B}"/>
              </a:ext>
            </a:extLst>
          </p:cNvPr>
          <p:cNvSpPr txBox="1">
            <a:spLocks/>
          </p:cNvSpPr>
          <p:nvPr/>
        </p:nvSpPr>
        <p:spPr>
          <a:xfrm>
            <a:off x="628650" y="30480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dirty="0">
                <a:highlight>
                  <a:srgbClr val="FFFF00"/>
                </a:highlight>
              </a:rPr>
              <a:t>Competition-based pricing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06141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 dirty="0">
                <a:highlight>
                  <a:srgbClr val="FFFF00"/>
                </a:highlight>
                <a:latin typeface="+mj-lt"/>
                <a:ea typeface="+mj-ea"/>
                <a:cs typeface="+mj-cs"/>
              </a:rPr>
              <a:t>Competition-based price setting for new products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0264D5C-4BBF-D304-612B-7671CCC47C9D}"/>
              </a:ext>
            </a:extLst>
          </p:cNvPr>
          <p:cNvSpPr txBox="1">
            <a:spLocks/>
          </p:cNvSpPr>
          <p:nvPr/>
        </p:nvSpPr>
        <p:spPr>
          <a:xfrm>
            <a:off x="628650" y="2178120"/>
            <a:ext cx="3886200" cy="4163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/>
              <a:t>Skimming pricing </a:t>
            </a:r>
            <a:r>
              <a:rPr lang="en-US" dirty="0"/>
              <a:t>represents the attempt to recapture start-up costs as quickly as possible. </a:t>
            </a:r>
          </a:p>
          <a:p>
            <a:r>
              <a:rPr lang="en-US" b="1" dirty="0"/>
              <a:t>Penetration pricing </a:t>
            </a:r>
            <a:r>
              <a:rPr lang="en-US" dirty="0"/>
              <a:t>occurs when the entrant charges the lowest price it can afford. </a:t>
            </a:r>
          </a:p>
          <a:p>
            <a:endParaRPr 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4659D20-D796-2F3F-8451-31CF4FED614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14850" y="2201541"/>
            <a:ext cx="4428512" cy="2797497"/>
          </a:xfr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32019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296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Profit-based pricing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62087"/>
            <a:ext cx="7886700" cy="4152952"/>
          </a:xfrm>
        </p:spPr>
        <p:txBody>
          <a:bodyPr>
            <a:normAutofit/>
          </a:bodyPr>
          <a:lstStyle/>
          <a:p>
            <a:r>
              <a:rPr lang="en-US" b="1" dirty="0"/>
              <a:t>Profit-based pricing </a:t>
            </a:r>
            <a:r>
              <a:rPr lang="en-US" dirty="0"/>
              <a:t>examines pricing from the perspective of what consumers are willing to pay rather than the cost of the item. </a:t>
            </a:r>
          </a:p>
          <a:p>
            <a:r>
              <a:rPr lang="en-US" dirty="0"/>
              <a:t>Three situations fit with profit-oriented pricing. </a:t>
            </a:r>
          </a:p>
          <a:p>
            <a:pPr lvl="1"/>
            <a:r>
              <a:rPr lang="en-US" dirty="0"/>
              <a:t>The first occurs when an organization operates in a monopolistic competition environment. </a:t>
            </a:r>
          </a:p>
          <a:p>
            <a:pPr lvl="1"/>
            <a:r>
              <a:rPr lang="en-US" dirty="0"/>
              <a:t>The second involves pricing to quickly recover start-up costs. </a:t>
            </a:r>
          </a:p>
          <a:p>
            <a:pPr lvl="1"/>
            <a:r>
              <a:rPr lang="en-US" dirty="0"/>
              <a:t>The third exists in markets in which prices are set to achieve a balance between demand and supply while generating optimal profits.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8CEE849F-9617-3A98-D88E-C1EBBD8B56E9}"/>
              </a:ext>
            </a:extLst>
          </p:cNvPr>
          <p:cNvSpPr txBox="1">
            <a:spLocks/>
          </p:cNvSpPr>
          <p:nvPr/>
        </p:nvSpPr>
        <p:spPr>
          <a:xfrm>
            <a:off x="6610350" y="65087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C95629-983A-EE12-51AB-DEE3DE836761}"/>
              </a:ext>
            </a:extLst>
          </p:cNvPr>
          <p:cNvSpPr txBox="1">
            <a:spLocks/>
          </p:cNvSpPr>
          <p:nvPr/>
        </p:nvSpPr>
        <p:spPr>
          <a:xfrm>
            <a:off x="6762750" y="66611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CE62F59-9C4E-4709-9842-9496C6D856C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92512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2599" y="149587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US" sz="2800" b="1" dirty="0">
                <a:highlight>
                  <a:srgbClr val="FFFF00"/>
                </a:highlight>
              </a:rPr>
              <a:t>Pricing to bottom-of-the-pyramid consumers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BFE026C-A545-16A4-2814-2B4FC03284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954" y="2074469"/>
            <a:ext cx="3868340" cy="3133355"/>
          </a:xfrm>
          <a:prstGeom prst="rect">
            <a:avLst/>
          </a:prstGeom>
          <a:noFill/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5DA1D39-7B61-28E0-A145-DAC899D79DB5}"/>
              </a:ext>
            </a:extLst>
          </p:cNvPr>
          <p:cNvSpPr txBox="1">
            <a:spLocks/>
          </p:cNvSpPr>
          <p:nvPr/>
        </p:nvSpPr>
        <p:spPr>
          <a:xfrm>
            <a:off x="381000" y="5207824"/>
            <a:ext cx="3868340" cy="42528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800" b="1" kern="1200" dirty="0"/>
              <a:t>International income segments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890BFA3-17D2-8B7F-2EAE-89817A393146}"/>
              </a:ext>
            </a:extLst>
          </p:cNvPr>
          <p:cNvSpPr txBox="1">
            <a:spLocks/>
          </p:cNvSpPr>
          <p:nvPr/>
        </p:nvSpPr>
        <p:spPr>
          <a:xfrm>
            <a:off x="652599" y="1173019"/>
            <a:ext cx="3887391" cy="8239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b="1" kern="1200" dirty="0"/>
              <a:t>4 billion people worldwide live on $2 per day or less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"/>
          </p:nvPr>
        </p:nvSpPr>
        <p:spPr>
          <a:xfrm>
            <a:off x="4999708" y="1475150"/>
            <a:ext cx="3887391" cy="4011250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The three key elements required by this method are:</a:t>
            </a:r>
          </a:p>
          <a:p>
            <a:pPr lvl="1"/>
            <a:r>
              <a:rPr lang="en-US" sz="2000" dirty="0"/>
              <a:t>affordability, </a:t>
            </a:r>
          </a:p>
          <a:p>
            <a:pPr lvl="1"/>
            <a:r>
              <a:rPr lang="en-US" sz="2000" dirty="0"/>
              <a:t>access (reaching people in their standard shopping places), and</a:t>
            </a:r>
          </a:p>
          <a:p>
            <a:pPr lvl="1"/>
            <a:r>
              <a:rPr lang="en-US" sz="2000" dirty="0"/>
              <a:t>availability, or having the product on hand when the individual has cash and is ready to buy. </a:t>
            </a:r>
          </a:p>
          <a:p>
            <a:r>
              <a:rPr lang="en-US" sz="2000" dirty="0"/>
              <a:t>Providing access to credit supports pricing decisions and allows bottom-of-the-pyramid customers to make purchases.</a:t>
            </a:r>
          </a:p>
          <a:p>
            <a:endParaRPr lang="en-US" sz="20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CE62F59-9C4E-4709-9842-9496C6D856C6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56747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A5D35-0006-8A89-F6C6-9690816975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C27B4-4803-1168-511B-FA7D6149785E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Pair Activity 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AB5B757-EE2C-8FD3-BE48-28E4997B95F0}"/>
              </a:ext>
            </a:extLst>
          </p:cNvPr>
          <p:cNvSpPr txBox="1">
            <a:spLocks/>
          </p:cNvSpPr>
          <p:nvPr/>
        </p:nvSpPr>
        <p:spPr>
          <a:xfrm>
            <a:off x="579120" y="914400"/>
            <a:ext cx="8134350" cy="44196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From the list of pricing objectives stated in slide 13, which would be most important for an exporting company in the following situations? Defend your choices.</a:t>
            </a:r>
            <a:endParaRPr lang="en-US" sz="2000" dirty="0"/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an unknown brand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Entering the market with a well-known brand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domestic competitors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Established company facing new international competitors</a:t>
            </a:r>
          </a:p>
          <a:p>
            <a:pPr lvl="1"/>
            <a:endParaRPr lang="en-GB" sz="20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Which pricing method (cost, demand/supply, competition, profit-based) would you recommend for the following items being sold in other countries? Defend your reasoning.</a:t>
            </a:r>
          </a:p>
          <a:p>
            <a:pPr lvl="1"/>
            <a:r>
              <a:rPr lang="en-GB" sz="20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A tennis ball by a manufacturer in the Philippines</a:t>
            </a:r>
          </a:p>
          <a:p>
            <a:pPr lvl="1"/>
            <a:r>
              <a:rPr lang="en-GB" sz="2000" kern="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Solar panel in Canada</a:t>
            </a:r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38994809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DA7C0-A2D3-952B-F99C-F6176B89A1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33F5E00-88EF-5688-9B29-72441A965567}"/>
              </a:ext>
            </a:extLst>
          </p:cNvPr>
          <p:cNvSpPr txBox="1">
            <a:spLocks/>
          </p:cNvSpPr>
          <p:nvPr/>
        </p:nvSpPr>
        <p:spPr>
          <a:xfrm>
            <a:off x="628650" y="1981200"/>
            <a:ext cx="7886700" cy="190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6000" b="1" dirty="0">
                <a:highlight>
                  <a:srgbClr val="FFFF00"/>
                </a:highlight>
              </a:rPr>
              <a:t>BREAK</a:t>
            </a:r>
            <a:endParaRPr lang="en-US" sz="60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7350914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857ADA-8A5A-C74F-2939-933D86FF21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2D235-926C-2DAC-5042-9A73062ADA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 #2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8BBE9-F25E-C0FC-5AED-16C7597CE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Understand traditional and culturally based types of advertising appeals that marketing professionals use.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EC9C4-8630-6F7A-DEF1-A4B2CF00B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BDDDA3-86EF-4A39-BB08-E3D7ABFC5AC9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6618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Promotions mix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8000"/>
          <a:stretch/>
        </p:blipFill>
        <p:spPr>
          <a:xfrm>
            <a:off x="809461" y="1859523"/>
            <a:ext cx="7525077" cy="259080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F4848-87D3-AE9F-654F-0F37F554C423}"/>
              </a:ext>
            </a:extLst>
          </p:cNvPr>
          <p:cNvSpPr txBox="1">
            <a:spLocks/>
          </p:cNvSpPr>
          <p:nvPr/>
        </p:nvSpPr>
        <p:spPr>
          <a:xfrm>
            <a:off x="3505200" y="4754094"/>
            <a:ext cx="5467350" cy="381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Fiigure</a:t>
            </a:r>
            <a:r>
              <a:rPr lang="en-GB" dirty="0"/>
              <a:t> 1 The marketing mix and promotion mix</a:t>
            </a:r>
          </a:p>
        </p:txBody>
      </p:sp>
    </p:spTree>
    <p:extLst>
      <p:ext uri="{BB962C8B-B14F-4D97-AF65-F5344CB8AC3E}">
        <p14:creationId xmlns:p14="http://schemas.microsoft.com/office/powerpoint/2010/main" val="33791713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57306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barriers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482869"/>
            <a:ext cx="7886700" cy="4152952"/>
          </a:xfrm>
        </p:spPr>
        <p:txBody>
          <a:bodyPr/>
          <a:lstStyle/>
          <a:p>
            <a:r>
              <a:rPr lang="en-US" dirty="0"/>
              <a:t>The most commonly cited barriers to communication in international marketing and promotions include</a:t>
            </a:r>
          </a:p>
          <a:p>
            <a:pPr lvl="1"/>
            <a:r>
              <a:rPr lang="en-US" dirty="0"/>
              <a:t>language and slang,</a:t>
            </a:r>
          </a:p>
          <a:p>
            <a:pPr lvl="1"/>
            <a:r>
              <a:rPr lang="en-US" dirty="0"/>
              <a:t>directness of address,</a:t>
            </a:r>
          </a:p>
          <a:p>
            <a:pPr lvl="1"/>
            <a:r>
              <a:rPr lang="en-US" dirty="0"/>
              <a:t>eye contact,</a:t>
            </a:r>
          </a:p>
          <a:p>
            <a:pPr lvl="1"/>
            <a:r>
              <a:rPr lang="en-US" dirty="0"/>
              <a:t>ethnocentrism,</a:t>
            </a:r>
          </a:p>
          <a:p>
            <a:pPr lvl="1"/>
            <a:r>
              <a:rPr lang="en-US" dirty="0"/>
              <a:t>stereotyping,</a:t>
            </a:r>
          </a:p>
          <a:p>
            <a:pPr lvl="1"/>
            <a:r>
              <a:rPr lang="en-US" dirty="0"/>
              <a:t>differences in the meanings of nonverbal cues,</a:t>
            </a:r>
          </a:p>
          <a:p>
            <a:pPr lvl="1"/>
            <a:r>
              <a:rPr lang="en-US" dirty="0"/>
              <a:t>personal space issues, and</a:t>
            </a:r>
          </a:p>
          <a:p>
            <a:pPr lvl="1"/>
            <a:r>
              <a:rPr lang="en-US" dirty="0"/>
              <a:t>use of symbols and cultural icons.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019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0159" y="22223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034" y="1347786"/>
            <a:ext cx="8459932" cy="4389437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/>
              <a:t>Low-context cultures </a:t>
            </a:r>
            <a:r>
              <a:rPr lang="en-US" dirty="0"/>
              <a:t>are characterized by explicit verbal messages. </a:t>
            </a:r>
          </a:p>
          <a:p>
            <a:pPr lvl="1"/>
            <a:r>
              <a:rPr lang="en-US" dirty="0"/>
              <a:t>The meaning of a message is mainly contained in the words used. </a:t>
            </a:r>
          </a:p>
          <a:p>
            <a:pPr lvl="1"/>
            <a:r>
              <a:rPr lang="en-US" dirty="0"/>
              <a:t>Germany, Switzerland, and the United States are examples.</a:t>
            </a:r>
          </a:p>
          <a:p>
            <a:r>
              <a:rPr lang="en-US" b="1" dirty="0"/>
              <a:t>High-context cultures </a:t>
            </a:r>
            <a:r>
              <a:rPr lang="en-US" dirty="0"/>
              <a:t>rely more on symbols and language with less-explicit or spelt-out codes.</a:t>
            </a:r>
          </a:p>
          <a:p>
            <a:pPr lvl="1"/>
            <a:r>
              <a:rPr lang="en-US" dirty="0"/>
              <a:t>The meaning of the message is mainly contained in the nonverbal components of the message.</a:t>
            </a:r>
          </a:p>
          <a:p>
            <a:pPr lvl="2"/>
            <a:r>
              <a:rPr lang="en-US" dirty="0"/>
              <a:t>This includes facial expressions, body language, the person presenting the message, and the context in which the message is transmitted.</a:t>
            </a:r>
          </a:p>
          <a:p>
            <a:pPr lvl="1"/>
            <a:r>
              <a:rPr lang="en-US" dirty="0"/>
              <a:t>For those not familiar with the symbols in a given area, the information becomes difficult to decipher accurately.</a:t>
            </a:r>
          </a:p>
          <a:p>
            <a:pPr lvl="1"/>
            <a:r>
              <a:rPr lang="en-US" dirty="0"/>
              <a:t>Many Asian cultures are high context.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72963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72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1 of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168021"/>
            <a:ext cx="7886700" cy="3733800"/>
          </a:xfrm>
        </p:spPr>
        <p:txBody>
          <a:bodyPr>
            <a:normAutofit/>
          </a:bodyPr>
          <a:lstStyle/>
          <a:p>
            <a:r>
              <a:rPr lang="en-US" dirty="0"/>
              <a:t>In advertising and marketing, messages are more explicit, clear, and complete in low-context cultures.</a:t>
            </a:r>
          </a:p>
          <a:p>
            <a:pPr lvl="1"/>
            <a:r>
              <a:rPr lang="en-US" dirty="0"/>
              <a:t>Selling points are articulated and spelled out and consumers expect this precision in messages.</a:t>
            </a:r>
          </a:p>
          <a:p>
            <a:pPr lvl="1"/>
            <a:r>
              <a:rPr lang="en-US" dirty="0"/>
              <a:t>Numbers, figures, and concise language guide message development.</a:t>
            </a:r>
          </a:p>
          <a:p>
            <a:pPr lvl="1"/>
            <a:r>
              <a:rPr lang="en-US" dirty="0"/>
              <a:t>Advertising will be more verbally oriented in many instances.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150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808037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High- and low-context cultures implications </a:t>
            </a:r>
            <a:r>
              <a:rPr lang="en-US" sz="1800" dirty="0"/>
              <a:t>2 of 2</a:t>
            </a:r>
            <a:endParaRPr lang="en-US" b="1" dirty="0">
              <a:highlight>
                <a:srgbClr val="FFFF00"/>
              </a:highligh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2324048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For high-context cultures, marketing messages and commercials rely more on symbolism and indirect verbal messages.</a:t>
            </a:r>
          </a:p>
          <a:p>
            <a:pPr lvl="1"/>
            <a:r>
              <a:rPr lang="en-US" dirty="0"/>
              <a:t>The importance of logos combined with local cultural icons including colors rises.</a:t>
            </a:r>
          </a:p>
          <a:p>
            <a:pPr lvl="1"/>
            <a:r>
              <a:rPr lang="en-US" dirty="0"/>
              <a:t>Visual variables play important roles in high-context cultures.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68639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810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Communicating marketing messages internationally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706563"/>
            <a:ext cx="7886700" cy="4152952"/>
          </a:xfrm>
        </p:spPr>
        <p:txBody>
          <a:bodyPr/>
          <a:lstStyle/>
          <a:p>
            <a:r>
              <a:rPr lang="en-US" dirty="0"/>
              <a:t>The individual communications model can be adapted to advertising programs.</a:t>
            </a:r>
          </a:p>
          <a:p>
            <a:pPr lvl="1"/>
            <a:r>
              <a:rPr lang="en-US" dirty="0"/>
              <a:t>Sender companies are advised to understand how media are used and perceived in various cultures.</a:t>
            </a:r>
          </a:p>
          <a:p>
            <a:pPr lvl="1"/>
            <a:r>
              <a:rPr lang="en-US" dirty="0"/>
              <a:t>Commercials and other advertising messages should be translated and back translated to make sure they do not violate local cultural norms.</a:t>
            </a:r>
          </a:p>
          <a:p>
            <a:pPr lvl="1"/>
            <a:r>
              <a:rPr lang="en-US" dirty="0"/>
              <a:t>Marketers should monitor the use of visual images and examine photos, especially of women, to make sure an image does not insult local patrons.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9808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International advertising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Advertising management is the process of developing and overseeing a company’s advertising program.</a:t>
            </a:r>
          </a:p>
          <a:p>
            <a:r>
              <a:rPr lang="en-US" dirty="0"/>
              <a:t>In an international context, the forces that shape the global marketing environment have a substantial impact on the entire advertising program.</a:t>
            </a:r>
          </a:p>
          <a:p>
            <a:pPr lvl="1"/>
            <a:r>
              <a:rPr lang="en-US" dirty="0"/>
              <a:t>Political, legal, language, culture, economic, and infrastructure issues receive attention as a company and its marketing and advertising teams prepare messages for customers and potential customers.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15483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8534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Establish international advertising objectives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b="10915"/>
          <a:stretch/>
        </p:blipFill>
        <p:spPr>
          <a:xfrm>
            <a:off x="1600200" y="1845540"/>
            <a:ext cx="5943600" cy="3564660"/>
          </a:xfr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09598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0837"/>
            <a:ext cx="7886700" cy="10969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Traditional media 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1361" y="1447800"/>
            <a:ext cx="8085859" cy="4267200"/>
          </a:xfrm>
        </p:spPr>
        <p:txBody>
          <a:bodyPr>
            <a:normAutofit/>
          </a:bodyPr>
          <a:lstStyle/>
          <a:p>
            <a:r>
              <a:rPr lang="en-US" dirty="0"/>
              <a:t>In international advertising programs, media selection may be more complicated than in some domestic settings.</a:t>
            </a:r>
          </a:p>
          <a:p>
            <a:pPr lvl="1"/>
            <a:r>
              <a:rPr lang="en-US" dirty="0"/>
              <a:t>The agency or advertising manager will become familiar with local preferences and local availability.</a:t>
            </a:r>
          </a:p>
          <a:p>
            <a:r>
              <a:rPr lang="en-US" dirty="0"/>
              <a:t>The most common </a:t>
            </a:r>
            <a:r>
              <a:rPr lang="en-GB" dirty="0"/>
              <a:t>traditional advertising media choices include </a:t>
            </a:r>
            <a:r>
              <a:rPr lang="en-GB" b="1" dirty="0"/>
              <a:t>Television, radio, magazines, newspapers, billboards</a:t>
            </a:r>
            <a:r>
              <a:rPr lang="en-US" b="1" dirty="0"/>
              <a:t>/outdoor, and direct mail.</a:t>
            </a:r>
          </a:p>
          <a:p>
            <a:r>
              <a:rPr lang="en-US" dirty="0"/>
              <a:t>It is commonplace for a nation’s government to control some or all media.</a:t>
            </a:r>
          </a:p>
          <a:p>
            <a:pPr lvl="1"/>
            <a:r>
              <a:rPr lang="en-US" dirty="0"/>
              <a:t>State-owned media may restrict or bar various advertisements.</a:t>
            </a:r>
          </a:p>
          <a:p>
            <a:pPr marL="228600" lvl="1" indent="0">
              <a:buNone/>
            </a:pP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6802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2281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Nontraditional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Nontraditional media include</a:t>
            </a:r>
          </a:p>
          <a:p>
            <a:pPr lvl="1"/>
            <a:r>
              <a:rPr lang="en-US" dirty="0"/>
              <a:t>video game advertising,</a:t>
            </a:r>
          </a:p>
          <a:p>
            <a:pPr lvl="1"/>
            <a:r>
              <a:rPr lang="en-US" dirty="0"/>
              <a:t>movie trailers,</a:t>
            </a:r>
          </a:p>
          <a:p>
            <a:pPr lvl="1"/>
            <a:r>
              <a:rPr lang="en-US" dirty="0"/>
              <a:t>subway tunnels,</a:t>
            </a:r>
          </a:p>
          <a:p>
            <a:pPr lvl="1"/>
            <a:r>
              <a:rPr lang="en-US" dirty="0"/>
              <a:t>in-flight airline magazines,</a:t>
            </a:r>
          </a:p>
          <a:p>
            <a:pPr lvl="1"/>
            <a:r>
              <a:rPr lang="en-US" dirty="0"/>
              <a:t>carry-home and takeout bags, </a:t>
            </a:r>
          </a:p>
          <a:p>
            <a:pPr lvl="1"/>
            <a:r>
              <a:rPr lang="en-US" dirty="0"/>
              <a:t>clothing bearing company names or logos,</a:t>
            </a:r>
          </a:p>
          <a:p>
            <a:pPr lvl="1"/>
            <a:r>
              <a:rPr lang="en-US" dirty="0"/>
              <a:t>mall signs,</a:t>
            </a:r>
          </a:p>
          <a:p>
            <a:pPr lvl="1"/>
            <a:r>
              <a:rPr lang="en-US" dirty="0"/>
              <a:t>kiosks, and</a:t>
            </a:r>
          </a:p>
          <a:p>
            <a:pPr lvl="1"/>
            <a:r>
              <a:rPr lang="en-US" dirty="0"/>
              <a:t>posters.</a:t>
            </a:r>
          </a:p>
          <a:p>
            <a:r>
              <a:rPr lang="en-US" dirty="0"/>
              <a:t>The more developed the local economy becomes, the greater the number of nontraditional media alternatives.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6430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795" y="115742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Internet, social media, and digital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3286" y="1822352"/>
            <a:ext cx="7886700" cy="4152952"/>
          </a:xfrm>
        </p:spPr>
        <p:txBody>
          <a:bodyPr>
            <a:normAutofit/>
          </a:bodyPr>
          <a:lstStyle/>
          <a:p>
            <a:r>
              <a:rPr lang="en-US" dirty="0"/>
              <a:t>The most rapidly growing method of reaching customers with advertising messages takes place via the Internet, social media websites, and digital marketing technologies.</a:t>
            </a:r>
          </a:p>
          <a:p>
            <a:r>
              <a:rPr lang="en-US" dirty="0"/>
              <a:t>While </a:t>
            </a:r>
            <a:r>
              <a:rPr lang="en-GB" dirty="0"/>
              <a:t>YouTube, TikTok, and Instagram are the leading social networking sites, international advertisers often use other sites</a:t>
            </a:r>
            <a:r>
              <a:rPr lang="en-US" dirty="0"/>
              <a:t> in various regions. </a:t>
            </a:r>
          </a:p>
          <a:p>
            <a:pPr lvl="1"/>
            <a:r>
              <a:rPr lang="en-US" dirty="0"/>
              <a:t>Douyin and Weibo (China), WhatsApp (India), LinkedIn (Germany), KakaoTalk (South Korea), Line (Japan), VKontakte (Rusia), Roblox (global)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7707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1888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Standardization vs. Adaptation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505" y="1352524"/>
            <a:ext cx="7886700" cy="4152952"/>
          </a:xfrm>
        </p:spPr>
        <p:txBody>
          <a:bodyPr>
            <a:normAutofit fontScale="92500"/>
          </a:bodyPr>
          <a:lstStyle/>
          <a:p>
            <a:r>
              <a:rPr lang="en-US" dirty="0"/>
              <a:t>Recently, the trend appears to be increasing </a:t>
            </a:r>
            <a:r>
              <a:rPr lang="en-US" dirty="0" err="1"/>
              <a:t>standardisation</a:t>
            </a:r>
            <a:r>
              <a:rPr lang="en-US" dirty="0"/>
              <a:t> of messages as media usage becomes more widely available.</a:t>
            </a:r>
          </a:p>
          <a:p>
            <a:pPr lvl="1"/>
            <a:r>
              <a:rPr lang="en-US" dirty="0"/>
              <a:t>When a product remains unchanged regardless of the country in which it is sold, messages are often consistent across borders, except for language translation when needed.</a:t>
            </a:r>
          </a:p>
          <a:p>
            <a:pPr lvl="1"/>
            <a:r>
              <a:rPr lang="en-US" dirty="0"/>
              <a:t> </a:t>
            </a:r>
            <a:r>
              <a:rPr lang="en-US" dirty="0" err="1"/>
              <a:t>Standardised</a:t>
            </a:r>
            <a:r>
              <a:rPr lang="en-US" dirty="0"/>
              <a:t> messages are also designed when products are adapted.</a:t>
            </a:r>
          </a:p>
          <a:p>
            <a:pPr lvl="2"/>
            <a:r>
              <a:rPr lang="en-US" dirty="0"/>
              <a:t>Food products may be adapted to local tastes, yet marketing messages remain consistent.</a:t>
            </a:r>
          </a:p>
          <a:p>
            <a:pPr lvl="1"/>
            <a:r>
              <a:rPr lang="en-US" dirty="0"/>
              <a:t>When a company such as Proctor &amp; Gamble creates individual brands for various nations or regions, marketing messages are often adapted more significantly.</a:t>
            </a:r>
          </a:p>
          <a:p>
            <a:pPr lvl="1"/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30406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Message design: types of appeals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9432" y="1462087"/>
            <a:ext cx="7886700" cy="4038600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goal will be to match the message’s objective to the medium selected and the appeal format.</a:t>
            </a:r>
          </a:p>
          <a:p>
            <a:r>
              <a:rPr lang="en-US" dirty="0"/>
              <a:t>For many markets, the choice would be made from one or more of the following set of advertising appeals:</a:t>
            </a:r>
          </a:p>
          <a:p>
            <a:pPr lvl="1"/>
            <a:r>
              <a:rPr lang="en-US" dirty="0"/>
              <a:t>fear</a:t>
            </a:r>
          </a:p>
          <a:p>
            <a:pPr lvl="1"/>
            <a:r>
              <a:rPr lang="en-US" dirty="0"/>
              <a:t>humor</a:t>
            </a:r>
          </a:p>
          <a:p>
            <a:pPr lvl="1"/>
            <a:r>
              <a:rPr lang="en-US" dirty="0"/>
              <a:t>sex/sensuality</a:t>
            </a:r>
          </a:p>
          <a:p>
            <a:pPr lvl="1"/>
            <a:r>
              <a:rPr lang="en-US" dirty="0"/>
              <a:t>music</a:t>
            </a:r>
          </a:p>
          <a:p>
            <a:pPr lvl="1"/>
            <a:r>
              <a:rPr lang="en-US" dirty="0"/>
              <a:t>rationality</a:t>
            </a:r>
          </a:p>
          <a:p>
            <a:pPr lvl="1"/>
            <a:r>
              <a:rPr lang="en-US" dirty="0"/>
              <a:t>emotions</a:t>
            </a:r>
          </a:p>
          <a:p>
            <a:pPr lvl="1"/>
            <a:r>
              <a:rPr lang="en-US" dirty="0"/>
              <a:t>scarcity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326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Fear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398515"/>
            <a:ext cx="7886700" cy="4038600"/>
          </a:xfrm>
        </p:spPr>
        <p:txBody>
          <a:bodyPr>
            <a:normAutofit/>
          </a:bodyPr>
          <a:lstStyle/>
          <a:p>
            <a:r>
              <a:rPr lang="en-US" dirty="0"/>
              <a:t>A fear appeal walks a fine line.</a:t>
            </a:r>
          </a:p>
          <a:p>
            <a:pPr lvl="1"/>
            <a:r>
              <a:rPr lang="en-US" dirty="0"/>
              <a:t>When the amount of fear becomes too great, the viewer tends to turn away from the message.</a:t>
            </a:r>
          </a:p>
          <a:p>
            <a:pPr lvl="1"/>
            <a:r>
              <a:rPr lang="en-US" dirty="0"/>
              <a:t>When the degree of fear is too low, the viewer might ignore the message or not take it seriously.</a:t>
            </a:r>
          </a:p>
          <a:p>
            <a:r>
              <a:rPr lang="en-US" dirty="0"/>
              <a:t>Cultural adaption will be required when assessing the degree to which citizens in a region are sensitive to danger.</a:t>
            </a:r>
          </a:p>
          <a:p>
            <a:r>
              <a:rPr lang="en-US" dirty="0"/>
              <a:t>Fear may be generated by a number of sources, including being viewed as a social outcast, worries about financial issues, the desire to protect one’s family, concerns about personal health, and other issues.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73107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Humor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Humor appeals may be difficult to design due to cultural and legal problems.</a:t>
            </a:r>
          </a:p>
          <a:p>
            <a:pPr lvl="1"/>
            <a:r>
              <a:rPr lang="en-US" dirty="0"/>
              <a:t>What people think is funny varies widely across and within each country.</a:t>
            </a:r>
          </a:p>
          <a:p>
            <a:pPr lvl="1"/>
            <a:r>
              <a:rPr lang="en-US" dirty="0"/>
              <a:t>Various countries may restrict the use of humor with religion or other values. </a:t>
            </a:r>
          </a:p>
          <a:p>
            <a:r>
              <a:rPr lang="en-US" dirty="0"/>
              <a:t>Academic research investigating humor in advertising reveals that the foundation of humor is incongruity.</a:t>
            </a:r>
          </a:p>
          <a:p>
            <a:pPr lvl="1"/>
            <a:r>
              <a:rPr lang="en-US" dirty="0"/>
              <a:t>An unexpected, implausible, or nonactual event forms the roots of humor, regardless of country.</a:t>
            </a:r>
          </a:p>
          <a:p>
            <a:pPr lvl="1"/>
            <a:r>
              <a:rPr lang="en-US" dirty="0"/>
              <a:t>Some research suggests that this type of incongruity is funny globally.</a:t>
            </a:r>
          </a:p>
          <a:p>
            <a:pPr lvl="1"/>
            <a:r>
              <a:rPr lang="en-US" dirty="0"/>
              <a:t>Research also indicates that cultures vary in terms of the roles of groups, equality, and other aspects of advertising humor.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4891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Sex/sensual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Careful thought will be given to what is legally and culturally acceptable when sexual messages are framed. </a:t>
            </a:r>
          </a:p>
          <a:p>
            <a:pPr lvl="1"/>
            <a:r>
              <a:rPr lang="en-US" dirty="0"/>
              <a:t>In  Chile, one advertising campaign featured nude celebrities drinking milk, and authorities allowed it to air. </a:t>
            </a:r>
          </a:p>
          <a:p>
            <a:pPr lvl="1"/>
            <a:r>
              <a:rPr lang="en-US" dirty="0"/>
              <a:t>In many Middle Eastern countries, sex and gender-related issues are prohibited to the point that sexual appeals in any form are not used.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96167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Music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use of music occurs in several ways in advertising. </a:t>
            </a:r>
          </a:p>
          <a:p>
            <a:pPr lvl="1"/>
            <a:r>
              <a:rPr lang="en-US" dirty="0"/>
              <a:t>It can serve as a background for some other type of appeal, such as dramatic music supporting a fear appeal or a lighthearted tune in a humorous </a:t>
            </a:r>
            <a:r>
              <a:rPr lang="en-US" dirty="0" err="1"/>
              <a:t>ad.</a:t>
            </a:r>
            <a:endParaRPr lang="en-US" dirty="0"/>
          </a:p>
          <a:p>
            <a:r>
              <a:rPr lang="en-US" dirty="0"/>
              <a:t>A musical appeal makes the tune the primary element in the advertisement.</a:t>
            </a:r>
          </a:p>
          <a:p>
            <a:r>
              <a:rPr lang="en-US" dirty="0"/>
              <a:t>Music will be tailored to local tastes and the product being marketed.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992026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8600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Rational vs. Emotional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561090"/>
            <a:ext cx="7886700" cy="4152952"/>
          </a:xfrm>
        </p:spPr>
        <p:txBody>
          <a:bodyPr/>
          <a:lstStyle/>
          <a:p>
            <a:r>
              <a:rPr lang="en-US" dirty="0"/>
              <a:t>Cultural matches dictate the most viable moments to feature rational appeals.</a:t>
            </a:r>
          </a:p>
          <a:p>
            <a:pPr lvl="1"/>
            <a:r>
              <a:rPr lang="en-US" dirty="0"/>
              <a:t>Many business-to-business advertisements take advantage of a rational presentation of a product’s benefits or the endorsement of a professional.</a:t>
            </a:r>
          </a:p>
          <a:p>
            <a:r>
              <a:rPr lang="en-US" dirty="0"/>
              <a:t>Emotional advertising is favored in some nations over others.</a:t>
            </a:r>
          </a:p>
          <a:p>
            <a:pPr lvl="1"/>
            <a:r>
              <a:rPr lang="en-US" dirty="0"/>
              <a:t>Emotions used in advertising include friendships, trust, happiness, security, serenity, anger, family bonds, and passion.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92872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Scarcity appeal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Scarcity appeals are effective when a product is offered only for a limited time.</a:t>
            </a:r>
          </a:p>
          <a:p>
            <a:pPr lvl="1"/>
            <a:r>
              <a:rPr lang="en-US" dirty="0"/>
              <a:t>Often these advertisements focus on a specific event, such as the World Cup or the Olympics.</a:t>
            </a:r>
          </a:p>
          <a:p>
            <a:r>
              <a:rPr lang="en-US" dirty="0"/>
              <a:t>Scarcity approaches also fit with marketing to bottom-of-the-pyramid customers, who seek out special deals when they have money available to make purchases.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98129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/>
          <a:lstStyle/>
          <a:p>
            <a:pPr algn="ctr"/>
            <a:r>
              <a:rPr lang="en-US" b="1" dirty="0">
                <a:highlight>
                  <a:srgbClr val="FFFF00"/>
                </a:highlight>
              </a:rPr>
              <a:t>Alternative marketing programs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352524"/>
            <a:ext cx="7886700" cy="415295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 addition to the alternative media choices marketers employ to present advertisements, a series of new approaches to reaching consumers has evolved.</a:t>
            </a:r>
          </a:p>
          <a:p>
            <a:r>
              <a:rPr lang="en-US" dirty="0"/>
              <a:t>Alternative marketing programs take advantage of the creativity and imagination of the company’s marketing professionals.</a:t>
            </a:r>
          </a:p>
          <a:p>
            <a:pPr lvl="1"/>
            <a:r>
              <a:rPr lang="en-US" dirty="0"/>
              <a:t>Effective alternative reach consumers in comfortable settings.</a:t>
            </a:r>
          </a:p>
          <a:p>
            <a:r>
              <a:rPr lang="en-US" dirty="0"/>
              <a:t>Four of the alternative marketing programs that have achieved success are</a:t>
            </a:r>
          </a:p>
          <a:p>
            <a:pPr lvl="1"/>
            <a:r>
              <a:rPr lang="en-US" dirty="0"/>
              <a:t>buzz marketing (word of mouth),</a:t>
            </a:r>
          </a:p>
          <a:p>
            <a:pPr lvl="1"/>
            <a:r>
              <a:rPr lang="en-US" dirty="0"/>
              <a:t>guerrilla marketing (e.g. viral content on TikTok, Flash Mobs),</a:t>
            </a:r>
          </a:p>
          <a:p>
            <a:pPr lvl="1"/>
            <a:r>
              <a:rPr lang="en-US" dirty="0"/>
              <a:t>product placements and branded entertainment, and</a:t>
            </a:r>
          </a:p>
          <a:p>
            <a:pPr lvl="1"/>
            <a:r>
              <a:rPr lang="en-US" dirty="0"/>
              <a:t>lifestyle marketing.</a:t>
            </a:r>
          </a:p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62F59-9C4E-4709-9842-9496C6D856C6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8834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111B85-0276-B91B-0DFA-038195CA01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CDCF730-A2BA-BE6A-6665-468A4C977A2B}"/>
              </a:ext>
            </a:extLst>
          </p:cNvPr>
          <p:cNvSpPr>
            <a:spLocks noGrp="1"/>
          </p:cNvSpPr>
          <p:nvPr/>
        </p:nvSpPr>
        <p:spPr>
          <a:xfrm>
            <a:off x="254213" y="1295400"/>
            <a:ext cx="8635573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Find examples of advertisements for the same brand in different countries (video/ poster/ etc).  Compare and contrast the selected advertisements and assess their fit to the target culture.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Elements to compare could be: 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Different contexts of the countries (high/ low context – slide 30-32)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use of traditional/non-traditional media (slide 36-38)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The objective of the advertisements (slide 35)</a:t>
            </a:r>
          </a:p>
          <a:p>
            <a:pPr lvl="1">
              <a:buClr>
                <a:srgbClr val="0070C0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Type of appeals (41-47)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C80BD-F923-746F-254B-8836251F60B8}"/>
              </a:ext>
            </a:extLst>
          </p:cNvPr>
          <p:cNvSpPr txBox="1">
            <a:spLocks/>
          </p:cNvSpPr>
          <p:nvPr/>
        </p:nvSpPr>
        <p:spPr>
          <a:xfrm>
            <a:off x="609600" y="311785"/>
            <a:ext cx="77724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dirty="0">
                <a:highlight>
                  <a:srgbClr val="FFFF00"/>
                </a:highlight>
              </a:rPr>
              <a:t>Group Activity</a:t>
            </a:r>
            <a:r>
              <a:rPr lang="en-US" sz="1600" dirty="0"/>
              <a:t>– </a:t>
            </a:r>
            <a:r>
              <a:rPr lang="en-US" sz="2400" dirty="0"/>
              <a:t>30 Minutes</a:t>
            </a:r>
            <a:r>
              <a:rPr lang="en-US" sz="2400" dirty="0">
                <a:highlight>
                  <a:srgbClr val="FFFF00"/>
                </a:highlight>
              </a:rPr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4265846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A0257-8615-1ED0-1A83-1CA7674F2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052875F1-6CAB-7F65-9041-0DBD6DE9E63F}"/>
              </a:ext>
            </a:extLst>
          </p:cNvPr>
          <p:cNvSpPr>
            <a:spLocks noGrp="1"/>
          </p:cNvSpPr>
          <p:nvPr/>
        </p:nvSpPr>
        <p:spPr>
          <a:xfrm>
            <a:off x="2971800" y="3810000"/>
            <a:ext cx="5806988" cy="14055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800" dirty="0"/>
              <a:t>Next week we will study</a:t>
            </a:r>
          </a:p>
          <a:p>
            <a:pPr marL="0" indent="0" algn="ctr">
              <a:buNone/>
            </a:pPr>
            <a:r>
              <a:rPr lang="en-GB" sz="2800" b="1" dirty="0"/>
              <a:t>Managing international distribution and logistics</a:t>
            </a:r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>
              <a:buFont typeface="Wingdings" pitchFamily="2" charset="2"/>
              <a:buChar char="v"/>
            </a:pPr>
            <a:endParaRPr lang="en-GB" dirty="0"/>
          </a:p>
          <a:p>
            <a:pPr algn="ctr"/>
            <a:endParaRPr lang="en-GB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5120C0F2-0D23-0ED8-9D89-4B66AD19E2BC}"/>
              </a:ext>
            </a:extLst>
          </p:cNvPr>
          <p:cNvSpPr txBox="1"/>
          <p:nvPr/>
        </p:nvSpPr>
        <p:spPr>
          <a:xfrm>
            <a:off x="76200" y="457200"/>
            <a:ext cx="41122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Any questions?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4" name="Picture 3" descr="Image result for any questions gif">
            <a:extLst>
              <a:ext uri="{FF2B5EF4-FFF2-40B4-BE49-F238E27FC236}">
                <a16:creationId xmlns:a16="http://schemas.microsoft.com/office/drawing/2014/main" id="{73F1C5A4-488F-D9AA-47DC-B20F8A7F7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87" y="1075346"/>
            <a:ext cx="3500026" cy="2118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5071077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F09BC-F1AB-3DBA-E0C8-F4028AE8E5BD}"/>
              </a:ext>
            </a:extLst>
          </p:cNvPr>
          <p:cNvSpPr txBox="1">
            <a:spLocks/>
          </p:cNvSpPr>
          <p:nvPr/>
        </p:nvSpPr>
        <p:spPr>
          <a:xfrm>
            <a:off x="628650" y="533400"/>
            <a:ext cx="78867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DF2C6-A3C3-EDAD-D110-1452F43595EE}"/>
              </a:ext>
            </a:extLst>
          </p:cNvPr>
          <p:cNvSpPr txBox="1">
            <a:spLocks/>
          </p:cNvSpPr>
          <p:nvPr/>
        </p:nvSpPr>
        <p:spPr>
          <a:xfrm>
            <a:off x="628650" y="1352524"/>
            <a:ext cx="7886700" cy="415295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5938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–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5663" indent="-279400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Courier New" panose="02070309020205020404" pitchFamily="49" charset="0"/>
              <a:buChar char="o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87338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90663" indent="-347663" algn="l" defTabSz="914400" rtl="0" eaLnBrk="1" latinLnBrk="0" hangingPunct="1">
              <a:lnSpc>
                <a:spcPct val="10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endParaRPr lang="en-GB" sz="1400" b="0" i="0" dirty="0">
              <a:effectLst/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effectLst/>
                <a:latin typeface="Aptos" panose="020B0004020202020204" pitchFamily="34" charset="0"/>
              </a:rPr>
              <a:t>Baack, D. G. (2018). </a:t>
            </a:r>
            <a:r>
              <a:rPr lang="en-GB" sz="1400" b="0" i="1" dirty="0">
                <a:effectLst/>
                <a:latin typeface="Aptos" panose="020B0004020202020204" pitchFamily="34" charset="0"/>
              </a:rPr>
              <a:t>International marketing</a:t>
            </a:r>
            <a:r>
              <a:rPr lang="en-GB" sz="1400" b="0" i="0" dirty="0">
                <a:effectLst/>
                <a:latin typeface="Aptos" panose="020B0004020202020204" pitchFamily="34" charset="0"/>
              </a:rPr>
              <a:t>., 2nd edition. London: SAGE Publications.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 err="1">
                <a:latin typeface="Aptos" panose="020B0004020202020204" pitchFamily="34" charset="0"/>
              </a:rPr>
              <a:t>Czinkota</a:t>
            </a:r>
            <a:r>
              <a:rPr lang="en-GB" sz="1400" dirty="0">
                <a:latin typeface="Aptos" panose="020B0004020202020204" pitchFamily="34" charset="0"/>
              </a:rPr>
              <a:t>, M.R. (2011) </a:t>
            </a:r>
            <a:r>
              <a:rPr lang="en-GB" sz="1400" i="1" dirty="0">
                <a:latin typeface="Aptos" panose="020B0004020202020204" pitchFamily="34" charset="0"/>
              </a:rPr>
              <a:t>International Marketing</a:t>
            </a:r>
            <a:r>
              <a:rPr lang="en-GB" sz="1400" dirty="0">
                <a:latin typeface="Aptos" panose="020B0004020202020204" pitchFamily="34" charset="0"/>
              </a:rPr>
              <a:t>. </a:t>
            </a:r>
            <a:r>
              <a:rPr lang="en-GB" sz="1400" dirty="0" err="1">
                <a:latin typeface="Aptos" panose="020B0004020202020204" pitchFamily="34" charset="0"/>
              </a:rPr>
              <a:t>Hampsire</a:t>
            </a:r>
            <a:r>
              <a:rPr lang="en-GB" sz="1400" dirty="0">
                <a:latin typeface="Aptos" panose="020B0004020202020204" pitchFamily="34" charset="0"/>
              </a:rPr>
              <a:t>: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De </a:t>
            </a:r>
            <a:r>
              <a:rPr lang="en-GB" sz="1400" b="0" i="0" dirty="0" err="1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Búrca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, S., Fletcher, R. and Brown, L. (2004) </a:t>
            </a:r>
            <a:r>
              <a:rPr lang="en-GB" sz="1400" b="0" i="1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International marketing : an SME perspective</a:t>
            </a:r>
            <a:r>
              <a:rPr lang="en-GB" sz="1400" b="0" i="0" dirty="0">
                <a:solidFill>
                  <a:srgbClr val="3A3A3A"/>
                </a:solidFill>
                <a:effectLst/>
                <a:latin typeface="Aptos" panose="020B0004020202020204" pitchFamily="34" charset="0"/>
              </a:rPr>
              <a:t>. 1st ed. Harlow, England: FT Prentice Hall.</a:t>
            </a:r>
            <a:endParaRPr lang="en-GB" sz="1400" dirty="0">
              <a:latin typeface="Aptos" panose="020B0004020202020204" pitchFamily="34" charset="0"/>
            </a:endParaRP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Doole, I. and Lowe, R. (2012) </a:t>
            </a:r>
            <a:r>
              <a:rPr lang="en-GB" sz="1400" i="1" dirty="0">
                <a:latin typeface="Aptos" panose="020B0004020202020204" pitchFamily="34" charset="0"/>
              </a:rPr>
              <a:t>International marketing strategy : analysis, development and implementation</a:t>
            </a:r>
            <a:r>
              <a:rPr lang="en-GB" sz="1400" dirty="0">
                <a:latin typeface="Aptos" panose="020B0004020202020204" pitchFamily="34" charset="0"/>
              </a:rPr>
              <a:t>. Cengage Learning.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Keegan, W.J. and Green, M.C. (2013) </a:t>
            </a:r>
            <a:r>
              <a:rPr lang="en-GB" sz="1400" i="1" dirty="0">
                <a:latin typeface="Aptos" panose="020B0004020202020204" pitchFamily="34" charset="0"/>
              </a:rPr>
              <a:t>Global marketing</a:t>
            </a:r>
            <a:r>
              <a:rPr lang="en-GB" sz="1400" dirty="0">
                <a:latin typeface="Aptos" panose="020B0004020202020204" pitchFamily="34" charset="0"/>
              </a:rPr>
              <a:t>. 7th ed., global ed. Boston, Mass. ; London: Pearson.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Ko, E., Kim, E., Taylor, C. R., Kim, K. H., &amp; Kang, I. J. (2007). Cross-national market segmentation in the fashion industry: A study of European, Korean, and US consumers. International Marketing Review, 24(5), 629–651.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Mathur, U. C. (2008). </a:t>
            </a:r>
            <a:r>
              <a:rPr lang="en-GB" sz="1400" i="1" dirty="0">
                <a:latin typeface="Aptos" panose="020B0004020202020204" pitchFamily="34" charset="0"/>
              </a:rPr>
              <a:t>International marketing management : text and cases</a:t>
            </a:r>
            <a:r>
              <a:rPr lang="en-GB" sz="1400" dirty="0">
                <a:latin typeface="Aptos" panose="020B0004020202020204" pitchFamily="34" charset="0"/>
              </a:rPr>
              <a:t>. SAGE.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sz="1400" dirty="0">
                <a:latin typeface="Aptos" panose="020B0004020202020204" pitchFamily="34" charset="0"/>
              </a:rPr>
              <a:t>Wind, Y., &amp; Douglas, S. P. (1972). International market segmentation. European Journal of Marketing, 6(1), 17–25.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14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7886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DC PPT master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DC PPT master theme" id="{54717623-23ED-4358-9C73-6518671C19EC}" vid="{8348790F-27F1-4F39-885D-2376FA45C8D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CW_TEMPLATE_PPTX</Template>
  <TotalTime>8728</TotalTime>
  <Words>3162</Words>
  <Application>Microsoft Office PowerPoint</Application>
  <PresentationFormat>On-screen Show (4:3)</PresentationFormat>
  <Paragraphs>339</Paragraphs>
  <Slides>50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59" baseType="lpstr">
      <vt:lpstr>Aptos</vt:lpstr>
      <vt:lpstr>Aptos Display</vt:lpstr>
      <vt:lpstr>Arial</vt:lpstr>
      <vt:lpstr>Calibri</vt:lpstr>
      <vt:lpstr>Courier New</vt:lpstr>
      <vt:lpstr>Symbol</vt:lpstr>
      <vt:lpstr>Wingdings</vt:lpstr>
      <vt:lpstr>Custom Design</vt:lpstr>
      <vt:lpstr>CDC PPT master theme</vt:lpstr>
      <vt:lpstr>International Marketing: Principles and Practices LCMB 7026</vt:lpstr>
      <vt:lpstr>Week Seven</vt:lpstr>
      <vt:lpstr>Last week</vt:lpstr>
      <vt:lpstr>To refresh your memory</vt:lpstr>
      <vt:lpstr>To refresh your memory</vt:lpstr>
      <vt:lpstr>To refresh your memory</vt:lpstr>
      <vt:lpstr>To refresh your memory</vt:lpstr>
      <vt:lpstr>PowerPoint Presentation</vt:lpstr>
      <vt:lpstr>How does today’s session link to your assessment?</vt:lpstr>
      <vt:lpstr>Learning objective #1</vt:lpstr>
      <vt:lpstr>PowerPoint Presentation</vt:lpstr>
      <vt:lpstr>Price and perception</vt:lpstr>
      <vt:lpstr>International pricing objectives</vt:lpstr>
      <vt:lpstr>International pricing methods</vt:lpstr>
      <vt:lpstr>Cost-based pricing 1 of 4</vt:lpstr>
      <vt:lpstr>Break-even analysis</vt:lpstr>
      <vt:lpstr>Cost-plus pricing</vt:lpstr>
      <vt:lpstr>Markup pricing</vt:lpstr>
      <vt:lpstr>Demand/supply-based pricing 1 of 2</vt:lpstr>
      <vt:lpstr>PowerPoint Presentation</vt:lpstr>
      <vt:lpstr>PowerPoint Presentation</vt:lpstr>
      <vt:lpstr>Competition-based price setting for new products</vt:lpstr>
      <vt:lpstr>Profit-based pricing</vt:lpstr>
      <vt:lpstr>Pricing to bottom-of-the-pyramid consumers</vt:lpstr>
      <vt:lpstr>PowerPoint Presentation</vt:lpstr>
      <vt:lpstr>PowerPoint Presentation</vt:lpstr>
      <vt:lpstr>Learning objective #2</vt:lpstr>
      <vt:lpstr>Promotions mix</vt:lpstr>
      <vt:lpstr>International barriers</vt:lpstr>
      <vt:lpstr>High- and low-context culture</vt:lpstr>
      <vt:lpstr>High- and low-context cultures implications 1 of 2</vt:lpstr>
      <vt:lpstr>High- and low-context cultures implications 2 of 2</vt:lpstr>
      <vt:lpstr>Communicating marketing messages internationally</vt:lpstr>
      <vt:lpstr>International advertising management</vt:lpstr>
      <vt:lpstr>Establish international advertising objectives</vt:lpstr>
      <vt:lpstr>Traditional media advertising</vt:lpstr>
      <vt:lpstr>Nontraditional media</vt:lpstr>
      <vt:lpstr>Internet, social media, and digital marketing</vt:lpstr>
      <vt:lpstr>Standardization vs. Adaptation</vt:lpstr>
      <vt:lpstr>Message design: types of appeals</vt:lpstr>
      <vt:lpstr>Fear appeal</vt:lpstr>
      <vt:lpstr>Humor appeal</vt:lpstr>
      <vt:lpstr>Sex/sensual appeal</vt:lpstr>
      <vt:lpstr>Music appeal</vt:lpstr>
      <vt:lpstr>Rational vs. Emotional appeal</vt:lpstr>
      <vt:lpstr>Scarcity appeal</vt:lpstr>
      <vt:lpstr>Alternative marketing programs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One Essentials of International Marketing   Chapter One Introduction to International Marketing</dc:title>
  <dc:creator>Dan Baack</dc:creator>
  <cp:lastModifiedBy>Dian Mayasari</cp:lastModifiedBy>
  <cp:revision>847</cp:revision>
  <dcterms:created xsi:type="dcterms:W3CDTF">2011-10-11T02:36:14Z</dcterms:created>
  <dcterms:modified xsi:type="dcterms:W3CDTF">2025-04-23T04:30:42Z</dcterms:modified>
</cp:coreProperties>
</file>