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3.xml" ContentType="application/vnd.openxmlformats-officedocument.drawingml.diagramLayout+xml"/>
  <Override PartName="/ppt/notesSlides/notesSlide2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handoutMasterIdLst>
    <p:handoutMasterId r:id="rId25"/>
  </p:handoutMasterIdLst>
  <p:sldIdLst>
    <p:sldId id="256" r:id="rId2"/>
    <p:sldId id="257" r:id="rId3"/>
    <p:sldId id="272" r:id="rId4"/>
    <p:sldId id="259" r:id="rId5"/>
    <p:sldId id="266" r:id="rId6"/>
    <p:sldId id="281" r:id="rId7"/>
    <p:sldId id="265" r:id="rId8"/>
    <p:sldId id="274" r:id="rId9"/>
    <p:sldId id="260" r:id="rId10"/>
    <p:sldId id="267" r:id="rId11"/>
    <p:sldId id="268" r:id="rId12"/>
    <p:sldId id="269" r:id="rId13"/>
    <p:sldId id="271" r:id="rId14"/>
    <p:sldId id="279" r:id="rId15"/>
    <p:sldId id="270" r:id="rId16"/>
    <p:sldId id="258" r:id="rId17"/>
    <p:sldId id="273" r:id="rId18"/>
    <p:sldId id="275" r:id="rId19"/>
    <p:sldId id="276" r:id="rId20"/>
    <p:sldId id="282" r:id="rId21"/>
    <p:sldId id="278" r:id="rId22"/>
    <p:sldId id="277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80423" autoAdjust="0"/>
  </p:normalViewPr>
  <p:slideViewPr>
    <p:cSldViewPr>
      <p:cViewPr varScale="1">
        <p:scale>
          <a:sx n="59" d="100"/>
          <a:sy n="59" d="100"/>
        </p:scale>
        <p:origin x="-81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260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187853-3086-4E03-955B-9206D5E917CE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95E78BE-B60B-49AF-9CE7-948191426099}">
      <dgm:prSet phldrT="[Text]"/>
      <dgm:spPr/>
      <dgm:t>
        <a:bodyPr/>
        <a:lstStyle/>
        <a:p>
          <a:r>
            <a:rPr lang="en-GB" dirty="0" smtClean="0"/>
            <a:t>High inflation, tax interest rates</a:t>
          </a:r>
          <a:endParaRPr lang="en-GB" dirty="0"/>
        </a:p>
      </dgm:t>
    </dgm:pt>
    <dgm:pt modelId="{CBB3412D-0C05-4F7D-8885-ACCD33FC24E1}" type="parTrans" cxnId="{D0314E6E-6D00-4AAC-BFBE-07A4CE0958F2}">
      <dgm:prSet/>
      <dgm:spPr/>
      <dgm:t>
        <a:bodyPr/>
        <a:lstStyle/>
        <a:p>
          <a:endParaRPr lang="en-GB"/>
        </a:p>
      </dgm:t>
    </dgm:pt>
    <dgm:pt modelId="{A42D5586-BC62-4430-AD0F-62746314B6EA}" type="sibTrans" cxnId="{D0314E6E-6D00-4AAC-BFBE-07A4CE0958F2}">
      <dgm:prSet/>
      <dgm:spPr/>
      <dgm:t>
        <a:bodyPr/>
        <a:lstStyle/>
        <a:p>
          <a:endParaRPr lang="en-GB" dirty="0"/>
        </a:p>
      </dgm:t>
    </dgm:pt>
    <dgm:pt modelId="{40B01E78-865C-4949-8645-0EB96F1B7862}">
      <dgm:prSet phldrT="[Text]"/>
      <dgm:spPr/>
      <dgm:t>
        <a:bodyPr/>
        <a:lstStyle/>
        <a:p>
          <a:r>
            <a:rPr lang="en-GB" dirty="0" smtClean="0"/>
            <a:t>Impact on Organisation</a:t>
          </a:r>
        </a:p>
        <a:p>
          <a:r>
            <a:rPr lang="en-GB" dirty="0" smtClean="0"/>
            <a:t>stability</a:t>
          </a:r>
          <a:endParaRPr lang="en-GB" dirty="0"/>
        </a:p>
      </dgm:t>
    </dgm:pt>
    <dgm:pt modelId="{CC937F75-C2F8-4B96-BAC1-6F135658152B}" type="parTrans" cxnId="{1EE4A8BC-3FEC-4185-8DD4-5D8FCD9100AC}">
      <dgm:prSet/>
      <dgm:spPr/>
      <dgm:t>
        <a:bodyPr/>
        <a:lstStyle/>
        <a:p>
          <a:endParaRPr lang="en-GB"/>
        </a:p>
      </dgm:t>
    </dgm:pt>
    <dgm:pt modelId="{9F2F6E08-8E1C-4DAA-90CF-6F6F8B66E697}" type="sibTrans" cxnId="{1EE4A8BC-3FEC-4185-8DD4-5D8FCD9100AC}">
      <dgm:prSet/>
      <dgm:spPr/>
      <dgm:t>
        <a:bodyPr/>
        <a:lstStyle/>
        <a:p>
          <a:endParaRPr lang="en-GB" dirty="0"/>
        </a:p>
      </dgm:t>
    </dgm:pt>
    <dgm:pt modelId="{05BB74A0-840F-4D11-BDBA-DC48E4D0928C}">
      <dgm:prSet phldrT="[Text]"/>
      <dgm:spPr/>
      <dgm:t>
        <a:bodyPr/>
        <a:lstStyle/>
        <a:p>
          <a:r>
            <a:rPr lang="en-GB" dirty="0" smtClean="0"/>
            <a:t>High or low unemployment?</a:t>
          </a:r>
          <a:endParaRPr lang="en-GB" dirty="0"/>
        </a:p>
      </dgm:t>
    </dgm:pt>
    <dgm:pt modelId="{566B0301-048F-470C-903C-2C826A96245A}" type="parTrans" cxnId="{F75BA05E-415D-4B5B-8056-9BC2494D5E74}">
      <dgm:prSet/>
      <dgm:spPr/>
      <dgm:t>
        <a:bodyPr/>
        <a:lstStyle/>
        <a:p>
          <a:endParaRPr lang="en-GB"/>
        </a:p>
      </dgm:t>
    </dgm:pt>
    <dgm:pt modelId="{648FA3E1-33C7-4A10-AC45-845775ADA574}" type="sibTrans" cxnId="{F75BA05E-415D-4B5B-8056-9BC2494D5E74}">
      <dgm:prSet/>
      <dgm:spPr/>
      <dgm:t>
        <a:bodyPr/>
        <a:lstStyle/>
        <a:p>
          <a:endParaRPr lang="en-GB" dirty="0"/>
        </a:p>
      </dgm:t>
    </dgm:pt>
    <dgm:pt modelId="{0F1548BF-AD11-4BA8-9A38-0A24AFE03D20}">
      <dgm:prSet phldrT="[Text]"/>
      <dgm:spPr/>
      <dgm:t>
        <a:bodyPr/>
        <a:lstStyle/>
        <a:p>
          <a:r>
            <a:rPr lang="en-GB" dirty="0" smtClean="0"/>
            <a:t>Wages &amp; T&amp;C’s</a:t>
          </a:r>
          <a:endParaRPr lang="en-GB" dirty="0"/>
        </a:p>
      </dgm:t>
    </dgm:pt>
    <dgm:pt modelId="{C9F0BAD5-8508-4804-8188-B189250FACE4}" type="parTrans" cxnId="{8F8335B2-DEBF-4D71-AB4A-9BBCBEF8454E}">
      <dgm:prSet/>
      <dgm:spPr/>
      <dgm:t>
        <a:bodyPr/>
        <a:lstStyle/>
        <a:p>
          <a:endParaRPr lang="en-GB"/>
        </a:p>
      </dgm:t>
    </dgm:pt>
    <dgm:pt modelId="{F932D114-A942-42D2-9DFD-5307DCE0425C}" type="sibTrans" cxnId="{8F8335B2-DEBF-4D71-AB4A-9BBCBEF8454E}">
      <dgm:prSet/>
      <dgm:spPr/>
      <dgm:t>
        <a:bodyPr/>
        <a:lstStyle/>
        <a:p>
          <a:endParaRPr lang="en-GB" dirty="0"/>
        </a:p>
      </dgm:t>
    </dgm:pt>
    <dgm:pt modelId="{7BA8A893-AA21-4BE3-B1F4-06A55F4C2FC6}">
      <dgm:prSet phldrT="[Text]"/>
      <dgm:spPr/>
      <dgm:t>
        <a:bodyPr/>
        <a:lstStyle/>
        <a:p>
          <a:r>
            <a:rPr lang="en-GB" dirty="0" smtClean="0"/>
            <a:t>Numbers employed in organisation</a:t>
          </a:r>
          <a:endParaRPr lang="en-GB" dirty="0"/>
        </a:p>
      </dgm:t>
    </dgm:pt>
    <dgm:pt modelId="{54DA1CD5-096B-47D6-A988-D43C0C811AF4}" type="parTrans" cxnId="{30FBE473-FF7C-4C26-BEA8-812A6044C7CB}">
      <dgm:prSet/>
      <dgm:spPr/>
      <dgm:t>
        <a:bodyPr/>
        <a:lstStyle/>
        <a:p>
          <a:endParaRPr lang="en-GB"/>
        </a:p>
      </dgm:t>
    </dgm:pt>
    <dgm:pt modelId="{0FD61C06-26F0-4B38-A0AA-748111A587B7}" type="sibTrans" cxnId="{30FBE473-FF7C-4C26-BEA8-812A6044C7CB}">
      <dgm:prSet/>
      <dgm:spPr/>
      <dgm:t>
        <a:bodyPr/>
        <a:lstStyle/>
        <a:p>
          <a:endParaRPr lang="en-GB" dirty="0"/>
        </a:p>
      </dgm:t>
    </dgm:pt>
    <dgm:pt modelId="{DFA8B224-BCD9-40B7-80F3-18E183DB18F1}" type="pres">
      <dgm:prSet presAssocID="{F6187853-3086-4E03-955B-9206D5E917C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4F39CC8-99DF-45CB-8BDB-F6B151A22A89}" type="pres">
      <dgm:prSet presAssocID="{895E78BE-B60B-49AF-9CE7-948191426099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CE029D8-D82E-46D7-BBD3-13F6F2F1E08A}" type="pres">
      <dgm:prSet presAssocID="{895E78BE-B60B-49AF-9CE7-948191426099}" presName="spNode" presStyleCnt="0"/>
      <dgm:spPr/>
    </dgm:pt>
    <dgm:pt modelId="{7332AEB5-8A40-4A99-B8DC-F583D9CEB72C}" type="pres">
      <dgm:prSet presAssocID="{A42D5586-BC62-4430-AD0F-62746314B6EA}" presName="sibTrans" presStyleLbl="sibTrans1D1" presStyleIdx="0" presStyleCnt="5"/>
      <dgm:spPr/>
      <dgm:t>
        <a:bodyPr/>
        <a:lstStyle/>
        <a:p>
          <a:endParaRPr lang="en-GB"/>
        </a:p>
      </dgm:t>
    </dgm:pt>
    <dgm:pt modelId="{F9B4F673-09B9-42DC-AD4D-77470C05F225}" type="pres">
      <dgm:prSet presAssocID="{40B01E78-865C-4949-8645-0EB96F1B7862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343D264-2BB4-4B2C-8EC6-104611FFA19E}" type="pres">
      <dgm:prSet presAssocID="{40B01E78-865C-4949-8645-0EB96F1B7862}" presName="spNode" presStyleCnt="0"/>
      <dgm:spPr/>
    </dgm:pt>
    <dgm:pt modelId="{1D2731EF-3CD2-48B2-8555-5A27A7423E93}" type="pres">
      <dgm:prSet presAssocID="{9F2F6E08-8E1C-4DAA-90CF-6F6F8B66E697}" presName="sibTrans" presStyleLbl="sibTrans1D1" presStyleIdx="1" presStyleCnt="5"/>
      <dgm:spPr/>
      <dgm:t>
        <a:bodyPr/>
        <a:lstStyle/>
        <a:p>
          <a:endParaRPr lang="en-GB"/>
        </a:p>
      </dgm:t>
    </dgm:pt>
    <dgm:pt modelId="{674DBB4D-E061-4E91-BDF1-68F7D65C9BDB}" type="pres">
      <dgm:prSet presAssocID="{05BB74A0-840F-4D11-BDBA-DC48E4D0928C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E95997E-6C43-4394-A41E-A659709D6278}" type="pres">
      <dgm:prSet presAssocID="{05BB74A0-840F-4D11-BDBA-DC48E4D0928C}" presName="spNode" presStyleCnt="0"/>
      <dgm:spPr/>
    </dgm:pt>
    <dgm:pt modelId="{1089CF81-8AC1-4FD2-9748-F2969E930B06}" type="pres">
      <dgm:prSet presAssocID="{648FA3E1-33C7-4A10-AC45-845775ADA574}" presName="sibTrans" presStyleLbl="sibTrans1D1" presStyleIdx="2" presStyleCnt="5"/>
      <dgm:spPr/>
      <dgm:t>
        <a:bodyPr/>
        <a:lstStyle/>
        <a:p>
          <a:endParaRPr lang="en-GB"/>
        </a:p>
      </dgm:t>
    </dgm:pt>
    <dgm:pt modelId="{19E75ED5-1218-4312-B85F-45585B8AB011}" type="pres">
      <dgm:prSet presAssocID="{0F1548BF-AD11-4BA8-9A38-0A24AFE03D20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17E4D22-D4AF-4337-A6CB-6B45F6C57DE8}" type="pres">
      <dgm:prSet presAssocID="{0F1548BF-AD11-4BA8-9A38-0A24AFE03D20}" presName="spNode" presStyleCnt="0"/>
      <dgm:spPr/>
    </dgm:pt>
    <dgm:pt modelId="{FBB64297-D35B-4F99-82DD-627AB44E8487}" type="pres">
      <dgm:prSet presAssocID="{F932D114-A942-42D2-9DFD-5307DCE0425C}" presName="sibTrans" presStyleLbl="sibTrans1D1" presStyleIdx="3" presStyleCnt="5"/>
      <dgm:spPr/>
      <dgm:t>
        <a:bodyPr/>
        <a:lstStyle/>
        <a:p>
          <a:endParaRPr lang="en-GB"/>
        </a:p>
      </dgm:t>
    </dgm:pt>
    <dgm:pt modelId="{25359B2A-0E40-460F-8496-24BCA7B23043}" type="pres">
      <dgm:prSet presAssocID="{7BA8A893-AA21-4BE3-B1F4-06A55F4C2FC6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99962C0-15AF-4BB3-95E8-20B50DF73BFA}" type="pres">
      <dgm:prSet presAssocID="{7BA8A893-AA21-4BE3-B1F4-06A55F4C2FC6}" presName="spNode" presStyleCnt="0"/>
      <dgm:spPr/>
    </dgm:pt>
    <dgm:pt modelId="{6C98677D-FA73-4521-A5CB-FFB975E0EC29}" type="pres">
      <dgm:prSet presAssocID="{0FD61C06-26F0-4B38-A0AA-748111A587B7}" presName="sibTrans" presStyleLbl="sibTrans1D1" presStyleIdx="4" presStyleCnt="5"/>
      <dgm:spPr/>
      <dgm:t>
        <a:bodyPr/>
        <a:lstStyle/>
        <a:p>
          <a:endParaRPr lang="en-GB"/>
        </a:p>
      </dgm:t>
    </dgm:pt>
  </dgm:ptLst>
  <dgm:cxnLst>
    <dgm:cxn modelId="{20F77FFC-D9FF-4B1F-AA39-6D31DE5CD7A9}" type="presOf" srcId="{895E78BE-B60B-49AF-9CE7-948191426099}" destId="{D4F39CC8-99DF-45CB-8BDB-F6B151A22A89}" srcOrd="0" destOrd="0" presId="urn:microsoft.com/office/officeart/2005/8/layout/cycle5"/>
    <dgm:cxn modelId="{29BEF124-73BC-4A54-B961-168D78900CD8}" type="presOf" srcId="{0F1548BF-AD11-4BA8-9A38-0A24AFE03D20}" destId="{19E75ED5-1218-4312-B85F-45585B8AB011}" srcOrd="0" destOrd="0" presId="urn:microsoft.com/office/officeart/2005/8/layout/cycle5"/>
    <dgm:cxn modelId="{529CEEE4-09A4-47A6-BA45-C6F1697AC1E0}" type="presOf" srcId="{F6187853-3086-4E03-955B-9206D5E917CE}" destId="{DFA8B224-BCD9-40B7-80F3-18E183DB18F1}" srcOrd="0" destOrd="0" presId="urn:microsoft.com/office/officeart/2005/8/layout/cycle5"/>
    <dgm:cxn modelId="{2AEB1728-5FE3-49D7-A8BD-BB1AA25927C6}" type="presOf" srcId="{0FD61C06-26F0-4B38-A0AA-748111A587B7}" destId="{6C98677D-FA73-4521-A5CB-FFB975E0EC29}" srcOrd="0" destOrd="0" presId="urn:microsoft.com/office/officeart/2005/8/layout/cycle5"/>
    <dgm:cxn modelId="{6C21CFA8-5BC8-46EF-A1B8-CD24678B4EBE}" type="presOf" srcId="{40B01E78-865C-4949-8645-0EB96F1B7862}" destId="{F9B4F673-09B9-42DC-AD4D-77470C05F225}" srcOrd="0" destOrd="0" presId="urn:microsoft.com/office/officeart/2005/8/layout/cycle5"/>
    <dgm:cxn modelId="{30FBE473-FF7C-4C26-BEA8-812A6044C7CB}" srcId="{F6187853-3086-4E03-955B-9206D5E917CE}" destId="{7BA8A893-AA21-4BE3-B1F4-06A55F4C2FC6}" srcOrd="4" destOrd="0" parTransId="{54DA1CD5-096B-47D6-A988-D43C0C811AF4}" sibTransId="{0FD61C06-26F0-4B38-A0AA-748111A587B7}"/>
    <dgm:cxn modelId="{EC7036A0-1BD7-417F-94EE-B8DE25C46655}" type="presOf" srcId="{F932D114-A942-42D2-9DFD-5307DCE0425C}" destId="{FBB64297-D35B-4F99-82DD-627AB44E8487}" srcOrd="0" destOrd="0" presId="urn:microsoft.com/office/officeart/2005/8/layout/cycle5"/>
    <dgm:cxn modelId="{091BBAE6-6A69-4697-B110-F9AE83E9B0F5}" type="presOf" srcId="{7BA8A893-AA21-4BE3-B1F4-06A55F4C2FC6}" destId="{25359B2A-0E40-460F-8496-24BCA7B23043}" srcOrd="0" destOrd="0" presId="urn:microsoft.com/office/officeart/2005/8/layout/cycle5"/>
    <dgm:cxn modelId="{1EE4A8BC-3FEC-4185-8DD4-5D8FCD9100AC}" srcId="{F6187853-3086-4E03-955B-9206D5E917CE}" destId="{40B01E78-865C-4949-8645-0EB96F1B7862}" srcOrd="1" destOrd="0" parTransId="{CC937F75-C2F8-4B96-BAC1-6F135658152B}" sibTransId="{9F2F6E08-8E1C-4DAA-90CF-6F6F8B66E697}"/>
    <dgm:cxn modelId="{D0314E6E-6D00-4AAC-BFBE-07A4CE0958F2}" srcId="{F6187853-3086-4E03-955B-9206D5E917CE}" destId="{895E78BE-B60B-49AF-9CE7-948191426099}" srcOrd="0" destOrd="0" parTransId="{CBB3412D-0C05-4F7D-8885-ACCD33FC24E1}" sibTransId="{A42D5586-BC62-4430-AD0F-62746314B6EA}"/>
    <dgm:cxn modelId="{E6966346-0FD5-4CDF-9BAD-6156796D3137}" type="presOf" srcId="{05BB74A0-840F-4D11-BDBA-DC48E4D0928C}" destId="{674DBB4D-E061-4E91-BDF1-68F7D65C9BDB}" srcOrd="0" destOrd="0" presId="urn:microsoft.com/office/officeart/2005/8/layout/cycle5"/>
    <dgm:cxn modelId="{A910FC05-1A11-411E-84A4-33937B239F09}" type="presOf" srcId="{9F2F6E08-8E1C-4DAA-90CF-6F6F8B66E697}" destId="{1D2731EF-3CD2-48B2-8555-5A27A7423E93}" srcOrd="0" destOrd="0" presId="urn:microsoft.com/office/officeart/2005/8/layout/cycle5"/>
    <dgm:cxn modelId="{1D549CB1-E952-4822-93EE-80E687B4746B}" type="presOf" srcId="{A42D5586-BC62-4430-AD0F-62746314B6EA}" destId="{7332AEB5-8A40-4A99-B8DC-F583D9CEB72C}" srcOrd="0" destOrd="0" presId="urn:microsoft.com/office/officeart/2005/8/layout/cycle5"/>
    <dgm:cxn modelId="{8F8335B2-DEBF-4D71-AB4A-9BBCBEF8454E}" srcId="{F6187853-3086-4E03-955B-9206D5E917CE}" destId="{0F1548BF-AD11-4BA8-9A38-0A24AFE03D20}" srcOrd="3" destOrd="0" parTransId="{C9F0BAD5-8508-4804-8188-B189250FACE4}" sibTransId="{F932D114-A942-42D2-9DFD-5307DCE0425C}"/>
    <dgm:cxn modelId="{F75BA05E-415D-4B5B-8056-9BC2494D5E74}" srcId="{F6187853-3086-4E03-955B-9206D5E917CE}" destId="{05BB74A0-840F-4D11-BDBA-DC48E4D0928C}" srcOrd="2" destOrd="0" parTransId="{566B0301-048F-470C-903C-2C826A96245A}" sibTransId="{648FA3E1-33C7-4A10-AC45-845775ADA574}"/>
    <dgm:cxn modelId="{2D2CCC34-ED41-4561-AB89-0768937EE0ED}" type="presOf" srcId="{648FA3E1-33C7-4A10-AC45-845775ADA574}" destId="{1089CF81-8AC1-4FD2-9748-F2969E930B06}" srcOrd="0" destOrd="0" presId="urn:microsoft.com/office/officeart/2005/8/layout/cycle5"/>
    <dgm:cxn modelId="{CE23960E-4412-490B-B83F-FC387AE50B8A}" type="presParOf" srcId="{DFA8B224-BCD9-40B7-80F3-18E183DB18F1}" destId="{D4F39CC8-99DF-45CB-8BDB-F6B151A22A89}" srcOrd="0" destOrd="0" presId="urn:microsoft.com/office/officeart/2005/8/layout/cycle5"/>
    <dgm:cxn modelId="{9E24C908-E455-4538-BD49-7A00DAD57CE1}" type="presParOf" srcId="{DFA8B224-BCD9-40B7-80F3-18E183DB18F1}" destId="{3CE029D8-D82E-46D7-BBD3-13F6F2F1E08A}" srcOrd="1" destOrd="0" presId="urn:microsoft.com/office/officeart/2005/8/layout/cycle5"/>
    <dgm:cxn modelId="{36F710B2-6268-4F13-8FE9-EC8E5F89835C}" type="presParOf" srcId="{DFA8B224-BCD9-40B7-80F3-18E183DB18F1}" destId="{7332AEB5-8A40-4A99-B8DC-F583D9CEB72C}" srcOrd="2" destOrd="0" presId="urn:microsoft.com/office/officeart/2005/8/layout/cycle5"/>
    <dgm:cxn modelId="{42BCDEDF-6E71-49BC-9DB6-22A76F7A393A}" type="presParOf" srcId="{DFA8B224-BCD9-40B7-80F3-18E183DB18F1}" destId="{F9B4F673-09B9-42DC-AD4D-77470C05F225}" srcOrd="3" destOrd="0" presId="urn:microsoft.com/office/officeart/2005/8/layout/cycle5"/>
    <dgm:cxn modelId="{9D5B8ADC-9F74-4C58-957F-D5C0800BB6AA}" type="presParOf" srcId="{DFA8B224-BCD9-40B7-80F3-18E183DB18F1}" destId="{E343D264-2BB4-4B2C-8EC6-104611FFA19E}" srcOrd="4" destOrd="0" presId="urn:microsoft.com/office/officeart/2005/8/layout/cycle5"/>
    <dgm:cxn modelId="{3BEDDD11-5FB0-4657-AE5F-72A977A80FFD}" type="presParOf" srcId="{DFA8B224-BCD9-40B7-80F3-18E183DB18F1}" destId="{1D2731EF-3CD2-48B2-8555-5A27A7423E93}" srcOrd="5" destOrd="0" presId="urn:microsoft.com/office/officeart/2005/8/layout/cycle5"/>
    <dgm:cxn modelId="{0C3A32E8-E82E-4164-B671-2820FAFE2878}" type="presParOf" srcId="{DFA8B224-BCD9-40B7-80F3-18E183DB18F1}" destId="{674DBB4D-E061-4E91-BDF1-68F7D65C9BDB}" srcOrd="6" destOrd="0" presId="urn:microsoft.com/office/officeart/2005/8/layout/cycle5"/>
    <dgm:cxn modelId="{939A5BD7-2991-4F3E-9E4C-5A8C3099B4E6}" type="presParOf" srcId="{DFA8B224-BCD9-40B7-80F3-18E183DB18F1}" destId="{9E95997E-6C43-4394-A41E-A659709D6278}" srcOrd="7" destOrd="0" presId="urn:microsoft.com/office/officeart/2005/8/layout/cycle5"/>
    <dgm:cxn modelId="{F614DE21-CADC-4F50-AC97-B4776F2D463F}" type="presParOf" srcId="{DFA8B224-BCD9-40B7-80F3-18E183DB18F1}" destId="{1089CF81-8AC1-4FD2-9748-F2969E930B06}" srcOrd="8" destOrd="0" presId="urn:microsoft.com/office/officeart/2005/8/layout/cycle5"/>
    <dgm:cxn modelId="{5367FDD6-A867-4AD7-93FF-48D271061B4B}" type="presParOf" srcId="{DFA8B224-BCD9-40B7-80F3-18E183DB18F1}" destId="{19E75ED5-1218-4312-B85F-45585B8AB011}" srcOrd="9" destOrd="0" presId="urn:microsoft.com/office/officeart/2005/8/layout/cycle5"/>
    <dgm:cxn modelId="{8DBBD064-DFD6-4604-860A-FEA1812129D4}" type="presParOf" srcId="{DFA8B224-BCD9-40B7-80F3-18E183DB18F1}" destId="{217E4D22-D4AF-4337-A6CB-6B45F6C57DE8}" srcOrd="10" destOrd="0" presId="urn:microsoft.com/office/officeart/2005/8/layout/cycle5"/>
    <dgm:cxn modelId="{450B33FD-C5FB-4208-AB7A-C1869DED804D}" type="presParOf" srcId="{DFA8B224-BCD9-40B7-80F3-18E183DB18F1}" destId="{FBB64297-D35B-4F99-82DD-627AB44E8487}" srcOrd="11" destOrd="0" presId="urn:microsoft.com/office/officeart/2005/8/layout/cycle5"/>
    <dgm:cxn modelId="{599E91C3-1EE2-46D5-93C6-8F30E732D6C5}" type="presParOf" srcId="{DFA8B224-BCD9-40B7-80F3-18E183DB18F1}" destId="{25359B2A-0E40-460F-8496-24BCA7B23043}" srcOrd="12" destOrd="0" presId="urn:microsoft.com/office/officeart/2005/8/layout/cycle5"/>
    <dgm:cxn modelId="{F2D712A1-2A5D-497F-B439-2F322C2CC314}" type="presParOf" srcId="{DFA8B224-BCD9-40B7-80F3-18E183DB18F1}" destId="{E99962C0-15AF-4BB3-95E8-20B50DF73BFA}" srcOrd="13" destOrd="0" presId="urn:microsoft.com/office/officeart/2005/8/layout/cycle5"/>
    <dgm:cxn modelId="{21296434-4213-4756-886F-AF69CE19C572}" type="presParOf" srcId="{DFA8B224-BCD9-40B7-80F3-18E183DB18F1}" destId="{6C98677D-FA73-4521-A5CB-FFB975E0EC29}" srcOrd="14" destOrd="0" presId="urn:microsoft.com/office/officeart/2005/8/layout/cycle5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187853-3086-4E03-955B-9206D5E917CE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95E78BE-B60B-49AF-9CE7-948191426099}">
      <dgm:prSet phldrT="[Text]"/>
      <dgm:spPr/>
      <dgm:t>
        <a:bodyPr/>
        <a:lstStyle/>
        <a:p>
          <a:r>
            <a:rPr lang="en-GB" dirty="0" smtClean="0"/>
            <a:t>High inflation, tax interest rates</a:t>
          </a:r>
          <a:endParaRPr lang="en-GB" dirty="0"/>
        </a:p>
      </dgm:t>
    </dgm:pt>
    <dgm:pt modelId="{CBB3412D-0C05-4F7D-8885-ACCD33FC24E1}" type="parTrans" cxnId="{D0314E6E-6D00-4AAC-BFBE-07A4CE0958F2}">
      <dgm:prSet/>
      <dgm:spPr/>
      <dgm:t>
        <a:bodyPr/>
        <a:lstStyle/>
        <a:p>
          <a:endParaRPr lang="en-GB"/>
        </a:p>
      </dgm:t>
    </dgm:pt>
    <dgm:pt modelId="{A42D5586-BC62-4430-AD0F-62746314B6EA}" type="sibTrans" cxnId="{D0314E6E-6D00-4AAC-BFBE-07A4CE0958F2}">
      <dgm:prSet/>
      <dgm:spPr/>
      <dgm:t>
        <a:bodyPr/>
        <a:lstStyle/>
        <a:p>
          <a:endParaRPr lang="en-GB" dirty="0"/>
        </a:p>
      </dgm:t>
    </dgm:pt>
    <dgm:pt modelId="{40B01E78-865C-4949-8645-0EB96F1B7862}">
      <dgm:prSet phldrT="[Text]"/>
      <dgm:spPr/>
      <dgm:t>
        <a:bodyPr/>
        <a:lstStyle/>
        <a:p>
          <a:r>
            <a:rPr lang="en-GB" dirty="0" smtClean="0"/>
            <a:t>Threat to organisation stability</a:t>
          </a:r>
          <a:endParaRPr lang="en-GB" dirty="0"/>
        </a:p>
      </dgm:t>
    </dgm:pt>
    <dgm:pt modelId="{CC937F75-C2F8-4B96-BAC1-6F135658152B}" type="parTrans" cxnId="{1EE4A8BC-3FEC-4185-8DD4-5D8FCD9100AC}">
      <dgm:prSet/>
      <dgm:spPr/>
      <dgm:t>
        <a:bodyPr/>
        <a:lstStyle/>
        <a:p>
          <a:endParaRPr lang="en-GB"/>
        </a:p>
      </dgm:t>
    </dgm:pt>
    <dgm:pt modelId="{9F2F6E08-8E1C-4DAA-90CF-6F6F8B66E697}" type="sibTrans" cxnId="{1EE4A8BC-3FEC-4185-8DD4-5D8FCD9100AC}">
      <dgm:prSet/>
      <dgm:spPr/>
      <dgm:t>
        <a:bodyPr/>
        <a:lstStyle/>
        <a:p>
          <a:endParaRPr lang="en-GB" dirty="0"/>
        </a:p>
      </dgm:t>
    </dgm:pt>
    <dgm:pt modelId="{05BB74A0-840F-4D11-BDBA-DC48E4D0928C}">
      <dgm:prSet phldrT="[Text]"/>
      <dgm:spPr/>
      <dgm:t>
        <a:bodyPr/>
        <a:lstStyle/>
        <a:p>
          <a:r>
            <a:rPr lang="en-GB" dirty="0" smtClean="0"/>
            <a:t>High unemployment</a:t>
          </a:r>
          <a:endParaRPr lang="en-GB" dirty="0"/>
        </a:p>
      </dgm:t>
    </dgm:pt>
    <dgm:pt modelId="{566B0301-048F-470C-903C-2C826A96245A}" type="parTrans" cxnId="{F75BA05E-415D-4B5B-8056-9BC2494D5E74}">
      <dgm:prSet/>
      <dgm:spPr/>
      <dgm:t>
        <a:bodyPr/>
        <a:lstStyle/>
        <a:p>
          <a:endParaRPr lang="en-GB"/>
        </a:p>
      </dgm:t>
    </dgm:pt>
    <dgm:pt modelId="{648FA3E1-33C7-4A10-AC45-845775ADA574}" type="sibTrans" cxnId="{F75BA05E-415D-4B5B-8056-9BC2494D5E74}">
      <dgm:prSet/>
      <dgm:spPr/>
      <dgm:t>
        <a:bodyPr/>
        <a:lstStyle/>
        <a:p>
          <a:endParaRPr lang="en-GB" dirty="0"/>
        </a:p>
      </dgm:t>
    </dgm:pt>
    <dgm:pt modelId="{0F1548BF-AD11-4BA8-9A38-0A24AFE03D20}">
      <dgm:prSet phldrT="[Text]"/>
      <dgm:spPr/>
      <dgm:t>
        <a:bodyPr/>
        <a:lstStyle/>
        <a:p>
          <a:r>
            <a:rPr lang="en-GB" dirty="0" smtClean="0"/>
            <a:t>Reduction in wages </a:t>
          </a:r>
        </a:p>
        <a:p>
          <a:r>
            <a:rPr lang="en-GB" dirty="0" smtClean="0"/>
            <a:t>Less favourable T&amp;C’s</a:t>
          </a:r>
          <a:endParaRPr lang="en-GB" dirty="0"/>
        </a:p>
      </dgm:t>
    </dgm:pt>
    <dgm:pt modelId="{C9F0BAD5-8508-4804-8188-B189250FACE4}" type="parTrans" cxnId="{8F8335B2-DEBF-4D71-AB4A-9BBCBEF8454E}">
      <dgm:prSet/>
      <dgm:spPr/>
      <dgm:t>
        <a:bodyPr/>
        <a:lstStyle/>
        <a:p>
          <a:endParaRPr lang="en-GB"/>
        </a:p>
      </dgm:t>
    </dgm:pt>
    <dgm:pt modelId="{F932D114-A942-42D2-9DFD-5307DCE0425C}" type="sibTrans" cxnId="{8F8335B2-DEBF-4D71-AB4A-9BBCBEF8454E}">
      <dgm:prSet/>
      <dgm:spPr/>
      <dgm:t>
        <a:bodyPr/>
        <a:lstStyle/>
        <a:p>
          <a:endParaRPr lang="en-GB" dirty="0"/>
        </a:p>
      </dgm:t>
    </dgm:pt>
    <dgm:pt modelId="{7BA8A893-AA21-4BE3-B1F4-06A55F4C2FC6}">
      <dgm:prSet phldrT="[Text]"/>
      <dgm:spPr/>
      <dgm:t>
        <a:bodyPr/>
        <a:lstStyle/>
        <a:p>
          <a:r>
            <a:rPr lang="en-GB" dirty="0" smtClean="0"/>
            <a:t>Redundancies and lay offs</a:t>
          </a:r>
          <a:endParaRPr lang="en-GB" dirty="0"/>
        </a:p>
      </dgm:t>
    </dgm:pt>
    <dgm:pt modelId="{54DA1CD5-096B-47D6-A988-D43C0C811AF4}" type="parTrans" cxnId="{30FBE473-FF7C-4C26-BEA8-812A6044C7CB}">
      <dgm:prSet/>
      <dgm:spPr/>
      <dgm:t>
        <a:bodyPr/>
        <a:lstStyle/>
        <a:p>
          <a:endParaRPr lang="en-GB"/>
        </a:p>
      </dgm:t>
    </dgm:pt>
    <dgm:pt modelId="{0FD61C06-26F0-4B38-A0AA-748111A587B7}" type="sibTrans" cxnId="{30FBE473-FF7C-4C26-BEA8-812A6044C7CB}">
      <dgm:prSet/>
      <dgm:spPr/>
      <dgm:t>
        <a:bodyPr/>
        <a:lstStyle/>
        <a:p>
          <a:endParaRPr lang="en-GB" dirty="0"/>
        </a:p>
      </dgm:t>
    </dgm:pt>
    <dgm:pt modelId="{DFA8B224-BCD9-40B7-80F3-18E183DB18F1}" type="pres">
      <dgm:prSet presAssocID="{F6187853-3086-4E03-955B-9206D5E917C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4F39CC8-99DF-45CB-8BDB-F6B151A22A89}" type="pres">
      <dgm:prSet presAssocID="{895E78BE-B60B-49AF-9CE7-948191426099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CE029D8-D82E-46D7-BBD3-13F6F2F1E08A}" type="pres">
      <dgm:prSet presAssocID="{895E78BE-B60B-49AF-9CE7-948191426099}" presName="spNode" presStyleCnt="0"/>
      <dgm:spPr/>
    </dgm:pt>
    <dgm:pt modelId="{7332AEB5-8A40-4A99-B8DC-F583D9CEB72C}" type="pres">
      <dgm:prSet presAssocID="{A42D5586-BC62-4430-AD0F-62746314B6EA}" presName="sibTrans" presStyleLbl="sibTrans1D1" presStyleIdx="0" presStyleCnt="5"/>
      <dgm:spPr/>
      <dgm:t>
        <a:bodyPr/>
        <a:lstStyle/>
        <a:p>
          <a:endParaRPr lang="en-GB"/>
        </a:p>
      </dgm:t>
    </dgm:pt>
    <dgm:pt modelId="{F9B4F673-09B9-42DC-AD4D-77470C05F225}" type="pres">
      <dgm:prSet presAssocID="{40B01E78-865C-4949-8645-0EB96F1B7862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343D264-2BB4-4B2C-8EC6-104611FFA19E}" type="pres">
      <dgm:prSet presAssocID="{40B01E78-865C-4949-8645-0EB96F1B7862}" presName="spNode" presStyleCnt="0"/>
      <dgm:spPr/>
    </dgm:pt>
    <dgm:pt modelId="{1D2731EF-3CD2-48B2-8555-5A27A7423E93}" type="pres">
      <dgm:prSet presAssocID="{9F2F6E08-8E1C-4DAA-90CF-6F6F8B66E697}" presName="sibTrans" presStyleLbl="sibTrans1D1" presStyleIdx="1" presStyleCnt="5"/>
      <dgm:spPr/>
      <dgm:t>
        <a:bodyPr/>
        <a:lstStyle/>
        <a:p>
          <a:endParaRPr lang="en-GB"/>
        </a:p>
      </dgm:t>
    </dgm:pt>
    <dgm:pt modelId="{674DBB4D-E061-4E91-BDF1-68F7D65C9BDB}" type="pres">
      <dgm:prSet presAssocID="{05BB74A0-840F-4D11-BDBA-DC48E4D0928C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E95997E-6C43-4394-A41E-A659709D6278}" type="pres">
      <dgm:prSet presAssocID="{05BB74A0-840F-4D11-BDBA-DC48E4D0928C}" presName="spNode" presStyleCnt="0"/>
      <dgm:spPr/>
    </dgm:pt>
    <dgm:pt modelId="{1089CF81-8AC1-4FD2-9748-F2969E930B06}" type="pres">
      <dgm:prSet presAssocID="{648FA3E1-33C7-4A10-AC45-845775ADA574}" presName="sibTrans" presStyleLbl="sibTrans1D1" presStyleIdx="2" presStyleCnt="5"/>
      <dgm:spPr/>
      <dgm:t>
        <a:bodyPr/>
        <a:lstStyle/>
        <a:p>
          <a:endParaRPr lang="en-GB"/>
        </a:p>
      </dgm:t>
    </dgm:pt>
    <dgm:pt modelId="{19E75ED5-1218-4312-B85F-45585B8AB011}" type="pres">
      <dgm:prSet presAssocID="{0F1548BF-AD11-4BA8-9A38-0A24AFE03D20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17E4D22-D4AF-4337-A6CB-6B45F6C57DE8}" type="pres">
      <dgm:prSet presAssocID="{0F1548BF-AD11-4BA8-9A38-0A24AFE03D20}" presName="spNode" presStyleCnt="0"/>
      <dgm:spPr/>
    </dgm:pt>
    <dgm:pt modelId="{FBB64297-D35B-4F99-82DD-627AB44E8487}" type="pres">
      <dgm:prSet presAssocID="{F932D114-A942-42D2-9DFD-5307DCE0425C}" presName="sibTrans" presStyleLbl="sibTrans1D1" presStyleIdx="3" presStyleCnt="5"/>
      <dgm:spPr/>
      <dgm:t>
        <a:bodyPr/>
        <a:lstStyle/>
        <a:p>
          <a:endParaRPr lang="en-GB"/>
        </a:p>
      </dgm:t>
    </dgm:pt>
    <dgm:pt modelId="{25359B2A-0E40-460F-8496-24BCA7B23043}" type="pres">
      <dgm:prSet presAssocID="{7BA8A893-AA21-4BE3-B1F4-06A55F4C2FC6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99962C0-15AF-4BB3-95E8-20B50DF73BFA}" type="pres">
      <dgm:prSet presAssocID="{7BA8A893-AA21-4BE3-B1F4-06A55F4C2FC6}" presName="spNode" presStyleCnt="0"/>
      <dgm:spPr/>
    </dgm:pt>
    <dgm:pt modelId="{6C98677D-FA73-4521-A5CB-FFB975E0EC29}" type="pres">
      <dgm:prSet presAssocID="{0FD61C06-26F0-4B38-A0AA-748111A587B7}" presName="sibTrans" presStyleLbl="sibTrans1D1" presStyleIdx="4" presStyleCnt="5"/>
      <dgm:spPr/>
      <dgm:t>
        <a:bodyPr/>
        <a:lstStyle/>
        <a:p>
          <a:endParaRPr lang="en-GB"/>
        </a:p>
      </dgm:t>
    </dgm:pt>
  </dgm:ptLst>
  <dgm:cxnLst>
    <dgm:cxn modelId="{BE41162A-F617-4362-9525-F2430179C7DA}" type="presOf" srcId="{7BA8A893-AA21-4BE3-B1F4-06A55F4C2FC6}" destId="{25359B2A-0E40-460F-8496-24BCA7B23043}" srcOrd="0" destOrd="0" presId="urn:microsoft.com/office/officeart/2005/8/layout/cycle5"/>
    <dgm:cxn modelId="{70A8519F-2D11-47A9-B351-B275E4B85D6C}" type="presOf" srcId="{A42D5586-BC62-4430-AD0F-62746314B6EA}" destId="{7332AEB5-8A40-4A99-B8DC-F583D9CEB72C}" srcOrd="0" destOrd="0" presId="urn:microsoft.com/office/officeart/2005/8/layout/cycle5"/>
    <dgm:cxn modelId="{5071CBF2-BD57-4760-BB75-F6E1194CBD2F}" type="presOf" srcId="{648FA3E1-33C7-4A10-AC45-845775ADA574}" destId="{1089CF81-8AC1-4FD2-9748-F2969E930B06}" srcOrd="0" destOrd="0" presId="urn:microsoft.com/office/officeart/2005/8/layout/cycle5"/>
    <dgm:cxn modelId="{30FBE473-FF7C-4C26-BEA8-812A6044C7CB}" srcId="{F6187853-3086-4E03-955B-9206D5E917CE}" destId="{7BA8A893-AA21-4BE3-B1F4-06A55F4C2FC6}" srcOrd="4" destOrd="0" parTransId="{54DA1CD5-096B-47D6-A988-D43C0C811AF4}" sibTransId="{0FD61C06-26F0-4B38-A0AA-748111A587B7}"/>
    <dgm:cxn modelId="{1EE4A8BC-3FEC-4185-8DD4-5D8FCD9100AC}" srcId="{F6187853-3086-4E03-955B-9206D5E917CE}" destId="{40B01E78-865C-4949-8645-0EB96F1B7862}" srcOrd="1" destOrd="0" parTransId="{CC937F75-C2F8-4B96-BAC1-6F135658152B}" sibTransId="{9F2F6E08-8E1C-4DAA-90CF-6F6F8B66E697}"/>
    <dgm:cxn modelId="{DEF2CC70-67D2-4CB3-A317-D6A1CE1737D7}" type="presOf" srcId="{F932D114-A942-42D2-9DFD-5307DCE0425C}" destId="{FBB64297-D35B-4F99-82DD-627AB44E8487}" srcOrd="0" destOrd="0" presId="urn:microsoft.com/office/officeart/2005/8/layout/cycle5"/>
    <dgm:cxn modelId="{D0314E6E-6D00-4AAC-BFBE-07A4CE0958F2}" srcId="{F6187853-3086-4E03-955B-9206D5E917CE}" destId="{895E78BE-B60B-49AF-9CE7-948191426099}" srcOrd="0" destOrd="0" parTransId="{CBB3412D-0C05-4F7D-8885-ACCD33FC24E1}" sibTransId="{A42D5586-BC62-4430-AD0F-62746314B6EA}"/>
    <dgm:cxn modelId="{835784A3-7677-49B1-92BA-F06EFFF47569}" type="presOf" srcId="{0FD61C06-26F0-4B38-A0AA-748111A587B7}" destId="{6C98677D-FA73-4521-A5CB-FFB975E0EC29}" srcOrd="0" destOrd="0" presId="urn:microsoft.com/office/officeart/2005/8/layout/cycle5"/>
    <dgm:cxn modelId="{793AC804-5E27-4EF6-A7E8-1B1BB53A50DD}" type="presOf" srcId="{895E78BE-B60B-49AF-9CE7-948191426099}" destId="{D4F39CC8-99DF-45CB-8BDB-F6B151A22A89}" srcOrd="0" destOrd="0" presId="urn:microsoft.com/office/officeart/2005/8/layout/cycle5"/>
    <dgm:cxn modelId="{8F8335B2-DEBF-4D71-AB4A-9BBCBEF8454E}" srcId="{F6187853-3086-4E03-955B-9206D5E917CE}" destId="{0F1548BF-AD11-4BA8-9A38-0A24AFE03D20}" srcOrd="3" destOrd="0" parTransId="{C9F0BAD5-8508-4804-8188-B189250FACE4}" sibTransId="{F932D114-A942-42D2-9DFD-5307DCE0425C}"/>
    <dgm:cxn modelId="{F75BA05E-415D-4B5B-8056-9BC2494D5E74}" srcId="{F6187853-3086-4E03-955B-9206D5E917CE}" destId="{05BB74A0-840F-4D11-BDBA-DC48E4D0928C}" srcOrd="2" destOrd="0" parTransId="{566B0301-048F-470C-903C-2C826A96245A}" sibTransId="{648FA3E1-33C7-4A10-AC45-845775ADA574}"/>
    <dgm:cxn modelId="{D6FA0771-41CF-409A-84CE-2D18FE28AC0E}" type="presOf" srcId="{05BB74A0-840F-4D11-BDBA-DC48E4D0928C}" destId="{674DBB4D-E061-4E91-BDF1-68F7D65C9BDB}" srcOrd="0" destOrd="0" presId="urn:microsoft.com/office/officeart/2005/8/layout/cycle5"/>
    <dgm:cxn modelId="{9EC35B60-5A54-4763-BECE-CEB8440B28D8}" type="presOf" srcId="{0F1548BF-AD11-4BA8-9A38-0A24AFE03D20}" destId="{19E75ED5-1218-4312-B85F-45585B8AB011}" srcOrd="0" destOrd="0" presId="urn:microsoft.com/office/officeart/2005/8/layout/cycle5"/>
    <dgm:cxn modelId="{376D9F70-45CF-4765-9353-B04CF5D29402}" type="presOf" srcId="{40B01E78-865C-4949-8645-0EB96F1B7862}" destId="{F9B4F673-09B9-42DC-AD4D-77470C05F225}" srcOrd="0" destOrd="0" presId="urn:microsoft.com/office/officeart/2005/8/layout/cycle5"/>
    <dgm:cxn modelId="{8462F703-1E47-413A-BB7C-E64A7779A994}" type="presOf" srcId="{F6187853-3086-4E03-955B-9206D5E917CE}" destId="{DFA8B224-BCD9-40B7-80F3-18E183DB18F1}" srcOrd="0" destOrd="0" presId="urn:microsoft.com/office/officeart/2005/8/layout/cycle5"/>
    <dgm:cxn modelId="{93E37ED2-B5A0-4577-B799-2BB780907779}" type="presOf" srcId="{9F2F6E08-8E1C-4DAA-90CF-6F6F8B66E697}" destId="{1D2731EF-3CD2-48B2-8555-5A27A7423E93}" srcOrd="0" destOrd="0" presId="urn:microsoft.com/office/officeart/2005/8/layout/cycle5"/>
    <dgm:cxn modelId="{3A99836F-4F79-46B8-B29F-9B050EDD3F91}" type="presParOf" srcId="{DFA8B224-BCD9-40B7-80F3-18E183DB18F1}" destId="{D4F39CC8-99DF-45CB-8BDB-F6B151A22A89}" srcOrd="0" destOrd="0" presId="urn:microsoft.com/office/officeart/2005/8/layout/cycle5"/>
    <dgm:cxn modelId="{4C8748A9-A756-49B2-BC9B-BD4B3C67AABA}" type="presParOf" srcId="{DFA8B224-BCD9-40B7-80F3-18E183DB18F1}" destId="{3CE029D8-D82E-46D7-BBD3-13F6F2F1E08A}" srcOrd="1" destOrd="0" presId="urn:microsoft.com/office/officeart/2005/8/layout/cycle5"/>
    <dgm:cxn modelId="{1FEBAC03-F01E-451A-B984-0E4901AD861D}" type="presParOf" srcId="{DFA8B224-BCD9-40B7-80F3-18E183DB18F1}" destId="{7332AEB5-8A40-4A99-B8DC-F583D9CEB72C}" srcOrd="2" destOrd="0" presId="urn:microsoft.com/office/officeart/2005/8/layout/cycle5"/>
    <dgm:cxn modelId="{72B8B593-AABD-4C3F-B9B7-9C7CFC2D848E}" type="presParOf" srcId="{DFA8B224-BCD9-40B7-80F3-18E183DB18F1}" destId="{F9B4F673-09B9-42DC-AD4D-77470C05F225}" srcOrd="3" destOrd="0" presId="urn:microsoft.com/office/officeart/2005/8/layout/cycle5"/>
    <dgm:cxn modelId="{E987196D-B3A8-4E8E-89B8-5D4279C74E57}" type="presParOf" srcId="{DFA8B224-BCD9-40B7-80F3-18E183DB18F1}" destId="{E343D264-2BB4-4B2C-8EC6-104611FFA19E}" srcOrd="4" destOrd="0" presId="urn:microsoft.com/office/officeart/2005/8/layout/cycle5"/>
    <dgm:cxn modelId="{BB334738-5753-4A49-B2D5-9F45BCDF6EA1}" type="presParOf" srcId="{DFA8B224-BCD9-40B7-80F3-18E183DB18F1}" destId="{1D2731EF-3CD2-48B2-8555-5A27A7423E93}" srcOrd="5" destOrd="0" presId="urn:microsoft.com/office/officeart/2005/8/layout/cycle5"/>
    <dgm:cxn modelId="{EFA41276-667E-46DC-8BD1-7BE702C1A4FE}" type="presParOf" srcId="{DFA8B224-BCD9-40B7-80F3-18E183DB18F1}" destId="{674DBB4D-E061-4E91-BDF1-68F7D65C9BDB}" srcOrd="6" destOrd="0" presId="urn:microsoft.com/office/officeart/2005/8/layout/cycle5"/>
    <dgm:cxn modelId="{78E139CA-C7EB-458B-8D0A-A429D24E0EC1}" type="presParOf" srcId="{DFA8B224-BCD9-40B7-80F3-18E183DB18F1}" destId="{9E95997E-6C43-4394-A41E-A659709D6278}" srcOrd="7" destOrd="0" presId="urn:microsoft.com/office/officeart/2005/8/layout/cycle5"/>
    <dgm:cxn modelId="{7A978830-9272-4366-9B4E-96FAB6A9A3DE}" type="presParOf" srcId="{DFA8B224-BCD9-40B7-80F3-18E183DB18F1}" destId="{1089CF81-8AC1-4FD2-9748-F2969E930B06}" srcOrd="8" destOrd="0" presId="urn:microsoft.com/office/officeart/2005/8/layout/cycle5"/>
    <dgm:cxn modelId="{EE44760F-B15A-4A25-B268-781328842B4C}" type="presParOf" srcId="{DFA8B224-BCD9-40B7-80F3-18E183DB18F1}" destId="{19E75ED5-1218-4312-B85F-45585B8AB011}" srcOrd="9" destOrd="0" presId="urn:microsoft.com/office/officeart/2005/8/layout/cycle5"/>
    <dgm:cxn modelId="{910930B2-0323-4E61-81B7-40586B0D3E01}" type="presParOf" srcId="{DFA8B224-BCD9-40B7-80F3-18E183DB18F1}" destId="{217E4D22-D4AF-4337-A6CB-6B45F6C57DE8}" srcOrd="10" destOrd="0" presId="urn:microsoft.com/office/officeart/2005/8/layout/cycle5"/>
    <dgm:cxn modelId="{B480C4D4-F235-46B2-9DA7-A81F8E9EEEE0}" type="presParOf" srcId="{DFA8B224-BCD9-40B7-80F3-18E183DB18F1}" destId="{FBB64297-D35B-4F99-82DD-627AB44E8487}" srcOrd="11" destOrd="0" presId="urn:microsoft.com/office/officeart/2005/8/layout/cycle5"/>
    <dgm:cxn modelId="{37270DDF-4CC4-4F8F-B375-EFFE3D8AC297}" type="presParOf" srcId="{DFA8B224-BCD9-40B7-80F3-18E183DB18F1}" destId="{25359B2A-0E40-460F-8496-24BCA7B23043}" srcOrd="12" destOrd="0" presId="urn:microsoft.com/office/officeart/2005/8/layout/cycle5"/>
    <dgm:cxn modelId="{643CBCC9-DAC2-43E3-B074-FC0C8B36A299}" type="presParOf" srcId="{DFA8B224-BCD9-40B7-80F3-18E183DB18F1}" destId="{E99962C0-15AF-4BB3-95E8-20B50DF73BFA}" srcOrd="13" destOrd="0" presId="urn:microsoft.com/office/officeart/2005/8/layout/cycle5"/>
    <dgm:cxn modelId="{6A21F2E5-E01C-4A3A-86A5-21994EAECB8B}" type="presParOf" srcId="{DFA8B224-BCD9-40B7-80F3-18E183DB18F1}" destId="{6C98677D-FA73-4521-A5CB-FFB975E0EC29}" srcOrd="14" destOrd="0" presId="urn:microsoft.com/office/officeart/2005/8/layout/cycle5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31EE8A-DCD5-410D-AFD4-BAE1DF3C2DD7}" type="doc">
      <dgm:prSet loTypeId="urn:microsoft.com/office/officeart/2005/8/layout/arrow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4F66AB-C308-4731-80A3-405F481CF390}">
      <dgm:prSet phldrT="[Text]"/>
      <dgm:spPr/>
      <dgm:t>
        <a:bodyPr/>
        <a:lstStyle/>
        <a:p>
          <a:r>
            <a:rPr lang="en-GB" dirty="0" smtClean="0"/>
            <a:t>Joint Consultation</a:t>
          </a:r>
        </a:p>
        <a:p>
          <a:r>
            <a:rPr lang="en-GB" dirty="0" smtClean="0"/>
            <a:t>Employee Involvement Strategies</a:t>
          </a:r>
        </a:p>
        <a:p>
          <a:r>
            <a:rPr lang="en-GB" dirty="0" smtClean="0"/>
            <a:t>Employee Engagement Strategies</a:t>
          </a:r>
          <a:endParaRPr lang="en-GB" dirty="0"/>
        </a:p>
      </dgm:t>
    </dgm:pt>
    <dgm:pt modelId="{9E53FA65-1956-4284-9792-8B183E9589F3}" type="parTrans" cxnId="{D4761A98-34BC-4CF3-85C0-6E4436A2F047}">
      <dgm:prSet/>
      <dgm:spPr/>
      <dgm:t>
        <a:bodyPr/>
        <a:lstStyle/>
        <a:p>
          <a:endParaRPr lang="en-GB"/>
        </a:p>
      </dgm:t>
    </dgm:pt>
    <dgm:pt modelId="{B82AB6AB-F3A4-40BF-B957-930FC7B41282}" type="sibTrans" cxnId="{D4761A98-34BC-4CF3-85C0-6E4436A2F047}">
      <dgm:prSet/>
      <dgm:spPr/>
      <dgm:t>
        <a:bodyPr/>
        <a:lstStyle/>
        <a:p>
          <a:endParaRPr lang="en-GB"/>
        </a:p>
      </dgm:t>
    </dgm:pt>
    <dgm:pt modelId="{8AB34851-3EB5-4E48-B700-7FCB7134E350}">
      <dgm:prSet phldrT="[Text]"/>
      <dgm:spPr/>
      <dgm:t>
        <a:bodyPr/>
        <a:lstStyle/>
        <a:p>
          <a:r>
            <a:rPr lang="en-GB" dirty="0" smtClean="0"/>
            <a:t>Collective Bargaining</a:t>
          </a:r>
        </a:p>
        <a:p>
          <a:r>
            <a:rPr lang="en-GB" dirty="0" smtClean="0"/>
            <a:t>Collective Agreements</a:t>
          </a:r>
        </a:p>
        <a:p>
          <a:endParaRPr lang="en-GB" dirty="0"/>
        </a:p>
      </dgm:t>
    </dgm:pt>
    <dgm:pt modelId="{B25E3F5C-56DC-4463-8880-D5D026A2F2DF}" type="parTrans" cxnId="{B5BBEF60-983F-48EC-B0E1-6BDAC12DA29A}">
      <dgm:prSet/>
      <dgm:spPr/>
      <dgm:t>
        <a:bodyPr/>
        <a:lstStyle/>
        <a:p>
          <a:endParaRPr lang="en-GB"/>
        </a:p>
      </dgm:t>
    </dgm:pt>
    <dgm:pt modelId="{8FB91153-B405-4146-80C3-EB8A3DCF5F6A}" type="sibTrans" cxnId="{B5BBEF60-983F-48EC-B0E1-6BDAC12DA29A}">
      <dgm:prSet/>
      <dgm:spPr/>
      <dgm:t>
        <a:bodyPr/>
        <a:lstStyle/>
        <a:p>
          <a:endParaRPr lang="en-GB"/>
        </a:p>
      </dgm:t>
    </dgm:pt>
    <dgm:pt modelId="{B7CE1FFD-63DF-4246-A7C8-5197C87676D9}" type="pres">
      <dgm:prSet presAssocID="{DD31EE8A-DCD5-410D-AFD4-BAE1DF3C2DD7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EAA6B21-84EA-421A-9359-25616542BB4D}" type="pres">
      <dgm:prSet presAssocID="{4A4F66AB-C308-4731-80A3-405F481CF390}" presName="upArrow" presStyleLbl="node1" presStyleIdx="0" presStyleCnt="2"/>
      <dgm:spPr/>
    </dgm:pt>
    <dgm:pt modelId="{6159360C-49EE-4476-BFDC-A3120BE4231F}" type="pres">
      <dgm:prSet presAssocID="{4A4F66AB-C308-4731-80A3-405F481CF390}" presName="upArrowText" presStyleLbl="revTx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B9F4AAC-4779-4A66-A225-E70CC32516DA}" type="pres">
      <dgm:prSet presAssocID="{8AB34851-3EB5-4E48-B700-7FCB7134E350}" presName="downArrow" presStyleLbl="node1" presStyleIdx="1" presStyleCnt="2"/>
      <dgm:spPr/>
    </dgm:pt>
    <dgm:pt modelId="{BA707506-FDCE-41C8-A5D2-CD1A24F1EC1A}" type="pres">
      <dgm:prSet presAssocID="{8AB34851-3EB5-4E48-B700-7FCB7134E350}" presName="downArrowText" presStyleLbl="revTx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5BBEF60-983F-48EC-B0E1-6BDAC12DA29A}" srcId="{DD31EE8A-DCD5-410D-AFD4-BAE1DF3C2DD7}" destId="{8AB34851-3EB5-4E48-B700-7FCB7134E350}" srcOrd="1" destOrd="0" parTransId="{B25E3F5C-56DC-4463-8880-D5D026A2F2DF}" sibTransId="{8FB91153-B405-4146-80C3-EB8A3DCF5F6A}"/>
    <dgm:cxn modelId="{D4761A98-34BC-4CF3-85C0-6E4436A2F047}" srcId="{DD31EE8A-DCD5-410D-AFD4-BAE1DF3C2DD7}" destId="{4A4F66AB-C308-4731-80A3-405F481CF390}" srcOrd="0" destOrd="0" parTransId="{9E53FA65-1956-4284-9792-8B183E9589F3}" sibTransId="{B82AB6AB-F3A4-40BF-B957-930FC7B41282}"/>
    <dgm:cxn modelId="{E1CA0A5B-55BA-48F9-A875-F536F6FDB385}" type="presOf" srcId="{DD31EE8A-DCD5-410D-AFD4-BAE1DF3C2DD7}" destId="{B7CE1FFD-63DF-4246-A7C8-5197C87676D9}" srcOrd="0" destOrd="0" presId="urn:microsoft.com/office/officeart/2005/8/layout/arrow4"/>
    <dgm:cxn modelId="{C0983E53-3195-41AB-9CC1-4518F204E83C}" type="presOf" srcId="{8AB34851-3EB5-4E48-B700-7FCB7134E350}" destId="{BA707506-FDCE-41C8-A5D2-CD1A24F1EC1A}" srcOrd="0" destOrd="0" presId="urn:microsoft.com/office/officeart/2005/8/layout/arrow4"/>
    <dgm:cxn modelId="{6BF8E749-FCD3-45DB-950B-56CD4BD07139}" type="presOf" srcId="{4A4F66AB-C308-4731-80A3-405F481CF390}" destId="{6159360C-49EE-4476-BFDC-A3120BE4231F}" srcOrd="0" destOrd="0" presId="urn:microsoft.com/office/officeart/2005/8/layout/arrow4"/>
    <dgm:cxn modelId="{668E7D62-959E-4561-BAD5-DE500AF8BBB0}" type="presParOf" srcId="{B7CE1FFD-63DF-4246-A7C8-5197C87676D9}" destId="{6EAA6B21-84EA-421A-9359-25616542BB4D}" srcOrd="0" destOrd="0" presId="urn:microsoft.com/office/officeart/2005/8/layout/arrow4"/>
    <dgm:cxn modelId="{AB03E579-0210-45EA-A0B5-E4E6B633BA52}" type="presParOf" srcId="{B7CE1FFD-63DF-4246-A7C8-5197C87676D9}" destId="{6159360C-49EE-4476-BFDC-A3120BE4231F}" srcOrd="1" destOrd="0" presId="urn:microsoft.com/office/officeart/2005/8/layout/arrow4"/>
    <dgm:cxn modelId="{BEEF1327-D261-45EC-AC7B-25711CC5A46C}" type="presParOf" srcId="{B7CE1FFD-63DF-4246-A7C8-5197C87676D9}" destId="{DB9F4AAC-4779-4A66-A225-E70CC32516DA}" srcOrd="2" destOrd="0" presId="urn:microsoft.com/office/officeart/2005/8/layout/arrow4"/>
    <dgm:cxn modelId="{41E7140E-3414-4C8B-8308-C177E92CCB57}" type="presParOf" srcId="{B7CE1FFD-63DF-4246-A7C8-5197C87676D9}" destId="{BA707506-FDCE-41C8-A5D2-CD1A24F1EC1A}" srcOrd="3" destOrd="0" presId="urn:microsoft.com/office/officeart/2005/8/layout/arrow4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1476E4-5C04-4A93-8AC3-15FC12E4047D}" type="datetimeFigureOut">
              <a:rPr lang="en-US" smtClean="0"/>
              <a:pPr/>
              <a:t>3/10/2011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B49058-86AB-4750-BAA0-B8354ECED42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F4BD77-9F6A-4C92-8C37-9FD1C48D2456}" type="datetimeFigureOut">
              <a:rPr lang="en-US" smtClean="0"/>
              <a:pPr/>
              <a:t>3/10/2011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B55656-5755-42BC-AF76-C844291FF68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Being a major employer themselves there</a:t>
            </a:r>
            <a:r>
              <a:rPr lang="en-GB" baseline="0" dirty="0" smtClean="0"/>
              <a:t> was an expectation that they would present themselves as a model employer.</a:t>
            </a:r>
          </a:p>
          <a:p>
            <a:endParaRPr lang="en-GB" baseline="0" dirty="0" smtClean="0"/>
          </a:p>
          <a:p>
            <a:r>
              <a:rPr lang="en-GB" baseline="0" dirty="0" smtClean="0"/>
              <a:t>Concept changes because of privatisation, outsourcing, growth of executive agencies.  Diluted the concept of the public servant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5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Middle</a:t>
            </a:r>
            <a:r>
              <a:rPr lang="en-GB" baseline="0" dirty="0" smtClean="0"/>
              <a:t> section has direct effect on ER because has impact on balance between buyers and sellers of labour services and therefore the rules governing employment conditions.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Even</a:t>
            </a:r>
            <a:r>
              <a:rPr lang="en-GB" baseline="0" dirty="0" smtClean="0"/>
              <a:t> when individuals are in work, a less favourable climate will alter their perception of continuing job security and will impact the relative balance of bargaining power.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Middle</a:t>
            </a:r>
            <a:r>
              <a:rPr lang="en-GB" baseline="0" dirty="0" smtClean="0"/>
              <a:t> section has direct effect on ER because has impact on balance between buyers and sellers of labour services and therefore the rules governing employment conditions.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Even</a:t>
            </a:r>
            <a:r>
              <a:rPr lang="en-GB" baseline="0" dirty="0" smtClean="0"/>
              <a:t> when individuals are in work, a less favourable climate will alter their perception of continuing job security and will impact the relative balance of bargaining power.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government intervention in the marketplace and monetary policy is the best method of ensuring economic growth and stability.</a:t>
            </a:r>
            <a:br>
              <a:rPr lang="en-GB" sz="120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20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en-GB" sz="120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Commentators</a:t>
            </a:r>
            <a:r>
              <a:rPr lang="en-GB" baseline="0" dirty="0" smtClean="0"/>
              <a:t> say that the deterioration in competitiveness was a direct result of the union defensive attitudes and poor management.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Ship builders</a:t>
            </a:r>
          </a:p>
          <a:p>
            <a:r>
              <a:rPr lang="en-GB" dirty="0" smtClean="0"/>
              <a:t>Car Manufacturers</a:t>
            </a:r>
          </a:p>
          <a:p>
            <a:r>
              <a:rPr lang="en-GB" dirty="0" smtClean="0"/>
              <a:t>Ports</a:t>
            </a:r>
            <a:r>
              <a:rPr lang="en-GB" baseline="0" dirty="0" smtClean="0"/>
              <a:t> </a:t>
            </a:r>
          </a:p>
          <a:p>
            <a:endParaRPr lang="en-GB" baseline="0" dirty="0" smtClean="0"/>
          </a:p>
          <a:p>
            <a:r>
              <a:rPr lang="en-GB" baseline="0" dirty="0" smtClean="0"/>
              <a:t>Own agenda – politically driven</a:t>
            </a:r>
          </a:p>
          <a:p>
            <a:r>
              <a:rPr lang="en-GB" baseline="0" dirty="0" smtClean="0"/>
              <a:t>Unofficial action – not backed by union </a:t>
            </a:r>
          </a:p>
          <a:p>
            <a:r>
              <a:rPr lang="en-GB" baseline="0" dirty="0" smtClean="0"/>
              <a:t>Unconstitutional- not following correct process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Low paid public sector employees went on strike for pay awards in excess of government</a:t>
            </a:r>
            <a:r>
              <a:rPr lang="en-GB" baseline="0" dirty="0" smtClean="0"/>
              <a:t> policy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High tech industries</a:t>
            </a:r>
          </a:p>
          <a:p>
            <a:r>
              <a:rPr lang="en-GB" dirty="0" smtClean="0"/>
              <a:t>Where product</a:t>
            </a:r>
            <a:r>
              <a:rPr lang="en-GB" baseline="0" dirty="0" smtClean="0"/>
              <a:t> has very short shelf life</a:t>
            </a:r>
          </a:p>
          <a:p>
            <a:r>
              <a:rPr lang="en-GB" baseline="0" dirty="0" smtClean="0"/>
              <a:t>Where a dispute could cost you your business</a:t>
            </a:r>
            <a:endParaRPr lang="en-GB" dirty="0" smtClean="0"/>
          </a:p>
          <a:p>
            <a:r>
              <a:rPr lang="en-GB" dirty="0" smtClean="0"/>
              <a:t>Rapid Expansion</a:t>
            </a:r>
          </a:p>
          <a:p>
            <a:r>
              <a:rPr lang="en-GB" dirty="0" smtClean="0"/>
              <a:t>Skills in short supply</a:t>
            </a:r>
          </a:p>
          <a:p>
            <a:r>
              <a:rPr lang="en-GB" dirty="0" smtClean="0"/>
              <a:t>Competitors trying to entice</a:t>
            </a:r>
            <a:r>
              <a:rPr lang="en-GB" baseline="0" dirty="0" smtClean="0"/>
              <a:t> away key contributors in the company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Some see globalisation as positive –</a:t>
            </a:r>
            <a:r>
              <a:rPr lang="en-GB" baseline="0" dirty="0" smtClean="0"/>
              <a:t> increased global community, increased employment, ability to work together across the globe to support worthy causes.  Other see it as a way of taking advantaged of cheap labour and believe that the increased profits only benefit Western countries.</a:t>
            </a:r>
          </a:p>
          <a:p>
            <a:r>
              <a:rPr lang="en-GB" baseline="0" dirty="0" smtClean="0"/>
              <a:t>Lack of commitment or loyalty to creation of local or national jobs – can create insecurity</a:t>
            </a:r>
          </a:p>
          <a:p>
            <a:r>
              <a:rPr lang="en-GB" baseline="0" dirty="0" smtClean="0"/>
              <a:t>Companies relocating to the UK bring with them their own culture and expectations – Japanese companies in the late 80’s.  American companies.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USA Japan look for flexibility and adaptability – can cause blurring of lines of demarcation – impacting significantly on the way negotiation is approached for different groups e.g. shop floor/ office staff etc.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16</a:t>
            </a:fld>
            <a:endParaRPr lang="en-GB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Using the grid above, list all of the advantages and disadvantages associated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18</a:t>
            </a:fld>
            <a:endParaRPr lang="en-GB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19</a:t>
            </a:fld>
            <a:endParaRPr lang="en-GB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20</a:t>
            </a:fld>
            <a:endParaRPr lang="en-GB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21</a:t>
            </a:fld>
            <a:endParaRPr lang="en-GB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22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F5E6397-0D32-4CC7-AEBB-C343D6263817}" type="datetimeFigureOut">
              <a:rPr lang="en-US" smtClean="0"/>
              <a:pPr/>
              <a:t>3/10/2011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6C65C37-BCCE-47A1-A4BC-3D69BFC9ACD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5E6397-0D32-4CC7-AEBB-C343D6263817}" type="datetimeFigureOut">
              <a:rPr lang="en-US" smtClean="0"/>
              <a:pPr/>
              <a:t>3/10/2011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65C37-BCCE-47A1-A4BC-3D69BFC9ACD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5E6397-0D32-4CC7-AEBB-C343D6263817}" type="datetimeFigureOut">
              <a:rPr lang="en-US" smtClean="0"/>
              <a:pPr/>
              <a:t>3/10/2011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65C37-BCCE-47A1-A4BC-3D69BFC9ACD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5E6397-0D32-4CC7-AEBB-C343D6263817}" type="datetimeFigureOut">
              <a:rPr lang="en-US" smtClean="0"/>
              <a:pPr/>
              <a:t>3/10/2011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65C37-BCCE-47A1-A4BC-3D69BFC9ACD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5E6397-0D32-4CC7-AEBB-C343D6263817}" type="datetimeFigureOut">
              <a:rPr lang="en-US" smtClean="0"/>
              <a:pPr/>
              <a:t>3/10/2011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65C37-BCCE-47A1-A4BC-3D69BFC9ACD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5E6397-0D32-4CC7-AEBB-C343D6263817}" type="datetimeFigureOut">
              <a:rPr lang="en-US" smtClean="0"/>
              <a:pPr/>
              <a:t>3/10/2011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65C37-BCCE-47A1-A4BC-3D69BFC9ACD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5E6397-0D32-4CC7-AEBB-C343D6263817}" type="datetimeFigureOut">
              <a:rPr lang="en-US" smtClean="0"/>
              <a:pPr/>
              <a:t>3/10/2011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65C37-BCCE-47A1-A4BC-3D69BFC9ACD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F5E6397-0D32-4CC7-AEBB-C343D6263817}" type="datetimeFigureOut">
              <a:rPr lang="en-US" smtClean="0"/>
              <a:pPr/>
              <a:t>3/10/2011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65C37-BCCE-47A1-A4BC-3D69BFC9ACD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F5E6397-0D32-4CC7-AEBB-C343D6263817}" type="datetimeFigureOut">
              <a:rPr lang="en-US" smtClean="0"/>
              <a:pPr/>
              <a:t>3/10/2011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6C65C37-BCCE-47A1-A4BC-3D69BFC9ACD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5E6397-0D32-4CC7-AEBB-C343D6263817}" type="datetimeFigureOut">
              <a:rPr lang="en-US" smtClean="0"/>
              <a:pPr/>
              <a:t>3/10/2011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65C37-BCCE-47A1-A4BC-3D69BFC9ACD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5E6397-0D32-4CC7-AEBB-C343D6263817}" type="datetimeFigureOut">
              <a:rPr lang="en-US" smtClean="0"/>
              <a:pPr/>
              <a:t>3/10/2011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65C37-BCCE-47A1-A4BC-3D69BFC9ACD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F5E6397-0D32-4CC7-AEBB-C343D6263817}" type="datetimeFigureOut">
              <a:rPr lang="en-US" smtClean="0"/>
              <a:pPr/>
              <a:t>3/10/2011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6C65C37-BCCE-47A1-A4BC-3D69BFC9ACD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Employment Relationships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balance of power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factors which can impact the balance of bargaining power between employers and employees</a:t>
            </a:r>
          </a:p>
          <a:p>
            <a:r>
              <a:rPr lang="en-GB" dirty="0" smtClean="0"/>
              <a:t>Review governments role in influencing the balance of power</a:t>
            </a:r>
          </a:p>
          <a:p>
            <a:r>
              <a:rPr lang="en-GB" dirty="0" smtClean="0"/>
              <a:t>Consider how globalisation impacts employee relationship</a:t>
            </a:r>
          </a:p>
          <a:p>
            <a:r>
              <a:rPr lang="en-GB" dirty="0" smtClean="0"/>
              <a:t>Evaluate potential range of behaviours associated with balance of power, and possible consequences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Balance of power in the employment relationship is conditioned by changes in the legal, technical and economic environment </a:t>
            </a:r>
            <a:endParaRPr lang="en-GB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89" y="3041194"/>
            <a:ext cx="3171470" cy="24595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Following end of World War 2 (1945)- Government commitment to full employment.</a:t>
            </a:r>
          </a:p>
          <a:p>
            <a:pPr>
              <a:buNone/>
            </a:pPr>
            <a:r>
              <a:rPr lang="en-GB" dirty="0" smtClean="0"/>
              <a:t>Held themselves up as a model employer and promoted:</a:t>
            </a:r>
          </a:p>
          <a:p>
            <a:r>
              <a:rPr lang="en-GB" dirty="0" smtClean="0"/>
              <a:t>Collective bargaining</a:t>
            </a:r>
          </a:p>
          <a:p>
            <a:r>
              <a:rPr lang="en-GB" dirty="0" smtClean="0"/>
              <a:t>Paying in line with private sector</a:t>
            </a:r>
          </a:p>
          <a:p>
            <a:r>
              <a:rPr lang="en-GB" dirty="0" smtClean="0"/>
              <a:t>Resolving differences by arbitration – not industrial action</a:t>
            </a:r>
          </a:p>
          <a:p>
            <a:r>
              <a:rPr lang="en-GB" b="1" i="1" dirty="0" smtClean="0"/>
              <a:t>Why would this be difficult to achieve  today?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Government’s role in Managing the economy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8596" y="1714488"/>
            <a:ext cx="8229600" cy="4525963"/>
          </a:xfrm>
        </p:spPr>
        <p:txBody>
          <a:bodyPr>
            <a:normAutofit fontScale="92500"/>
          </a:bodyPr>
          <a:lstStyle/>
          <a:p>
            <a:pPr marL="624078" indent="-514350">
              <a:buFont typeface="+mj-lt"/>
              <a:buAutoNum type="arabicPeriod"/>
            </a:pPr>
            <a:r>
              <a:rPr lang="en-GB" dirty="0" smtClean="0"/>
              <a:t>Price Stability  (inflation 2% or below) (Cons)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Full employment  (Labour)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Economic growth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Balance of payments surplus</a:t>
            </a:r>
          </a:p>
          <a:p>
            <a:pPr marL="624078" indent="-514350">
              <a:buFont typeface="+mj-lt"/>
              <a:buAutoNum type="arabicPeriod"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From 97 on labour focused on stabilising the economy by  controlling public spending</a:t>
            </a:r>
          </a:p>
          <a:p>
            <a:pPr marL="624078" indent="-514350">
              <a:buNone/>
            </a:pPr>
            <a:endParaRPr lang="en-GB" dirty="0" smtClean="0"/>
          </a:p>
          <a:p>
            <a:pPr marL="624078" indent="-514350">
              <a:buNone/>
            </a:pPr>
            <a:r>
              <a:rPr lang="en-GB" dirty="0" smtClean="0"/>
              <a:t>Different emphasis on achieving the objectives</a:t>
            </a:r>
          </a:p>
          <a:p>
            <a:pPr marL="624078" indent="-514350">
              <a:buNone/>
            </a:pPr>
            <a:r>
              <a:rPr lang="en-GB" dirty="0" smtClean="0"/>
              <a:t>Impacts the balance of bargaining power</a:t>
            </a:r>
          </a:p>
          <a:p>
            <a:pPr marL="624078" indent="-514350">
              <a:buNone/>
            </a:pPr>
            <a:endParaRPr lang="en-GB" dirty="0" smtClean="0"/>
          </a:p>
          <a:p>
            <a:pPr marL="624078" indent="-514350">
              <a:buNone/>
            </a:pP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Different Governments, shared objectives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071546"/>
          <a:ext cx="8229600" cy="550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does the economy impact the employment relationship?</a:t>
            </a:r>
            <a:endParaRPr lang="en-GB" dirty="0"/>
          </a:p>
        </p:txBody>
      </p:sp>
      <p:sp>
        <p:nvSpPr>
          <p:cNvPr id="5" name="Hexagon 4"/>
          <p:cNvSpPr/>
          <p:nvPr/>
        </p:nvSpPr>
        <p:spPr>
          <a:xfrm>
            <a:off x="3428992" y="2857496"/>
            <a:ext cx="2214578" cy="178595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50" dirty="0" smtClean="0"/>
              <a:t>Employment</a:t>
            </a:r>
          </a:p>
          <a:p>
            <a:pPr algn="ctr"/>
            <a:r>
              <a:rPr lang="en-GB" sz="1750" dirty="0" smtClean="0"/>
              <a:t>Inflation</a:t>
            </a:r>
          </a:p>
          <a:p>
            <a:pPr algn="ctr"/>
            <a:r>
              <a:rPr lang="en-GB" sz="1750" dirty="0" smtClean="0"/>
              <a:t>Tax</a:t>
            </a:r>
          </a:p>
          <a:p>
            <a:pPr algn="ctr"/>
            <a:r>
              <a:rPr lang="en-GB" sz="1750" dirty="0" smtClean="0"/>
              <a:t>Interest rates</a:t>
            </a:r>
            <a:endParaRPr lang="en-GB" sz="17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571472" y="1357274"/>
          <a:ext cx="8229600" cy="550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the economy impacts the employment relationship</a:t>
            </a:r>
            <a:endParaRPr lang="en-GB" dirty="0"/>
          </a:p>
        </p:txBody>
      </p:sp>
      <p:sp>
        <p:nvSpPr>
          <p:cNvPr id="5" name="Hexagon 4"/>
          <p:cNvSpPr/>
          <p:nvPr/>
        </p:nvSpPr>
        <p:spPr>
          <a:xfrm>
            <a:off x="3571868" y="3143248"/>
            <a:ext cx="2214578" cy="178595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50" dirty="0" smtClean="0"/>
              <a:t>Employment</a:t>
            </a:r>
          </a:p>
          <a:p>
            <a:pPr algn="ctr"/>
            <a:r>
              <a:rPr lang="en-GB" sz="1750" dirty="0" smtClean="0"/>
              <a:t>Inflation</a:t>
            </a:r>
          </a:p>
          <a:p>
            <a:pPr algn="ctr"/>
            <a:r>
              <a:rPr lang="en-GB" sz="1750" dirty="0" smtClean="0"/>
              <a:t>Tax</a:t>
            </a:r>
          </a:p>
          <a:p>
            <a:pPr algn="ctr"/>
            <a:r>
              <a:rPr lang="en-GB" sz="1750" dirty="0" smtClean="0"/>
              <a:t>Interest rates</a:t>
            </a:r>
            <a:endParaRPr lang="en-GB" sz="17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idx="1"/>
          </p:nvPr>
        </p:nvSpPr>
        <p:spPr>
          <a:xfrm>
            <a:off x="428596" y="2071678"/>
            <a:ext cx="8229600" cy="4525963"/>
          </a:xfrm>
        </p:spPr>
        <p:txBody>
          <a:bodyPr/>
          <a:lstStyle/>
          <a:p>
            <a:r>
              <a:rPr lang="en-GB" dirty="0" smtClean="0"/>
              <a:t>Keynesian Model (1945-74)</a:t>
            </a:r>
          </a:p>
          <a:p>
            <a:r>
              <a:rPr lang="en-GB" dirty="0" smtClean="0"/>
              <a:t>Income linked to productivity (74-79)</a:t>
            </a:r>
          </a:p>
          <a:p>
            <a:r>
              <a:rPr lang="en-GB" dirty="0" smtClean="0"/>
              <a:t>Monetarist Model (79-97)</a:t>
            </a:r>
          </a:p>
          <a:p>
            <a:r>
              <a:rPr lang="en-GB" dirty="0" smtClean="0"/>
              <a:t>Stabilising the economy by controlling public spending (1997- Current)</a:t>
            </a: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Economic Strategies which have influenced Employment Relationships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Employment determined by spending power in economy</a:t>
            </a:r>
          </a:p>
          <a:p>
            <a:r>
              <a:rPr lang="en-GB" dirty="0" smtClean="0"/>
              <a:t>Spending depends on amount of consumption and investment by individual households and employing organisations, as well as UK government spending on public services</a:t>
            </a:r>
          </a:p>
          <a:p>
            <a:r>
              <a:rPr lang="en-GB" dirty="0" smtClean="0"/>
              <a:t>Full unemployment achieved by the Government regulating spending (Tax, interest rates, exchange rates, public expenditure policies)</a:t>
            </a:r>
          </a:p>
          <a:p>
            <a:r>
              <a:rPr lang="en-GB" dirty="0" smtClean="0"/>
              <a:t>If unemployment rises due to lack of spending, the government increase spending by reducing taxes on private spending, corporate income, property an/or by lowering interest rates and/or increasing its own spending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John Maynard Keynes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Economic growth</a:t>
            </a:r>
          </a:p>
          <a:p>
            <a:r>
              <a:rPr lang="en-GB" dirty="0" smtClean="0"/>
              <a:t>High employment</a:t>
            </a:r>
          </a:p>
          <a:p>
            <a:r>
              <a:rPr lang="en-GB" dirty="0" smtClean="0"/>
              <a:t>Increased public provision (housing, education NHS etc)</a:t>
            </a:r>
          </a:p>
          <a:p>
            <a:r>
              <a:rPr lang="en-GB" dirty="0" smtClean="0"/>
              <a:t>Increased personal disposable income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However economic growth was weaker compared to other countries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How did this impact trade unions in relation to their bargaining power?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of Keynesian Model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Increased bargaining power= Higher % increase in wage settlements</a:t>
            </a:r>
          </a:p>
          <a:p>
            <a:r>
              <a:rPr lang="en-GB" dirty="0" smtClean="0"/>
              <a:t>Craft unions (printers, engineers) delayed new entrants, leading to delay in introduction of new working methods or technology</a:t>
            </a:r>
          </a:p>
          <a:p>
            <a:r>
              <a:rPr lang="en-GB" dirty="0" smtClean="0"/>
              <a:t>Created shortages in some areas and overstaffing in others</a:t>
            </a:r>
          </a:p>
          <a:p>
            <a:pPr>
              <a:buNone/>
            </a:pPr>
            <a:r>
              <a:rPr lang="en-GB" dirty="0" smtClean="0"/>
              <a:t>Led to organisational conflict</a:t>
            </a:r>
          </a:p>
          <a:p>
            <a:r>
              <a:rPr lang="en-GB" dirty="0" smtClean="0"/>
              <a:t>Poor management / union relationships – high instances of industrial unrest</a:t>
            </a:r>
          </a:p>
          <a:p>
            <a:r>
              <a:rPr lang="en-GB" dirty="0" smtClean="0"/>
              <a:t>Donavon Report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 Impact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Labour government 1974 – Harold Wilson</a:t>
            </a:r>
          </a:p>
          <a:p>
            <a:r>
              <a:rPr lang="en-GB" dirty="0" smtClean="0"/>
              <a:t>Income increases linked to productivity – not to changes in inflation</a:t>
            </a:r>
          </a:p>
          <a:p>
            <a:r>
              <a:rPr lang="en-GB" dirty="0" smtClean="0"/>
              <a:t>Initially successful, but after 2/3 years started to break down – usually due to unions demanding excessive pay rises</a:t>
            </a:r>
          </a:p>
          <a:p>
            <a:r>
              <a:rPr lang="en-GB" dirty="0" smtClean="0"/>
              <a:t>Policy was seen to be an attempt to shift balance of power to employers</a:t>
            </a:r>
          </a:p>
          <a:p>
            <a:r>
              <a:rPr lang="en-GB" dirty="0" smtClean="0"/>
              <a:t>Unions rebelled – perceived to be more powerful then the labour government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1974 Labour Government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Winter of discontent 1978/9</a:t>
            </a:r>
          </a:p>
          <a:p>
            <a:r>
              <a:rPr lang="en-GB" dirty="0" smtClean="0"/>
              <a:t>Labour Government voted out of office</a:t>
            </a:r>
          </a:p>
          <a:p>
            <a:pPr>
              <a:buNone/>
            </a:pPr>
            <a:r>
              <a:rPr lang="en-GB" b="1" u="sng" dirty="0" smtClean="0"/>
              <a:t>Conservative party voted in (1979)</a:t>
            </a:r>
          </a:p>
          <a:p>
            <a:r>
              <a:rPr lang="en-GB" dirty="0" smtClean="0"/>
              <a:t>policy of controlling the economic system by increasing or decreasing money supply</a:t>
            </a:r>
          </a:p>
          <a:p>
            <a:r>
              <a:rPr lang="en-GB" dirty="0" smtClean="0"/>
              <a:t>Provision of minimum standards of protection for employees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Monetarism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Intentionally reduced the influence it had on employment relationship</a:t>
            </a:r>
          </a:p>
          <a:p>
            <a:r>
              <a:rPr lang="en-GB" dirty="0" smtClean="0"/>
              <a:t>Collective bargaining, pay comparability, arbitration no longer central to its policy</a:t>
            </a:r>
          </a:p>
          <a:p>
            <a:r>
              <a:rPr lang="en-GB" dirty="0" smtClean="0"/>
              <a:t>1993 Acas' statutory duty to promote collective bargaining removed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Conservative party (1979)</a:t>
            </a:r>
            <a:br>
              <a:rPr lang="en-GB" u="sng" dirty="0" smtClean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employers or sectors, which despite the economic climate have relatively weak employer bargaining powers</a:t>
            </a:r>
          </a:p>
          <a:p>
            <a:endParaRPr lang="en-GB" dirty="0" smtClean="0"/>
          </a:p>
          <a:p>
            <a:r>
              <a:rPr lang="en-GB" dirty="0" smtClean="0"/>
              <a:t>Why is this?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pic>
        <p:nvPicPr>
          <p:cNvPr id="6145" name="Picture 1" descr="C:\Documents and Settings\bus-sm\Local Settings\Temporary Internet Files\Content.IE5\OBIN8X67\MC90022882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3929066"/>
            <a:ext cx="1813255" cy="14273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Impact on employment relationship</a:t>
            </a:r>
          </a:p>
          <a:p>
            <a:r>
              <a:rPr lang="en-GB" dirty="0" smtClean="0"/>
              <a:t>Greater competition / feeling of insecurity</a:t>
            </a:r>
          </a:p>
          <a:p>
            <a:r>
              <a:rPr lang="en-GB" dirty="0" smtClean="0"/>
              <a:t>Power on where jobs are created</a:t>
            </a:r>
          </a:p>
          <a:p>
            <a:r>
              <a:rPr lang="en-GB" dirty="0" smtClean="0"/>
              <a:t>Impact on culture</a:t>
            </a:r>
          </a:p>
          <a:p>
            <a:r>
              <a:rPr lang="en-GB" dirty="0" smtClean="0"/>
              <a:t>Impact on collective bargaining groups and negotiation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Globalisation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Draw a time line indicating key events we have discussed to date and the impact this has had on the balance of power between management and employees</a:t>
            </a:r>
          </a:p>
          <a:p>
            <a:endParaRPr lang="en-GB" dirty="0" smtClean="0"/>
          </a:p>
          <a:p>
            <a:r>
              <a:rPr lang="en-GB" dirty="0" smtClean="0"/>
              <a:t>On reflection, where would you say the balance of power has been in the past 10 years?  Why is this the case?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Links between power, behaviour and consequences</a:t>
            </a:r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 rot="5400000">
            <a:off x="2251059" y="3606801"/>
            <a:ext cx="450059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142976" y="3429000"/>
            <a:ext cx="685804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3571868" y="1000108"/>
            <a:ext cx="1999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Employee Power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3571868" y="5786454"/>
            <a:ext cx="1965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Employer Power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0" y="3286124"/>
            <a:ext cx="1963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Good behaviour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7072330" y="3286124"/>
            <a:ext cx="1763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Bad Behaviour</a:t>
            </a:r>
            <a:endParaRPr lang="en-GB" dirty="0"/>
          </a:p>
        </p:txBody>
      </p:sp>
      <p:cxnSp>
        <p:nvCxnSpPr>
          <p:cNvPr id="16" name="Straight Arrow Connector 15"/>
          <p:cNvCxnSpPr/>
          <p:nvPr/>
        </p:nvCxnSpPr>
        <p:spPr>
          <a:xfrm rot="10800000" flipV="1">
            <a:off x="1000100" y="1285860"/>
            <a:ext cx="2286016" cy="18573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5643570" y="1285860"/>
            <a:ext cx="2428892" cy="178595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1357290" y="4000504"/>
            <a:ext cx="2143140" cy="178595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rot="10800000" flipV="1">
            <a:off x="5643570" y="3786190"/>
            <a:ext cx="2286016" cy="207170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val 23"/>
          <p:cNvSpPr/>
          <p:nvPr/>
        </p:nvSpPr>
        <p:spPr>
          <a:xfrm>
            <a:off x="4643438" y="2071678"/>
            <a:ext cx="2214578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Behaviour</a:t>
            </a:r>
            <a:endParaRPr lang="en-GB" dirty="0"/>
          </a:p>
        </p:txBody>
      </p:sp>
      <p:sp>
        <p:nvSpPr>
          <p:cNvPr id="25" name="Oval 24"/>
          <p:cNvSpPr/>
          <p:nvPr/>
        </p:nvSpPr>
        <p:spPr>
          <a:xfrm>
            <a:off x="6429388" y="1000108"/>
            <a:ext cx="2714612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Consequences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Management power needs to be exercised in a responsible manner</a:t>
            </a:r>
          </a:p>
          <a:p>
            <a:r>
              <a:rPr lang="en-GB" dirty="0" smtClean="0"/>
              <a:t>If not, employees will become disengaged, store grievances and may leave</a:t>
            </a:r>
          </a:p>
          <a:p>
            <a:r>
              <a:rPr lang="en-GB" dirty="0" smtClean="0"/>
              <a:t>When balance returns, there is evidence that union activity/claims for recognition increase</a:t>
            </a:r>
          </a:p>
          <a:p>
            <a:r>
              <a:rPr lang="en-GB" dirty="0" smtClean="0"/>
              <a:t>Managing where employee commitment is diminished is unsustainable for long term</a:t>
            </a:r>
          </a:p>
          <a:p>
            <a:r>
              <a:rPr lang="en-GB" dirty="0" smtClean="0"/>
              <a:t>Business is likely to be adversely impacted</a:t>
            </a:r>
          </a:p>
          <a:p>
            <a:r>
              <a:rPr lang="en-GB" dirty="0" smtClean="0"/>
              <a:t>Absenteeism may increase while productivity declines</a:t>
            </a:r>
          </a:p>
          <a:p>
            <a:r>
              <a:rPr lang="en-GB" dirty="0" smtClean="0"/>
              <a:t>Organisations may struggle to recruit key talent due to poor reputation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Management Behaviour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of Changes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714612" y="3286124"/>
            <a:ext cx="6064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(EU Directive on Information and Consultation 2005)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Revision questions</a:t>
            </a:r>
            <a:endParaRPr lang="en-GB" dirty="0"/>
          </a:p>
        </p:txBody>
      </p:sp>
      <p:pic>
        <p:nvPicPr>
          <p:cNvPr id="389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381523" y="2372690"/>
            <a:ext cx="4380953" cy="27428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Changes in economic management and labour law results in changes in the balance of power between employers and employees &amp; Trade Unions</a:t>
            </a:r>
          </a:p>
          <a:p>
            <a:r>
              <a:rPr lang="en-GB" dirty="0" smtClean="0"/>
              <a:t>The Government no longer seeks an active role in promoting collective bargaining</a:t>
            </a:r>
          </a:p>
          <a:p>
            <a:r>
              <a:rPr lang="en-GB" dirty="0" smtClean="0"/>
              <a:t>Economic management influences interest rates, growth, investment and employment levels – which in turn impacts the employment relationship</a:t>
            </a:r>
          </a:p>
          <a:p>
            <a:r>
              <a:rPr lang="en-GB" dirty="0" smtClean="0"/>
              <a:t>Globalisation influences organisation change and in turn impacts the employment relationship</a:t>
            </a:r>
          </a:p>
          <a:p>
            <a:r>
              <a:rPr lang="en-GB" dirty="0" smtClean="0"/>
              <a:t>Technological Innovation will continue to be part of the future world of work and will therefore impact employment relationship</a:t>
            </a:r>
          </a:p>
          <a:p>
            <a:r>
              <a:rPr lang="en-GB" dirty="0" smtClean="0"/>
              <a:t>Managerial Power should be exercised in a responsible manner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585</TotalTime>
  <Words>1349</Words>
  <Application>Microsoft Office PowerPoint</Application>
  <PresentationFormat>On-screen Show (4:3)</PresentationFormat>
  <Paragraphs>187</Paragraphs>
  <Slides>22</Slides>
  <Notes>22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Concourse</vt:lpstr>
      <vt:lpstr>Employment Relationships</vt:lpstr>
      <vt:lpstr>Objectives</vt:lpstr>
      <vt:lpstr>Slide 3</vt:lpstr>
      <vt:lpstr>Government’s role in Managing the economy</vt:lpstr>
      <vt:lpstr>Different Governments, shared objectives</vt:lpstr>
      <vt:lpstr>How does the economy impact the employment relationship?</vt:lpstr>
      <vt:lpstr>How the economy impacts the employment relationship</vt:lpstr>
      <vt:lpstr>Economic Strategies which have influenced Employment Relationships</vt:lpstr>
      <vt:lpstr>John Maynard Keynes</vt:lpstr>
      <vt:lpstr>Impact of Keynesian Model</vt:lpstr>
      <vt:lpstr>ER Impact</vt:lpstr>
      <vt:lpstr>1974 Labour Government</vt:lpstr>
      <vt:lpstr>Monetarism</vt:lpstr>
      <vt:lpstr>Conservative party (1979) </vt:lpstr>
      <vt:lpstr>Activity</vt:lpstr>
      <vt:lpstr>Globalisation</vt:lpstr>
      <vt:lpstr>Activity</vt:lpstr>
      <vt:lpstr>Links between power, behaviour and consequences</vt:lpstr>
      <vt:lpstr>Management Behaviour</vt:lpstr>
      <vt:lpstr>Impact of Changes</vt:lpstr>
      <vt:lpstr>Revision questions</vt:lpstr>
      <vt:lpstr>Summary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Samantha Morgan</dc:creator>
  <cp:lastModifiedBy>Samantha Morgan</cp:lastModifiedBy>
  <cp:revision>52</cp:revision>
  <dcterms:created xsi:type="dcterms:W3CDTF">2011-03-09T07:06:10Z</dcterms:created>
  <dcterms:modified xsi:type="dcterms:W3CDTF">2011-03-10T08:33:02Z</dcterms:modified>
</cp:coreProperties>
</file>