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3"/>
  </p:notesMasterIdLst>
  <p:sldIdLst>
    <p:sldId id="256" r:id="rId5"/>
    <p:sldId id="289" r:id="rId6"/>
    <p:sldId id="257" r:id="rId7"/>
    <p:sldId id="293" r:id="rId8"/>
    <p:sldId id="290" r:id="rId9"/>
    <p:sldId id="294" r:id="rId10"/>
    <p:sldId id="295" r:id="rId11"/>
    <p:sldId id="292" r:id="rId12"/>
    <p:sldId id="283" r:id="rId13"/>
    <p:sldId id="284" r:id="rId14"/>
    <p:sldId id="285" r:id="rId15"/>
    <p:sldId id="286" r:id="rId16"/>
    <p:sldId id="287" r:id="rId17"/>
    <p:sldId id="297" r:id="rId18"/>
    <p:sldId id="288" r:id="rId19"/>
    <p:sldId id="265" r:id="rId20"/>
    <p:sldId id="268" r:id="rId21"/>
    <p:sldId id="269" r:id="rId22"/>
    <p:sldId id="296" r:id="rId23"/>
    <p:sldId id="267" r:id="rId24"/>
    <p:sldId id="258" r:id="rId25"/>
    <p:sldId id="263" r:id="rId26"/>
    <p:sldId id="264" r:id="rId27"/>
    <p:sldId id="272" r:id="rId28"/>
    <p:sldId id="273" r:id="rId29"/>
    <p:sldId id="274" r:id="rId30"/>
    <p:sldId id="275" r:id="rId31"/>
    <p:sldId id="276" r:id="rId32"/>
    <p:sldId id="277" r:id="rId33"/>
    <p:sldId id="278" r:id="rId34"/>
    <p:sldId id="279" r:id="rId35"/>
    <p:sldId id="280" r:id="rId36"/>
    <p:sldId id="259" r:id="rId37"/>
    <p:sldId id="281" r:id="rId38"/>
    <p:sldId id="261" r:id="rId39"/>
    <p:sldId id="282" r:id="rId40"/>
    <p:sldId id="262" r:id="rId41"/>
    <p:sldId id="260"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CE8D331-4E78-9217-71AE-DF87B8A50B7A}" v="99" dt="2026-01-12T19:44:20.360"/>
    <p1510:client id="{6613A165-CA36-7F56-813F-6543019EE37E}" v="2" dt="2026-01-12T16:20:43.572"/>
    <p1510:client id="{68940FE7-AA71-B825-A6C5-D5956A7B58FF}" v="24" dt="2026-01-12T01:26:24.487"/>
    <p1510:client id="{73519E69-1D23-5EA8-C43F-CDEFFD03AC98}" v="50" dt="2026-01-11T23:09:28.067"/>
    <p1510:client id="{81C5B2F3-D559-4775-BD07-0F05C1A4DD72}" v="599" dt="2026-01-12T21:57:00.086"/>
    <p1510:client id="{8A0CEF0D-0D23-42A9-A98C-B70EB7717763}" v="38" dt="2026-01-12T13:58:57.042"/>
    <p1510:client id="{AE6FC54C-8AAA-2011-DD2C-CF6EAF8CB410}" v="229" dt="2026-01-12T21:25:00.080"/>
    <p1510:client id="{C97E8163-09B3-0066-B762-D7C9CA050B21}" v="50" dt="2026-01-12T12:30:13.304"/>
    <p1510:client id="{CD09981C-8DD9-3454-DB77-307F958C2E92}" v="17" dt="2026-01-12T20:28:19.702"/>
    <p1510:client id="{F198EAAB-986B-1898-9CA5-1C95C9D8498C}" v="17" dt="2026-01-12T13:53:55.22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notesMaster" Target="notesMasters/notesMaster1.xml"/><Relationship Id="rId48" Type="http://schemas.microsoft.com/office/2015/10/relationships/revisionInfo" Target="revisionInfo.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s>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ata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4" Type="http://schemas.openxmlformats.org/officeDocument/2006/relationships/image" Target="../media/image11.svg"/></Relationships>
</file>

<file path=ppt/diagrams/_rels/data3.xml.rels><?xml version="1.0" encoding="UTF-8" standalone="yes"?>
<Relationships xmlns="http://schemas.openxmlformats.org/package/2006/relationships"><Relationship Id="rId3" Type="http://schemas.openxmlformats.org/officeDocument/2006/relationships/image" Target="../media/image30.svg"/><Relationship Id="rId7" Type="http://schemas.openxmlformats.org/officeDocument/2006/relationships/image" Target="../media/image34.svg"/><Relationship Id="rId2" Type="http://schemas.openxmlformats.org/officeDocument/2006/relationships/image" Target="../media/image29.png"/><Relationship Id="rId1" Type="http://schemas.openxmlformats.org/officeDocument/2006/relationships/hyperlink" Target="https://traveltradeready.net/how-tourism-affects-environment/?" TargetMode="External"/><Relationship Id="rId6" Type="http://schemas.openxmlformats.org/officeDocument/2006/relationships/image" Target="../media/image33.png"/><Relationship Id="rId5" Type="http://schemas.openxmlformats.org/officeDocument/2006/relationships/image" Target="../media/image32.svg"/><Relationship Id="rId4" Type="http://schemas.openxmlformats.org/officeDocument/2006/relationships/image" Target="../media/image31.png"/></Relationships>
</file>

<file path=ppt/diagrams/_rels/data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svg"/><Relationship Id="rId1" Type="http://schemas.openxmlformats.org/officeDocument/2006/relationships/image" Target="../media/image38.png"/><Relationship Id="rId6" Type="http://schemas.openxmlformats.org/officeDocument/2006/relationships/image" Target="../media/image43.svg"/><Relationship Id="rId5" Type="http://schemas.openxmlformats.org/officeDocument/2006/relationships/image" Target="../media/image42.png"/><Relationship Id="rId4" Type="http://schemas.openxmlformats.org/officeDocument/2006/relationships/image" Target="../media/image41.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4" Type="http://schemas.openxmlformats.org/officeDocument/2006/relationships/image" Target="../media/image11.svg"/></Relationships>
</file>

<file path=ppt/diagrams/_rels/drawing3.xml.rels><?xml version="1.0" encoding="UTF-8" standalone="yes"?>
<Relationships xmlns="http://schemas.openxmlformats.org/package/2006/relationships"><Relationship Id="rId3" Type="http://schemas.openxmlformats.org/officeDocument/2006/relationships/image" Target="../media/image31.png"/><Relationship Id="rId7" Type="http://schemas.openxmlformats.org/officeDocument/2006/relationships/hyperlink" Target="https://traveltradeready.net/how-tourism-affects-environment/?" TargetMode="External"/><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diagrams/_rels/drawing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svg"/><Relationship Id="rId1" Type="http://schemas.openxmlformats.org/officeDocument/2006/relationships/image" Target="../media/image38.png"/><Relationship Id="rId6" Type="http://schemas.openxmlformats.org/officeDocument/2006/relationships/image" Target="../media/image43.svg"/><Relationship Id="rId5" Type="http://schemas.openxmlformats.org/officeDocument/2006/relationships/image" Target="../media/image42.png"/><Relationship Id="rId4" Type="http://schemas.openxmlformats.org/officeDocument/2006/relationships/image" Target="../media/image41.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accent6_2">
  <dgm:title val=""/>
  <dgm:desc val=""/>
  <dgm:catLst>
    <dgm:cat type="accent6" pri="16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a:alpha val="0"/>
      </a:schemeClr>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55644D4-D298-4186-993C-E741E8A496EE}"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50A6B096-0BAF-4ABC-B134-FD54C349F321}">
      <dgm:prSet/>
      <dgm:spPr/>
      <dgm:t>
        <a:bodyPr/>
        <a:lstStyle/>
        <a:p>
          <a:pPr>
            <a:lnSpc>
              <a:spcPct val="100000"/>
            </a:lnSpc>
          </a:pPr>
          <a:r>
            <a:rPr lang="en-GB"/>
            <a:t>By the tourism levy being put into place this will provide the local people with employment opportunities within the tourism sector. The levy can support tourism services, projects and attractions therefore making jobs available. By improving the tourism facilities this will increase demand within the tourism sector which will enhance employment growth. </a:t>
          </a:r>
          <a:endParaRPr lang="en-US"/>
        </a:p>
      </dgm:t>
    </dgm:pt>
    <dgm:pt modelId="{893AF3CB-84F6-4C6B-928F-700CCDBCC076}" type="parTrans" cxnId="{CBA128D4-0814-444F-A6E9-0F21B38204A7}">
      <dgm:prSet/>
      <dgm:spPr/>
      <dgm:t>
        <a:bodyPr/>
        <a:lstStyle/>
        <a:p>
          <a:endParaRPr lang="en-US"/>
        </a:p>
      </dgm:t>
    </dgm:pt>
    <dgm:pt modelId="{9ADA7A2F-9E68-4511-9508-F07853F16274}" type="sibTrans" cxnId="{CBA128D4-0814-444F-A6E9-0F21B38204A7}">
      <dgm:prSet/>
      <dgm:spPr/>
      <dgm:t>
        <a:bodyPr/>
        <a:lstStyle/>
        <a:p>
          <a:endParaRPr lang="en-US"/>
        </a:p>
      </dgm:t>
    </dgm:pt>
    <dgm:pt modelId="{9572B772-3B4A-4BC6-97F1-18124CFB4170}">
      <dgm:prSet/>
      <dgm:spPr/>
      <dgm:t>
        <a:bodyPr/>
        <a:lstStyle/>
        <a:p>
          <a:pPr>
            <a:lnSpc>
              <a:spcPct val="100000"/>
            </a:lnSpc>
          </a:pPr>
          <a:r>
            <a:rPr lang="en-GB"/>
            <a:t>The money will also be used for “Training to give local people employment opportunities in the tourism sector” according to the Welsh Government website (2025). As well as this it will also generate employment in construction and maintenance. </a:t>
          </a:r>
          <a:endParaRPr lang="en-US"/>
        </a:p>
      </dgm:t>
    </dgm:pt>
    <dgm:pt modelId="{3F433BC1-3789-42F0-9104-CB4629483C66}" type="parTrans" cxnId="{E34297E8-F3AE-4562-908A-FCB7E48723CB}">
      <dgm:prSet/>
      <dgm:spPr/>
      <dgm:t>
        <a:bodyPr/>
        <a:lstStyle/>
        <a:p>
          <a:endParaRPr lang="en-US"/>
        </a:p>
      </dgm:t>
    </dgm:pt>
    <dgm:pt modelId="{6DE8150D-A5A9-456E-AF0B-D5E8A33B93DD}" type="sibTrans" cxnId="{E34297E8-F3AE-4562-908A-FCB7E48723CB}">
      <dgm:prSet/>
      <dgm:spPr/>
      <dgm:t>
        <a:bodyPr/>
        <a:lstStyle/>
        <a:p>
          <a:endParaRPr lang="en-US"/>
        </a:p>
      </dgm:t>
    </dgm:pt>
    <dgm:pt modelId="{D68047B1-C4E3-4D07-BB74-AA09E374017E}" type="pres">
      <dgm:prSet presAssocID="{C55644D4-D298-4186-993C-E741E8A496EE}" presName="root" presStyleCnt="0">
        <dgm:presLayoutVars>
          <dgm:dir/>
          <dgm:resizeHandles val="exact"/>
        </dgm:presLayoutVars>
      </dgm:prSet>
      <dgm:spPr/>
    </dgm:pt>
    <dgm:pt modelId="{55B100AB-8CB4-47D9-8B12-DFCDD8DC2D62}" type="pres">
      <dgm:prSet presAssocID="{50A6B096-0BAF-4ABC-B134-FD54C349F321}" presName="compNode" presStyleCnt="0"/>
      <dgm:spPr/>
    </dgm:pt>
    <dgm:pt modelId="{4108065E-E536-43D6-A24E-B97E17757832}" type="pres">
      <dgm:prSet presAssocID="{50A6B096-0BAF-4ABC-B134-FD54C349F32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ollar"/>
        </a:ext>
      </dgm:extLst>
    </dgm:pt>
    <dgm:pt modelId="{5988D11C-E169-415A-889C-FE54441E816E}" type="pres">
      <dgm:prSet presAssocID="{50A6B096-0BAF-4ABC-B134-FD54C349F321}" presName="spaceRect" presStyleCnt="0"/>
      <dgm:spPr/>
    </dgm:pt>
    <dgm:pt modelId="{BE986980-7DCA-40FD-8C07-B889FD068196}" type="pres">
      <dgm:prSet presAssocID="{50A6B096-0BAF-4ABC-B134-FD54C349F321}" presName="textRect" presStyleLbl="revTx" presStyleIdx="0" presStyleCnt="2">
        <dgm:presLayoutVars>
          <dgm:chMax val="1"/>
          <dgm:chPref val="1"/>
        </dgm:presLayoutVars>
      </dgm:prSet>
      <dgm:spPr/>
    </dgm:pt>
    <dgm:pt modelId="{6434C725-CB59-4C9F-B1E6-45F3650CA8AB}" type="pres">
      <dgm:prSet presAssocID="{9ADA7A2F-9E68-4511-9508-F07853F16274}" presName="sibTrans" presStyleCnt="0"/>
      <dgm:spPr/>
    </dgm:pt>
    <dgm:pt modelId="{A9E90B10-7A96-450B-BC7B-CCF2C101209E}" type="pres">
      <dgm:prSet presAssocID="{9572B772-3B4A-4BC6-97F1-18124CFB4170}" presName="compNode" presStyleCnt="0"/>
      <dgm:spPr/>
    </dgm:pt>
    <dgm:pt modelId="{24F1D1FB-A93C-4E62-A43E-1A1F740644B2}" type="pres">
      <dgm:prSet presAssocID="{9572B772-3B4A-4BC6-97F1-18124CFB4170}"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ank"/>
        </a:ext>
      </dgm:extLst>
    </dgm:pt>
    <dgm:pt modelId="{8FFD7C59-6CD7-49E3-9DAE-26D7CF00CCD3}" type="pres">
      <dgm:prSet presAssocID="{9572B772-3B4A-4BC6-97F1-18124CFB4170}" presName="spaceRect" presStyleCnt="0"/>
      <dgm:spPr/>
    </dgm:pt>
    <dgm:pt modelId="{A448B490-53C1-437F-B2EE-106C91D81CD2}" type="pres">
      <dgm:prSet presAssocID="{9572B772-3B4A-4BC6-97F1-18124CFB4170}" presName="textRect" presStyleLbl="revTx" presStyleIdx="1" presStyleCnt="2">
        <dgm:presLayoutVars>
          <dgm:chMax val="1"/>
          <dgm:chPref val="1"/>
        </dgm:presLayoutVars>
      </dgm:prSet>
      <dgm:spPr/>
    </dgm:pt>
  </dgm:ptLst>
  <dgm:cxnLst>
    <dgm:cxn modelId="{54A2AC2C-D647-4BCC-8477-D8D8BCA15CD6}" type="presOf" srcId="{9572B772-3B4A-4BC6-97F1-18124CFB4170}" destId="{A448B490-53C1-437F-B2EE-106C91D81CD2}" srcOrd="0" destOrd="0" presId="urn:microsoft.com/office/officeart/2018/2/layout/IconLabelList"/>
    <dgm:cxn modelId="{756157A6-F5FB-4639-8FEF-C41929B2F5C1}" type="presOf" srcId="{50A6B096-0BAF-4ABC-B134-FD54C349F321}" destId="{BE986980-7DCA-40FD-8C07-B889FD068196}" srcOrd="0" destOrd="0" presId="urn:microsoft.com/office/officeart/2018/2/layout/IconLabelList"/>
    <dgm:cxn modelId="{53C1DBCA-830A-4923-B38A-A5A70103F259}" type="presOf" srcId="{C55644D4-D298-4186-993C-E741E8A496EE}" destId="{D68047B1-C4E3-4D07-BB74-AA09E374017E}" srcOrd="0" destOrd="0" presId="urn:microsoft.com/office/officeart/2018/2/layout/IconLabelList"/>
    <dgm:cxn modelId="{CBA128D4-0814-444F-A6E9-0F21B38204A7}" srcId="{C55644D4-D298-4186-993C-E741E8A496EE}" destId="{50A6B096-0BAF-4ABC-B134-FD54C349F321}" srcOrd="0" destOrd="0" parTransId="{893AF3CB-84F6-4C6B-928F-700CCDBCC076}" sibTransId="{9ADA7A2F-9E68-4511-9508-F07853F16274}"/>
    <dgm:cxn modelId="{E34297E8-F3AE-4562-908A-FCB7E48723CB}" srcId="{C55644D4-D298-4186-993C-E741E8A496EE}" destId="{9572B772-3B4A-4BC6-97F1-18124CFB4170}" srcOrd="1" destOrd="0" parTransId="{3F433BC1-3789-42F0-9104-CB4629483C66}" sibTransId="{6DE8150D-A5A9-456E-AF0B-D5E8A33B93DD}"/>
    <dgm:cxn modelId="{939E1F2D-E835-4E50-9086-3E1293B0AD68}" type="presParOf" srcId="{D68047B1-C4E3-4D07-BB74-AA09E374017E}" destId="{55B100AB-8CB4-47D9-8B12-DFCDD8DC2D62}" srcOrd="0" destOrd="0" presId="urn:microsoft.com/office/officeart/2018/2/layout/IconLabelList"/>
    <dgm:cxn modelId="{7D15CEC9-3FBF-4586-BCBD-EE3C4700E993}" type="presParOf" srcId="{55B100AB-8CB4-47D9-8B12-DFCDD8DC2D62}" destId="{4108065E-E536-43D6-A24E-B97E17757832}" srcOrd="0" destOrd="0" presId="urn:microsoft.com/office/officeart/2018/2/layout/IconLabelList"/>
    <dgm:cxn modelId="{CA90C0DD-CBB6-4B68-A4E8-625260D6520E}" type="presParOf" srcId="{55B100AB-8CB4-47D9-8B12-DFCDD8DC2D62}" destId="{5988D11C-E169-415A-889C-FE54441E816E}" srcOrd="1" destOrd="0" presId="urn:microsoft.com/office/officeart/2018/2/layout/IconLabelList"/>
    <dgm:cxn modelId="{B1493F14-F2C9-4925-9347-CC72272C8C19}" type="presParOf" srcId="{55B100AB-8CB4-47D9-8B12-DFCDD8DC2D62}" destId="{BE986980-7DCA-40FD-8C07-B889FD068196}" srcOrd="2" destOrd="0" presId="urn:microsoft.com/office/officeart/2018/2/layout/IconLabelList"/>
    <dgm:cxn modelId="{4FDB09A5-85AA-4124-BDFC-76BCF6877721}" type="presParOf" srcId="{D68047B1-C4E3-4D07-BB74-AA09E374017E}" destId="{6434C725-CB59-4C9F-B1E6-45F3650CA8AB}" srcOrd="1" destOrd="0" presId="urn:microsoft.com/office/officeart/2018/2/layout/IconLabelList"/>
    <dgm:cxn modelId="{6E27D88D-330E-4331-AB57-8F1C88C7D03C}" type="presParOf" srcId="{D68047B1-C4E3-4D07-BB74-AA09E374017E}" destId="{A9E90B10-7A96-450B-BC7B-CCF2C101209E}" srcOrd="2" destOrd="0" presId="urn:microsoft.com/office/officeart/2018/2/layout/IconLabelList"/>
    <dgm:cxn modelId="{04DAD150-ABC1-4A64-8ECC-763F8CC24C69}" type="presParOf" srcId="{A9E90B10-7A96-450B-BC7B-CCF2C101209E}" destId="{24F1D1FB-A93C-4E62-A43E-1A1F740644B2}" srcOrd="0" destOrd="0" presId="urn:microsoft.com/office/officeart/2018/2/layout/IconLabelList"/>
    <dgm:cxn modelId="{B9ADDBAB-4205-4F2F-8B77-F8EF08076DF4}" type="presParOf" srcId="{A9E90B10-7A96-450B-BC7B-CCF2C101209E}" destId="{8FFD7C59-6CD7-49E3-9DAE-26D7CF00CCD3}" srcOrd="1" destOrd="0" presId="urn:microsoft.com/office/officeart/2018/2/layout/IconLabelList"/>
    <dgm:cxn modelId="{DCB446B0-EC9D-475A-88A9-49A447F96008}" type="presParOf" srcId="{A9E90B10-7A96-450B-BC7B-CCF2C101209E}" destId="{A448B490-53C1-437F-B2EE-106C91D81CD2}"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8C4BE76-77D7-4F35-9536-CAB6570DCCED}"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D6A805E1-1F79-4F5B-AF90-65529602EB24}">
      <dgm:prSet/>
      <dgm:spPr/>
      <dgm:t>
        <a:bodyPr/>
        <a:lstStyle/>
        <a:p>
          <a:pPr>
            <a:lnSpc>
              <a:spcPct val="100000"/>
            </a:lnSpc>
          </a:pPr>
          <a:r>
            <a:rPr lang="en-GB"/>
            <a:t>Bangor University (2024) states that “a visitor levy can enhance the appeal of destinations by addressing the negative effects of tourism” meaning that the levy has positive environmental impacts such as enhancing the destinations beauty and protecting future tourism within Wales this will also attract more tourists to Wales. </a:t>
          </a:r>
          <a:endParaRPr lang="en-US"/>
        </a:p>
      </dgm:t>
    </dgm:pt>
    <dgm:pt modelId="{2D036D42-9AA1-4A28-AD19-8549EEB814BB}" type="parTrans" cxnId="{D447DEB4-160F-471B-8B1B-1A32A4ED6E86}">
      <dgm:prSet/>
      <dgm:spPr/>
      <dgm:t>
        <a:bodyPr/>
        <a:lstStyle/>
        <a:p>
          <a:endParaRPr lang="en-US"/>
        </a:p>
      </dgm:t>
    </dgm:pt>
    <dgm:pt modelId="{ED9EB3D7-3DAB-4D03-84B4-B6A58ACB13BD}" type="sibTrans" cxnId="{D447DEB4-160F-471B-8B1B-1A32A4ED6E86}">
      <dgm:prSet/>
      <dgm:spPr/>
      <dgm:t>
        <a:bodyPr/>
        <a:lstStyle/>
        <a:p>
          <a:pPr>
            <a:lnSpc>
              <a:spcPct val="100000"/>
            </a:lnSpc>
          </a:pPr>
          <a:endParaRPr lang="en-US"/>
        </a:p>
      </dgm:t>
    </dgm:pt>
    <dgm:pt modelId="{EE4827D1-73A8-4FA8-9C3D-65D8880544BA}">
      <dgm:prSet/>
      <dgm:spPr/>
      <dgm:t>
        <a:bodyPr/>
        <a:lstStyle/>
        <a:p>
          <a:pPr>
            <a:lnSpc>
              <a:spcPct val="100000"/>
            </a:lnSpc>
          </a:pPr>
          <a:r>
            <a:rPr lang="en-GB"/>
            <a:t>The levy will also support sustainable tourism therefore benefitting the local communities and protecting the environment for future tourism. </a:t>
          </a:r>
          <a:endParaRPr lang="en-US"/>
        </a:p>
      </dgm:t>
    </dgm:pt>
    <dgm:pt modelId="{CE4CDBD3-9D04-4260-8103-DB442ABCC20B}" type="parTrans" cxnId="{5DCC2B12-2018-4522-921A-8B773B47E6F5}">
      <dgm:prSet/>
      <dgm:spPr/>
      <dgm:t>
        <a:bodyPr/>
        <a:lstStyle/>
        <a:p>
          <a:endParaRPr lang="en-US"/>
        </a:p>
      </dgm:t>
    </dgm:pt>
    <dgm:pt modelId="{2D253505-5093-46D4-9136-B2CA5D5BAEDC}" type="sibTrans" cxnId="{5DCC2B12-2018-4522-921A-8B773B47E6F5}">
      <dgm:prSet/>
      <dgm:spPr/>
      <dgm:t>
        <a:bodyPr/>
        <a:lstStyle/>
        <a:p>
          <a:endParaRPr lang="en-US"/>
        </a:p>
      </dgm:t>
    </dgm:pt>
    <dgm:pt modelId="{95DBA6CA-88EF-43A4-BE12-6B19E335B722}" type="pres">
      <dgm:prSet presAssocID="{C8C4BE76-77D7-4F35-9536-CAB6570DCCED}" presName="root" presStyleCnt="0">
        <dgm:presLayoutVars>
          <dgm:dir/>
          <dgm:resizeHandles val="exact"/>
        </dgm:presLayoutVars>
      </dgm:prSet>
      <dgm:spPr/>
    </dgm:pt>
    <dgm:pt modelId="{CE2A2047-FA98-4C73-9884-320F61ACD4FB}" type="pres">
      <dgm:prSet presAssocID="{C8C4BE76-77D7-4F35-9536-CAB6570DCCED}" presName="container" presStyleCnt="0">
        <dgm:presLayoutVars>
          <dgm:dir/>
          <dgm:resizeHandles val="exact"/>
        </dgm:presLayoutVars>
      </dgm:prSet>
      <dgm:spPr/>
    </dgm:pt>
    <dgm:pt modelId="{D9008FE7-B15B-49B0-B295-958210FAB1AD}" type="pres">
      <dgm:prSet presAssocID="{D6A805E1-1F79-4F5B-AF90-65529602EB24}" presName="compNode" presStyleCnt="0"/>
      <dgm:spPr/>
    </dgm:pt>
    <dgm:pt modelId="{42F0BD3B-1D0B-4FF5-919B-AACBB06BBF0F}" type="pres">
      <dgm:prSet presAssocID="{D6A805E1-1F79-4F5B-AF90-65529602EB24}" presName="iconBgRect" presStyleLbl="bgShp" presStyleIdx="0" presStyleCnt="2"/>
      <dgm:spPr/>
    </dgm:pt>
    <dgm:pt modelId="{D09ED972-AA0E-458C-AD49-254837BF67F9}" type="pres">
      <dgm:prSet presAssocID="{D6A805E1-1F79-4F5B-AF90-65529602EB2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Ruble"/>
        </a:ext>
      </dgm:extLst>
    </dgm:pt>
    <dgm:pt modelId="{1C97473E-46C7-4161-AFBF-975CA4E86BE8}" type="pres">
      <dgm:prSet presAssocID="{D6A805E1-1F79-4F5B-AF90-65529602EB24}" presName="spaceRect" presStyleCnt="0"/>
      <dgm:spPr/>
    </dgm:pt>
    <dgm:pt modelId="{C566FEF7-1ACC-420F-BA21-440E262CBB3B}" type="pres">
      <dgm:prSet presAssocID="{D6A805E1-1F79-4F5B-AF90-65529602EB24}" presName="textRect" presStyleLbl="revTx" presStyleIdx="0" presStyleCnt="2">
        <dgm:presLayoutVars>
          <dgm:chMax val="1"/>
          <dgm:chPref val="1"/>
        </dgm:presLayoutVars>
      </dgm:prSet>
      <dgm:spPr/>
    </dgm:pt>
    <dgm:pt modelId="{DDAD0B60-CE38-434C-BDB4-3AF50DB0CB93}" type="pres">
      <dgm:prSet presAssocID="{ED9EB3D7-3DAB-4D03-84B4-B6A58ACB13BD}" presName="sibTrans" presStyleLbl="sibTrans2D1" presStyleIdx="0" presStyleCnt="0"/>
      <dgm:spPr/>
    </dgm:pt>
    <dgm:pt modelId="{77F426BF-C68B-4FF5-9CD2-2846552FCC47}" type="pres">
      <dgm:prSet presAssocID="{EE4827D1-73A8-4FA8-9C3D-65D8880544BA}" presName="compNode" presStyleCnt="0"/>
      <dgm:spPr/>
    </dgm:pt>
    <dgm:pt modelId="{9474C649-1779-4CAC-B269-90C85D2BC6D2}" type="pres">
      <dgm:prSet presAssocID="{EE4827D1-73A8-4FA8-9C3D-65D8880544BA}" presName="iconBgRect" presStyleLbl="bgShp" presStyleIdx="1" presStyleCnt="2"/>
      <dgm:spPr/>
    </dgm:pt>
    <dgm:pt modelId="{CF6987DC-360C-4A6B-8F40-64D96EA80CE5}" type="pres">
      <dgm:prSet presAssocID="{EE4827D1-73A8-4FA8-9C3D-65D8880544BA}"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ustainability"/>
        </a:ext>
      </dgm:extLst>
    </dgm:pt>
    <dgm:pt modelId="{6352A22C-ACA7-4F77-85EA-C9C041871EE3}" type="pres">
      <dgm:prSet presAssocID="{EE4827D1-73A8-4FA8-9C3D-65D8880544BA}" presName="spaceRect" presStyleCnt="0"/>
      <dgm:spPr/>
    </dgm:pt>
    <dgm:pt modelId="{C6E42BAB-47B7-4392-8ADB-50929FD85AF1}" type="pres">
      <dgm:prSet presAssocID="{EE4827D1-73A8-4FA8-9C3D-65D8880544BA}" presName="textRect" presStyleLbl="revTx" presStyleIdx="1" presStyleCnt="2">
        <dgm:presLayoutVars>
          <dgm:chMax val="1"/>
          <dgm:chPref val="1"/>
        </dgm:presLayoutVars>
      </dgm:prSet>
      <dgm:spPr/>
    </dgm:pt>
  </dgm:ptLst>
  <dgm:cxnLst>
    <dgm:cxn modelId="{1C59BD0F-1F9B-4C21-86B9-8789F04F5C02}" type="presOf" srcId="{EE4827D1-73A8-4FA8-9C3D-65D8880544BA}" destId="{C6E42BAB-47B7-4392-8ADB-50929FD85AF1}" srcOrd="0" destOrd="0" presId="urn:microsoft.com/office/officeart/2018/2/layout/IconCircleList"/>
    <dgm:cxn modelId="{5DCC2B12-2018-4522-921A-8B773B47E6F5}" srcId="{C8C4BE76-77D7-4F35-9536-CAB6570DCCED}" destId="{EE4827D1-73A8-4FA8-9C3D-65D8880544BA}" srcOrd="1" destOrd="0" parTransId="{CE4CDBD3-9D04-4260-8103-DB442ABCC20B}" sibTransId="{2D253505-5093-46D4-9136-B2CA5D5BAEDC}"/>
    <dgm:cxn modelId="{E4088421-91CD-4DFB-99DC-FE269F01CC8B}" type="presOf" srcId="{C8C4BE76-77D7-4F35-9536-CAB6570DCCED}" destId="{95DBA6CA-88EF-43A4-BE12-6B19E335B722}" srcOrd="0" destOrd="0" presId="urn:microsoft.com/office/officeart/2018/2/layout/IconCircleList"/>
    <dgm:cxn modelId="{DD720FA0-BB39-4828-92A1-79567C89C127}" type="presOf" srcId="{D6A805E1-1F79-4F5B-AF90-65529602EB24}" destId="{C566FEF7-1ACC-420F-BA21-440E262CBB3B}" srcOrd="0" destOrd="0" presId="urn:microsoft.com/office/officeart/2018/2/layout/IconCircleList"/>
    <dgm:cxn modelId="{FC8DB8AB-D9DB-46FD-B5FA-74A2B9EB199C}" type="presOf" srcId="{ED9EB3D7-3DAB-4D03-84B4-B6A58ACB13BD}" destId="{DDAD0B60-CE38-434C-BDB4-3AF50DB0CB93}" srcOrd="0" destOrd="0" presId="urn:microsoft.com/office/officeart/2018/2/layout/IconCircleList"/>
    <dgm:cxn modelId="{D447DEB4-160F-471B-8B1B-1A32A4ED6E86}" srcId="{C8C4BE76-77D7-4F35-9536-CAB6570DCCED}" destId="{D6A805E1-1F79-4F5B-AF90-65529602EB24}" srcOrd="0" destOrd="0" parTransId="{2D036D42-9AA1-4A28-AD19-8549EEB814BB}" sibTransId="{ED9EB3D7-3DAB-4D03-84B4-B6A58ACB13BD}"/>
    <dgm:cxn modelId="{503557D3-3EF0-4077-A9E4-CA20CD8483DD}" type="presParOf" srcId="{95DBA6CA-88EF-43A4-BE12-6B19E335B722}" destId="{CE2A2047-FA98-4C73-9884-320F61ACD4FB}" srcOrd="0" destOrd="0" presId="urn:microsoft.com/office/officeart/2018/2/layout/IconCircleList"/>
    <dgm:cxn modelId="{65A590C9-7E9B-4C5E-8864-FFCB91655FA5}" type="presParOf" srcId="{CE2A2047-FA98-4C73-9884-320F61ACD4FB}" destId="{D9008FE7-B15B-49B0-B295-958210FAB1AD}" srcOrd="0" destOrd="0" presId="urn:microsoft.com/office/officeart/2018/2/layout/IconCircleList"/>
    <dgm:cxn modelId="{7674FA64-EB78-4A64-8CA2-20D2A85BB7C5}" type="presParOf" srcId="{D9008FE7-B15B-49B0-B295-958210FAB1AD}" destId="{42F0BD3B-1D0B-4FF5-919B-AACBB06BBF0F}" srcOrd="0" destOrd="0" presId="urn:microsoft.com/office/officeart/2018/2/layout/IconCircleList"/>
    <dgm:cxn modelId="{AA03E66F-253B-4C4D-8ED2-09C852951297}" type="presParOf" srcId="{D9008FE7-B15B-49B0-B295-958210FAB1AD}" destId="{D09ED972-AA0E-458C-AD49-254837BF67F9}" srcOrd="1" destOrd="0" presId="urn:microsoft.com/office/officeart/2018/2/layout/IconCircleList"/>
    <dgm:cxn modelId="{E5D5D7E1-E26D-4F78-B982-7D6EA603422C}" type="presParOf" srcId="{D9008FE7-B15B-49B0-B295-958210FAB1AD}" destId="{1C97473E-46C7-4161-AFBF-975CA4E86BE8}" srcOrd="2" destOrd="0" presId="urn:microsoft.com/office/officeart/2018/2/layout/IconCircleList"/>
    <dgm:cxn modelId="{0837D7CF-C7AF-4421-91B9-356E2218B2B1}" type="presParOf" srcId="{D9008FE7-B15B-49B0-B295-958210FAB1AD}" destId="{C566FEF7-1ACC-420F-BA21-440E262CBB3B}" srcOrd="3" destOrd="0" presId="urn:microsoft.com/office/officeart/2018/2/layout/IconCircleList"/>
    <dgm:cxn modelId="{DD50635F-FF22-40E9-B015-8CECD4182E2B}" type="presParOf" srcId="{CE2A2047-FA98-4C73-9884-320F61ACD4FB}" destId="{DDAD0B60-CE38-434C-BDB4-3AF50DB0CB93}" srcOrd="1" destOrd="0" presId="urn:microsoft.com/office/officeart/2018/2/layout/IconCircleList"/>
    <dgm:cxn modelId="{A6058BC6-DE4C-46F7-B43F-7842F032B620}" type="presParOf" srcId="{CE2A2047-FA98-4C73-9884-320F61ACD4FB}" destId="{77F426BF-C68B-4FF5-9CD2-2846552FCC47}" srcOrd="2" destOrd="0" presId="urn:microsoft.com/office/officeart/2018/2/layout/IconCircleList"/>
    <dgm:cxn modelId="{D56E19AF-7F7D-4676-97F5-68B9EED995E4}" type="presParOf" srcId="{77F426BF-C68B-4FF5-9CD2-2846552FCC47}" destId="{9474C649-1779-4CAC-B269-90C85D2BC6D2}" srcOrd="0" destOrd="0" presId="urn:microsoft.com/office/officeart/2018/2/layout/IconCircleList"/>
    <dgm:cxn modelId="{632680F3-A999-4C61-B788-9D9EC3F032F2}" type="presParOf" srcId="{77F426BF-C68B-4FF5-9CD2-2846552FCC47}" destId="{CF6987DC-360C-4A6B-8F40-64D96EA80CE5}" srcOrd="1" destOrd="0" presId="urn:microsoft.com/office/officeart/2018/2/layout/IconCircleList"/>
    <dgm:cxn modelId="{56E33AE5-CEE7-423A-A9E8-8C06A780E46E}" type="presParOf" srcId="{77F426BF-C68B-4FF5-9CD2-2846552FCC47}" destId="{6352A22C-ACA7-4F77-85EA-C9C041871EE3}" srcOrd="2" destOrd="0" presId="urn:microsoft.com/office/officeart/2018/2/layout/IconCircleList"/>
    <dgm:cxn modelId="{366EAA07-7760-47F9-B8FD-AA0C4A6BA7AC}" type="presParOf" srcId="{77F426BF-C68B-4FF5-9CD2-2846552FCC47}" destId="{C6E42BAB-47B7-4392-8ADB-50929FD85AF1}"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B754C39-FF77-4C77-B0FB-B8832E0A4362}" type="doc">
      <dgm:prSet loTypeId="urn:microsoft.com/office/officeart/2018/2/layout/IconLabelList" loCatId="icon" qsTypeId="urn:microsoft.com/office/officeart/2005/8/quickstyle/simple1" qsCatId="simple" csTypeId="urn:microsoft.com/office/officeart/2018/5/colors/Iconchunking_neutralbg_colorful2" csCatId="colorful" phldr="1"/>
      <dgm:spPr/>
      <dgm:t>
        <a:bodyPr/>
        <a:lstStyle/>
        <a:p>
          <a:endParaRPr lang="en-US"/>
        </a:p>
      </dgm:t>
    </dgm:pt>
    <dgm:pt modelId="{175D7EC6-9C86-4ABF-86C1-C8AD09EEAC8F}">
      <dgm:prSet/>
      <dgm:spPr/>
      <dgm:t>
        <a:bodyPr/>
        <a:lstStyle/>
        <a:p>
          <a:pPr>
            <a:lnSpc>
              <a:spcPct val="100000"/>
            </a:lnSpc>
          </a:pPr>
          <a:r>
            <a:rPr lang="en-GB"/>
            <a:t>Tourism contributes to pollution and damage to habitats</a:t>
          </a:r>
          <a:endParaRPr lang="en-US"/>
        </a:p>
      </dgm:t>
    </dgm:pt>
    <dgm:pt modelId="{770EC8C7-88D2-4BF1-A3E0-AE8448139C2C}" type="parTrans" cxnId="{9FB234FD-40A6-4300-AD47-CF178A494B66}">
      <dgm:prSet/>
      <dgm:spPr/>
      <dgm:t>
        <a:bodyPr/>
        <a:lstStyle/>
        <a:p>
          <a:endParaRPr lang="en-US"/>
        </a:p>
      </dgm:t>
    </dgm:pt>
    <dgm:pt modelId="{3F84EA82-FDC1-445A-9C0C-2BADD0A0A07E}" type="sibTrans" cxnId="{9FB234FD-40A6-4300-AD47-CF178A494B66}">
      <dgm:prSet/>
      <dgm:spPr/>
      <dgm:t>
        <a:bodyPr/>
        <a:lstStyle/>
        <a:p>
          <a:endParaRPr lang="en-US"/>
        </a:p>
      </dgm:t>
    </dgm:pt>
    <dgm:pt modelId="{57C71A2A-2C47-4840-88F6-CB13FD661F97}">
      <dgm:prSet/>
      <dgm:spPr/>
      <dgm:t>
        <a:bodyPr/>
        <a:lstStyle/>
        <a:p>
          <a:pPr>
            <a:lnSpc>
              <a:spcPct val="100000"/>
            </a:lnSpc>
          </a:pPr>
          <a:r>
            <a:rPr lang="en-GB"/>
            <a:t>Management costs are often down to the local authorities , not the tourists</a:t>
          </a:r>
          <a:endParaRPr lang="en-US"/>
        </a:p>
      </dgm:t>
    </dgm:pt>
    <dgm:pt modelId="{DD397C33-2E8C-41D0-86EA-6ACB7B207D7E}" type="parTrans" cxnId="{38C83D42-08C4-40CC-87CD-7BDDD9D6201A}">
      <dgm:prSet/>
      <dgm:spPr/>
      <dgm:t>
        <a:bodyPr/>
        <a:lstStyle/>
        <a:p>
          <a:endParaRPr lang="en-US"/>
        </a:p>
      </dgm:t>
    </dgm:pt>
    <dgm:pt modelId="{E1ED9201-53BF-4FE9-A63A-2492B921E677}" type="sibTrans" cxnId="{38C83D42-08C4-40CC-87CD-7BDDD9D6201A}">
      <dgm:prSet/>
      <dgm:spPr/>
      <dgm:t>
        <a:bodyPr/>
        <a:lstStyle/>
        <a:p>
          <a:endParaRPr lang="en-US"/>
        </a:p>
      </dgm:t>
    </dgm:pt>
    <dgm:pt modelId="{5771680D-E4F9-42EE-ADBD-435AD7B8BFA6}">
      <dgm:prSet/>
      <dgm:spPr/>
      <dgm:t>
        <a:bodyPr/>
        <a:lstStyle/>
        <a:p>
          <a:pPr>
            <a:lnSpc>
              <a:spcPct val="100000"/>
            </a:lnSpc>
          </a:pPr>
          <a:r>
            <a:rPr lang="en-GB"/>
            <a:t>Tourism increases</a:t>
          </a:r>
          <a:r>
            <a:rPr lang="en-GB" b="0"/>
            <a:t> waste, pollution, and damage to natural habitats</a:t>
          </a:r>
          <a:r>
            <a:rPr lang="en-GB"/>
            <a:t> </a:t>
          </a:r>
          <a:r>
            <a:rPr lang="en-GB" i="1"/>
            <a:t>(</a:t>
          </a:r>
          <a:r>
            <a:rPr lang="en-GB" i="1">
              <a:hlinkClick xmlns:r="http://schemas.openxmlformats.org/officeDocument/2006/relationships" r:id="rId1"/>
            </a:rPr>
            <a:t>Travel Trade Ready</a:t>
          </a:r>
          <a:r>
            <a:rPr lang="en-GB" i="1"/>
            <a:t>, 2025)</a:t>
          </a:r>
          <a:endParaRPr lang="en-US"/>
        </a:p>
      </dgm:t>
    </dgm:pt>
    <dgm:pt modelId="{8F6ACCA8-5A2F-4754-8DB0-F4B31552F09E}" type="parTrans" cxnId="{E5D9A3B8-387B-4A34-A485-5B22952367C1}">
      <dgm:prSet/>
      <dgm:spPr/>
      <dgm:t>
        <a:bodyPr/>
        <a:lstStyle/>
        <a:p>
          <a:endParaRPr lang="en-US"/>
        </a:p>
      </dgm:t>
    </dgm:pt>
    <dgm:pt modelId="{6AA95F01-B37F-4A0B-94BC-F11ACAAA2F69}" type="sibTrans" cxnId="{E5D9A3B8-387B-4A34-A485-5B22952367C1}">
      <dgm:prSet/>
      <dgm:spPr/>
      <dgm:t>
        <a:bodyPr/>
        <a:lstStyle/>
        <a:p>
          <a:endParaRPr lang="en-US"/>
        </a:p>
      </dgm:t>
    </dgm:pt>
    <dgm:pt modelId="{A4326469-C85D-4D66-80A3-8D8817E845A3}" type="pres">
      <dgm:prSet presAssocID="{0B754C39-FF77-4C77-B0FB-B8832E0A4362}" presName="root" presStyleCnt="0">
        <dgm:presLayoutVars>
          <dgm:dir/>
          <dgm:resizeHandles val="exact"/>
        </dgm:presLayoutVars>
      </dgm:prSet>
      <dgm:spPr/>
    </dgm:pt>
    <dgm:pt modelId="{60F43823-8B21-4CED-AE9A-DABADD6E7EA1}" type="pres">
      <dgm:prSet presAssocID="{175D7EC6-9C86-4ABF-86C1-C8AD09EEAC8F}" presName="compNode" presStyleCnt="0"/>
      <dgm:spPr/>
    </dgm:pt>
    <dgm:pt modelId="{B71974F5-2D83-4FAF-A653-0E3385D1BBEA}" type="pres">
      <dgm:prSet presAssocID="{175D7EC6-9C86-4ABF-86C1-C8AD09EEAC8F}" presName="iconRect" presStyleLbl="node1" presStyleIdx="0" presStyleCnt="3"/>
      <dgm:spPr>
        <a:blipFill>
          <a:blip xmlns:r="http://schemas.openxmlformats.org/officeDocument/2006/relationships"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Deciduous tree"/>
        </a:ext>
      </dgm:extLst>
    </dgm:pt>
    <dgm:pt modelId="{8DAEDD07-C5E9-47B9-ABAC-63C68B2C12D3}" type="pres">
      <dgm:prSet presAssocID="{175D7EC6-9C86-4ABF-86C1-C8AD09EEAC8F}" presName="spaceRect" presStyleCnt="0"/>
      <dgm:spPr/>
    </dgm:pt>
    <dgm:pt modelId="{F0A86B82-35C5-457D-ACC3-87D1A9F7570E}" type="pres">
      <dgm:prSet presAssocID="{175D7EC6-9C86-4ABF-86C1-C8AD09EEAC8F}" presName="textRect" presStyleLbl="revTx" presStyleIdx="0" presStyleCnt="3">
        <dgm:presLayoutVars>
          <dgm:chMax val="1"/>
          <dgm:chPref val="1"/>
        </dgm:presLayoutVars>
      </dgm:prSet>
      <dgm:spPr/>
    </dgm:pt>
    <dgm:pt modelId="{3451E619-7B62-4C49-BD70-6A67FF8B9D7D}" type="pres">
      <dgm:prSet presAssocID="{3F84EA82-FDC1-445A-9C0C-2BADD0A0A07E}" presName="sibTrans" presStyleCnt="0"/>
      <dgm:spPr/>
    </dgm:pt>
    <dgm:pt modelId="{F53C7630-D2B4-42AA-8D31-A3AEE63BAF58}" type="pres">
      <dgm:prSet presAssocID="{57C71A2A-2C47-4840-88F6-CB13FD661F97}" presName="compNode" presStyleCnt="0"/>
      <dgm:spPr/>
    </dgm:pt>
    <dgm:pt modelId="{32EAE98C-DEE2-41EE-A2B3-60A31ED38B79}" type="pres">
      <dgm:prSet presAssocID="{57C71A2A-2C47-4840-88F6-CB13FD661F97}" presName="iconRect" presStyleLbl="node1" presStyleIdx="1" presStyleCnt="3"/>
      <dgm:spPr>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City"/>
        </a:ext>
      </dgm:extLst>
    </dgm:pt>
    <dgm:pt modelId="{FCF0C06B-6844-4267-97DD-EAFCCEB74C31}" type="pres">
      <dgm:prSet presAssocID="{57C71A2A-2C47-4840-88F6-CB13FD661F97}" presName="spaceRect" presStyleCnt="0"/>
      <dgm:spPr/>
    </dgm:pt>
    <dgm:pt modelId="{849AF5B5-9D85-4130-98E1-16345F07578E}" type="pres">
      <dgm:prSet presAssocID="{57C71A2A-2C47-4840-88F6-CB13FD661F97}" presName="textRect" presStyleLbl="revTx" presStyleIdx="1" presStyleCnt="3">
        <dgm:presLayoutVars>
          <dgm:chMax val="1"/>
          <dgm:chPref val="1"/>
        </dgm:presLayoutVars>
      </dgm:prSet>
      <dgm:spPr/>
    </dgm:pt>
    <dgm:pt modelId="{9CB01FE4-C34D-4648-A742-D97F650D5E93}" type="pres">
      <dgm:prSet presAssocID="{E1ED9201-53BF-4FE9-A63A-2492B921E677}" presName="sibTrans" presStyleCnt="0"/>
      <dgm:spPr/>
    </dgm:pt>
    <dgm:pt modelId="{D6AE9ECE-C0A8-46AB-89CD-F1CF82D2A2F0}" type="pres">
      <dgm:prSet presAssocID="{5771680D-E4F9-42EE-ADBD-435AD7B8BFA6}" presName="compNode" presStyleCnt="0"/>
      <dgm:spPr/>
    </dgm:pt>
    <dgm:pt modelId="{A0EC9AA4-B5D8-4865-A9F7-CD4F53830F2D}" type="pres">
      <dgm:prSet presAssocID="{5771680D-E4F9-42EE-ADBD-435AD7B8BFA6}" presName="iconRect" presStyleLbl="node1" presStyleIdx="2" presStyleCnt="3"/>
      <dgm:spPr>
        <a:blipFill>
          <a:blip xmlns:r="http://schemas.openxmlformats.org/officeDocument/2006/relationships"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dgm:spPr>
      <dgm:extLst>
        <a:ext uri="{E40237B7-FDA0-4F09-8148-C483321AD2D9}">
          <dgm14:cNvPr xmlns:dgm14="http://schemas.microsoft.com/office/drawing/2010/diagram" id="0" name="" descr="Recycle"/>
        </a:ext>
      </dgm:extLst>
    </dgm:pt>
    <dgm:pt modelId="{C65EA471-E7A1-46A1-884A-CF493BE78F4C}" type="pres">
      <dgm:prSet presAssocID="{5771680D-E4F9-42EE-ADBD-435AD7B8BFA6}" presName="spaceRect" presStyleCnt="0"/>
      <dgm:spPr/>
    </dgm:pt>
    <dgm:pt modelId="{D04C6225-2E9A-4751-BAA2-8318D8DDB182}" type="pres">
      <dgm:prSet presAssocID="{5771680D-E4F9-42EE-ADBD-435AD7B8BFA6}" presName="textRect" presStyleLbl="revTx" presStyleIdx="2" presStyleCnt="3">
        <dgm:presLayoutVars>
          <dgm:chMax val="1"/>
          <dgm:chPref val="1"/>
        </dgm:presLayoutVars>
      </dgm:prSet>
      <dgm:spPr/>
    </dgm:pt>
  </dgm:ptLst>
  <dgm:cxnLst>
    <dgm:cxn modelId="{91EF7700-99CA-43CF-AD17-7808B64EDE81}" type="presOf" srcId="{0B754C39-FF77-4C77-B0FB-B8832E0A4362}" destId="{A4326469-C85D-4D66-80A3-8D8817E845A3}" srcOrd="0" destOrd="0" presId="urn:microsoft.com/office/officeart/2018/2/layout/IconLabelList"/>
    <dgm:cxn modelId="{5061DF03-8FD3-4DAB-95F7-D1B24DD4DF16}" type="presOf" srcId="{57C71A2A-2C47-4840-88F6-CB13FD661F97}" destId="{849AF5B5-9D85-4130-98E1-16345F07578E}" srcOrd="0" destOrd="0" presId="urn:microsoft.com/office/officeart/2018/2/layout/IconLabelList"/>
    <dgm:cxn modelId="{52683C39-D2F0-48A1-88DE-5D58C8AB1E25}" type="presOf" srcId="{175D7EC6-9C86-4ABF-86C1-C8AD09EEAC8F}" destId="{F0A86B82-35C5-457D-ACC3-87D1A9F7570E}" srcOrd="0" destOrd="0" presId="urn:microsoft.com/office/officeart/2018/2/layout/IconLabelList"/>
    <dgm:cxn modelId="{38C83D42-08C4-40CC-87CD-7BDDD9D6201A}" srcId="{0B754C39-FF77-4C77-B0FB-B8832E0A4362}" destId="{57C71A2A-2C47-4840-88F6-CB13FD661F97}" srcOrd="1" destOrd="0" parTransId="{DD397C33-2E8C-41D0-86EA-6ACB7B207D7E}" sibTransId="{E1ED9201-53BF-4FE9-A63A-2492B921E677}"/>
    <dgm:cxn modelId="{E5D9A3B8-387B-4A34-A485-5B22952367C1}" srcId="{0B754C39-FF77-4C77-B0FB-B8832E0A4362}" destId="{5771680D-E4F9-42EE-ADBD-435AD7B8BFA6}" srcOrd="2" destOrd="0" parTransId="{8F6ACCA8-5A2F-4754-8DB0-F4B31552F09E}" sibTransId="{6AA95F01-B37F-4A0B-94BC-F11ACAAA2F69}"/>
    <dgm:cxn modelId="{85FDD3E5-6461-4E02-9F40-F71A6BDAFC4B}" type="presOf" srcId="{5771680D-E4F9-42EE-ADBD-435AD7B8BFA6}" destId="{D04C6225-2E9A-4751-BAA2-8318D8DDB182}" srcOrd="0" destOrd="0" presId="urn:microsoft.com/office/officeart/2018/2/layout/IconLabelList"/>
    <dgm:cxn modelId="{9FB234FD-40A6-4300-AD47-CF178A494B66}" srcId="{0B754C39-FF77-4C77-B0FB-B8832E0A4362}" destId="{175D7EC6-9C86-4ABF-86C1-C8AD09EEAC8F}" srcOrd="0" destOrd="0" parTransId="{770EC8C7-88D2-4BF1-A3E0-AE8448139C2C}" sibTransId="{3F84EA82-FDC1-445A-9C0C-2BADD0A0A07E}"/>
    <dgm:cxn modelId="{2CCF4A7F-DBAC-4FEF-96AF-33762627ACD3}" type="presParOf" srcId="{A4326469-C85D-4D66-80A3-8D8817E845A3}" destId="{60F43823-8B21-4CED-AE9A-DABADD6E7EA1}" srcOrd="0" destOrd="0" presId="urn:microsoft.com/office/officeart/2018/2/layout/IconLabelList"/>
    <dgm:cxn modelId="{67DBFE0F-32FE-45C5-81DA-850280DE527A}" type="presParOf" srcId="{60F43823-8B21-4CED-AE9A-DABADD6E7EA1}" destId="{B71974F5-2D83-4FAF-A653-0E3385D1BBEA}" srcOrd="0" destOrd="0" presId="urn:microsoft.com/office/officeart/2018/2/layout/IconLabelList"/>
    <dgm:cxn modelId="{CB82EB0C-763A-4583-A805-71F119C0BA86}" type="presParOf" srcId="{60F43823-8B21-4CED-AE9A-DABADD6E7EA1}" destId="{8DAEDD07-C5E9-47B9-ABAC-63C68B2C12D3}" srcOrd="1" destOrd="0" presId="urn:microsoft.com/office/officeart/2018/2/layout/IconLabelList"/>
    <dgm:cxn modelId="{512685B8-C3C0-4F5D-A0B6-B18A21782795}" type="presParOf" srcId="{60F43823-8B21-4CED-AE9A-DABADD6E7EA1}" destId="{F0A86B82-35C5-457D-ACC3-87D1A9F7570E}" srcOrd="2" destOrd="0" presId="urn:microsoft.com/office/officeart/2018/2/layout/IconLabelList"/>
    <dgm:cxn modelId="{A920BFEF-3A32-4B99-B0A0-0A9E71679EC4}" type="presParOf" srcId="{A4326469-C85D-4D66-80A3-8D8817E845A3}" destId="{3451E619-7B62-4C49-BD70-6A67FF8B9D7D}" srcOrd="1" destOrd="0" presId="urn:microsoft.com/office/officeart/2018/2/layout/IconLabelList"/>
    <dgm:cxn modelId="{7D342704-A0DD-4431-8507-9003F9AE5AD6}" type="presParOf" srcId="{A4326469-C85D-4D66-80A3-8D8817E845A3}" destId="{F53C7630-D2B4-42AA-8D31-A3AEE63BAF58}" srcOrd="2" destOrd="0" presId="urn:microsoft.com/office/officeart/2018/2/layout/IconLabelList"/>
    <dgm:cxn modelId="{BD8F0601-90A0-47BF-8221-678F61B1133B}" type="presParOf" srcId="{F53C7630-D2B4-42AA-8D31-A3AEE63BAF58}" destId="{32EAE98C-DEE2-41EE-A2B3-60A31ED38B79}" srcOrd="0" destOrd="0" presId="urn:microsoft.com/office/officeart/2018/2/layout/IconLabelList"/>
    <dgm:cxn modelId="{22B32364-0DF5-40A2-882B-ADF2216E819A}" type="presParOf" srcId="{F53C7630-D2B4-42AA-8D31-A3AEE63BAF58}" destId="{FCF0C06B-6844-4267-97DD-EAFCCEB74C31}" srcOrd="1" destOrd="0" presId="urn:microsoft.com/office/officeart/2018/2/layout/IconLabelList"/>
    <dgm:cxn modelId="{803187A0-93B2-4005-9093-E3471EEB821F}" type="presParOf" srcId="{F53C7630-D2B4-42AA-8D31-A3AEE63BAF58}" destId="{849AF5B5-9D85-4130-98E1-16345F07578E}" srcOrd="2" destOrd="0" presId="urn:microsoft.com/office/officeart/2018/2/layout/IconLabelList"/>
    <dgm:cxn modelId="{E0F705BD-27EA-41EA-A12C-3962C7385A1E}" type="presParOf" srcId="{A4326469-C85D-4D66-80A3-8D8817E845A3}" destId="{9CB01FE4-C34D-4648-A742-D97F650D5E93}" srcOrd="3" destOrd="0" presId="urn:microsoft.com/office/officeart/2018/2/layout/IconLabelList"/>
    <dgm:cxn modelId="{416F6808-745D-4E1A-AF29-3485EE283387}" type="presParOf" srcId="{A4326469-C85D-4D66-80A3-8D8817E845A3}" destId="{D6AE9ECE-C0A8-46AB-89CD-F1CF82D2A2F0}" srcOrd="4" destOrd="0" presId="urn:microsoft.com/office/officeart/2018/2/layout/IconLabelList"/>
    <dgm:cxn modelId="{54B84CA5-9010-4B9B-A007-16CB481F143F}" type="presParOf" srcId="{D6AE9ECE-C0A8-46AB-89CD-F1CF82D2A2F0}" destId="{A0EC9AA4-B5D8-4865-A9F7-CD4F53830F2D}" srcOrd="0" destOrd="0" presId="urn:microsoft.com/office/officeart/2018/2/layout/IconLabelList"/>
    <dgm:cxn modelId="{64048C1E-8FF1-46E8-9DAC-0D84B0FB0BCF}" type="presParOf" srcId="{D6AE9ECE-C0A8-46AB-89CD-F1CF82D2A2F0}" destId="{C65EA471-E7A1-46A1-884A-CF493BE78F4C}" srcOrd="1" destOrd="0" presId="urn:microsoft.com/office/officeart/2018/2/layout/IconLabelList"/>
    <dgm:cxn modelId="{BF146BE9-4B7D-4E23-B673-E346E6996872}" type="presParOf" srcId="{D6AE9ECE-C0A8-46AB-89CD-F1CF82D2A2F0}" destId="{D04C6225-2E9A-4751-BAA2-8318D8DDB182}"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9E190D4-A532-45BB-B649-DB8CB2E9D8C2}" type="doc">
      <dgm:prSet loTypeId="urn:microsoft.com/office/officeart/2018/2/layout/IconLabelList" loCatId="icon" qsTypeId="urn:microsoft.com/office/officeart/2005/8/quickstyle/simple1" qsCatId="simple" csTypeId="urn:microsoft.com/office/officeart/2018/5/colors/Iconchunking_neutralbg_accent6_2" csCatId="accent6" phldr="1"/>
      <dgm:spPr/>
      <dgm:t>
        <a:bodyPr/>
        <a:lstStyle/>
        <a:p>
          <a:endParaRPr lang="en-US"/>
        </a:p>
      </dgm:t>
    </dgm:pt>
    <dgm:pt modelId="{C16B2832-597A-44CB-B255-CEEC43B2ADB6}">
      <dgm:prSet/>
      <dgm:spPr/>
      <dgm:t>
        <a:bodyPr/>
        <a:lstStyle/>
        <a:p>
          <a:pPr>
            <a:lnSpc>
              <a:spcPct val="100000"/>
            </a:lnSpc>
          </a:pPr>
          <a:r>
            <a:rPr lang="en-GB"/>
            <a:t>Tourism levies fund sustainability projects, protect habitats, and maintain landscapes</a:t>
          </a:r>
          <a:endParaRPr lang="en-US"/>
        </a:p>
      </dgm:t>
    </dgm:pt>
    <dgm:pt modelId="{5E5611A6-10DE-41F6-845B-2EE5C612F7EA}" type="parTrans" cxnId="{6F92828E-5DE5-4D7A-B331-FC6ADB46C0F2}">
      <dgm:prSet/>
      <dgm:spPr/>
      <dgm:t>
        <a:bodyPr/>
        <a:lstStyle/>
        <a:p>
          <a:endParaRPr lang="en-US"/>
        </a:p>
      </dgm:t>
    </dgm:pt>
    <dgm:pt modelId="{268A03E1-BA89-4E5F-A493-A873226885E6}" type="sibTrans" cxnId="{6F92828E-5DE5-4D7A-B331-FC6ADB46C0F2}">
      <dgm:prSet/>
      <dgm:spPr/>
      <dgm:t>
        <a:bodyPr/>
        <a:lstStyle/>
        <a:p>
          <a:endParaRPr lang="en-US"/>
        </a:p>
      </dgm:t>
    </dgm:pt>
    <dgm:pt modelId="{2ECCDBD9-62BC-43B3-AB20-8BB1B6C773D8}">
      <dgm:prSet/>
      <dgm:spPr/>
      <dgm:t>
        <a:bodyPr/>
        <a:lstStyle/>
        <a:p>
          <a:pPr>
            <a:lnSpc>
              <a:spcPct val="100000"/>
            </a:lnSpc>
          </a:pPr>
          <a:r>
            <a:rPr lang="en-GB"/>
            <a:t>They guide responsible visitor behaviour and reduce environmental pressures</a:t>
          </a:r>
          <a:endParaRPr lang="en-US"/>
        </a:p>
      </dgm:t>
    </dgm:pt>
    <dgm:pt modelId="{BA4E7045-A042-4CEB-80CA-E749EF32DD7E}" type="parTrans" cxnId="{6AC16B34-EAF9-4BA4-85B3-2419EDD6C0A0}">
      <dgm:prSet/>
      <dgm:spPr/>
      <dgm:t>
        <a:bodyPr/>
        <a:lstStyle/>
        <a:p>
          <a:endParaRPr lang="en-US"/>
        </a:p>
      </dgm:t>
    </dgm:pt>
    <dgm:pt modelId="{D723FBD5-6E51-4FB2-9C6B-9CA201EADDA2}" type="sibTrans" cxnId="{6AC16B34-EAF9-4BA4-85B3-2419EDD6C0A0}">
      <dgm:prSet/>
      <dgm:spPr/>
      <dgm:t>
        <a:bodyPr/>
        <a:lstStyle/>
        <a:p>
          <a:endParaRPr lang="en-US"/>
        </a:p>
      </dgm:t>
    </dgm:pt>
    <dgm:pt modelId="{A7D5F2BA-2A59-4EF6-8803-CE0703D56300}">
      <dgm:prSet/>
      <dgm:spPr/>
      <dgm:t>
        <a:bodyPr/>
        <a:lstStyle/>
        <a:p>
          <a:pPr>
            <a:lnSpc>
              <a:spcPct val="100000"/>
            </a:lnSpc>
          </a:pPr>
          <a:r>
            <a:rPr lang="en-GB"/>
            <a:t>Revenue from levies ensures local authorities aren’t left </a:t>
          </a:r>
          <a:r>
            <a:rPr lang="en-GB">
              <a:latin typeface="Aptos Display" panose="020F0302020204030204"/>
            </a:rPr>
            <a:t>managing the costs</a:t>
          </a:r>
          <a:endParaRPr lang="en-US"/>
        </a:p>
      </dgm:t>
    </dgm:pt>
    <dgm:pt modelId="{D2B885F5-A5C6-4633-9162-7C0F3694D2D4}" type="parTrans" cxnId="{4107A3DC-1C92-4C08-87F6-2B4991495059}">
      <dgm:prSet/>
      <dgm:spPr/>
      <dgm:t>
        <a:bodyPr/>
        <a:lstStyle/>
        <a:p>
          <a:endParaRPr lang="en-US"/>
        </a:p>
      </dgm:t>
    </dgm:pt>
    <dgm:pt modelId="{18DC3D14-1845-4ECE-96EA-CF8E520798B6}" type="sibTrans" cxnId="{4107A3DC-1C92-4C08-87F6-2B4991495059}">
      <dgm:prSet/>
      <dgm:spPr/>
      <dgm:t>
        <a:bodyPr/>
        <a:lstStyle/>
        <a:p>
          <a:endParaRPr lang="en-US"/>
        </a:p>
      </dgm:t>
    </dgm:pt>
    <dgm:pt modelId="{34F5189E-E368-4972-9EFA-65AFFAE0A2C3}" type="pres">
      <dgm:prSet presAssocID="{39E190D4-A532-45BB-B649-DB8CB2E9D8C2}" presName="root" presStyleCnt="0">
        <dgm:presLayoutVars>
          <dgm:dir/>
          <dgm:resizeHandles val="exact"/>
        </dgm:presLayoutVars>
      </dgm:prSet>
      <dgm:spPr/>
    </dgm:pt>
    <dgm:pt modelId="{6DFEF0ED-9B14-4FE2-B6F3-16C814414BA0}" type="pres">
      <dgm:prSet presAssocID="{C16B2832-597A-44CB-B255-CEEC43B2ADB6}" presName="compNode" presStyleCnt="0"/>
      <dgm:spPr/>
    </dgm:pt>
    <dgm:pt modelId="{DA884E12-F3E8-4545-9DE4-F90FF1A8C310}" type="pres">
      <dgm:prSet presAssocID="{C16B2832-597A-44CB-B255-CEEC43B2ADB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orest scene"/>
        </a:ext>
      </dgm:extLst>
    </dgm:pt>
    <dgm:pt modelId="{73945AC4-6C16-4667-9EC1-C2DCA4246AB2}" type="pres">
      <dgm:prSet presAssocID="{C16B2832-597A-44CB-B255-CEEC43B2ADB6}" presName="spaceRect" presStyleCnt="0"/>
      <dgm:spPr/>
    </dgm:pt>
    <dgm:pt modelId="{FCF6C855-C2BE-4386-B0DD-3B6D2610B833}" type="pres">
      <dgm:prSet presAssocID="{C16B2832-597A-44CB-B255-CEEC43B2ADB6}" presName="textRect" presStyleLbl="revTx" presStyleIdx="0" presStyleCnt="3">
        <dgm:presLayoutVars>
          <dgm:chMax val="1"/>
          <dgm:chPref val="1"/>
        </dgm:presLayoutVars>
      </dgm:prSet>
      <dgm:spPr/>
    </dgm:pt>
    <dgm:pt modelId="{EC6AB065-3D35-450D-97D1-11BEA973ED35}" type="pres">
      <dgm:prSet presAssocID="{268A03E1-BA89-4E5F-A493-A873226885E6}" presName="sibTrans" presStyleCnt="0"/>
      <dgm:spPr/>
    </dgm:pt>
    <dgm:pt modelId="{ACE67210-AEA7-42E5-8BD9-22F65C759C87}" type="pres">
      <dgm:prSet presAssocID="{2ECCDBD9-62BC-43B3-AB20-8BB1B6C773D8}" presName="compNode" presStyleCnt="0"/>
      <dgm:spPr/>
    </dgm:pt>
    <dgm:pt modelId="{0D53F4F3-FCAF-4584-8E58-FE1F10C65F58}" type="pres">
      <dgm:prSet presAssocID="{2ECCDBD9-62BC-43B3-AB20-8BB1B6C773D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eciduous tree"/>
        </a:ext>
      </dgm:extLst>
    </dgm:pt>
    <dgm:pt modelId="{5C4014CB-6B0C-461C-8172-7FF2F2EC2A4B}" type="pres">
      <dgm:prSet presAssocID="{2ECCDBD9-62BC-43B3-AB20-8BB1B6C773D8}" presName="spaceRect" presStyleCnt="0"/>
      <dgm:spPr/>
    </dgm:pt>
    <dgm:pt modelId="{D49ED5E8-0E46-44E6-8DE8-519F3B3BFBD7}" type="pres">
      <dgm:prSet presAssocID="{2ECCDBD9-62BC-43B3-AB20-8BB1B6C773D8}" presName="textRect" presStyleLbl="revTx" presStyleIdx="1" presStyleCnt="3">
        <dgm:presLayoutVars>
          <dgm:chMax val="1"/>
          <dgm:chPref val="1"/>
        </dgm:presLayoutVars>
      </dgm:prSet>
      <dgm:spPr/>
    </dgm:pt>
    <dgm:pt modelId="{6F7BAEE5-A25B-4535-A737-BCB295FA812E}" type="pres">
      <dgm:prSet presAssocID="{D723FBD5-6E51-4FB2-9C6B-9CA201EADDA2}" presName="sibTrans" presStyleCnt="0"/>
      <dgm:spPr/>
    </dgm:pt>
    <dgm:pt modelId="{5738EAC7-6790-4D03-9451-8283A74AAE79}" type="pres">
      <dgm:prSet presAssocID="{A7D5F2BA-2A59-4EF6-8803-CE0703D56300}" presName="compNode" presStyleCnt="0"/>
      <dgm:spPr/>
    </dgm:pt>
    <dgm:pt modelId="{51049058-142A-4A0D-9242-866E9C8727CD}" type="pres">
      <dgm:prSet presAssocID="{A7D5F2BA-2A59-4EF6-8803-CE0703D5630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oney"/>
        </a:ext>
      </dgm:extLst>
    </dgm:pt>
    <dgm:pt modelId="{546E17A7-5BAE-4ECE-8D21-21287880E941}" type="pres">
      <dgm:prSet presAssocID="{A7D5F2BA-2A59-4EF6-8803-CE0703D56300}" presName="spaceRect" presStyleCnt="0"/>
      <dgm:spPr/>
    </dgm:pt>
    <dgm:pt modelId="{0B28CEA7-3B8A-451C-B7FB-30407A6DAE6A}" type="pres">
      <dgm:prSet presAssocID="{A7D5F2BA-2A59-4EF6-8803-CE0703D56300}" presName="textRect" presStyleLbl="revTx" presStyleIdx="2" presStyleCnt="3">
        <dgm:presLayoutVars>
          <dgm:chMax val="1"/>
          <dgm:chPref val="1"/>
        </dgm:presLayoutVars>
      </dgm:prSet>
      <dgm:spPr/>
    </dgm:pt>
  </dgm:ptLst>
  <dgm:cxnLst>
    <dgm:cxn modelId="{DCB90100-D419-458C-ADA4-F2B7903FAB27}" type="presOf" srcId="{A7D5F2BA-2A59-4EF6-8803-CE0703D56300}" destId="{0B28CEA7-3B8A-451C-B7FB-30407A6DAE6A}" srcOrd="0" destOrd="0" presId="urn:microsoft.com/office/officeart/2018/2/layout/IconLabelList"/>
    <dgm:cxn modelId="{51162D06-0B1C-4DDD-B0E2-151DF8C994D0}" type="presOf" srcId="{C16B2832-597A-44CB-B255-CEEC43B2ADB6}" destId="{FCF6C855-C2BE-4386-B0DD-3B6D2610B833}" srcOrd="0" destOrd="0" presId="urn:microsoft.com/office/officeart/2018/2/layout/IconLabelList"/>
    <dgm:cxn modelId="{6AC16B34-EAF9-4BA4-85B3-2419EDD6C0A0}" srcId="{39E190D4-A532-45BB-B649-DB8CB2E9D8C2}" destId="{2ECCDBD9-62BC-43B3-AB20-8BB1B6C773D8}" srcOrd="1" destOrd="0" parTransId="{BA4E7045-A042-4CEB-80CA-E749EF32DD7E}" sibTransId="{D723FBD5-6E51-4FB2-9C6B-9CA201EADDA2}"/>
    <dgm:cxn modelId="{143FF836-2008-44DC-8F35-C1A696B0B396}" type="presOf" srcId="{39E190D4-A532-45BB-B649-DB8CB2E9D8C2}" destId="{34F5189E-E368-4972-9EFA-65AFFAE0A2C3}" srcOrd="0" destOrd="0" presId="urn:microsoft.com/office/officeart/2018/2/layout/IconLabelList"/>
    <dgm:cxn modelId="{6F92828E-5DE5-4D7A-B331-FC6ADB46C0F2}" srcId="{39E190D4-A532-45BB-B649-DB8CB2E9D8C2}" destId="{C16B2832-597A-44CB-B255-CEEC43B2ADB6}" srcOrd="0" destOrd="0" parTransId="{5E5611A6-10DE-41F6-845B-2EE5C612F7EA}" sibTransId="{268A03E1-BA89-4E5F-A493-A873226885E6}"/>
    <dgm:cxn modelId="{A77D64A0-592A-41B5-BB75-6EC22154EBEB}" type="presOf" srcId="{2ECCDBD9-62BC-43B3-AB20-8BB1B6C773D8}" destId="{D49ED5E8-0E46-44E6-8DE8-519F3B3BFBD7}" srcOrd="0" destOrd="0" presId="urn:microsoft.com/office/officeart/2018/2/layout/IconLabelList"/>
    <dgm:cxn modelId="{4107A3DC-1C92-4C08-87F6-2B4991495059}" srcId="{39E190D4-A532-45BB-B649-DB8CB2E9D8C2}" destId="{A7D5F2BA-2A59-4EF6-8803-CE0703D56300}" srcOrd="2" destOrd="0" parTransId="{D2B885F5-A5C6-4633-9162-7C0F3694D2D4}" sibTransId="{18DC3D14-1845-4ECE-96EA-CF8E520798B6}"/>
    <dgm:cxn modelId="{E695F15C-BAF4-444F-88FB-DD64A3CD0874}" type="presParOf" srcId="{34F5189E-E368-4972-9EFA-65AFFAE0A2C3}" destId="{6DFEF0ED-9B14-4FE2-B6F3-16C814414BA0}" srcOrd="0" destOrd="0" presId="urn:microsoft.com/office/officeart/2018/2/layout/IconLabelList"/>
    <dgm:cxn modelId="{A5043BBE-34F3-420C-B86E-C88A04CE721C}" type="presParOf" srcId="{6DFEF0ED-9B14-4FE2-B6F3-16C814414BA0}" destId="{DA884E12-F3E8-4545-9DE4-F90FF1A8C310}" srcOrd="0" destOrd="0" presId="urn:microsoft.com/office/officeart/2018/2/layout/IconLabelList"/>
    <dgm:cxn modelId="{CEEA1044-8ACE-408B-B8E8-9A7ECC9E9825}" type="presParOf" srcId="{6DFEF0ED-9B14-4FE2-B6F3-16C814414BA0}" destId="{73945AC4-6C16-4667-9EC1-C2DCA4246AB2}" srcOrd="1" destOrd="0" presId="urn:microsoft.com/office/officeart/2018/2/layout/IconLabelList"/>
    <dgm:cxn modelId="{3D132596-D1BF-4A47-910F-851E4A348F69}" type="presParOf" srcId="{6DFEF0ED-9B14-4FE2-B6F3-16C814414BA0}" destId="{FCF6C855-C2BE-4386-B0DD-3B6D2610B833}" srcOrd="2" destOrd="0" presId="urn:microsoft.com/office/officeart/2018/2/layout/IconLabelList"/>
    <dgm:cxn modelId="{3A7CC2B1-54F9-448E-93D6-2C212F2370D3}" type="presParOf" srcId="{34F5189E-E368-4972-9EFA-65AFFAE0A2C3}" destId="{EC6AB065-3D35-450D-97D1-11BEA973ED35}" srcOrd="1" destOrd="0" presId="urn:microsoft.com/office/officeart/2018/2/layout/IconLabelList"/>
    <dgm:cxn modelId="{65A63A06-D6BA-42D7-8FF5-6C82F7C45CEF}" type="presParOf" srcId="{34F5189E-E368-4972-9EFA-65AFFAE0A2C3}" destId="{ACE67210-AEA7-42E5-8BD9-22F65C759C87}" srcOrd="2" destOrd="0" presId="urn:microsoft.com/office/officeart/2018/2/layout/IconLabelList"/>
    <dgm:cxn modelId="{D3FC1A86-570F-455B-92BC-2ED80B98C439}" type="presParOf" srcId="{ACE67210-AEA7-42E5-8BD9-22F65C759C87}" destId="{0D53F4F3-FCAF-4584-8E58-FE1F10C65F58}" srcOrd="0" destOrd="0" presId="urn:microsoft.com/office/officeart/2018/2/layout/IconLabelList"/>
    <dgm:cxn modelId="{72C9F4FB-E216-4A7F-8470-06935DE6BD57}" type="presParOf" srcId="{ACE67210-AEA7-42E5-8BD9-22F65C759C87}" destId="{5C4014CB-6B0C-461C-8172-7FF2F2EC2A4B}" srcOrd="1" destOrd="0" presId="urn:microsoft.com/office/officeart/2018/2/layout/IconLabelList"/>
    <dgm:cxn modelId="{0BFE4089-481E-419A-80CE-49755FD7066C}" type="presParOf" srcId="{ACE67210-AEA7-42E5-8BD9-22F65C759C87}" destId="{D49ED5E8-0E46-44E6-8DE8-519F3B3BFBD7}" srcOrd="2" destOrd="0" presId="urn:microsoft.com/office/officeart/2018/2/layout/IconLabelList"/>
    <dgm:cxn modelId="{12F50C52-FE0F-4C22-87D5-BAA570BB1B52}" type="presParOf" srcId="{34F5189E-E368-4972-9EFA-65AFFAE0A2C3}" destId="{6F7BAEE5-A25B-4535-A737-BCB295FA812E}" srcOrd="3" destOrd="0" presId="urn:microsoft.com/office/officeart/2018/2/layout/IconLabelList"/>
    <dgm:cxn modelId="{991D9382-572E-437B-8F6F-D995E5FDB3F3}" type="presParOf" srcId="{34F5189E-E368-4972-9EFA-65AFFAE0A2C3}" destId="{5738EAC7-6790-4D03-9451-8283A74AAE79}" srcOrd="4" destOrd="0" presId="urn:microsoft.com/office/officeart/2018/2/layout/IconLabelList"/>
    <dgm:cxn modelId="{F57B7DA7-B945-4C61-B56B-CD57D8E59EC8}" type="presParOf" srcId="{5738EAC7-6790-4D03-9451-8283A74AAE79}" destId="{51049058-142A-4A0D-9242-866E9C8727CD}" srcOrd="0" destOrd="0" presId="urn:microsoft.com/office/officeart/2018/2/layout/IconLabelList"/>
    <dgm:cxn modelId="{D7A1CF2D-8936-4EB2-BAC8-CFCAB2EDE899}" type="presParOf" srcId="{5738EAC7-6790-4D03-9451-8283A74AAE79}" destId="{546E17A7-5BAE-4ECE-8D21-21287880E941}" srcOrd="1" destOrd="0" presId="urn:microsoft.com/office/officeart/2018/2/layout/IconLabelList"/>
    <dgm:cxn modelId="{EFE76786-2A47-4717-A3B1-F59F4FB71B97}" type="presParOf" srcId="{5738EAC7-6790-4D03-9451-8283A74AAE79}" destId="{0B28CEA7-3B8A-451C-B7FB-30407A6DAE6A}"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08065E-E536-43D6-A24E-B97E17757832}">
      <dsp:nvSpPr>
        <dsp:cNvPr id="0" name=""/>
        <dsp:cNvSpPr/>
      </dsp:nvSpPr>
      <dsp:spPr>
        <a:xfrm>
          <a:off x="1747800" y="423303"/>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E986980-7DCA-40FD-8C07-B889FD068196}">
      <dsp:nvSpPr>
        <dsp:cNvPr id="0" name=""/>
        <dsp:cNvSpPr/>
      </dsp:nvSpPr>
      <dsp:spPr>
        <a:xfrm>
          <a:off x="559800" y="2893034"/>
          <a:ext cx="4320000" cy="103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By the tourism levy being put into place this will provide the local people with employment opportunities within the tourism sector. The levy can support tourism services, projects and attractions therefore making jobs available. By improving the tourism facilities this will increase demand within the tourism sector which will enhance employment growth. </a:t>
          </a:r>
          <a:endParaRPr lang="en-US" sz="1100" kern="1200"/>
        </a:p>
      </dsp:txBody>
      <dsp:txXfrm>
        <a:off x="559800" y="2893034"/>
        <a:ext cx="4320000" cy="1035000"/>
      </dsp:txXfrm>
    </dsp:sp>
    <dsp:sp modelId="{24F1D1FB-A93C-4E62-A43E-1A1F740644B2}">
      <dsp:nvSpPr>
        <dsp:cNvPr id="0" name=""/>
        <dsp:cNvSpPr/>
      </dsp:nvSpPr>
      <dsp:spPr>
        <a:xfrm>
          <a:off x="6823800" y="423303"/>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448B490-53C1-437F-B2EE-106C91D81CD2}">
      <dsp:nvSpPr>
        <dsp:cNvPr id="0" name=""/>
        <dsp:cNvSpPr/>
      </dsp:nvSpPr>
      <dsp:spPr>
        <a:xfrm>
          <a:off x="5635800" y="2893034"/>
          <a:ext cx="4320000" cy="103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The money will also be used for “Training to give local people employment opportunities in the tourism sector” according to the Welsh Government website (2025). As well as this it will also generate employment in construction and maintenance. </a:t>
          </a:r>
          <a:endParaRPr lang="en-US" sz="1100" kern="1200"/>
        </a:p>
      </dsp:txBody>
      <dsp:txXfrm>
        <a:off x="5635800" y="2893034"/>
        <a:ext cx="4320000" cy="1035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F0BD3B-1D0B-4FF5-919B-AACBB06BBF0F}">
      <dsp:nvSpPr>
        <dsp:cNvPr id="0" name=""/>
        <dsp:cNvSpPr/>
      </dsp:nvSpPr>
      <dsp:spPr>
        <a:xfrm>
          <a:off x="212335" y="1507711"/>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9ED972-AA0E-458C-AD49-254837BF67F9}">
      <dsp:nvSpPr>
        <dsp:cNvPr id="0" name=""/>
        <dsp:cNvSpPr/>
      </dsp:nvSpPr>
      <dsp:spPr>
        <a:xfrm>
          <a:off x="492877" y="1788253"/>
          <a:ext cx="774830" cy="7748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66FEF7-1ACC-420F-BA21-440E262CBB3B}">
      <dsp:nvSpPr>
        <dsp:cNvPr id="0" name=""/>
        <dsp:cNvSpPr/>
      </dsp:nvSpPr>
      <dsp:spPr>
        <a:xfrm>
          <a:off x="1834517" y="1507711"/>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Bangor University (2024) states that “a visitor levy can enhance the appeal of destinations by addressing the negative effects of tourism” meaning that the levy has positive environmental impacts such as enhancing the destinations beauty and protecting future tourism within Wales this will also attract more tourists to Wales. </a:t>
          </a:r>
          <a:endParaRPr lang="en-US" sz="1100" kern="1200"/>
        </a:p>
      </dsp:txBody>
      <dsp:txXfrm>
        <a:off x="1834517" y="1507711"/>
        <a:ext cx="3148942" cy="1335915"/>
      </dsp:txXfrm>
    </dsp:sp>
    <dsp:sp modelId="{9474C649-1779-4CAC-B269-90C85D2BC6D2}">
      <dsp:nvSpPr>
        <dsp:cNvPr id="0" name=""/>
        <dsp:cNvSpPr/>
      </dsp:nvSpPr>
      <dsp:spPr>
        <a:xfrm>
          <a:off x="5532139" y="1507711"/>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6987DC-360C-4A6B-8F40-64D96EA80CE5}">
      <dsp:nvSpPr>
        <dsp:cNvPr id="0" name=""/>
        <dsp:cNvSpPr/>
      </dsp:nvSpPr>
      <dsp:spPr>
        <a:xfrm>
          <a:off x="5812681" y="1788253"/>
          <a:ext cx="774830" cy="7748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6E42BAB-47B7-4392-8ADB-50929FD85AF1}">
      <dsp:nvSpPr>
        <dsp:cNvPr id="0" name=""/>
        <dsp:cNvSpPr/>
      </dsp:nvSpPr>
      <dsp:spPr>
        <a:xfrm>
          <a:off x="7154322" y="1507711"/>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The levy will also support sustainable tourism therefore benefitting the local communities and protecting the environment for future tourism. </a:t>
          </a:r>
          <a:endParaRPr lang="en-US" sz="1100" kern="1200"/>
        </a:p>
      </dsp:txBody>
      <dsp:txXfrm>
        <a:off x="7154322" y="1507711"/>
        <a:ext cx="3148942" cy="133591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1974F5-2D83-4FAF-A653-0E3385D1BBEA}">
      <dsp:nvSpPr>
        <dsp:cNvPr id="0" name=""/>
        <dsp:cNvSpPr/>
      </dsp:nvSpPr>
      <dsp:spPr>
        <a:xfrm>
          <a:off x="947201" y="567162"/>
          <a:ext cx="1451800" cy="14518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0A86B82-35C5-457D-ACC3-87D1A9F7570E}">
      <dsp:nvSpPr>
        <dsp:cNvPr id="0" name=""/>
        <dsp:cNvSpPr/>
      </dsp:nvSpPr>
      <dsp:spPr>
        <a:xfrm>
          <a:off x="59990" y="2402242"/>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a:t>Tourism contributes to pollution and damage to habitats</a:t>
          </a:r>
          <a:endParaRPr lang="en-US" sz="1500" kern="1200"/>
        </a:p>
      </dsp:txBody>
      <dsp:txXfrm>
        <a:off x="59990" y="2402242"/>
        <a:ext cx="3226223" cy="720000"/>
      </dsp:txXfrm>
    </dsp:sp>
    <dsp:sp modelId="{32EAE98C-DEE2-41EE-A2B3-60A31ED38B79}">
      <dsp:nvSpPr>
        <dsp:cNvPr id="0" name=""/>
        <dsp:cNvSpPr/>
      </dsp:nvSpPr>
      <dsp:spPr>
        <a:xfrm>
          <a:off x="4738014" y="567162"/>
          <a:ext cx="1451800" cy="14518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49AF5B5-9D85-4130-98E1-16345F07578E}">
      <dsp:nvSpPr>
        <dsp:cNvPr id="0" name=""/>
        <dsp:cNvSpPr/>
      </dsp:nvSpPr>
      <dsp:spPr>
        <a:xfrm>
          <a:off x="3850802" y="2402242"/>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a:t>Management costs are often down to the local authorities , not the tourists</a:t>
          </a:r>
          <a:endParaRPr lang="en-US" sz="1500" kern="1200"/>
        </a:p>
      </dsp:txBody>
      <dsp:txXfrm>
        <a:off x="3850802" y="2402242"/>
        <a:ext cx="3226223" cy="720000"/>
      </dsp:txXfrm>
    </dsp:sp>
    <dsp:sp modelId="{A0EC9AA4-B5D8-4865-A9F7-CD4F53830F2D}">
      <dsp:nvSpPr>
        <dsp:cNvPr id="0" name=""/>
        <dsp:cNvSpPr/>
      </dsp:nvSpPr>
      <dsp:spPr>
        <a:xfrm>
          <a:off x="8528826" y="567162"/>
          <a:ext cx="1451800" cy="14518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04C6225-2E9A-4751-BAA2-8318D8DDB182}">
      <dsp:nvSpPr>
        <dsp:cNvPr id="0" name=""/>
        <dsp:cNvSpPr/>
      </dsp:nvSpPr>
      <dsp:spPr>
        <a:xfrm>
          <a:off x="7641615" y="2402242"/>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a:t>Tourism increases</a:t>
          </a:r>
          <a:r>
            <a:rPr lang="en-GB" sz="1500" b="0" kern="1200"/>
            <a:t> waste, pollution, and damage to natural habitats</a:t>
          </a:r>
          <a:r>
            <a:rPr lang="en-GB" sz="1500" kern="1200"/>
            <a:t> </a:t>
          </a:r>
          <a:r>
            <a:rPr lang="en-GB" sz="1500" i="1" kern="1200"/>
            <a:t>(</a:t>
          </a:r>
          <a:r>
            <a:rPr lang="en-GB" sz="1500" i="1" kern="1200">
              <a:hlinkClick xmlns:r="http://schemas.openxmlformats.org/officeDocument/2006/relationships" r:id="rId7"/>
            </a:rPr>
            <a:t>Travel Trade Ready</a:t>
          </a:r>
          <a:r>
            <a:rPr lang="en-GB" sz="1500" i="1" kern="1200"/>
            <a:t>, 2025)</a:t>
          </a:r>
          <a:endParaRPr lang="en-US" sz="1500" kern="1200"/>
        </a:p>
      </dsp:txBody>
      <dsp:txXfrm>
        <a:off x="7641615" y="2402242"/>
        <a:ext cx="3226223"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884E12-F3E8-4545-9DE4-F90FF1A8C310}">
      <dsp:nvSpPr>
        <dsp:cNvPr id="0" name=""/>
        <dsp:cNvSpPr/>
      </dsp:nvSpPr>
      <dsp:spPr>
        <a:xfrm>
          <a:off x="1212569" y="987197"/>
          <a:ext cx="1300252" cy="130025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CF6C855-C2BE-4386-B0DD-3B6D2610B833}">
      <dsp:nvSpPr>
        <dsp:cNvPr id="0" name=""/>
        <dsp:cNvSpPr/>
      </dsp:nvSpPr>
      <dsp:spPr>
        <a:xfrm>
          <a:off x="417971" y="2644140"/>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a:t>Tourism levies fund sustainability projects, protect habitats, and maintain landscapes</a:t>
          </a:r>
          <a:endParaRPr lang="en-US" sz="1500" kern="1200"/>
        </a:p>
      </dsp:txBody>
      <dsp:txXfrm>
        <a:off x="417971" y="2644140"/>
        <a:ext cx="2889450" cy="720000"/>
      </dsp:txXfrm>
    </dsp:sp>
    <dsp:sp modelId="{0D53F4F3-FCAF-4584-8E58-FE1F10C65F58}">
      <dsp:nvSpPr>
        <dsp:cNvPr id="0" name=""/>
        <dsp:cNvSpPr/>
      </dsp:nvSpPr>
      <dsp:spPr>
        <a:xfrm>
          <a:off x="4607673" y="987197"/>
          <a:ext cx="1300252" cy="130025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49ED5E8-0E46-44E6-8DE8-519F3B3BFBD7}">
      <dsp:nvSpPr>
        <dsp:cNvPr id="0" name=""/>
        <dsp:cNvSpPr/>
      </dsp:nvSpPr>
      <dsp:spPr>
        <a:xfrm>
          <a:off x="3813075" y="2644140"/>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a:t>They guide responsible visitor behaviour and reduce environmental pressures</a:t>
          </a:r>
          <a:endParaRPr lang="en-US" sz="1500" kern="1200"/>
        </a:p>
      </dsp:txBody>
      <dsp:txXfrm>
        <a:off x="3813075" y="2644140"/>
        <a:ext cx="2889450" cy="720000"/>
      </dsp:txXfrm>
    </dsp:sp>
    <dsp:sp modelId="{51049058-142A-4A0D-9242-866E9C8727CD}">
      <dsp:nvSpPr>
        <dsp:cNvPr id="0" name=""/>
        <dsp:cNvSpPr/>
      </dsp:nvSpPr>
      <dsp:spPr>
        <a:xfrm>
          <a:off x="8002777" y="987197"/>
          <a:ext cx="1300252" cy="130025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B28CEA7-3B8A-451C-B7FB-30407A6DAE6A}">
      <dsp:nvSpPr>
        <dsp:cNvPr id="0" name=""/>
        <dsp:cNvSpPr/>
      </dsp:nvSpPr>
      <dsp:spPr>
        <a:xfrm>
          <a:off x="7208178" y="2644140"/>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a:t>Revenue from levies ensures local authorities aren’t left </a:t>
          </a:r>
          <a:r>
            <a:rPr lang="en-GB" sz="1500" kern="1200">
              <a:latin typeface="Aptos Display" panose="020F0302020204030204"/>
            </a:rPr>
            <a:t>managing the costs</a:t>
          </a:r>
          <a:endParaRPr lang="en-US" sz="1500" kern="1200"/>
        </a:p>
      </dsp:txBody>
      <dsp:txXfrm>
        <a:off x="7208178" y="2644140"/>
        <a:ext cx="2889450"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B91BB69-E071-4283-BE9D-8F16540D181D}" type="datetimeFigureOut">
              <a:t>1/12/2026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F03940-799F-4B70-BE1F-937C16631CAA}" type="slidenum">
              <a:t>‹#›</a:t>
            </a:fld>
            <a:endParaRPr lang="en-GB"/>
          </a:p>
        </p:txBody>
      </p:sp>
    </p:spTree>
    <p:extLst>
      <p:ext uri="{BB962C8B-B14F-4D97-AF65-F5344CB8AC3E}">
        <p14:creationId xmlns:p14="http://schemas.microsoft.com/office/powerpoint/2010/main" val="19951367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Give example</a:t>
            </a:r>
          </a:p>
        </p:txBody>
      </p:sp>
      <p:sp>
        <p:nvSpPr>
          <p:cNvPr id="4" name="Slide Number Placeholder 3"/>
          <p:cNvSpPr>
            <a:spLocks noGrp="1"/>
          </p:cNvSpPr>
          <p:nvPr>
            <p:ph type="sldNum" sz="quarter" idx="5"/>
          </p:nvPr>
        </p:nvSpPr>
        <p:spPr/>
        <p:txBody>
          <a:bodyPr/>
          <a:lstStyle/>
          <a:p>
            <a:fld id="{8ABBD04B-3C0B-404D-8659-142F40303BFB}" type="slidenum">
              <a:t>4</a:t>
            </a:fld>
            <a:endParaRPr lang="en-US"/>
          </a:p>
        </p:txBody>
      </p:sp>
    </p:spTree>
    <p:extLst>
      <p:ext uri="{BB962C8B-B14F-4D97-AF65-F5344CB8AC3E}">
        <p14:creationId xmlns:p14="http://schemas.microsoft.com/office/powerpoint/2010/main" val="39015161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Tourism levy is designed so that visitors contribute directly to the places they visit—especially where infrastructure and natural environments are under pressure.</a:t>
            </a:r>
            <a:endParaRPr lang="en-US">
              <a:ea typeface="Calibri"/>
              <a:cs typeface="Calibri"/>
            </a:endParaRPr>
          </a:p>
        </p:txBody>
      </p:sp>
      <p:sp>
        <p:nvSpPr>
          <p:cNvPr id="4" name="Slide Number Placeholder 3"/>
          <p:cNvSpPr>
            <a:spLocks noGrp="1"/>
          </p:cNvSpPr>
          <p:nvPr>
            <p:ph type="sldNum" sz="quarter" idx="5"/>
          </p:nvPr>
        </p:nvSpPr>
        <p:spPr/>
        <p:txBody>
          <a:bodyPr/>
          <a:lstStyle/>
          <a:p>
            <a:fld id="{E8751CD3-FF28-4502-B90D-FE913402B45D}" type="slidenum">
              <a:t>30</a:t>
            </a:fld>
            <a:endParaRPr lang="en-GB"/>
          </a:p>
        </p:txBody>
      </p:sp>
    </p:spTree>
    <p:extLst>
      <p:ext uri="{BB962C8B-B14F-4D97-AF65-F5344CB8AC3E}">
        <p14:creationId xmlns:p14="http://schemas.microsoft.com/office/powerpoint/2010/main" val="20807967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Research shows that tourism increases waste, pollution, and further damage to natural habitats (Travel Trade Ready, 2025). This is perfect example of why action is needed to protect these natural environments.</a:t>
            </a:r>
            <a:endParaRPr lang="en-US">
              <a:ea typeface="Calibri"/>
              <a:cs typeface="Calibri"/>
            </a:endParaRPr>
          </a:p>
          <a:p>
            <a:r>
              <a:rPr lang="en-US"/>
              <a:t>Additionally, the management costs of these impacts often fall on local authorities rather than the tourists themselves. Councils are responsible for cleaning, repairing footpaths, controlling waste, and monitoring environmental health — which puts a financial strain on local communities. This is why a tourism levy can be beneficial for destinations, allowing them to control and maintain their environment.</a:t>
            </a:r>
            <a:endParaRPr lang="en-GB">
              <a:ea typeface="Calibri"/>
              <a:cs typeface="Calibri"/>
            </a:endParaRPr>
          </a:p>
        </p:txBody>
      </p:sp>
      <p:sp>
        <p:nvSpPr>
          <p:cNvPr id="4" name="Slide Number Placeholder 3"/>
          <p:cNvSpPr>
            <a:spLocks noGrp="1"/>
          </p:cNvSpPr>
          <p:nvPr>
            <p:ph type="sldNum" sz="quarter" idx="5"/>
          </p:nvPr>
        </p:nvSpPr>
        <p:spPr/>
        <p:txBody>
          <a:bodyPr/>
          <a:lstStyle/>
          <a:p>
            <a:fld id="{E8751CD3-FF28-4502-B90D-FE913402B45D}" type="slidenum">
              <a:rPr lang="en-GB"/>
              <a:t>31</a:t>
            </a:fld>
            <a:endParaRPr lang="en-GB"/>
          </a:p>
        </p:txBody>
      </p:sp>
    </p:spTree>
    <p:extLst>
      <p:ext uri="{BB962C8B-B14F-4D97-AF65-F5344CB8AC3E}">
        <p14:creationId xmlns:p14="http://schemas.microsoft.com/office/powerpoint/2010/main" val="20454292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One of the strongest environmental arguments for a tourism levy is that it provides dedicated funding for sustainability and environmental projects.</a:t>
            </a:r>
            <a:endParaRPr lang="en-US">
              <a:ea typeface="Calibri"/>
              <a:cs typeface="Calibri"/>
            </a:endParaRPr>
          </a:p>
          <a:p>
            <a:r>
              <a:rPr lang="en-US"/>
              <a:t>This funding can be used to protect natural parks, support ecosystem conservation and restore landscapes that are under pressure from tourism activity.</a:t>
            </a:r>
            <a:endParaRPr lang="en-GB">
              <a:ea typeface="Calibri"/>
              <a:cs typeface="Calibri"/>
            </a:endParaRPr>
          </a:p>
          <a:p>
            <a:r>
              <a:rPr lang="en-US"/>
              <a:t>A clear real-world example of this is the Balearic Islands in Spain, where a tourism levy has been in place since 2016. The revenue raised is specifically reinvested into environmental protection, including conservation projects and landscape restoration.</a:t>
            </a:r>
            <a:endParaRPr lang="en-GB">
              <a:ea typeface="Calibri"/>
              <a:cs typeface="Calibri"/>
            </a:endParaRPr>
          </a:p>
          <a:p>
            <a:r>
              <a:rPr lang="en-US"/>
              <a:t>This demonstrates that When designed properly, they can deliver direct, measurable environmental benefits, while still allowing destinations to remain attractive to visitors.</a:t>
            </a:r>
            <a:endParaRPr lang="en-GB"/>
          </a:p>
          <a:p>
            <a:endParaRPr lang="en-US">
              <a:ea typeface="Calibri"/>
              <a:cs typeface="Calibri"/>
            </a:endParaRPr>
          </a:p>
        </p:txBody>
      </p:sp>
      <p:sp>
        <p:nvSpPr>
          <p:cNvPr id="4" name="Slide Number Placeholder 3"/>
          <p:cNvSpPr>
            <a:spLocks noGrp="1"/>
          </p:cNvSpPr>
          <p:nvPr>
            <p:ph type="sldNum" sz="quarter" idx="5"/>
          </p:nvPr>
        </p:nvSpPr>
        <p:spPr/>
        <p:txBody>
          <a:bodyPr/>
          <a:lstStyle/>
          <a:p>
            <a:fld id="{E8751CD3-FF28-4502-B90D-FE913402B45D}" type="slidenum">
              <a:rPr lang="en-GB"/>
              <a:t>32</a:t>
            </a:fld>
            <a:endParaRPr lang="en-GB"/>
          </a:p>
        </p:txBody>
      </p:sp>
    </p:spTree>
    <p:extLst>
      <p:ext uri="{BB962C8B-B14F-4D97-AF65-F5344CB8AC3E}">
        <p14:creationId xmlns:p14="http://schemas.microsoft.com/office/powerpoint/2010/main" val="26734323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B3D5B-4152-BD3C-CD6C-623A2B8C3A8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0FF13A5-D850-271B-FF1D-FF36FCA7B99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C99312A-5AEF-A9EC-1B8C-8FFE53D68685}"/>
              </a:ext>
            </a:extLst>
          </p:cNvPr>
          <p:cNvSpPr>
            <a:spLocks noGrp="1"/>
          </p:cNvSpPr>
          <p:nvPr>
            <p:ph type="dt" sz="half" idx="10"/>
          </p:nvPr>
        </p:nvSpPr>
        <p:spPr/>
        <p:txBody>
          <a:bodyPr/>
          <a:lstStyle/>
          <a:p>
            <a:fld id="{718B4BDB-5FD8-47FC-8E26-A7805B8A9BDF}" type="datetimeFigureOut">
              <a:rPr lang="en-GB" smtClean="0"/>
              <a:t>12/01/2026</a:t>
            </a:fld>
            <a:endParaRPr lang="en-GB"/>
          </a:p>
        </p:txBody>
      </p:sp>
      <p:sp>
        <p:nvSpPr>
          <p:cNvPr id="5" name="Footer Placeholder 4">
            <a:extLst>
              <a:ext uri="{FF2B5EF4-FFF2-40B4-BE49-F238E27FC236}">
                <a16:creationId xmlns:a16="http://schemas.microsoft.com/office/drawing/2014/main" id="{343EA01C-A909-24D3-2310-E8AB039205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863215-C295-1402-04A3-94401B253387}"/>
              </a:ext>
            </a:extLst>
          </p:cNvPr>
          <p:cNvSpPr>
            <a:spLocks noGrp="1"/>
          </p:cNvSpPr>
          <p:nvPr>
            <p:ph type="sldNum" sz="quarter" idx="12"/>
          </p:nvPr>
        </p:nvSpPr>
        <p:spPr/>
        <p:txBody>
          <a:bodyPr/>
          <a:lstStyle/>
          <a:p>
            <a:fld id="{5E73D2B7-A9C3-4894-9A02-98F7AC002C06}" type="slidenum">
              <a:rPr lang="en-GB" smtClean="0"/>
              <a:t>‹#›</a:t>
            </a:fld>
            <a:endParaRPr lang="en-GB"/>
          </a:p>
        </p:txBody>
      </p:sp>
    </p:spTree>
    <p:extLst>
      <p:ext uri="{BB962C8B-B14F-4D97-AF65-F5344CB8AC3E}">
        <p14:creationId xmlns:p14="http://schemas.microsoft.com/office/powerpoint/2010/main" val="37190480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B3939-F4B8-EFAC-B425-6CFA9F614BB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A253597-5D22-EB7B-6787-90839173C17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8B489D-486F-1E34-C996-26DF33F4D596}"/>
              </a:ext>
            </a:extLst>
          </p:cNvPr>
          <p:cNvSpPr>
            <a:spLocks noGrp="1"/>
          </p:cNvSpPr>
          <p:nvPr>
            <p:ph type="dt" sz="half" idx="10"/>
          </p:nvPr>
        </p:nvSpPr>
        <p:spPr/>
        <p:txBody>
          <a:bodyPr/>
          <a:lstStyle/>
          <a:p>
            <a:fld id="{718B4BDB-5FD8-47FC-8E26-A7805B8A9BDF}" type="datetimeFigureOut">
              <a:rPr lang="en-GB" smtClean="0"/>
              <a:t>12/01/2026</a:t>
            </a:fld>
            <a:endParaRPr lang="en-GB"/>
          </a:p>
        </p:txBody>
      </p:sp>
      <p:sp>
        <p:nvSpPr>
          <p:cNvPr id="5" name="Footer Placeholder 4">
            <a:extLst>
              <a:ext uri="{FF2B5EF4-FFF2-40B4-BE49-F238E27FC236}">
                <a16:creationId xmlns:a16="http://schemas.microsoft.com/office/drawing/2014/main" id="{EC302699-AA44-E41B-1B46-3F789BA6F17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18D265-C42B-A135-BF28-1E780AE4CAAF}"/>
              </a:ext>
            </a:extLst>
          </p:cNvPr>
          <p:cNvSpPr>
            <a:spLocks noGrp="1"/>
          </p:cNvSpPr>
          <p:nvPr>
            <p:ph type="sldNum" sz="quarter" idx="12"/>
          </p:nvPr>
        </p:nvSpPr>
        <p:spPr/>
        <p:txBody>
          <a:bodyPr/>
          <a:lstStyle/>
          <a:p>
            <a:fld id="{5E73D2B7-A9C3-4894-9A02-98F7AC002C06}" type="slidenum">
              <a:rPr lang="en-GB" smtClean="0"/>
              <a:t>‹#›</a:t>
            </a:fld>
            <a:endParaRPr lang="en-GB"/>
          </a:p>
        </p:txBody>
      </p:sp>
    </p:spTree>
    <p:extLst>
      <p:ext uri="{BB962C8B-B14F-4D97-AF65-F5344CB8AC3E}">
        <p14:creationId xmlns:p14="http://schemas.microsoft.com/office/powerpoint/2010/main" val="19581650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9EA748-82CC-D25F-2A0E-E471F5BBF5C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337E18E-BB90-30B9-4E28-4BB79095465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94A558C-4193-0C56-6DB8-4E7E375AEBBF}"/>
              </a:ext>
            </a:extLst>
          </p:cNvPr>
          <p:cNvSpPr>
            <a:spLocks noGrp="1"/>
          </p:cNvSpPr>
          <p:nvPr>
            <p:ph type="dt" sz="half" idx="10"/>
          </p:nvPr>
        </p:nvSpPr>
        <p:spPr/>
        <p:txBody>
          <a:bodyPr/>
          <a:lstStyle/>
          <a:p>
            <a:fld id="{718B4BDB-5FD8-47FC-8E26-A7805B8A9BDF}" type="datetimeFigureOut">
              <a:rPr lang="en-GB" smtClean="0"/>
              <a:t>12/01/2026</a:t>
            </a:fld>
            <a:endParaRPr lang="en-GB"/>
          </a:p>
        </p:txBody>
      </p:sp>
      <p:sp>
        <p:nvSpPr>
          <p:cNvPr id="5" name="Footer Placeholder 4">
            <a:extLst>
              <a:ext uri="{FF2B5EF4-FFF2-40B4-BE49-F238E27FC236}">
                <a16:creationId xmlns:a16="http://schemas.microsoft.com/office/drawing/2014/main" id="{28629917-4718-0150-1AC2-E47EF8B6685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54AAED4-7FDB-23E6-9F4E-2F02CC55D349}"/>
              </a:ext>
            </a:extLst>
          </p:cNvPr>
          <p:cNvSpPr>
            <a:spLocks noGrp="1"/>
          </p:cNvSpPr>
          <p:nvPr>
            <p:ph type="sldNum" sz="quarter" idx="12"/>
          </p:nvPr>
        </p:nvSpPr>
        <p:spPr/>
        <p:txBody>
          <a:bodyPr/>
          <a:lstStyle/>
          <a:p>
            <a:fld id="{5E73D2B7-A9C3-4894-9A02-98F7AC002C06}" type="slidenum">
              <a:rPr lang="en-GB" smtClean="0"/>
              <a:t>‹#›</a:t>
            </a:fld>
            <a:endParaRPr lang="en-GB"/>
          </a:p>
        </p:txBody>
      </p:sp>
    </p:spTree>
    <p:extLst>
      <p:ext uri="{BB962C8B-B14F-4D97-AF65-F5344CB8AC3E}">
        <p14:creationId xmlns:p14="http://schemas.microsoft.com/office/powerpoint/2010/main" val="9365627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F1218-A11F-3C52-65CC-19832133416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E1D4AAF-C5D5-41A2-D27D-4A0044F7A3B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ED35D01-5617-6D96-D6AE-A8E38981582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C02580D-02E0-130C-5DCA-D3317C6F7751}"/>
              </a:ext>
            </a:extLst>
          </p:cNvPr>
          <p:cNvSpPr>
            <a:spLocks noGrp="1"/>
          </p:cNvSpPr>
          <p:nvPr>
            <p:ph type="dt" sz="half" idx="10"/>
          </p:nvPr>
        </p:nvSpPr>
        <p:spPr/>
        <p:txBody>
          <a:bodyPr/>
          <a:lstStyle/>
          <a:p>
            <a:fld id="{718B4BDB-5FD8-47FC-8E26-A7805B8A9BDF}" type="datetimeFigureOut">
              <a:rPr lang="en-GB" smtClean="0"/>
              <a:t>12/01/2026</a:t>
            </a:fld>
            <a:endParaRPr lang="en-GB"/>
          </a:p>
        </p:txBody>
      </p:sp>
      <p:sp>
        <p:nvSpPr>
          <p:cNvPr id="6" name="Footer Placeholder 5">
            <a:extLst>
              <a:ext uri="{FF2B5EF4-FFF2-40B4-BE49-F238E27FC236}">
                <a16:creationId xmlns:a16="http://schemas.microsoft.com/office/drawing/2014/main" id="{F2846B82-B9D2-010D-FDE5-35A7B0D130D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2C748A0-6369-F519-9483-C5CEF9FDE75E}"/>
              </a:ext>
            </a:extLst>
          </p:cNvPr>
          <p:cNvSpPr>
            <a:spLocks noGrp="1"/>
          </p:cNvSpPr>
          <p:nvPr>
            <p:ph type="sldNum" sz="quarter" idx="12"/>
          </p:nvPr>
        </p:nvSpPr>
        <p:spPr/>
        <p:txBody>
          <a:bodyPr/>
          <a:lstStyle/>
          <a:p>
            <a:fld id="{5E73D2B7-A9C3-4894-9A02-98F7AC002C06}" type="slidenum">
              <a:rPr lang="en-GB" smtClean="0"/>
              <a:t>‹#›</a:t>
            </a:fld>
            <a:endParaRPr lang="en-GB"/>
          </a:p>
        </p:txBody>
      </p:sp>
    </p:spTree>
    <p:extLst>
      <p:ext uri="{BB962C8B-B14F-4D97-AF65-F5344CB8AC3E}">
        <p14:creationId xmlns:p14="http://schemas.microsoft.com/office/powerpoint/2010/main" val="2197360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633053-1B0A-A5E0-D71C-16F76106144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C8D7A82-1F1E-87DF-14DD-ED88CD4756D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F677C9C-1113-AFFF-2DF4-E46C79AFB1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DD5A44B-D48B-E704-B19F-A6BA4F7E03A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3F55C32-404D-8B8C-B062-1F4E2589F7B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6DD8179-407C-FE67-AEAF-1B24F1DC8B5E}"/>
              </a:ext>
            </a:extLst>
          </p:cNvPr>
          <p:cNvSpPr>
            <a:spLocks noGrp="1"/>
          </p:cNvSpPr>
          <p:nvPr>
            <p:ph type="dt" sz="half" idx="10"/>
          </p:nvPr>
        </p:nvSpPr>
        <p:spPr/>
        <p:txBody>
          <a:bodyPr/>
          <a:lstStyle/>
          <a:p>
            <a:fld id="{718B4BDB-5FD8-47FC-8E26-A7805B8A9BDF}" type="datetimeFigureOut">
              <a:rPr lang="en-GB" smtClean="0"/>
              <a:t>12/01/2026</a:t>
            </a:fld>
            <a:endParaRPr lang="en-GB"/>
          </a:p>
        </p:txBody>
      </p:sp>
      <p:sp>
        <p:nvSpPr>
          <p:cNvPr id="8" name="Footer Placeholder 7">
            <a:extLst>
              <a:ext uri="{FF2B5EF4-FFF2-40B4-BE49-F238E27FC236}">
                <a16:creationId xmlns:a16="http://schemas.microsoft.com/office/drawing/2014/main" id="{2D699C13-D902-C0ED-0758-7FD7431AB85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436B06D-4D89-45BE-E03C-FDB93E92FEC8}"/>
              </a:ext>
            </a:extLst>
          </p:cNvPr>
          <p:cNvSpPr>
            <a:spLocks noGrp="1"/>
          </p:cNvSpPr>
          <p:nvPr>
            <p:ph type="sldNum" sz="quarter" idx="12"/>
          </p:nvPr>
        </p:nvSpPr>
        <p:spPr/>
        <p:txBody>
          <a:bodyPr/>
          <a:lstStyle/>
          <a:p>
            <a:fld id="{5E73D2B7-A9C3-4894-9A02-98F7AC002C06}" type="slidenum">
              <a:rPr lang="en-GB" smtClean="0"/>
              <a:t>‹#›</a:t>
            </a:fld>
            <a:endParaRPr lang="en-GB"/>
          </a:p>
        </p:txBody>
      </p:sp>
    </p:spTree>
    <p:extLst>
      <p:ext uri="{BB962C8B-B14F-4D97-AF65-F5344CB8AC3E}">
        <p14:creationId xmlns:p14="http://schemas.microsoft.com/office/powerpoint/2010/main" val="9060916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A2C71-9693-5919-BA7F-A698FBB9E71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01270AD-5CCD-1385-0E4F-1486B09E4BB6}"/>
              </a:ext>
            </a:extLst>
          </p:cNvPr>
          <p:cNvSpPr>
            <a:spLocks noGrp="1"/>
          </p:cNvSpPr>
          <p:nvPr>
            <p:ph type="dt" sz="half" idx="10"/>
          </p:nvPr>
        </p:nvSpPr>
        <p:spPr/>
        <p:txBody>
          <a:bodyPr/>
          <a:lstStyle/>
          <a:p>
            <a:fld id="{718B4BDB-5FD8-47FC-8E26-A7805B8A9BDF}" type="datetimeFigureOut">
              <a:rPr lang="en-GB" smtClean="0"/>
              <a:t>12/01/2026</a:t>
            </a:fld>
            <a:endParaRPr lang="en-GB"/>
          </a:p>
        </p:txBody>
      </p:sp>
      <p:sp>
        <p:nvSpPr>
          <p:cNvPr id="4" name="Footer Placeholder 3">
            <a:extLst>
              <a:ext uri="{FF2B5EF4-FFF2-40B4-BE49-F238E27FC236}">
                <a16:creationId xmlns:a16="http://schemas.microsoft.com/office/drawing/2014/main" id="{795B5854-9CE1-6F8A-165E-9D410CF01F5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9290902-6534-0133-F54F-FDCBACD60684}"/>
              </a:ext>
            </a:extLst>
          </p:cNvPr>
          <p:cNvSpPr>
            <a:spLocks noGrp="1"/>
          </p:cNvSpPr>
          <p:nvPr>
            <p:ph type="sldNum" sz="quarter" idx="12"/>
          </p:nvPr>
        </p:nvSpPr>
        <p:spPr/>
        <p:txBody>
          <a:bodyPr/>
          <a:lstStyle/>
          <a:p>
            <a:fld id="{5E73D2B7-A9C3-4894-9A02-98F7AC002C06}" type="slidenum">
              <a:rPr lang="en-GB" smtClean="0"/>
              <a:t>‹#›</a:t>
            </a:fld>
            <a:endParaRPr lang="en-GB"/>
          </a:p>
        </p:txBody>
      </p:sp>
    </p:spTree>
    <p:extLst>
      <p:ext uri="{BB962C8B-B14F-4D97-AF65-F5344CB8AC3E}">
        <p14:creationId xmlns:p14="http://schemas.microsoft.com/office/powerpoint/2010/main" val="8337136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7EE0F03-E953-CEDF-6064-432471EF7BC2}"/>
              </a:ext>
            </a:extLst>
          </p:cNvPr>
          <p:cNvSpPr>
            <a:spLocks noGrp="1"/>
          </p:cNvSpPr>
          <p:nvPr>
            <p:ph type="dt" sz="half" idx="10"/>
          </p:nvPr>
        </p:nvSpPr>
        <p:spPr/>
        <p:txBody>
          <a:bodyPr/>
          <a:lstStyle/>
          <a:p>
            <a:fld id="{718B4BDB-5FD8-47FC-8E26-A7805B8A9BDF}" type="datetimeFigureOut">
              <a:rPr lang="en-GB" smtClean="0"/>
              <a:t>12/01/2026</a:t>
            </a:fld>
            <a:endParaRPr lang="en-GB"/>
          </a:p>
        </p:txBody>
      </p:sp>
      <p:sp>
        <p:nvSpPr>
          <p:cNvPr id="3" name="Footer Placeholder 2">
            <a:extLst>
              <a:ext uri="{FF2B5EF4-FFF2-40B4-BE49-F238E27FC236}">
                <a16:creationId xmlns:a16="http://schemas.microsoft.com/office/drawing/2014/main" id="{40100116-D72C-CA9C-2E1C-ECB2AC46C4D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5151ED0-2F2D-4442-53F6-AA60AD99E4B5}"/>
              </a:ext>
            </a:extLst>
          </p:cNvPr>
          <p:cNvSpPr>
            <a:spLocks noGrp="1"/>
          </p:cNvSpPr>
          <p:nvPr>
            <p:ph type="sldNum" sz="quarter" idx="12"/>
          </p:nvPr>
        </p:nvSpPr>
        <p:spPr/>
        <p:txBody>
          <a:bodyPr/>
          <a:lstStyle/>
          <a:p>
            <a:fld id="{5E73D2B7-A9C3-4894-9A02-98F7AC002C06}" type="slidenum">
              <a:rPr lang="en-GB" smtClean="0"/>
              <a:t>‹#›</a:t>
            </a:fld>
            <a:endParaRPr lang="en-GB"/>
          </a:p>
        </p:txBody>
      </p:sp>
    </p:spTree>
    <p:extLst>
      <p:ext uri="{BB962C8B-B14F-4D97-AF65-F5344CB8AC3E}">
        <p14:creationId xmlns:p14="http://schemas.microsoft.com/office/powerpoint/2010/main" val="22395916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F64A30-3364-23D6-9378-46ED3DA71A9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7038112-A45B-D35F-66DF-6D4EB5BB02C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FFDA99-DE35-9616-B645-0306F5A597D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CEBB3FD-9222-A62A-7C3F-CF8374C32BA9}"/>
              </a:ext>
            </a:extLst>
          </p:cNvPr>
          <p:cNvSpPr>
            <a:spLocks noGrp="1"/>
          </p:cNvSpPr>
          <p:nvPr>
            <p:ph type="dt" sz="half" idx="10"/>
          </p:nvPr>
        </p:nvSpPr>
        <p:spPr/>
        <p:txBody>
          <a:bodyPr/>
          <a:lstStyle/>
          <a:p>
            <a:fld id="{718B4BDB-5FD8-47FC-8E26-A7805B8A9BDF}" type="datetimeFigureOut">
              <a:rPr lang="en-GB" smtClean="0"/>
              <a:t>12/01/2026</a:t>
            </a:fld>
            <a:endParaRPr lang="en-GB"/>
          </a:p>
        </p:txBody>
      </p:sp>
      <p:sp>
        <p:nvSpPr>
          <p:cNvPr id="6" name="Footer Placeholder 5">
            <a:extLst>
              <a:ext uri="{FF2B5EF4-FFF2-40B4-BE49-F238E27FC236}">
                <a16:creationId xmlns:a16="http://schemas.microsoft.com/office/drawing/2014/main" id="{C6F39F67-9C15-BEEA-1BE8-A1EC2F739F6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4C2E2C9-FC18-FB67-579A-61AB53E132E8}"/>
              </a:ext>
            </a:extLst>
          </p:cNvPr>
          <p:cNvSpPr>
            <a:spLocks noGrp="1"/>
          </p:cNvSpPr>
          <p:nvPr>
            <p:ph type="sldNum" sz="quarter" idx="12"/>
          </p:nvPr>
        </p:nvSpPr>
        <p:spPr/>
        <p:txBody>
          <a:bodyPr/>
          <a:lstStyle/>
          <a:p>
            <a:fld id="{5E73D2B7-A9C3-4894-9A02-98F7AC002C06}" type="slidenum">
              <a:rPr lang="en-GB" smtClean="0"/>
              <a:t>‹#›</a:t>
            </a:fld>
            <a:endParaRPr lang="en-GB"/>
          </a:p>
        </p:txBody>
      </p:sp>
    </p:spTree>
    <p:extLst>
      <p:ext uri="{BB962C8B-B14F-4D97-AF65-F5344CB8AC3E}">
        <p14:creationId xmlns:p14="http://schemas.microsoft.com/office/powerpoint/2010/main" val="15423590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595A3-5409-F288-BC18-3EB51AF5B03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44076CB-E21F-FF86-5207-A83776D2DE8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506B6B8-B370-A6D2-96B1-F0D0D35A890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2A7D607-8395-E980-7BD7-9EF9BE8E3089}"/>
              </a:ext>
            </a:extLst>
          </p:cNvPr>
          <p:cNvSpPr>
            <a:spLocks noGrp="1"/>
          </p:cNvSpPr>
          <p:nvPr>
            <p:ph type="dt" sz="half" idx="10"/>
          </p:nvPr>
        </p:nvSpPr>
        <p:spPr/>
        <p:txBody>
          <a:bodyPr/>
          <a:lstStyle/>
          <a:p>
            <a:fld id="{718B4BDB-5FD8-47FC-8E26-A7805B8A9BDF}" type="datetimeFigureOut">
              <a:rPr lang="en-GB" smtClean="0"/>
              <a:t>12/01/2026</a:t>
            </a:fld>
            <a:endParaRPr lang="en-GB"/>
          </a:p>
        </p:txBody>
      </p:sp>
      <p:sp>
        <p:nvSpPr>
          <p:cNvPr id="6" name="Footer Placeholder 5">
            <a:extLst>
              <a:ext uri="{FF2B5EF4-FFF2-40B4-BE49-F238E27FC236}">
                <a16:creationId xmlns:a16="http://schemas.microsoft.com/office/drawing/2014/main" id="{78B369C9-3E95-8CE6-E30E-F2180E19D91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5948718-D02D-03CB-B542-9CCA5836E0AB}"/>
              </a:ext>
            </a:extLst>
          </p:cNvPr>
          <p:cNvSpPr>
            <a:spLocks noGrp="1"/>
          </p:cNvSpPr>
          <p:nvPr>
            <p:ph type="sldNum" sz="quarter" idx="12"/>
          </p:nvPr>
        </p:nvSpPr>
        <p:spPr/>
        <p:txBody>
          <a:bodyPr/>
          <a:lstStyle/>
          <a:p>
            <a:fld id="{5E73D2B7-A9C3-4894-9A02-98F7AC002C06}" type="slidenum">
              <a:rPr lang="en-GB" smtClean="0"/>
              <a:t>‹#›</a:t>
            </a:fld>
            <a:endParaRPr lang="en-GB"/>
          </a:p>
        </p:txBody>
      </p:sp>
    </p:spTree>
    <p:extLst>
      <p:ext uri="{BB962C8B-B14F-4D97-AF65-F5344CB8AC3E}">
        <p14:creationId xmlns:p14="http://schemas.microsoft.com/office/powerpoint/2010/main" val="26325355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8EEF9B-25DC-764D-7337-389ED105035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41B19BA-C01A-DD52-0F65-BF7DCC8084B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EDDB14-5510-1F15-19E7-A9B47594CE08}"/>
              </a:ext>
            </a:extLst>
          </p:cNvPr>
          <p:cNvSpPr>
            <a:spLocks noGrp="1"/>
          </p:cNvSpPr>
          <p:nvPr>
            <p:ph type="dt" sz="half" idx="10"/>
          </p:nvPr>
        </p:nvSpPr>
        <p:spPr/>
        <p:txBody>
          <a:bodyPr/>
          <a:lstStyle/>
          <a:p>
            <a:fld id="{718B4BDB-5FD8-47FC-8E26-A7805B8A9BDF}" type="datetimeFigureOut">
              <a:rPr lang="en-GB" smtClean="0"/>
              <a:t>12/01/2026</a:t>
            </a:fld>
            <a:endParaRPr lang="en-GB"/>
          </a:p>
        </p:txBody>
      </p:sp>
      <p:sp>
        <p:nvSpPr>
          <p:cNvPr id="5" name="Footer Placeholder 4">
            <a:extLst>
              <a:ext uri="{FF2B5EF4-FFF2-40B4-BE49-F238E27FC236}">
                <a16:creationId xmlns:a16="http://schemas.microsoft.com/office/drawing/2014/main" id="{97BE0984-A4D4-2DB8-B4D7-96C7CA85E94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0124B9F-8AF4-423F-34AC-2A40F61BF0FC}"/>
              </a:ext>
            </a:extLst>
          </p:cNvPr>
          <p:cNvSpPr>
            <a:spLocks noGrp="1"/>
          </p:cNvSpPr>
          <p:nvPr>
            <p:ph type="sldNum" sz="quarter" idx="12"/>
          </p:nvPr>
        </p:nvSpPr>
        <p:spPr/>
        <p:txBody>
          <a:bodyPr/>
          <a:lstStyle/>
          <a:p>
            <a:fld id="{5E73D2B7-A9C3-4894-9A02-98F7AC002C06}" type="slidenum">
              <a:rPr lang="en-GB" smtClean="0"/>
              <a:t>‹#›</a:t>
            </a:fld>
            <a:endParaRPr lang="en-GB"/>
          </a:p>
        </p:txBody>
      </p:sp>
    </p:spTree>
    <p:extLst>
      <p:ext uri="{BB962C8B-B14F-4D97-AF65-F5344CB8AC3E}">
        <p14:creationId xmlns:p14="http://schemas.microsoft.com/office/powerpoint/2010/main" val="32531989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130047D-C70F-2BF3-AF67-29F405100DB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697DE73-5A27-87C7-E196-6DE4F253FAF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C589FB6-19F7-8AF1-2B47-0430ABEB57A4}"/>
              </a:ext>
            </a:extLst>
          </p:cNvPr>
          <p:cNvSpPr>
            <a:spLocks noGrp="1"/>
          </p:cNvSpPr>
          <p:nvPr>
            <p:ph type="dt" sz="half" idx="10"/>
          </p:nvPr>
        </p:nvSpPr>
        <p:spPr/>
        <p:txBody>
          <a:bodyPr/>
          <a:lstStyle/>
          <a:p>
            <a:fld id="{718B4BDB-5FD8-47FC-8E26-A7805B8A9BDF}" type="datetimeFigureOut">
              <a:rPr lang="en-GB" smtClean="0"/>
              <a:t>12/01/2026</a:t>
            </a:fld>
            <a:endParaRPr lang="en-GB"/>
          </a:p>
        </p:txBody>
      </p:sp>
      <p:sp>
        <p:nvSpPr>
          <p:cNvPr id="5" name="Footer Placeholder 4">
            <a:extLst>
              <a:ext uri="{FF2B5EF4-FFF2-40B4-BE49-F238E27FC236}">
                <a16:creationId xmlns:a16="http://schemas.microsoft.com/office/drawing/2014/main" id="{A7D00DE8-3EB3-A65D-1995-CEA4CCBA94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103DAF-0F65-F12F-F033-2194BBDA74B7}"/>
              </a:ext>
            </a:extLst>
          </p:cNvPr>
          <p:cNvSpPr>
            <a:spLocks noGrp="1"/>
          </p:cNvSpPr>
          <p:nvPr>
            <p:ph type="sldNum" sz="quarter" idx="12"/>
          </p:nvPr>
        </p:nvSpPr>
        <p:spPr/>
        <p:txBody>
          <a:bodyPr/>
          <a:lstStyle/>
          <a:p>
            <a:fld id="{5E73D2B7-A9C3-4894-9A02-98F7AC002C06}" type="slidenum">
              <a:rPr lang="en-GB" smtClean="0"/>
              <a:t>‹#›</a:t>
            </a:fld>
            <a:endParaRPr lang="en-GB"/>
          </a:p>
        </p:txBody>
      </p:sp>
    </p:spTree>
    <p:extLst>
      <p:ext uri="{BB962C8B-B14F-4D97-AF65-F5344CB8AC3E}">
        <p14:creationId xmlns:p14="http://schemas.microsoft.com/office/powerpoint/2010/main" val="21841720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2554448-52A8-9781-7550-2A83837DB6B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248F91C-1FC7-123F-4BC9-6B13F11E9C4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4DEFDB-8F75-1380-0EC8-E53730D6D32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18B4BDB-5FD8-47FC-8E26-A7805B8A9BDF}" type="datetimeFigureOut">
              <a:rPr lang="en-GB" smtClean="0"/>
              <a:t>12/01/2026</a:t>
            </a:fld>
            <a:endParaRPr lang="en-GB"/>
          </a:p>
        </p:txBody>
      </p:sp>
      <p:sp>
        <p:nvSpPr>
          <p:cNvPr id="5" name="Footer Placeholder 4">
            <a:extLst>
              <a:ext uri="{FF2B5EF4-FFF2-40B4-BE49-F238E27FC236}">
                <a16:creationId xmlns:a16="http://schemas.microsoft.com/office/drawing/2014/main" id="{1460899B-3CB4-1D21-9F6F-027D6F6A6C8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C87F96DF-71CE-8E6B-0F4E-C55DE546DB6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E73D2B7-A9C3-4894-9A02-98F7AC002C06}" type="slidenum">
              <a:rPr lang="en-GB" smtClean="0"/>
              <a:t>‹#›</a:t>
            </a:fld>
            <a:endParaRPr lang="en-GB"/>
          </a:p>
        </p:txBody>
      </p:sp>
    </p:spTree>
    <p:extLst>
      <p:ext uri="{BB962C8B-B14F-4D97-AF65-F5344CB8AC3E}">
        <p14:creationId xmlns:p14="http://schemas.microsoft.com/office/powerpoint/2010/main" val="302063970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gov.wales/visitor-levy-small-contribution-lasting-legacy" TargetMode="External"/><Relationship Id="rId2" Type="http://schemas.openxmlformats.org/officeDocument/2006/relationships/hyperlink" Target="https://www.bangor.ac.uk/news/2024-12-04-wales-plans-a-tourism-tax-from-2027-what-it-means-for-visitors-and-communities" TargetMode="External"/><Relationship Id="rId1" Type="http://schemas.openxmlformats.org/officeDocument/2006/relationships/slideLayout" Target="../slideLayouts/slideLayout2.xml"/><Relationship Id="rId5" Type="http://schemas.openxmlformats.org/officeDocument/2006/relationships/hyperlink" Target="https://www.independent.co.uk/travel/news-and-advice/wales-tourist-tax-visitor-levy-b2785382.html" TargetMode="External"/><Relationship Id="rId4" Type="http://schemas.openxmlformats.org/officeDocument/2006/relationships/hyperlink" Target="https://www.gov.wales/the-visitor-levy-how-we-can-all-benefit" TargetMode="External"/></Relationships>
</file>

<file path=ppt/slides/_rels/slide1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3" Type="http://schemas.openxmlformats.org/officeDocument/2006/relationships/hyperlink" Target="https://www.walesonline.co.uk/news/wales-news/wales-tourism-tax-could-axe-30470843" TargetMode="External"/><Relationship Id="rId2" Type="http://schemas.openxmlformats.org/officeDocument/2006/relationships/hyperlink" Target="https://www.bbc.co.uk/news/articles/c99pmed30rzo" TargetMode="External"/><Relationship Id="rId1" Type="http://schemas.openxmlformats.org/officeDocument/2006/relationships/slideLayout" Target="../slideLayouts/slideLayout7.xml"/><Relationship Id="rId4" Type="http://schemas.openxmlformats.org/officeDocument/2006/relationships/hyperlink" Target="https://www.parkdeanresorts.co.uk/location/wales/trecco-bay/" TargetMode="External"/></Relationships>
</file>

<file path=ppt/slides/_rels/slide21.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32.xml.rels><?xml version="1.0" encoding="UTF-8" standalone="yes"?>
<Relationships xmlns="http://schemas.openxmlformats.org/package/2006/relationships"><Relationship Id="rId3" Type="http://schemas.openxmlformats.org/officeDocument/2006/relationships/hyperlink" Target="https://www.gov.wales/the-visitor-levy-how-we-can-all-benefit?"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hyperlink" Target="https://www.worldatlas.com/islands/balearic-islands.html" TargetMode="External"/><Relationship Id="rId4" Type="http://schemas.openxmlformats.org/officeDocument/2006/relationships/image" Target="../media/image35.png"/></Relationships>
</file>

<file path=ppt/slides/_rels/slide33.xml.rels><?xml version="1.0" encoding="UTF-8" standalone="yes"?>
<Relationships xmlns="http://schemas.openxmlformats.org/package/2006/relationships"><Relationship Id="rId3" Type="http://schemas.openxmlformats.org/officeDocument/2006/relationships/hyperlink" Target="https://www.untourism.int/sustainable-development" TargetMode="External"/><Relationship Id="rId2" Type="http://schemas.openxmlformats.org/officeDocument/2006/relationships/image" Target="../media/image36.jpeg"/><Relationship Id="rId1" Type="http://schemas.openxmlformats.org/officeDocument/2006/relationships/slideLayout" Target="../slideLayouts/slideLayout2.xml"/><Relationship Id="rId4" Type="http://schemas.openxmlformats.org/officeDocument/2006/relationships/hyperlink" Target="https://naturalresources.wales/guidance-and-advice/environmental-topics/wildlife-and-biodiversity/protected-areas-of-land-and-seas/national-nature-reserves/?lang=en" TargetMode="External"/></Relationships>
</file>

<file path=ppt/slides/_rels/slide34.xml.rels><?xml version="1.0" encoding="UTF-8" standalone="yes"?>
<Relationships xmlns="http://schemas.openxmlformats.org/package/2006/relationships"><Relationship Id="rId3" Type="http://schemas.openxmlformats.org/officeDocument/2006/relationships/hyperlink" Target="https://media.service.gov.wales/news/a-small-contribution-that-could-make-a-big-difference-legislation-introduced-to-support-a-thriving-sustainable-tourism-industry-in-wales" TargetMode="External"/><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36.xml.rels><?xml version="1.0" encoding="UTF-8" standalone="yes"?>
<Relationships xmlns="http://schemas.openxmlformats.org/package/2006/relationships"><Relationship Id="rId3" Type="http://schemas.openxmlformats.org/officeDocument/2006/relationships/hyperlink" Target="https://traveltradeready.net/how-tourism-affects-environment/?utm_source=chatgpt.com" TargetMode="External"/><Relationship Id="rId7" Type="http://schemas.openxmlformats.org/officeDocument/2006/relationships/hyperlink" Target="https://www.worldatlas.com/islands/balearic-islands.html" TargetMode="External"/><Relationship Id="rId2" Type="http://schemas.openxmlformats.org/officeDocument/2006/relationships/hyperlink" Target="https://naturalresources.wales/guidance-and-advice/environmental-topics/wildlife-and-biodiversity/protected-areas-of-land-and-seas/national-nature-reserves/?lang=en&amp;utm_source=chatgpt.com" TargetMode="External"/><Relationship Id="rId1" Type="http://schemas.openxmlformats.org/officeDocument/2006/relationships/slideLayout" Target="../slideLayouts/slideLayout2.xml"/><Relationship Id="rId6" Type="http://schemas.openxmlformats.org/officeDocument/2006/relationships/hyperlink" Target="https://media.service.gov.wales/news/a-small-contribution-that-could-make-a-big-difference-legislation-introduced-to-support-a-thriving-sustainable-tourism-industry-in-wales?utm_source=chatgpt.com" TargetMode="External"/><Relationship Id="rId5" Type="http://schemas.openxmlformats.org/officeDocument/2006/relationships/hyperlink" Target="https://www.gov.wales/the-visitor-levy-how-we-can-all-benefit?utm_source=chatgpt.com" TargetMode="External"/><Relationship Id="rId4" Type="http://schemas.openxmlformats.org/officeDocument/2006/relationships/hyperlink" Target="https://www.unwto.org/sustainable-development?utm_source=chatgpt.com" TargetMode="Externa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ABDBA-ACEE-106D-E6B3-F14C9386BA8B}"/>
              </a:ext>
            </a:extLst>
          </p:cNvPr>
          <p:cNvSpPr>
            <a:spLocks noGrp="1"/>
          </p:cNvSpPr>
          <p:nvPr>
            <p:ph type="ctrTitle"/>
          </p:nvPr>
        </p:nvSpPr>
        <p:spPr>
          <a:xfrm>
            <a:off x="1524000" y="406400"/>
            <a:ext cx="9144000" cy="2387600"/>
          </a:xfrm>
        </p:spPr>
        <p:txBody>
          <a:bodyPr/>
          <a:lstStyle/>
          <a:p>
            <a:r>
              <a:rPr lang="en-GB"/>
              <a:t>”Wales should implement a tourism levy.”</a:t>
            </a:r>
          </a:p>
        </p:txBody>
      </p:sp>
      <p:sp>
        <p:nvSpPr>
          <p:cNvPr id="3" name="Subtitle 2">
            <a:extLst>
              <a:ext uri="{FF2B5EF4-FFF2-40B4-BE49-F238E27FC236}">
                <a16:creationId xmlns:a16="http://schemas.microsoft.com/office/drawing/2014/main" id="{01ADA378-9B6B-04F7-3038-56E3971CE4E5}"/>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7321680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F4220D-9ABD-3EC4-352D-B4A0AACD6D3C}"/>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5DDF3D2B-5C12-ADF1-3AF1-628A219ACD4B}"/>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36449161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EAAE71-F3EB-9E5F-7A86-807A08943959}"/>
              </a:ext>
            </a:extLst>
          </p:cNvPr>
          <p:cNvSpPr>
            <a:spLocks noGrp="1"/>
          </p:cNvSpPr>
          <p:nvPr>
            <p:ph type="title"/>
          </p:nvPr>
        </p:nvSpPr>
        <p:spPr>
          <a:xfrm>
            <a:off x="838200" y="-396874"/>
            <a:ext cx="10189029" cy="1633991"/>
          </a:xfrm>
        </p:spPr>
        <p:txBody>
          <a:bodyPr/>
          <a:lstStyle/>
          <a:p>
            <a:r>
              <a:rPr lang="en-US" b="1" u="sng"/>
              <a:t>What is the Welsh tourism levy?</a:t>
            </a:r>
          </a:p>
        </p:txBody>
      </p:sp>
      <p:sp>
        <p:nvSpPr>
          <p:cNvPr id="3" name="Content Placeholder 2">
            <a:extLst>
              <a:ext uri="{FF2B5EF4-FFF2-40B4-BE49-F238E27FC236}">
                <a16:creationId xmlns:a16="http://schemas.microsoft.com/office/drawing/2014/main" id="{5D233E94-C788-A803-A430-B7673C80E3D9}"/>
              </a:ext>
            </a:extLst>
          </p:cNvPr>
          <p:cNvSpPr>
            <a:spLocks noGrp="1"/>
          </p:cNvSpPr>
          <p:nvPr>
            <p:ph idx="1"/>
          </p:nvPr>
        </p:nvSpPr>
        <p:spPr>
          <a:xfrm>
            <a:off x="838200" y="873126"/>
            <a:ext cx="10515600" cy="5503408"/>
          </a:xfrm>
        </p:spPr>
        <p:txBody>
          <a:bodyPr vert="horz" lIns="91440" tIns="45720" rIns="91440" bIns="45720" rtlCol="0" anchor="t">
            <a:normAutofit fontScale="92500"/>
          </a:bodyPr>
          <a:lstStyle/>
          <a:p>
            <a:r>
              <a:rPr lang="en-US"/>
              <a:t>The tourism levy is a compulsory tax charged per person, per night    to anyone staying in a hotel or holiday accommodation across Wales.</a:t>
            </a:r>
          </a:p>
          <a:p>
            <a:endParaRPr lang="en-US"/>
          </a:p>
          <a:p>
            <a:r>
              <a:rPr lang="en-US"/>
              <a:t>The proposed charge is set to be implemented from 2027 .</a:t>
            </a:r>
          </a:p>
          <a:p>
            <a:endParaRPr lang="en-US"/>
          </a:p>
          <a:p>
            <a:r>
              <a:rPr lang="en-US"/>
              <a:t>Money from these charges are to be reinvested in the local infrastructure,</a:t>
            </a:r>
          </a:p>
          <a:p>
            <a:endParaRPr lang="en-US"/>
          </a:p>
          <a:p>
            <a:r>
              <a:rPr lang="en-US"/>
              <a:t>Tourism tax/levy is already being used in over forty country's worldwide</a:t>
            </a:r>
          </a:p>
          <a:p>
            <a:endParaRPr lang="en-US"/>
          </a:p>
          <a:p>
            <a:r>
              <a:rPr lang="en-US"/>
              <a:t>Local councils will have the authority on wear to spend the money ,if they decide they want to take part.</a:t>
            </a:r>
          </a:p>
          <a:p>
            <a:endParaRPr lang="en-US"/>
          </a:p>
          <a:p>
            <a:endParaRPr lang="en-US"/>
          </a:p>
          <a:p>
            <a:pPr marL="0" indent="0">
              <a:buNone/>
            </a:pPr>
            <a:endParaRPr lang="en-US"/>
          </a:p>
        </p:txBody>
      </p:sp>
    </p:spTree>
    <p:extLst>
      <p:ext uri="{BB962C8B-B14F-4D97-AF65-F5344CB8AC3E}">
        <p14:creationId xmlns:p14="http://schemas.microsoft.com/office/powerpoint/2010/main" val="20062511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E95F1B-2B2F-FE34-7922-F22EDEBF79E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E175998-C0A4-D57B-0A3F-6863CB51A9C3}"/>
              </a:ext>
            </a:extLst>
          </p:cNvPr>
          <p:cNvSpPr>
            <a:spLocks noGrp="1"/>
          </p:cNvSpPr>
          <p:nvPr>
            <p:ph type="title"/>
          </p:nvPr>
        </p:nvSpPr>
        <p:spPr/>
        <p:txBody>
          <a:bodyPr/>
          <a:lstStyle/>
          <a:p>
            <a:r>
              <a:rPr lang="en-US" b="1" u="sng"/>
              <a:t>How the levy will work</a:t>
            </a:r>
          </a:p>
        </p:txBody>
      </p:sp>
      <p:sp>
        <p:nvSpPr>
          <p:cNvPr id="3" name="Content Placeholder 2">
            <a:extLst>
              <a:ext uri="{FF2B5EF4-FFF2-40B4-BE49-F238E27FC236}">
                <a16:creationId xmlns:a16="http://schemas.microsoft.com/office/drawing/2014/main" id="{E82F69F8-0163-BD10-0052-405071D6073F}"/>
              </a:ext>
            </a:extLst>
          </p:cNvPr>
          <p:cNvSpPr>
            <a:spLocks noGrp="1"/>
          </p:cNvSpPr>
          <p:nvPr>
            <p:ph idx="1"/>
          </p:nvPr>
        </p:nvSpPr>
        <p:spPr/>
        <p:txBody>
          <a:bodyPr vert="horz" lIns="91440" tIns="45720" rIns="91440" bIns="45720" rtlCol="0" anchor="t">
            <a:normAutofit fontScale="92500" lnSpcReduction="20000"/>
          </a:bodyPr>
          <a:lstStyle/>
          <a:p>
            <a:r>
              <a:rPr lang="en-US"/>
              <a:t>Accommodation provider will collect the LEVY on check in .</a:t>
            </a:r>
          </a:p>
          <a:p>
            <a:r>
              <a:rPr lang="en-US"/>
              <a:t>The levy is a Small charge that applied for overnight stays in wales.</a:t>
            </a:r>
          </a:p>
          <a:p>
            <a:r>
              <a:rPr lang="en-US"/>
              <a:t>If applied visitors will pay the levy based on their accommodation .this will include hotels, hostels, campsites and B&amp;B, Airbnb's are currently not included within the levy .</a:t>
            </a:r>
          </a:p>
          <a:p>
            <a:r>
              <a:rPr lang="en-US"/>
              <a:t>Payment could be based  per person or per room depending on property.</a:t>
            </a:r>
          </a:p>
          <a:p>
            <a:r>
              <a:rPr lang="en-US"/>
              <a:t>  Funds will be reinvested back into the local infostructure, with More money available this should facilitate a positive change Supporting environmental ,social and economic issues potentially coursed by the </a:t>
            </a:r>
            <a:r>
              <a:rPr lang="en-US" err="1"/>
              <a:t>the</a:t>
            </a:r>
            <a:r>
              <a:rPr lang="en-US"/>
              <a:t> tourism. </a:t>
            </a:r>
          </a:p>
          <a:p>
            <a:r>
              <a:rPr lang="en-US"/>
              <a:t>Your local council will have more power to wear the money will go.</a:t>
            </a:r>
          </a:p>
          <a:p>
            <a:endParaRPr lang="en-US"/>
          </a:p>
        </p:txBody>
      </p:sp>
    </p:spTree>
    <p:extLst>
      <p:ext uri="{BB962C8B-B14F-4D97-AF65-F5344CB8AC3E}">
        <p14:creationId xmlns:p14="http://schemas.microsoft.com/office/powerpoint/2010/main" val="19498958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BFD63C-FBF6-BA24-1551-5B192F5BB24C}"/>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E3F331DA-68EC-CF78-21B3-5C7FF0E839F7}"/>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11640849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B346BC-02C4-6B94-759D-B043F7378E14}"/>
              </a:ext>
            </a:extLst>
          </p:cNvPr>
          <p:cNvSpPr>
            <a:spLocks noGrp="1"/>
          </p:cNvSpPr>
          <p:nvPr>
            <p:ph type="title"/>
          </p:nvPr>
        </p:nvSpPr>
        <p:spPr>
          <a:xfrm>
            <a:off x="838200" y="-292965"/>
            <a:ext cx="10515600" cy="2122199"/>
          </a:xfrm>
        </p:spPr>
        <p:txBody>
          <a:bodyPr/>
          <a:lstStyle/>
          <a:p>
            <a:r>
              <a:rPr lang="en-US" b="1" u="sng"/>
              <a:t>Debate structure</a:t>
            </a:r>
          </a:p>
        </p:txBody>
      </p:sp>
      <p:sp>
        <p:nvSpPr>
          <p:cNvPr id="3" name="Content Placeholder 2">
            <a:extLst>
              <a:ext uri="{FF2B5EF4-FFF2-40B4-BE49-F238E27FC236}">
                <a16:creationId xmlns:a16="http://schemas.microsoft.com/office/drawing/2014/main" id="{DE1994FD-306E-0DAB-76AC-C847B00C9EA7}"/>
              </a:ext>
            </a:extLst>
          </p:cNvPr>
          <p:cNvSpPr>
            <a:spLocks noGrp="1"/>
          </p:cNvSpPr>
          <p:nvPr>
            <p:ph idx="1"/>
          </p:nvPr>
        </p:nvSpPr>
        <p:spPr>
          <a:xfrm>
            <a:off x="838200" y="1236807"/>
            <a:ext cx="10515600" cy="4940156"/>
          </a:xfrm>
        </p:spPr>
        <p:txBody>
          <a:bodyPr vert="horz" lIns="91440" tIns="45720" rIns="91440" bIns="45720" rtlCol="0" anchor="t">
            <a:normAutofit fontScale="62500" lnSpcReduction="20000"/>
          </a:bodyPr>
          <a:lstStyle/>
          <a:p>
            <a:pPr marL="0" indent="0">
              <a:buNone/>
            </a:pPr>
            <a:r>
              <a:rPr lang="en-US" b="1" u="sng"/>
              <a:t>Opening statement</a:t>
            </a:r>
            <a:r>
              <a:rPr lang="en-US"/>
              <a:t> </a:t>
            </a:r>
          </a:p>
          <a:p>
            <a:pPr marL="0" indent="0">
              <a:buNone/>
            </a:pPr>
            <a:r>
              <a:rPr lang="en-US"/>
              <a:t>two minutes per participant.</a:t>
            </a:r>
          </a:p>
          <a:p>
            <a:pPr marL="0" indent="0">
              <a:buNone/>
            </a:pPr>
            <a:r>
              <a:rPr lang="en-US" b="1" u="sng"/>
              <a:t>Rebuttals</a:t>
            </a:r>
          </a:p>
          <a:p>
            <a:pPr marL="0" indent="0">
              <a:buNone/>
            </a:pPr>
            <a:r>
              <a:rPr lang="en-US"/>
              <a:t> will also give each participant two minutes each.</a:t>
            </a:r>
          </a:p>
          <a:p>
            <a:pPr marL="0" indent="0">
              <a:buNone/>
            </a:pPr>
            <a:r>
              <a:rPr lang="en-US" b="1" i="1" u="sng"/>
              <a:t>Q&amp;A</a:t>
            </a:r>
            <a:r>
              <a:rPr lang="en-US" i="1" u="sng"/>
              <a:t> </a:t>
            </a:r>
          </a:p>
          <a:p>
            <a:pPr marL="0" indent="0">
              <a:buNone/>
            </a:pPr>
            <a:r>
              <a:rPr lang="en-US"/>
              <a:t>will allow the audience to ask questions. We shall allow up to  ten minutes for this.</a:t>
            </a:r>
          </a:p>
          <a:p>
            <a:pPr marL="0" indent="0">
              <a:buNone/>
            </a:pPr>
            <a:r>
              <a:rPr lang="en-US" b="1" u="sng"/>
              <a:t>Closing statement</a:t>
            </a:r>
            <a:r>
              <a:rPr lang="en-US"/>
              <a:t> </a:t>
            </a:r>
          </a:p>
          <a:p>
            <a:pPr marL="0" indent="0">
              <a:buNone/>
            </a:pPr>
            <a:r>
              <a:rPr lang="en-US"/>
              <a:t>one minute each</a:t>
            </a:r>
          </a:p>
          <a:p>
            <a:pPr marL="0" indent="0">
              <a:buNone/>
            </a:pPr>
            <a:r>
              <a:rPr lang="en-US"/>
              <a:t>Followed by</a:t>
            </a:r>
            <a:r>
              <a:rPr lang="en-US" b="1"/>
              <a:t> </a:t>
            </a:r>
            <a:r>
              <a:rPr lang="en-US" b="1" u="sng"/>
              <a:t>Audience vote</a:t>
            </a:r>
            <a:r>
              <a:rPr lang="en-US"/>
              <a:t> this could be a show of hands </a:t>
            </a:r>
          </a:p>
          <a:p>
            <a:pPr marL="0" indent="0">
              <a:buNone/>
            </a:pPr>
            <a:endParaRPr lang="en-US"/>
          </a:p>
          <a:p>
            <a:pPr marL="0" indent="0">
              <a:buNone/>
            </a:pPr>
            <a:r>
              <a:rPr lang="en-US" b="1" u="sng"/>
              <a:t>Result</a:t>
            </a:r>
            <a:r>
              <a:rPr lang="en-US" b="1"/>
              <a:t> </a:t>
            </a:r>
          </a:p>
          <a:p>
            <a:pPr marL="0" indent="0">
              <a:buNone/>
            </a:pPr>
            <a:r>
              <a:rPr lang="en-US"/>
              <a:t>the chare will then count the hands and  imminently announce the result. This will conclude the Welsh tourism levy  debate.</a:t>
            </a:r>
          </a:p>
          <a:p>
            <a:pPr marL="0" indent="0">
              <a:buNone/>
            </a:pPr>
            <a:endParaRPr lang="en-US"/>
          </a:p>
          <a:p>
            <a:pPr marL="0" indent="0">
              <a:buNone/>
            </a:pPr>
            <a:r>
              <a:rPr lang="en-US"/>
              <a:t>This shall be facilitated through-out by the chair who will ensures the timing and fairness for all involved.</a:t>
            </a:r>
          </a:p>
        </p:txBody>
      </p:sp>
    </p:spTree>
    <p:extLst>
      <p:ext uri="{BB962C8B-B14F-4D97-AF65-F5344CB8AC3E}">
        <p14:creationId xmlns:p14="http://schemas.microsoft.com/office/powerpoint/2010/main" val="34346796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66E60-9ADB-CA0C-10C0-265C2C5D926F}"/>
              </a:ext>
            </a:extLst>
          </p:cNvPr>
          <p:cNvSpPr>
            <a:spLocks noGrp="1"/>
          </p:cNvSpPr>
          <p:nvPr>
            <p:ph type="title"/>
          </p:nvPr>
        </p:nvSpPr>
        <p:spPr>
          <a:xfrm>
            <a:off x="838200" y="163842"/>
            <a:ext cx="10515600" cy="764847"/>
          </a:xfrm>
        </p:spPr>
        <p:txBody>
          <a:bodyPr/>
          <a:lstStyle/>
          <a:p>
            <a:r>
              <a:rPr lang="en-US" b="1" u="sng"/>
              <a:t>Debate rules</a:t>
            </a:r>
          </a:p>
        </p:txBody>
      </p:sp>
      <p:sp>
        <p:nvSpPr>
          <p:cNvPr id="3" name="Content Placeholder 2">
            <a:extLst>
              <a:ext uri="{FF2B5EF4-FFF2-40B4-BE49-F238E27FC236}">
                <a16:creationId xmlns:a16="http://schemas.microsoft.com/office/drawing/2014/main" id="{73FFD770-4CEB-DD03-E8A5-B15F047F84B0}"/>
              </a:ext>
            </a:extLst>
          </p:cNvPr>
          <p:cNvSpPr>
            <a:spLocks noGrp="1"/>
          </p:cNvSpPr>
          <p:nvPr>
            <p:ph idx="1"/>
          </p:nvPr>
        </p:nvSpPr>
        <p:spPr>
          <a:xfrm>
            <a:off x="838200" y="1494946"/>
            <a:ext cx="10515600" cy="4682017"/>
          </a:xfrm>
        </p:spPr>
        <p:txBody>
          <a:bodyPr vert="horz" lIns="91440" tIns="45720" rIns="91440" bIns="45720" rtlCol="0" anchor="t">
            <a:normAutofit fontScale="92500" lnSpcReduction="20000"/>
          </a:bodyPr>
          <a:lstStyle/>
          <a:p>
            <a:r>
              <a:rPr lang="en-US"/>
              <a:t>Two teams will participate, each team consisting of three speakers </a:t>
            </a:r>
          </a:p>
          <a:p>
            <a:r>
              <a:rPr lang="en-US"/>
              <a:t>Team one will be against the proposed levy with team two </a:t>
            </a:r>
          </a:p>
          <a:p>
            <a:r>
              <a:rPr lang="en-US"/>
              <a:t>Each speaker must listen to the allocated time.</a:t>
            </a:r>
          </a:p>
          <a:p>
            <a:r>
              <a:rPr lang="en-US"/>
              <a:t>Speakers must not interrupt opposing team members during their allocated speaking time .</a:t>
            </a:r>
          </a:p>
          <a:p>
            <a:r>
              <a:rPr lang="en-US"/>
              <a:t>Rebuttals must respond directly to opposing arguments .</a:t>
            </a:r>
          </a:p>
          <a:p>
            <a:pPr marL="0" indent="0">
              <a:buNone/>
            </a:pPr>
            <a:r>
              <a:rPr lang="en-US"/>
              <a:t>Audience are only permitted to ask questions during the q and a session and should go directed through the chair. Those questions must be relevant to debate.</a:t>
            </a:r>
          </a:p>
          <a:p>
            <a:pPr marL="0" indent="0">
              <a:buNone/>
            </a:pPr>
            <a:r>
              <a:rPr lang="en-US"/>
              <a:t>All participants are required to be  respectful to one another.</a:t>
            </a:r>
          </a:p>
          <a:p>
            <a:pPr marL="0" indent="0">
              <a:buNone/>
            </a:pPr>
            <a:r>
              <a:rPr lang="en-US"/>
              <a:t>The chairs decision on timing and procedure is final.</a:t>
            </a:r>
          </a:p>
          <a:p>
            <a:pPr marL="0" indent="0">
              <a:buNone/>
            </a:pPr>
            <a:r>
              <a:rPr lang="en-US"/>
              <a:t>A professional conduct must be respected  throw-out.</a:t>
            </a:r>
          </a:p>
          <a:p>
            <a:pPr marL="0" indent="0">
              <a:buNone/>
            </a:pPr>
            <a:endParaRPr lang="en-US"/>
          </a:p>
        </p:txBody>
      </p:sp>
    </p:spTree>
    <p:extLst>
      <p:ext uri="{BB962C8B-B14F-4D97-AF65-F5344CB8AC3E}">
        <p14:creationId xmlns:p14="http://schemas.microsoft.com/office/powerpoint/2010/main" val="12752910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305282-0810-FD27-DCE9-7767C43BD5B2}"/>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6F12FBFC-A68F-1CB4-E85B-EBFEF9FF954E}"/>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20011053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road next to a lake&#10;&#10;AI-generated content may be incorrect.">
            <a:extLst>
              <a:ext uri="{FF2B5EF4-FFF2-40B4-BE49-F238E27FC236}">
                <a16:creationId xmlns:a16="http://schemas.microsoft.com/office/drawing/2014/main" id="{CA1998A3-9CFA-9334-DADD-D91A1A3C2EB8}"/>
              </a:ext>
            </a:extLst>
          </p:cNvPr>
          <p:cNvPicPr>
            <a:picLocks noChangeAspect="1"/>
          </p:cNvPicPr>
          <p:nvPr/>
        </p:nvPicPr>
        <p:blipFill>
          <a:blip r:embed="rId2"/>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73F2563F-B7D4-1495-DD0F-4BF8E64AE200}"/>
              </a:ext>
            </a:extLst>
          </p:cNvPr>
          <p:cNvSpPr>
            <a:spLocks noGrp="1"/>
          </p:cNvSpPr>
          <p:nvPr>
            <p:ph type="ctrTitle"/>
          </p:nvPr>
        </p:nvSpPr>
        <p:spPr>
          <a:xfrm>
            <a:off x="1605280" y="177483"/>
            <a:ext cx="9144000" cy="2387600"/>
          </a:xfrm>
        </p:spPr>
        <p:txBody>
          <a:bodyPr>
            <a:normAutofit fontScale="90000"/>
          </a:bodyPr>
          <a:lstStyle/>
          <a:p>
            <a:r>
              <a:rPr lang="en-GB"/>
              <a:t>What positive economic improvements will the tourism levy fund?</a:t>
            </a:r>
          </a:p>
        </p:txBody>
      </p:sp>
      <p:sp>
        <p:nvSpPr>
          <p:cNvPr id="6" name="TextBox 5">
            <a:extLst>
              <a:ext uri="{FF2B5EF4-FFF2-40B4-BE49-F238E27FC236}">
                <a16:creationId xmlns:a16="http://schemas.microsoft.com/office/drawing/2014/main" id="{C46D2A13-2F39-B691-F52F-5DAEBF888AEF}"/>
              </a:ext>
            </a:extLst>
          </p:cNvPr>
          <p:cNvSpPr txBox="1"/>
          <p:nvPr/>
        </p:nvSpPr>
        <p:spPr>
          <a:xfrm>
            <a:off x="1432560" y="5232400"/>
            <a:ext cx="2296160" cy="369332"/>
          </a:xfrm>
          <a:prstGeom prst="rect">
            <a:avLst/>
          </a:prstGeom>
          <a:noFill/>
        </p:spPr>
        <p:txBody>
          <a:bodyPr wrap="square" rtlCol="0">
            <a:spAutoFit/>
          </a:bodyPr>
          <a:lstStyle/>
          <a:p>
            <a:r>
              <a:rPr lang="en-GB"/>
              <a:t>Figure 1</a:t>
            </a:r>
          </a:p>
        </p:txBody>
      </p:sp>
    </p:spTree>
    <p:extLst>
      <p:ext uri="{BB962C8B-B14F-4D97-AF65-F5344CB8AC3E}">
        <p14:creationId xmlns:p14="http://schemas.microsoft.com/office/powerpoint/2010/main" val="5111760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84246A-408F-5FCA-8F4D-9B7E3B8CA587}"/>
              </a:ext>
            </a:extLst>
          </p:cNvPr>
          <p:cNvSpPr>
            <a:spLocks noGrp="1"/>
          </p:cNvSpPr>
          <p:nvPr>
            <p:ph type="title"/>
          </p:nvPr>
        </p:nvSpPr>
        <p:spPr>
          <a:xfrm>
            <a:off x="6094105" y="802955"/>
            <a:ext cx="4977976" cy="1454051"/>
          </a:xfrm>
        </p:spPr>
        <p:txBody>
          <a:bodyPr>
            <a:normAutofit/>
          </a:bodyPr>
          <a:lstStyle/>
          <a:p>
            <a:r>
              <a:rPr lang="en-GB" sz="3600">
                <a:solidFill>
                  <a:schemeClr val="tx2"/>
                </a:solidFill>
              </a:rPr>
              <a:t>Investment in Public Infrastructure</a:t>
            </a:r>
          </a:p>
        </p:txBody>
      </p:sp>
      <p:pic>
        <p:nvPicPr>
          <p:cNvPr id="7" name="Graphic 6" descr="City">
            <a:extLst>
              <a:ext uri="{FF2B5EF4-FFF2-40B4-BE49-F238E27FC236}">
                <a16:creationId xmlns:a16="http://schemas.microsoft.com/office/drawing/2014/main" id="{DFAEC0DC-2825-8DF6-A1AC-A0B1696D43E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6951" y="1793846"/>
            <a:ext cx="3620021" cy="3620021"/>
          </a:xfrm>
          <a:prstGeom prst="rect">
            <a:avLst/>
          </a:prstGeom>
        </p:spPr>
      </p:pic>
      <p:sp>
        <p:nvSpPr>
          <p:cNvPr id="21" name="Content Placeholder 2">
            <a:extLst>
              <a:ext uri="{FF2B5EF4-FFF2-40B4-BE49-F238E27FC236}">
                <a16:creationId xmlns:a16="http://schemas.microsoft.com/office/drawing/2014/main" id="{ED55C138-64BE-4D7B-1FA4-B80ABB8F501C}"/>
              </a:ext>
            </a:extLst>
          </p:cNvPr>
          <p:cNvSpPr>
            <a:spLocks noGrp="1"/>
          </p:cNvSpPr>
          <p:nvPr>
            <p:ph idx="1"/>
          </p:nvPr>
        </p:nvSpPr>
        <p:spPr>
          <a:xfrm>
            <a:off x="6090574" y="2421682"/>
            <a:ext cx="4977578" cy="3639289"/>
          </a:xfrm>
        </p:spPr>
        <p:txBody>
          <a:bodyPr anchor="ctr">
            <a:normAutofit/>
          </a:bodyPr>
          <a:lstStyle/>
          <a:p>
            <a:pPr marL="0" indent="0">
              <a:buNone/>
            </a:pPr>
            <a:r>
              <a:rPr lang="en-GB" sz="1700">
                <a:solidFill>
                  <a:schemeClr val="tx2"/>
                </a:solidFill>
              </a:rPr>
              <a:t>The tourism levy is a minimal added on charge when booking accommodation in Wales. According to the Welsh Government website (2025) “The money raised from the levy will be used to improve local tourism”. The levy could “raise as much as “£33 million a year across Wales” (GOV, 2025)</a:t>
            </a:r>
          </a:p>
          <a:p>
            <a:pPr marL="0" indent="0">
              <a:buNone/>
            </a:pPr>
            <a:endParaRPr lang="en-GB" sz="1700">
              <a:solidFill>
                <a:schemeClr val="tx2"/>
              </a:solidFill>
            </a:endParaRPr>
          </a:p>
          <a:p>
            <a:pPr marL="0" indent="0">
              <a:buNone/>
            </a:pPr>
            <a:r>
              <a:rPr lang="en-GB" sz="1700">
                <a:solidFill>
                  <a:schemeClr val="tx2"/>
                </a:solidFill>
              </a:rPr>
              <a:t>The levy will provide Governments with funds to be used to upgrade transport systems, roads, airports and public spaces. The money will also go towards tourism-related projects which will benefit both tourists and residents. The funds raised will ensure a better reputation of Wales as well as increase the quality of life for residents.</a:t>
            </a:r>
          </a:p>
          <a:p>
            <a:pPr marL="0" indent="0">
              <a:buNone/>
            </a:pPr>
            <a:endParaRPr lang="en-GB" sz="1700">
              <a:solidFill>
                <a:schemeClr val="tx2"/>
              </a:solidFill>
            </a:endParaRPr>
          </a:p>
        </p:txBody>
      </p:sp>
      <p:grpSp>
        <p:nvGrpSpPr>
          <p:cNvPr id="26" name="Group 25">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27" name="Freeform: Shape 26">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4357192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F4E187-565C-9CBE-2438-4ACB8F668DF8}"/>
              </a:ext>
            </a:extLst>
          </p:cNvPr>
          <p:cNvSpPr>
            <a:spLocks noGrp="1"/>
          </p:cNvSpPr>
          <p:nvPr>
            <p:ph type="title"/>
          </p:nvPr>
        </p:nvSpPr>
        <p:spPr/>
        <p:txBody>
          <a:bodyPr/>
          <a:lstStyle/>
          <a:p>
            <a:r>
              <a:rPr lang="en-GB"/>
              <a:t>Employment Opportunities</a:t>
            </a:r>
          </a:p>
        </p:txBody>
      </p:sp>
      <p:graphicFrame>
        <p:nvGraphicFramePr>
          <p:cNvPr id="23" name="Content Placeholder 2">
            <a:extLst>
              <a:ext uri="{FF2B5EF4-FFF2-40B4-BE49-F238E27FC236}">
                <a16:creationId xmlns:a16="http://schemas.microsoft.com/office/drawing/2014/main" id="{3A9D9F03-DE1B-C855-B1BE-078597E325EF}"/>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124141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731903-7FB0-E6DA-CA93-EB9D0484A535}"/>
              </a:ext>
            </a:extLst>
          </p:cNvPr>
          <p:cNvSpPr>
            <a:spLocks noGrp="1"/>
          </p:cNvSpPr>
          <p:nvPr>
            <p:ph type="title"/>
          </p:nvPr>
        </p:nvSpPr>
        <p:spPr/>
        <p:txBody>
          <a:bodyPr/>
          <a:lstStyle/>
          <a:p>
            <a:r>
              <a:rPr lang="en-GB"/>
              <a:t>Environmental and Sustainable benefits</a:t>
            </a:r>
          </a:p>
        </p:txBody>
      </p:sp>
      <p:graphicFrame>
        <p:nvGraphicFramePr>
          <p:cNvPr id="21" name="Content Placeholder 2">
            <a:extLst>
              <a:ext uri="{FF2B5EF4-FFF2-40B4-BE49-F238E27FC236}">
                <a16:creationId xmlns:a16="http://schemas.microsoft.com/office/drawing/2014/main" id="{027B5EF2-FAD0-BC0F-71B2-1B3864214AF4}"/>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953529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A85A3D-DB55-7442-CAF5-6E3EC29A66E5}"/>
              </a:ext>
            </a:extLst>
          </p:cNvPr>
          <p:cNvSpPr>
            <a:spLocks noGrp="1"/>
          </p:cNvSpPr>
          <p:nvPr>
            <p:ph type="title"/>
          </p:nvPr>
        </p:nvSpPr>
        <p:spPr>
          <a:xfrm>
            <a:off x="761803" y="350196"/>
            <a:ext cx="4646904" cy="1624520"/>
          </a:xfrm>
        </p:spPr>
        <p:txBody>
          <a:bodyPr anchor="ctr">
            <a:normAutofit/>
          </a:bodyPr>
          <a:lstStyle/>
          <a:p>
            <a:r>
              <a:rPr lang="en-GB" sz="4000"/>
              <a:t>Tourism Levy Rates UK and Worldwide</a:t>
            </a:r>
          </a:p>
        </p:txBody>
      </p:sp>
      <p:sp>
        <p:nvSpPr>
          <p:cNvPr id="3" name="Content Placeholder 2">
            <a:extLst>
              <a:ext uri="{FF2B5EF4-FFF2-40B4-BE49-F238E27FC236}">
                <a16:creationId xmlns:a16="http://schemas.microsoft.com/office/drawing/2014/main" id="{2FC9D472-3374-6016-792B-35FA87ACF690}"/>
              </a:ext>
            </a:extLst>
          </p:cNvPr>
          <p:cNvSpPr>
            <a:spLocks noGrp="1"/>
          </p:cNvSpPr>
          <p:nvPr>
            <p:ph idx="1"/>
          </p:nvPr>
        </p:nvSpPr>
        <p:spPr>
          <a:xfrm>
            <a:off x="761802" y="2743200"/>
            <a:ext cx="4646905" cy="3613149"/>
          </a:xfrm>
        </p:spPr>
        <p:txBody>
          <a:bodyPr anchor="ctr">
            <a:normAutofit/>
          </a:bodyPr>
          <a:lstStyle/>
          <a:p>
            <a:pPr marL="0" indent="0">
              <a:buNone/>
            </a:pPr>
            <a:r>
              <a:rPr lang="en-GB" sz="1600"/>
              <a:t>“The government said that the visitor levy rates have been set at a low level compared to other destinations worldwide” Neath(2025) and due to visitor levies being successful in other countries it should be worthwhile within Wales especially for future tourism. It will also ensure fairness between visitors and residents. </a:t>
            </a:r>
          </a:p>
          <a:p>
            <a:pPr marL="0" indent="0">
              <a:buNone/>
            </a:pPr>
            <a:endParaRPr lang="en-GB" sz="1600"/>
          </a:p>
          <a:p>
            <a:pPr marL="0" indent="0">
              <a:buNone/>
            </a:pPr>
            <a:r>
              <a:rPr lang="en-GB" sz="1600"/>
              <a:t>Venice was the first city in the world to charge a tourism levy for day travellers in 2024 the “€5 charge” Neath(2025) did not turn tourists away but did bring in “€2.4m for the city” Neath(2025) this proved to be beneficial in other countries so would therefore have a positive impact on Wales</a:t>
            </a:r>
          </a:p>
          <a:p>
            <a:pPr marL="0" indent="0">
              <a:buNone/>
            </a:pPr>
            <a:endParaRPr lang="en-GB" sz="1600"/>
          </a:p>
        </p:txBody>
      </p:sp>
      <p:pic>
        <p:nvPicPr>
          <p:cNvPr id="5" name="Picture 4" descr="Old house by the mountains">
            <a:extLst>
              <a:ext uri="{FF2B5EF4-FFF2-40B4-BE49-F238E27FC236}">
                <a16:creationId xmlns:a16="http://schemas.microsoft.com/office/drawing/2014/main" id="{D755513C-B010-995B-4D85-D985A349ED58}"/>
              </a:ext>
            </a:extLst>
          </p:cNvPr>
          <p:cNvPicPr>
            <a:picLocks noChangeAspect="1"/>
          </p:cNvPicPr>
          <p:nvPr/>
        </p:nvPicPr>
        <p:blipFill>
          <a:blip r:embed="rId2"/>
          <a:srcRect l="17947" r="28215" b="1"/>
          <a:stretch>
            <a:fillRect/>
          </a:stretch>
        </p:blipFill>
        <p:spPr>
          <a:xfrm>
            <a:off x="6096000" y="1"/>
            <a:ext cx="6102825" cy="6858000"/>
          </a:xfrm>
          <a:prstGeom prst="rect">
            <a:avLst/>
          </a:prstGeom>
        </p:spPr>
      </p:pic>
    </p:spTree>
    <p:extLst>
      <p:ext uri="{BB962C8B-B14F-4D97-AF65-F5344CB8AC3E}">
        <p14:creationId xmlns:p14="http://schemas.microsoft.com/office/powerpoint/2010/main" val="5081408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4CF635-B2EE-2ED6-F727-5F8348628E50}"/>
              </a:ext>
            </a:extLst>
          </p:cNvPr>
          <p:cNvSpPr>
            <a:spLocks noGrp="1"/>
          </p:cNvSpPr>
          <p:nvPr>
            <p:ph type="title"/>
          </p:nvPr>
        </p:nvSpPr>
        <p:spPr>
          <a:xfrm>
            <a:off x="6094105" y="802955"/>
            <a:ext cx="4977976" cy="1454051"/>
          </a:xfrm>
        </p:spPr>
        <p:txBody>
          <a:bodyPr>
            <a:normAutofit/>
          </a:bodyPr>
          <a:lstStyle/>
          <a:p>
            <a:r>
              <a:rPr lang="en-GB" sz="3600">
                <a:solidFill>
                  <a:schemeClr val="tx2"/>
                </a:solidFill>
              </a:rPr>
              <a:t>Conclusion</a:t>
            </a:r>
          </a:p>
        </p:txBody>
      </p:sp>
      <p:pic>
        <p:nvPicPr>
          <p:cNvPr id="7" name="Graphic 6" descr="Coins">
            <a:extLst>
              <a:ext uri="{FF2B5EF4-FFF2-40B4-BE49-F238E27FC236}">
                <a16:creationId xmlns:a16="http://schemas.microsoft.com/office/drawing/2014/main" id="{B6362F33-A837-9780-F4B7-1F30948783C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5E54AC5C-BEA1-42AA-613A-1A8124ACF2A8}"/>
              </a:ext>
            </a:extLst>
          </p:cNvPr>
          <p:cNvSpPr>
            <a:spLocks noGrp="1"/>
          </p:cNvSpPr>
          <p:nvPr>
            <p:ph idx="1"/>
          </p:nvPr>
        </p:nvSpPr>
        <p:spPr>
          <a:xfrm>
            <a:off x="6090574" y="2421682"/>
            <a:ext cx="4977578" cy="3639289"/>
          </a:xfrm>
        </p:spPr>
        <p:txBody>
          <a:bodyPr anchor="ctr">
            <a:normAutofit/>
          </a:bodyPr>
          <a:lstStyle/>
          <a:p>
            <a:pPr marL="0" indent="0">
              <a:buNone/>
            </a:pPr>
            <a:r>
              <a:rPr lang="en-GB" sz="1500">
                <a:solidFill>
                  <a:schemeClr val="tx2"/>
                </a:solidFill>
              </a:rPr>
              <a:t>In conclusion from an economic point of view a tourism levy in Wales in my opinion would be beneficial as it provides additional costs for tourism related projects. </a:t>
            </a:r>
          </a:p>
          <a:p>
            <a:pPr marL="0" indent="0">
              <a:buNone/>
            </a:pPr>
            <a:endParaRPr lang="en-GB" sz="1500">
              <a:solidFill>
                <a:schemeClr val="tx2"/>
              </a:solidFill>
            </a:endParaRPr>
          </a:p>
          <a:p>
            <a:pPr marL="0" indent="0">
              <a:buNone/>
            </a:pPr>
            <a:r>
              <a:rPr lang="en-GB" sz="1500">
                <a:solidFill>
                  <a:schemeClr val="tx2"/>
                </a:solidFill>
              </a:rPr>
              <a:t>It is a fund paid by visitors as it is only reasonable that they contribute to maintaining the country that they are visiting. Due to the levy funding and maintaining tourism in Wales this should increase the demand of tourists therefore enhancing jobs.</a:t>
            </a:r>
          </a:p>
          <a:p>
            <a:pPr marL="0" indent="0">
              <a:buNone/>
            </a:pPr>
            <a:endParaRPr lang="en-GB" sz="1500">
              <a:solidFill>
                <a:schemeClr val="tx2"/>
              </a:solidFill>
            </a:endParaRPr>
          </a:p>
          <a:p>
            <a:pPr marL="0" indent="0">
              <a:buNone/>
            </a:pPr>
            <a:r>
              <a:rPr lang="en-GB" sz="1500">
                <a:solidFill>
                  <a:schemeClr val="tx2"/>
                </a:solidFill>
              </a:rPr>
              <a:t>Overall the introduction of a tourism levy at a little cost of £1.30 should not deter visitors from Wales but instead boost tourism for the country. </a:t>
            </a: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2255564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685196-C628-30FC-0E9F-1A0735525015}"/>
              </a:ext>
            </a:extLst>
          </p:cNvPr>
          <p:cNvSpPr>
            <a:spLocks noGrp="1"/>
          </p:cNvSpPr>
          <p:nvPr>
            <p:ph type="title"/>
          </p:nvPr>
        </p:nvSpPr>
        <p:spPr/>
        <p:txBody>
          <a:bodyPr/>
          <a:lstStyle/>
          <a:p>
            <a:r>
              <a:rPr lang="en-GB"/>
              <a:t>Reference List</a:t>
            </a:r>
          </a:p>
        </p:txBody>
      </p:sp>
      <p:sp>
        <p:nvSpPr>
          <p:cNvPr id="3" name="Content Placeholder 2">
            <a:extLst>
              <a:ext uri="{FF2B5EF4-FFF2-40B4-BE49-F238E27FC236}">
                <a16:creationId xmlns:a16="http://schemas.microsoft.com/office/drawing/2014/main" id="{F4789E8C-6BDB-4B8E-DD66-455DA0F5F7B5}"/>
              </a:ext>
            </a:extLst>
          </p:cNvPr>
          <p:cNvSpPr>
            <a:spLocks noGrp="1"/>
          </p:cNvSpPr>
          <p:nvPr>
            <p:ph idx="1"/>
          </p:nvPr>
        </p:nvSpPr>
        <p:spPr/>
        <p:txBody>
          <a:bodyPr>
            <a:normAutofit fontScale="77500" lnSpcReduction="20000"/>
          </a:bodyPr>
          <a:lstStyle/>
          <a:p>
            <a:pPr marL="0" indent="0">
              <a:buNone/>
            </a:pPr>
            <a:r>
              <a:rPr lang="en-GB"/>
              <a:t>Bangor University (2024) </a:t>
            </a:r>
            <a:r>
              <a:rPr lang="en-GB" i="1"/>
              <a:t>Wales plans a tourism tax from 2027- what it means for visitors and communities </a:t>
            </a:r>
            <a:r>
              <a:rPr lang="en-GB"/>
              <a:t>available </a:t>
            </a:r>
            <a:r>
              <a:rPr lang="en-GB" err="1"/>
              <a:t>at:</a:t>
            </a:r>
            <a:r>
              <a:rPr lang="en-GB" err="1">
                <a:hlinkClick r:id="rId2"/>
              </a:rPr>
              <a:t>Wales</a:t>
            </a:r>
            <a:r>
              <a:rPr lang="en-GB">
                <a:hlinkClick r:id="rId2"/>
              </a:rPr>
              <a:t> plans a tourism tax from 2027 – what it means for visitors and communities | Bangor University</a:t>
            </a:r>
            <a:r>
              <a:rPr lang="en-GB"/>
              <a:t> (accessed:09 January 2026)</a:t>
            </a:r>
          </a:p>
          <a:p>
            <a:pPr marL="0" indent="0">
              <a:buNone/>
            </a:pPr>
            <a:endParaRPr lang="en-GB"/>
          </a:p>
          <a:p>
            <a:pPr marL="0" indent="0">
              <a:buNone/>
            </a:pPr>
            <a:r>
              <a:rPr lang="en-GB"/>
              <a:t>Welsh Government website (2025) </a:t>
            </a:r>
            <a:r>
              <a:rPr lang="en-GB" i="1"/>
              <a:t>The visitor levy: a small contribution for a lasting legacy available at: </a:t>
            </a:r>
            <a:r>
              <a:rPr lang="en-GB">
                <a:hlinkClick r:id="rId3"/>
              </a:rPr>
              <a:t>The visitor levy: a small contribution for a lasting legacy | GOV.WALES</a:t>
            </a:r>
            <a:r>
              <a:rPr lang="en-GB"/>
              <a:t> (accessed:09 January 2026)</a:t>
            </a:r>
          </a:p>
          <a:p>
            <a:pPr marL="0" indent="0">
              <a:buNone/>
            </a:pPr>
            <a:endParaRPr lang="en-GB"/>
          </a:p>
          <a:p>
            <a:pPr marL="0" indent="0">
              <a:buNone/>
            </a:pPr>
            <a:r>
              <a:rPr lang="en-GB"/>
              <a:t>Welsh Government website (2025) </a:t>
            </a:r>
            <a:r>
              <a:rPr lang="en-GB" i="1"/>
              <a:t>the visitor </a:t>
            </a:r>
            <a:r>
              <a:rPr lang="en-GB" i="1" err="1"/>
              <a:t>levy:how</a:t>
            </a:r>
            <a:r>
              <a:rPr lang="en-GB" i="1"/>
              <a:t> can we all benefit? </a:t>
            </a:r>
            <a:r>
              <a:rPr lang="en-GB"/>
              <a:t>Available </a:t>
            </a:r>
            <a:r>
              <a:rPr lang="en-GB" err="1"/>
              <a:t>at:</a:t>
            </a:r>
            <a:r>
              <a:rPr lang="en-GB" err="1">
                <a:hlinkClick r:id="rId4"/>
              </a:rPr>
              <a:t>The</a:t>
            </a:r>
            <a:r>
              <a:rPr lang="en-GB">
                <a:hlinkClick r:id="rId4"/>
              </a:rPr>
              <a:t> Visitor Levy: how we can all benefit | GOV.WALES</a:t>
            </a:r>
            <a:r>
              <a:rPr lang="en-GB"/>
              <a:t> (accessed:09 January 2026)</a:t>
            </a:r>
          </a:p>
          <a:p>
            <a:pPr marL="0" indent="0">
              <a:buNone/>
            </a:pPr>
            <a:endParaRPr lang="en-GB"/>
          </a:p>
          <a:p>
            <a:pPr marL="0" indent="0">
              <a:buNone/>
            </a:pPr>
            <a:r>
              <a:rPr lang="en-GB"/>
              <a:t>Neath, A (2025) </a:t>
            </a:r>
            <a:r>
              <a:rPr lang="en-GB" i="1"/>
              <a:t>Welsh Councils to charge visitors per night as tourist tax approved for 2027 </a:t>
            </a:r>
            <a:r>
              <a:rPr lang="en-GB"/>
              <a:t>available </a:t>
            </a:r>
            <a:r>
              <a:rPr lang="en-GB" err="1"/>
              <a:t>at:</a:t>
            </a:r>
            <a:r>
              <a:rPr lang="en-GB" err="1">
                <a:hlinkClick r:id="rId5"/>
              </a:rPr>
              <a:t>Welsh</a:t>
            </a:r>
            <a:r>
              <a:rPr lang="en-GB">
                <a:hlinkClick r:id="rId5"/>
              </a:rPr>
              <a:t> councils to charge visitors per night as tourist tax approved for 2027 | The Independent</a:t>
            </a:r>
            <a:r>
              <a:rPr lang="en-GB"/>
              <a:t> (accessed:10 January 2026)</a:t>
            </a:r>
          </a:p>
          <a:p>
            <a:pPr marL="0" indent="0">
              <a:buNone/>
            </a:pPr>
            <a:endParaRPr lang="en-GB"/>
          </a:p>
        </p:txBody>
      </p:sp>
    </p:spTree>
    <p:extLst>
      <p:ext uri="{BB962C8B-B14F-4D97-AF65-F5344CB8AC3E}">
        <p14:creationId xmlns:p14="http://schemas.microsoft.com/office/powerpoint/2010/main" val="1379193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FBC008-87CB-1240-B115-27BDA282601B}"/>
              </a:ext>
            </a:extLst>
          </p:cNvPr>
          <p:cNvSpPr>
            <a:spLocks noGrp="1"/>
          </p:cNvSpPr>
          <p:nvPr>
            <p:ph type="title"/>
          </p:nvPr>
        </p:nvSpPr>
        <p:spPr/>
        <p:txBody>
          <a:bodyPr>
            <a:normAutofit/>
          </a:bodyPr>
          <a:lstStyle/>
          <a:p>
            <a:r>
              <a:rPr lang="en-GB" sz="2400"/>
              <a:t>Making tourists question themselves if Wales is worth the visit </a:t>
            </a:r>
          </a:p>
        </p:txBody>
      </p:sp>
      <p:pic>
        <p:nvPicPr>
          <p:cNvPr id="6" name="Picture Placeholder 5" descr="Wales tourism tax details revealed as ...">
            <a:extLst>
              <a:ext uri="{FF2B5EF4-FFF2-40B4-BE49-F238E27FC236}">
                <a16:creationId xmlns:a16="http://schemas.microsoft.com/office/drawing/2014/main" id="{56A04F96-2A0A-61E5-3BF4-53B1C61A736D}"/>
              </a:ext>
            </a:extLst>
          </p:cNvPr>
          <p:cNvPicPr>
            <a:picLocks noGrp="1" noChangeAspect="1"/>
          </p:cNvPicPr>
          <p:nvPr>
            <p:ph type="pic" idx="1"/>
          </p:nvPr>
        </p:nvPicPr>
        <p:blipFill>
          <a:blip r:embed="rId2"/>
          <a:srcRect l="16705" r="16705"/>
          <a:stretch/>
        </p:blipFill>
        <p:spPr>
          <a:xfrm>
            <a:off x="4930248" y="1716616"/>
            <a:ext cx="7084482" cy="3686174"/>
          </a:xfrm>
          <a:prstGeom prst="rect">
            <a:avLst/>
          </a:prstGeom>
        </p:spPr>
      </p:pic>
      <p:sp>
        <p:nvSpPr>
          <p:cNvPr id="4" name="Text Placeholder 3">
            <a:extLst>
              <a:ext uri="{FF2B5EF4-FFF2-40B4-BE49-F238E27FC236}">
                <a16:creationId xmlns:a16="http://schemas.microsoft.com/office/drawing/2014/main" id="{FD5FAF44-528E-44C2-5064-3E80BC6C29CB}"/>
              </a:ext>
            </a:extLst>
          </p:cNvPr>
          <p:cNvSpPr>
            <a:spLocks noGrp="1"/>
          </p:cNvSpPr>
          <p:nvPr>
            <p:ph type="body" sz="half" idx="2"/>
          </p:nvPr>
        </p:nvSpPr>
        <p:spPr/>
        <p:txBody>
          <a:bodyPr vert="horz" lIns="91440" tIns="45720" rIns="91440" bIns="45720" rtlCol="0" anchor="t">
            <a:normAutofit/>
          </a:bodyPr>
          <a:lstStyle/>
          <a:p>
            <a:r>
              <a:rPr lang="en-GB"/>
              <a:t>"The Welsh government wants people staying overnight in Wales to pay £1.30 plus VAT per night for hostels, B&amp;Bs and self-catering accommodation, and 80p plus VAT for hostels and campsites, possibly from 2027. </a:t>
            </a:r>
          </a:p>
          <a:p>
            <a:endParaRPr lang="en-GB"/>
          </a:p>
          <a:p>
            <a:endParaRPr lang="en-GB"/>
          </a:p>
          <a:p>
            <a:r>
              <a:rPr lang="en-GB"/>
              <a:t>BBC News</a:t>
            </a:r>
          </a:p>
        </p:txBody>
      </p:sp>
      <p:sp>
        <p:nvSpPr>
          <p:cNvPr id="5" name="TextBox 4">
            <a:extLst>
              <a:ext uri="{FF2B5EF4-FFF2-40B4-BE49-F238E27FC236}">
                <a16:creationId xmlns:a16="http://schemas.microsoft.com/office/drawing/2014/main" id="{77866DDE-C14D-8D33-5515-580FF16D82FB}"/>
              </a:ext>
            </a:extLst>
          </p:cNvPr>
          <p:cNvSpPr txBox="1"/>
          <p:nvPr/>
        </p:nvSpPr>
        <p:spPr>
          <a:xfrm>
            <a:off x="485422" y="124178"/>
            <a:ext cx="6016977"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5400"/>
              <a:t>Economic Risks</a:t>
            </a:r>
          </a:p>
        </p:txBody>
      </p:sp>
    </p:spTree>
    <p:extLst>
      <p:ext uri="{BB962C8B-B14F-4D97-AF65-F5344CB8AC3E}">
        <p14:creationId xmlns:p14="http://schemas.microsoft.com/office/powerpoint/2010/main" val="39408833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6A5CD7-F6D6-1349-1745-EF8F6A4C0C2F}"/>
              </a:ext>
            </a:extLst>
          </p:cNvPr>
          <p:cNvSpPr>
            <a:spLocks noGrp="1"/>
          </p:cNvSpPr>
          <p:nvPr>
            <p:ph type="title"/>
          </p:nvPr>
        </p:nvSpPr>
        <p:spPr/>
        <p:txBody>
          <a:bodyPr/>
          <a:lstStyle/>
          <a:p>
            <a:r>
              <a:rPr lang="en-GB"/>
              <a:t>Hurting Small Businesses</a:t>
            </a:r>
          </a:p>
        </p:txBody>
      </p:sp>
      <p:pic>
        <p:nvPicPr>
          <p:cNvPr id="5" name="Picture Placeholder 4" descr="Miniature figurines of people walking on a stack of passport papers&#10;&#10;AI-generated content may be incorrect.">
            <a:extLst>
              <a:ext uri="{FF2B5EF4-FFF2-40B4-BE49-F238E27FC236}">
                <a16:creationId xmlns:a16="http://schemas.microsoft.com/office/drawing/2014/main" id="{64DDCDB9-9ED9-CAAA-BE96-F4A0120BDBC3}"/>
              </a:ext>
            </a:extLst>
          </p:cNvPr>
          <p:cNvPicPr>
            <a:picLocks noGrp="1" noChangeAspect="1"/>
          </p:cNvPicPr>
          <p:nvPr>
            <p:ph type="pic" idx="1"/>
          </p:nvPr>
        </p:nvPicPr>
        <p:blipFill>
          <a:blip r:embed="rId2"/>
          <a:srcRect l="18339" r="18339"/>
          <a:stretch/>
        </p:blipFill>
        <p:spPr>
          <a:prstGeom prst="rect">
            <a:avLst/>
          </a:prstGeom>
        </p:spPr>
      </p:pic>
      <p:sp>
        <p:nvSpPr>
          <p:cNvPr id="4" name="Text Placeholder 3">
            <a:extLst>
              <a:ext uri="{FF2B5EF4-FFF2-40B4-BE49-F238E27FC236}">
                <a16:creationId xmlns:a16="http://schemas.microsoft.com/office/drawing/2014/main" id="{79F5B52F-7594-7B92-3949-D5B8444A95BB}"/>
              </a:ext>
            </a:extLst>
          </p:cNvPr>
          <p:cNvSpPr>
            <a:spLocks noGrp="1"/>
          </p:cNvSpPr>
          <p:nvPr>
            <p:ph type="body" sz="half" idx="2"/>
          </p:nvPr>
        </p:nvSpPr>
        <p:spPr/>
        <p:txBody>
          <a:bodyPr vert="horz" lIns="91440" tIns="45720" rIns="91440" bIns="45720" rtlCol="0" anchor="t">
            <a:normAutofit/>
          </a:bodyPr>
          <a:lstStyle/>
          <a:p>
            <a:r>
              <a:rPr lang="en-GB"/>
              <a:t>Small businesses already face:</a:t>
            </a:r>
          </a:p>
          <a:p>
            <a:pPr marL="285750" indent="-285750">
              <a:buChar char="•"/>
            </a:pPr>
            <a:r>
              <a:rPr lang="en-GB"/>
              <a:t>High Energy Cost</a:t>
            </a:r>
          </a:p>
          <a:p>
            <a:pPr marL="285750" indent="-285750">
              <a:buChar char="•"/>
            </a:pPr>
            <a:r>
              <a:rPr lang="en-GB"/>
              <a:t>Seasonal Demand</a:t>
            </a:r>
          </a:p>
          <a:p>
            <a:pPr marL="285750" indent="-285750">
              <a:buChar char="•"/>
            </a:pPr>
            <a:r>
              <a:rPr lang="en-GB"/>
              <a:t>Rising Wages</a:t>
            </a:r>
          </a:p>
          <a:p>
            <a:pPr marL="285750" indent="-285750">
              <a:buChar char="•"/>
            </a:pPr>
            <a:r>
              <a:rPr lang="en-GB"/>
              <a:t>Rising mortgages/rent</a:t>
            </a:r>
          </a:p>
          <a:p>
            <a:pPr marL="285750" indent="-285750">
              <a:buChar char="•"/>
            </a:pPr>
            <a:r>
              <a:rPr lang="en-GB"/>
              <a:t>Insurance and Maintenance Cost</a:t>
            </a:r>
          </a:p>
          <a:p>
            <a:r>
              <a:rPr lang="en-GB"/>
              <a:t>Adding a levy:</a:t>
            </a:r>
          </a:p>
          <a:p>
            <a:pPr marL="285750" indent="-285750">
              <a:buChar char="•"/>
            </a:pPr>
            <a:r>
              <a:rPr lang="en-GB"/>
              <a:t>Increases the effective cost per guest</a:t>
            </a:r>
          </a:p>
          <a:p>
            <a:pPr marL="285750" indent="-285750">
              <a:buChar char="•"/>
            </a:pPr>
            <a:r>
              <a:rPr lang="en-GB"/>
              <a:t>Leaves less revenue to cover existing costs</a:t>
            </a:r>
          </a:p>
          <a:p>
            <a:pPr marL="285750" indent="-285750">
              <a:buChar char="•"/>
            </a:pPr>
            <a:r>
              <a:rPr lang="en-GB"/>
              <a:t>Puts more pressure of businesses</a:t>
            </a:r>
          </a:p>
        </p:txBody>
      </p:sp>
    </p:spTree>
    <p:extLst>
      <p:ext uri="{BB962C8B-B14F-4D97-AF65-F5344CB8AC3E}">
        <p14:creationId xmlns:p14="http://schemas.microsoft.com/office/powerpoint/2010/main" val="9554926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0D285-9F14-3A7B-52A9-68B530A9BA07}"/>
              </a:ext>
            </a:extLst>
          </p:cNvPr>
          <p:cNvSpPr>
            <a:spLocks noGrp="1"/>
          </p:cNvSpPr>
          <p:nvPr>
            <p:ph type="title"/>
          </p:nvPr>
        </p:nvSpPr>
        <p:spPr/>
        <p:txBody>
          <a:bodyPr/>
          <a:lstStyle/>
          <a:p>
            <a:r>
              <a:rPr lang="en-GB"/>
              <a:t>Job losses and Reduced working hours</a:t>
            </a:r>
            <a:endParaRPr lang="en-US"/>
          </a:p>
        </p:txBody>
      </p:sp>
      <p:pic>
        <p:nvPicPr>
          <p:cNvPr id="5" name="Picture Placeholder 4" descr="A yellow alarm clock next to a sign&#10;&#10;AI-generated content may be incorrect.">
            <a:extLst>
              <a:ext uri="{FF2B5EF4-FFF2-40B4-BE49-F238E27FC236}">
                <a16:creationId xmlns:a16="http://schemas.microsoft.com/office/drawing/2014/main" id="{9F7C7B64-5D56-7CB4-485A-A1E8A1963566}"/>
              </a:ext>
            </a:extLst>
          </p:cNvPr>
          <p:cNvPicPr>
            <a:picLocks noGrp="1" noChangeAspect="1"/>
          </p:cNvPicPr>
          <p:nvPr>
            <p:ph type="pic" idx="1"/>
          </p:nvPr>
        </p:nvPicPr>
        <p:blipFill>
          <a:blip r:embed="rId2"/>
          <a:srcRect l="2569" r="2569"/>
          <a:stretch/>
        </p:blipFill>
        <p:spPr>
          <a:prstGeom prst="rect">
            <a:avLst/>
          </a:prstGeom>
        </p:spPr>
      </p:pic>
      <p:sp>
        <p:nvSpPr>
          <p:cNvPr id="4" name="Text Placeholder 3">
            <a:extLst>
              <a:ext uri="{FF2B5EF4-FFF2-40B4-BE49-F238E27FC236}">
                <a16:creationId xmlns:a16="http://schemas.microsoft.com/office/drawing/2014/main" id="{2DA927DA-2E29-A13A-9E2C-A732C96E26F5}"/>
              </a:ext>
            </a:extLst>
          </p:cNvPr>
          <p:cNvSpPr>
            <a:spLocks noGrp="1"/>
          </p:cNvSpPr>
          <p:nvPr>
            <p:ph type="body" sz="half" idx="2"/>
          </p:nvPr>
        </p:nvSpPr>
        <p:spPr/>
        <p:txBody>
          <a:bodyPr vert="horz" lIns="91440" tIns="45720" rIns="91440" bIns="45720" rtlCol="0" anchor="t">
            <a:normAutofit/>
          </a:bodyPr>
          <a:lstStyle/>
          <a:p>
            <a:r>
              <a:rPr lang="en-GB"/>
              <a:t>"More than 700 jobs could be lost in the holiday sector in Wales with the introduction of the tourism levy, according to a report for Welsh Government"</a:t>
            </a:r>
          </a:p>
          <a:p>
            <a:r>
              <a:rPr lang="en-GB"/>
              <a:t>Less Money in Businesses= </a:t>
            </a:r>
          </a:p>
          <a:p>
            <a:r>
              <a:rPr lang="en-GB"/>
              <a:t>Less Hours to give</a:t>
            </a:r>
          </a:p>
        </p:txBody>
      </p:sp>
    </p:spTree>
    <p:extLst>
      <p:ext uri="{BB962C8B-B14F-4D97-AF65-F5344CB8AC3E}">
        <p14:creationId xmlns:p14="http://schemas.microsoft.com/office/powerpoint/2010/main" val="2435318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A597D97-203B-498B-95D3-E90DC961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Placeholder 4" descr="Trecco Bay Holiday Park in Porthcawl at ...">
            <a:extLst>
              <a:ext uri="{FF2B5EF4-FFF2-40B4-BE49-F238E27FC236}">
                <a16:creationId xmlns:a16="http://schemas.microsoft.com/office/drawing/2014/main" id="{E94DCDE2-EB72-DA53-D2FC-A621C51CFC82}"/>
              </a:ext>
            </a:extLst>
          </p:cNvPr>
          <p:cNvPicPr>
            <a:picLocks noGrp="1" noChangeAspect="1"/>
          </p:cNvPicPr>
          <p:nvPr>
            <p:ph type="pic" idx="1"/>
          </p:nvPr>
        </p:nvPicPr>
        <p:blipFill>
          <a:blip r:embed="rId2"/>
          <a:srcRect t="24721" r="-1" b="-1"/>
          <a:stretch>
            <a:fillRect/>
          </a:stretch>
        </p:blipFill>
        <p:spPr>
          <a:xfrm>
            <a:off x="4267201" y="10"/>
            <a:ext cx="7924800" cy="3383270"/>
          </a:xfrm>
          <a:prstGeom prst="rect">
            <a:avLst/>
          </a:prstGeom>
        </p:spPr>
      </p:pic>
      <p:pic>
        <p:nvPicPr>
          <p:cNvPr id="6" name="Picture 5" descr="Parkdean Resorts Trecco Bay, Mid ...">
            <a:extLst>
              <a:ext uri="{FF2B5EF4-FFF2-40B4-BE49-F238E27FC236}">
                <a16:creationId xmlns:a16="http://schemas.microsoft.com/office/drawing/2014/main" id="{F18ADD55-F499-EC0D-740E-63F33272C538}"/>
              </a:ext>
            </a:extLst>
          </p:cNvPr>
          <p:cNvPicPr>
            <a:picLocks noChangeAspect="1"/>
          </p:cNvPicPr>
          <p:nvPr/>
        </p:nvPicPr>
        <p:blipFill>
          <a:blip r:embed="rId3"/>
          <a:srcRect t="17120" r="1" b="15592"/>
          <a:stretch>
            <a:fillRect/>
          </a:stretch>
        </p:blipFill>
        <p:spPr>
          <a:xfrm>
            <a:off x="4650916" y="3474720"/>
            <a:ext cx="7555832" cy="3383280"/>
          </a:xfrm>
          <a:prstGeom prst="rect">
            <a:avLst/>
          </a:prstGeom>
        </p:spPr>
      </p:pic>
      <p:sp useBgFill="1">
        <p:nvSpPr>
          <p:cNvPr id="22" name="Freeform: Shape 21">
            <a:extLst>
              <a:ext uri="{FF2B5EF4-FFF2-40B4-BE49-F238E27FC236}">
                <a16:creationId xmlns:a16="http://schemas.microsoft.com/office/drawing/2014/main" id="{6A6EF10E-DF41-4BD3-8EB4-6F646531DC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44272" cy="6858000"/>
          </a:xfrm>
          <a:custGeom>
            <a:avLst/>
            <a:gdLst>
              <a:gd name="connsiteX0" fmla="*/ 0 w 6244272"/>
              <a:gd name="connsiteY0" fmla="*/ 0 h 6858000"/>
              <a:gd name="connsiteX1" fmla="*/ 732568 w 6244272"/>
              <a:gd name="connsiteY1" fmla="*/ 0 h 6858000"/>
              <a:gd name="connsiteX2" fmla="*/ 947849 w 6244272"/>
              <a:gd name="connsiteY2" fmla="*/ 0 h 6858000"/>
              <a:gd name="connsiteX3" fmla="*/ 1823619 w 6244272"/>
              <a:gd name="connsiteY3" fmla="*/ 0 h 6858000"/>
              <a:gd name="connsiteX4" fmla="*/ 5235673 w 6244272"/>
              <a:gd name="connsiteY4" fmla="*/ 0 h 6858000"/>
              <a:gd name="connsiteX5" fmla="*/ 4933297 w 6244272"/>
              <a:gd name="connsiteY5" fmla="*/ 110269 h 6858000"/>
              <a:gd name="connsiteX6" fmla="*/ 4976910 w 6244272"/>
              <a:gd name="connsiteY6" fmla="*/ 135168 h 6858000"/>
              <a:gd name="connsiteX7" fmla="*/ 5238580 w 6244272"/>
              <a:gd name="connsiteY7" fmla="*/ 71141 h 6858000"/>
              <a:gd name="connsiteX8" fmla="*/ 5290914 w 6244272"/>
              <a:gd name="connsiteY8" fmla="*/ 88927 h 6858000"/>
              <a:gd name="connsiteX9" fmla="*/ 5264747 w 6244272"/>
              <a:gd name="connsiteY9" fmla="*/ 163625 h 6858000"/>
              <a:gd name="connsiteX10" fmla="*/ 5151357 w 6244272"/>
              <a:gd name="connsiteY10" fmla="*/ 192082 h 6858000"/>
              <a:gd name="connsiteX11" fmla="*/ 4974002 w 6244272"/>
              <a:gd name="connsiteY11" fmla="*/ 373491 h 6858000"/>
              <a:gd name="connsiteX12" fmla="*/ 5241488 w 6244272"/>
              <a:gd name="connsiteY12" fmla="*/ 352148 h 6858000"/>
              <a:gd name="connsiteX13" fmla="*/ 5288007 w 6244272"/>
              <a:gd name="connsiteY13" fmla="*/ 394834 h 6858000"/>
              <a:gd name="connsiteX14" fmla="*/ 5305452 w 6244272"/>
              <a:gd name="connsiteY14" fmla="*/ 451747 h 6858000"/>
              <a:gd name="connsiteX15" fmla="*/ 5383953 w 6244272"/>
              <a:gd name="connsiteY15" fmla="*/ 359262 h 6858000"/>
              <a:gd name="connsiteX16" fmla="*/ 5450825 w 6244272"/>
              <a:gd name="connsiteY16" fmla="*/ 334364 h 6858000"/>
              <a:gd name="connsiteX17" fmla="*/ 5471177 w 6244272"/>
              <a:gd name="connsiteY17" fmla="*/ 416176 h 6858000"/>
              <a:gd name="connsiteX18" fmla="*/ 5410121 w 6244272"/>
              <a:gd name="connsiteY18" fmla="*/ 505101 h 6858000"/>
              <a:gd name="connsiteX19" fmla="*/ 5247303 w 6244272"/>
              <a:gd name="connsiteY19" fmla="*/ 558458 h 6858000"/>
              <a:gd name="connsiteX20" fmla="*/ 5421750 w 6244272"/>
              <a:gd name="connsiteY20" fmla="*/ 558458 h 6858000"/>
              <a:gd name="connsiteX21" fmla="*/ 5622364 w 6244272"/>
              <a:gd name="connsiteY21" fmla="*/ 522887 h 6858000"/>
              <a:gd name="connsiteX22" fmla="*/ 5834608 w 6244272"/>
              <a:gd name="connsiteY22" fmla="*/ 533558 h 6858000"/>
              <a:gd name="connsiteX23" fmla="*/ 6035223 w 6244272"/>
              <a:gd name="connsiteY23" fmla="*/ 462417 h 6858000"/>
              <a:gd name="connsiteX24" fmla="*/ 6238745 w 6244272"/>
              <a:gd name="connsiteY24" fmla="*/ 465975 h 6858000"/>
              <a:gd name="connsiteX25" fmla="*/ 5337434 w 6244272"/>
              <a:gd name="connsiteY25" fmla="*/ 910606 h 6858000"/>
              <a:gd name="connsiteX26" fmla="*/ 5381046 w 6244272"/>
              <a:gd name="connsiteY26" fmla="*/ 921277 h 6858000"/>
              <a:gd name="connsiteX27" fmla="*/ 5439195 w 6244272"/>
              <a:gd name="connsiteY27" fmla="*/ 949734 h 6858000"/>
              <a:gd name="connsiteX28" fmla="*/ 5395583 w 6244272"/>
              <a:gd name="connsiteY28" fmla="*/ 1006647 h 6858000"/>
              <a:gd name="connsiteX29" fmla="*/ 5160079 w 6244272"/>
              <a:gd name="connsiteY29" fmla="*/ 1113358 h 6858000"/>
              <a:gd name="connsiteX30" fmla="*/ 5101930 w 6244272"/>
              <a:gd name="connsiteY30" fmla="*/ 1220069 h 6858000"/>
              <a:gd name="connsiteX31" fmla="*/ 5174617 w 6244272"/>
              <a:gd name="connsiteY31" fmla="*/ 1209399 h 6858000"/>
              <a:gd name="connsiteX32" fmla="*/ 5238580 w 6244272"/>
              <a:gd name="connsiteY32" fmla="*/ 1230741 h 6858000"/>
              <a:gd name="connsiteX33" fmla="*/ 5212414 w 6244272"/>
              <a:gd name="connsiteY33" fmla="*/ 1365909 h 6858000"/>
              <a:gd name="connsiteX34" fmla="*/ 4878056 w 6244272"/>
              <a:gd name="connsiteY34" fmla="*/ 1540204 h 6858000"/>
              <a:gd name="connsiteX35" fmla="*/ 4848982 w 6244272"/>
              <a:gd name="connsiteY35" fmla="*/ 1597117 h 6858000"/>
              <a:gd name="connsiteX36" fmla="*/ 4889686 w 6244272"/>
              <a:gd name="connsiteY36" fmla="*/ 1636245 h 6858000"/>
              <a:gd name="connsiteX37" fmla="*/ 4997261 w 6244272"/>
              <a:gd name="connsiteY37" fmla="*/ 1657587 h 6858000"/>
              <a:gd name="connsiteX38" fmla="*/ 4846074 w 6244272"/>
              <a:gd name="connsiteY38" fmla="*/ 1849668 h 6858000"/>
              <a:gd name="connsiteX39" fmla="*/ 4790832 w 6244272"/>
              <a:gd name="connsiteY39" fmla="*/ 1903025 h 6858000"/>
              <a:gd name="connsiteX40" fmla="*/ 4694886 w 6244272"/>
              <a:gd name="connsiteY40" fmla="*/ 1984836 h 6858000"/>
              <a:gd name="connsiteX41" fmla="*/ 4694886 w 6244272"/>
              <a:gd name="connsiteY41" fmla="*/ 2013292 h 6858000"/>
              <a:gd name="connsiteX42" fmla="*/ 4822814 w 6244272"/>
              <a:gd name="connsiteY42" fmla="*/ 2102219 h 6858000"/>
              <a:gd name="connsiteX43" fmla="*/ 5055411 w 6244272"/>
              <a:gd name="connsiteY43" fmla="*/ 2077320 h 6858000"/>
              <a:gd name="connsiteX44" fmla="*/ 4712331 w 6244272"/>
              <a:gd name="connsiteY44" fmla="*/ 2208931 h 6858000"/>
              <a:gd name="connsiteX45" fmla="*/ 5822979 w 6244272"/>
              <a:gd name="connsiteY45" fmla="*/ 1892353 h 6858000"/>
              <a:gd name="connsiteX46" fmla="*/ 5753200 w 6244272"/>
              <a:gd name="connsiteY46" fmla="*/ 1974165 h 6858000"/>
              <a:gd name="connsiteX47" fmla="*/ 5363601 w 6244272"/>
              <a:gd name="connsiteY47" fmla="*/ 2191146 h 6858000"/>
              <a:gd name="connsiteX48" fmla="*/ 5253118 w 6244272"/>
              <a:gd name="connsiteY48" fmla="*/ 2326314 h 6858000"/>
              <a:gd name="connsiteX49" fmla="*/ 5136819 w 6244272"/>
              <a:gd name="connsiteY49" fmla="*/ 2401012 h 6858000"/>
              <a:gd name="connsiteX50" fmla="*/ 4974002 w 6244272"/>
              <a:gd name="connsiteY50" fmla="*/ 2401012 h 6858000"/>
              <a:gd name="connsiteX51" fmla="*/ 4857704 w 6244272"/>
              <a:gd name="connsiteY51" fmla="*/ 2518395 h 6858000"/>
              <a:gd name="connsiteX52" fmla="*/ 4976910 w 6244272"/>
              <a:gd name="connsiteY52" fmla="*/ 2543294 h 6858000"/>
              <a:gd name="connsiteX53" fmla="*/ 5116467 w 6244272"/>
              <a:gd name="connsiteY53" fmla="*/ 2525509 h 6858000"/>
              <a:gd name="connsiteX54" fmla="*/ 5273470 w 6244272"/>
              <a:gd name="connsiteY54" fmla="*/ 2564636 h 6858000"/>
              <a:gd name="connsiteX55" fmla="*/ 5418843 w 6244272"/>
              <a:gd name="connsiteY55" fmla="*/ 2532623 h 6858000"/>
              <a:gd name="connsiteX56" fmla="*/ 5593290 w 6244272"/>
              <a:gd name="connsiteY56" fmla="*/ 2553965 h 6858000"/>
              <a:gd name="connsiteX57" fmla="*/ 5648532 w 6244272"/>
              <a:gd name="connsiteY57" fmla="*/ 2692689 h 6858000"/>
              <a:gd name="connsiteX58" fmla="*/ 5665976 w 6244272"/>
              <a:gd name="connsiteY58" fmla="*/ 2703362 h 6858000"/>
              <a:gd name="connsiteX59" fmla="*/ 5988704 w 6244272"/>
              <a:gd name="connsiteY59" fmla="*/ 2923898 h 6858000"/>
              <a:gd name="connsiteX60" fmla="*/ 6078835 w 6244272"/>
              <a:gd name="connsiteY60" fmla="*/ 2941684 h 6858000"/>
              <a:gd name="connsiteX61" fmla="*/ 5546771 w 6244272"/>
              <a:gd name="connsiteY61" fmla="*/ 3329402 h 6858000"/>
              <a:gd name="connsiteX62" fmla="*/ 5904388 w 6244272"/>
              <a:gd name="connsiteY62" fmla="*/ 3229805 h 6858000"/>
              <a:gd name="connsiteX63" fmla="*/ 5953814 w 6244272"/>
              <a:gd name="connsiteY63" fmla="*/ 3393429 h 6858000"/>
              <a:gd name="connsiteX64" fmla="*/ 5785182 w 6244272"/>
              <a:gd name="connsiteY64" fmla="*/ 3539269 h 6858000"/>
              <a:gd name="connsiteX65" fmla="*/ 5724125 w 6244272"/>
              <a:gd name="connsiteY65" fmla="*/ 3827390 h 6858000"/>
              <a:gd name="connsiteX66" fmla="*/ 5753200 w 6244272"/>
              <a:gd name="connsiteY66" fmla="*/ 4090612 h 6858000"/>
              <a:gd name="connsiteX67" fmla="*/ 5825886 w 6244272"/>
              <a:gd name="connsiteY67" fmla="*/ 4172424 h 6858000"/>
              <a:gd name="connsiteX68" fmla="*/ 5930554 w 6244272"/>
              <a:gd name="connsiteY68" fmla="*/ 4321821 h 6858000"/>
              <a:gd name="connsiteX69" fmla="*/ 5994519 w 6244272"/>
              <a:gd name="connsiteY69" fmla="*/ 4414305 h 6858000"/>
              <a:gd name="connsiteX70" fmla="*/ 6218393 w 6244272"/>
              <a:gd name="connsiteY70" fmla="*/ 4378734 h 6858000"/>
              <a:gd name="connsiteX71" fmla="*/ 5918925 w 6244272"/>
              <a:gd name="connsiteY71" fmla="*/ 4613499 h 6858000"/>
              <a:gd name="connsiteX72" fmla="*/ 6160243 w 6244272"/>
              <a:gd name="connsiteY72" fmla="*/ 4585042 h 6858000"/>
              <a:gd name="connsiteX73" fmla="*/ 6238745 w 6244272"/>
              <a:gd name="connsiteY73" fmla="*/ 4602828 h 6858000"/>
              <a:gd name="connsiteX74" fmla="*/ 6195133 w 6244272"/>
              <a:gd name="connsiteY74" fmla="*/ 4677526 h 6858000"/>
              <a:gd name="connsiteX75" fmla="*/ 6017778 w 6244272"/>
              <a:gd name="connsiteY75" fmla="*/ 4805580 h 6858000"/>
              <a:gd name="connsiteX76" fmla="*/ 5651439 w 6244272"/>
              <a:gd name="connsiteY76" fmla="*/ 5154171 h 6858000"/>
              <a:gd name="connsiteX77" fmla="*/ 6006149 w 6244272"/>
              <a:gd name="connsiteY77" fmla="*/ 4994104 h 6858000"/>
              <a:gd name="connsiteX78" fmla="*/ 5633994 w 6244272"/>
              <a:gd name="connsiteY78" fmla="*/ 5353367 h 6858000"/>
              <a:gd name="connsiteX79" fmla="*/ 5552586 w 6244272"/>
              <a:gd name="connsiteY79" fmla="*/ 5474306 h 6858000"/>
              <a:gd name="connsiteX80" fmla="*/ 5383953 w 6244272"/>
              <a:gd name="connsiteY80" fmla="*/ 5769542 h 6858000"/>
              <a:gd name="connsiteX81" fmla="*/ 5392675 w 6244272"/>
              <a:gd name="connsiteY81" fmla="*/ 5801555 h 6858000"/>
              <a:gd name="connsiteX82" fmla="*/ 5584568 w 6244272"/>
              <a:gd name="connsiteY82" fmla="*/ 5755314 h 6858000"/>
              <a:gd name="connsiteX83" fmla="*/ 5334526 w 6244272"/>
              <a:gd name="connsiteY83" fmla="*/ 6004307 h 6858000"/>
              <a:gd name="connsiteX84" fmla="*/ 5075763 w 6244272"/>
              <a:gd name="connsiteY84" fmla="*/ 6196388 h 6858000"/>
              <a:gd name="connsiteX85" fmla="*/ 5258933 w 6244272"/>
              <a:gd name="connsiteY85" fmla="*/ 6167932 h 6858000"/>
              <a:gd name="connsiteX86" fmla="*/ 5511881 w 6244272"/>
              <a:gd name="connsiteY86" fmla="*/ 6057663 h 6858000"/>
              <a:gd name="connsiteX87" fmla="*/ 5599105 w 6244272"/>
              <a:gd name="connsiteY87" fmla="*/ 6100347 h 6858000"/>
              <a:gd name="connsiteX88" fmla="*/ 5360693 w 6244272"/>
              <a:gd name="connsiteY88" fmla="*/ 6281757 h 6858000"/>
              <a:gd name="connsiteX89" fmla="*/ 5224043 w 6244272"/>
              <a:gd name="connsiteY89" fmla="*/ 6367127 h 6858000"/>
              <a:gd name="connsiteX90" fmla="*/ 5168801 w 6244272"/>
              <a:gd name="connsiteY90" fmla="*/ 6431153 h 6858000"/>
              <a:gd name="connsiteX91" fmla="*/ 5011799 w 6244272"/>
              <a:gd name="connsiteY91" fmla="*/ 6658805 h 6858000"/>
              <a:gd name="connsiteX92" fmla="*/ 4651275 w 6244272"/>
              <a:gd name="connsiteY92" fmla="*/ 6858000 h 6858000"/>
              <a:gd name="connsiteX93" fmla="*/ 1823619 w 6244272"/>
              <a:gd name="connsiteY93" fmla="*/ 6858000 h 6858000"/>
              <a:gd name="connsiteX94" fmla="*/ 947849 w 6244272"/>
              <a:gd name="connsiteY94" fmla="*/ 6858000 h 6858000"/>
              <a:gd name="connsiteX95" fmla="*/ 732568 w 6244272"/>
              <a:gd name="connsiteY95" fmla="*/ 6858000 h 6858000"/>
              <a:gd name="connsiteX96" fmla="*/ 0 w 6244272"/>
              <a:gd name="connsiteY9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Lst>
            <a:rect l="l" t="t" r="r" b="b"/>
            <a:pathLst>
              <a:path w="6244272" h="6858000">
                <a:moveTo>
                  <a:pt x="0" y="0"/>
                </a:moveTo>
                <a:lnTo>
                  <a:pt x="732568" y="0"/>
                </a:lnTo>
                <a:lnTo>
                  <a:pt x="947849" y="0"/>
                </a:lnTo>
                <a:lnTo>
                  <a:pt x="1823619" y="0"/>
                </a:lnTo>
                <a:lnTo>
                  <a:pt x="5235673" y="0"/>
                </a:lnTo>
                <a:cubicBezTo>
                  <a:pt x="5133912" y="35571"/>
                  <a:pt x="5035058" y="78255"/>
                  <a:pt x="4933297" y="110269"/>
                </a:cubicBezTo>
                <a:cubicBezTo>
                  <a:pt x="4947835" y="145839"/>
                  <a:pt x="4962372" y="138725"/>
                  <a:pt x="4976910" y="135168"/>
                </a:cubicBezTo>
                <a:cubicBezTo>
                  <a:pt x="5064133" y="120941"/>
                  <a:pt x="5154264" y="110269"/>
                  <a:pt x="5238580" y="71141"/>
                </a:cubicBezTo>
                <a:cubicBezTo>
                  <a:pt x="5258933" y="64027"/>
                  <a:pt x="5282192" y="64027"/>
                  <a:pt x="5290914" y="88927"/>
                </a:cubicBezTo>
                <a:cubicBezTo>
                  <a:pt x="5305452" y="124497"/>
                  <a:pt x="5285100" y="145839"/>
                  <a:pt x="5264747" y="163625"/>
                </a:cubicBezTo>
                <a:cubicBezTo>
                  <a:pt x="5229858" y="195638"/>
                  <a:pt x="5189154" y="188525"/>
                  <a:pt x="5151357" y="192082"/>
                </a:cubicBezTo>
                <a:cubicBezTo>
                  <a:pt x="5046689" y="209867"/>
                  <a:pt x="4997261" y="259665"/>
                  <a:pt x="4974002" y="373491"/>
                </a:cubicBezTo>
                <a:cubicBezTo>
                  <a:pt x="5064133" y="327250"/>
                  <a:pt x="5154264" y="384162"/>
                  <a:pt x="5241488" y="352148"/>
                </a:cubicBezTo>
                <a:cubicBezTo>
                  <a:pt x="5264747" y="345034"/>
                  <a:pt x="5299637" y="355706"/>
                  <a:pt x="5288007" y="394834"/>
                </a:cubicBezTo>
                <a:cubicBezTo>
                  <a:pt x="5276378" y="430405"/>
                  <a:pt x="5238580" y="458860"/>
                  <a:pt x="5305452" y="451747"/>
                </a:cubicBezTo>
                <a:cubicBezTo>
                  <a:pt x="5354879" y="448189"/>
                  <a:pt x="5369416" y="405504"/>
                  <a:pt x="5383953" y="359262"/>
                </a:cubicBezTo>
                <a:cubicBezTo>
                  <a:pt x="5395583" y="334364"/>
                  <a:pt x="5427565" y="320135"/>
                  <a:pt x="5450825" y="334364"/>
                </a:cubicBezTo>
                <a:cubicBezTo>
                  <a:pt x="5479899" y="348592"/>
                  <a:pt x="5471177" y="387720"/>
                  <a:pt x="5471177" y="416176"/>
                </a:cubicBezTo>
                <a:cubicBezTo>
                  <a:pt x="5474085" y="469532"/>
                  <a:pt x="5450825" y="494431"/>
                  <a:pt x="5410121" y="505101"/>
                </a:cubicBezTo>
                <a:cubicBezTo>
                  <a:pt x="5360693" y="519330"/>
                  <a:pt x="5311267" y="537116"/>
                  <a:pt x="5247303" y="558458"/>
                </a:cubicBezTo>
                <a:cubicBezTo>
                  <a:pt x="5317082" y="594028"/>
                  <a:pt x="5369416" y="586915"/>
                  <a:pt x="5421750" y="558458"/>
                </a:cubicBezTo>
                <a:cubicBezTo>
                  <a:pt x="5485714" y="526444"/>
                  <a:pt x="5570030" y="483759"/>
                  <a:pt x="5622364" y="522887"/>
                </a:cubicBezTo>
                <a:cubicBezTo>
                  <a:pt x="5700865" y="579800"/>
                  <a:pt x="5764829" y="544229"/>
                  <a:pt x="5834608" y="533558"/>
                </a:cubicBezTo>
                <a:cubicBezTo>
                  <a:pt x="5979982" y="512216"/>
                  <a:pt x="5889850" y="480203"/>
                  <a:pt x="6035223" y="462417"/>
                </a:cubicBezTo>
                <a:cubicBezTo>
                  <a:pt x="6093372" y="455303"/>
                  <a:pt x="6154429" y="426847"/>
                  <a:pt x="6238745" y="465975"/>
                </a:cubicBezTo>
                <a:cubicBezTo>
                  <a:pt x="5857868" y="672284"/>
                  <a:pt x="5677606" y="658055"/>
                  <a:pt x="5337434" y="910606"/>
                </a:cubicBezTo>
                <a:cubicBezTo>
                  <a:pt x="5351971" y="935506"/>
                  <a:pt x="5366508" y="924835"/>
                  <a:pt x="5381046" y="921277"/>
                </a:cubicBezTo>
                <a:cubicBezTo>
                  <a:pt x="5404305" y="917720"/>
                  <a:pt x="5433380" y="903491"/>
                  <a:pt x="5439195" y="949734"/>
                </a:cubicBezTo>
                <a:cubicBezTo>
                  <a:pt x="5442103" y="985305"/>
                  <a:pt x="5424657" y="1003089"/>
                  <a:pt x="5395583" y="1006647"/>
                </a:cubicBezTo>
                <a:cubicBezTo>
                  <a:pt x="5311267" y="1020875"/>
                  <a:pt x="5235673" y="1070674"/>
                  <a:pt x="5160079" y="1113358"/>
                </a:cubicBezTo>
                <a:cubicBezTo>
                  <a:pt x="5125190" y="1131144"/>
                  <a:pt x="5087393" y="1156043"/>
                  <a:pt x="5101930" y="1220069"/>
                </a:cubicBezTo>
                <a:cubicBezTo>
                  <a:pt x="5131004" y="1237855"/>
                  <a:pt x="5151357" y="1212955"/>
                  <a:pt x="5174617" y="1209399"/>
                </a:cubicBezTo>
                <a:cubicBezTo>
                  <a:pt x="5197876" y="1205842"/>
                  <a:pt x="5253118" y="1220069"/>
                  <a:pt x="5238580" y="1230741"/>
                </a:cubicBezTo>
                <a:cubicBezTo>
                  <a:pt x="5171709" y="1269868"/>
                  <a:pt x="5293822" y="1365909"/>
                  <a:pt x="5212414" y="1365909"/>
                </a:cubicBezTo>
                <a:cubicBezTo>
                  <a:pt x="5078671" y="1365909"/>
                  <a:pt x="5005984" y="1536647"/>
                  <a:pt x="4878056" y="1540204"/>
                </a:cubicBezTo>
                <a:cubicBezTo>
                  <a:pt x="4857704" y="1540204"/>
                  <a:pt x="4848982" y="1572219"/>
                  <a:pt x="4848982" y="1597117"/>
                </a:cubicBezTo>
                <a:cubicBezTo>
                  <a:pt x="4848982" y="1629132"/>
                  <a:pt x="4869333" y="1632688"/>
                  <a:pt x="4889686" y="1636245"/>
                </a:cubicBezTo>
                <a:cubicBezTo>
                  <a:pt x="4921668" y="1639802"/>
                  <a:pt x="4956557" y="1597117"/>
                  <a:pt x="4997261" y="1657587"/>
                </a:cubicBezTo>
                <a:cubicBezTo>
                  <a:pt x="4921668" y="1693158"/>
                  <a:pt x="4843167" y="1728729"/>
                  <a:pt x="4846074" y="1849668"/>
                </a:cubicBezTo>
                <a:cubicBezTo>
                  <a:pt x="4846074" y="1881683"/>
                  <a:pt x="4814092" y="1895910"/>
                  <a:pt x="4790832" y="1903025"/>
                </a:cubicBezTo>
                <a:cubicBezTo>
                  <a:pt x="4750128" y="1917252"/>
                  <a:pt x="4718146" y="1938595"/>
                  <a:pt x="4694886" y="1984836"/>
                </a:cubicBezTo>
                <a:cubicBezTo>
                  <a:pt x="4694886" y="1995507"/>
                  <a:pt x="4694886" y="2002622"/>
                  <a:pt x="4694886" y="2013292"/>
                </a:cubicBezTo>
                <a:cubicBezTo>
                  <a:pt x="4700701" y="2123562"/>
                  <a:pt x="4758850" y="2120004"/>
                  <a:pt x="4822814" y="2102219"/>
                </a:cubicBezTo>
                <a:cubicBezTo>
                  <a:pt x="4898408" y="2080877"/>
                  <a:pt x="4974002" y="2038192"/>
                  <a:pt x="5055411" y="2077320"/>
                </a:cubicBezTo>
                <a:cubicBezTo>
                  <a:pt x="4942020" y="2130676"/>
                  <a:pt x="4817000" y="2134233"/>
                  <a:pt x="4712331" y="2208931"/>
                </a:cubicBezTo>
                <a:cubicBezTo>
                  <a:pt x="5101930" y="2223159"/>
                  <a:pt x="5445010" y="1984836"/>
                  <a:pt x="5822979" y="1892353"/>
                </a:cubicBezTo>
                <a:cubicBezTo>
                  <a:pt x="5811349" y="1952823"/>
                  <a:pt x="5779367" y="1967051"/>
                  <a:pt x="5753200" y="1974165"/>
                </a:cubicBezTo>
                <a:cubicBezTo>
                  <a:pt x="5613642" y="2020407"/>
                  <a:pt x="5491529" y="2112891"/>
                  <a:pt x="5363601" y="2191146"/>
                </a:cubicBezTo>
                <a:cubicBezTo>
                  <a:pt x="5311267" y="2223159"/>
                  <a:pt x="5273470" y="2258731"/>
                  <a:pt x="5253118" y="2326314"/>
                </a:cubicBezTo>
                <a:cubicBezTo>
                  <a:pt x="5235673" y="2390340"/>
                  <a:pt x="5200783" y="2418796"/>
                  <a:pt x="5136819" y="2401012"/>
                </a:cubicBezTo>
                <a:cubicBezTo>
                  <a:pt x="5084485" y="2386784"/>
                  <a:pt x="5029243" y="2393898"/>
                  <a:pt x="4974002" y="2401012"/>
                </a:cubicBezTo>
                <a:cubicBezTo>
                  <a:pt x="4912946" y="2408126"/>
                  <a:pt x="4843167" y="2479267"/>
                  <a:pt x="4857704" y="2518395"/>
                </a:cubicBezTo>
                <a:cubicBezTo>
                  <a:pt x="4886778" y="2582422"/>
                  <a:pt x="4936205" y="2550408"/>
                  <a:pt x="4976910" y="2543294"/>
                </a:cubicBezTo>
                <a:cubicBezTo>
                  <a:pt x="5026336" y="2536181"/>
                  <a:pt x="5116467" y="2518395"/>
                  <a:pt x="5116467" y="2525509"/>
                </a:cubicBezTo>
                <a:cubicBezTo>
                  <a:pt x="5148450" y="2685576"/>
                  <a:pt x="5221136" y="2564636"/>
                  <a:pt x="5273470" y="2564636"/>
                </a:cubicBezTo>
                <a:cubicBezTo>
                  <a:pt x="5322897" y="2564636"/>
                  <a:pt x="5372323" y="2546851"/>
                  <a:pt x="5418843" y="2532623"/>
                </a:cubicBezTo>
                <a:cubicBezTo>
                  <a:pt x="5479899" y="2514837"/>
                  <a:pt x="5535140" y="2546851"/>
                  <a:pt x="5593290" y="2553965"/>
                </a:cubicBezTo>
                <a:cubicBezTo>
                  <a:pt x="5645624" y="2561080"/>
                  <a:pt x="5616550" y="2653563"/>
                  <a:pt x="5648532" y="2692689"/>
                </a:cubicBezTo>
                <a:cubicBezTo>
                  <a:pt x="5654346" y="2703362"/>
                  <a:pt x="5660161" y="2703362"/>
                  <a:pt x="5665976" y="2703362"/>
                </a:cubicBezTo>
                <a:cubicBezTo>
                  <a:pt x="5683421" y="2980812"/>
                  <a:pt x="5988704" y="2913227"/>
                  <a:pt x="5988704" y="2923898"/>
                </a:cubicBezTo>
                <a:cubicBezTo>
                  <a:pt x="6014871" y="2941684"/>
                  <a:pt x="6046853" y="2899000"/>
                  <a:pt x="6078835" y="2941684"/>
                </a:cubicBezTo>
                <a:cubicBezTo>
                  <a:pt x="5942185" y="3137322"/>
                  <a:pt x="5732847" y="3183563"/>
                  <a:pt x="5546771" y="3329402"/>
                </a:cubicBezTo>
                <a:cubicBezTo>
                  <a:pt x="5700865" y="3379202"/>
                  <a:pt x="5790997" y="3208463"/>
                  <a:pt x="5904388" y="3229805"/>
                </a:cubicBezTo>
                <a:cubicBezTo>
                  <a:pt x="5959629" y="3283162"/>
                  <a:pt x="5793904" y="3368530"/>
                  <a:pt x="5953814" y="3393429"/>
                </a:cubicBezTo>
                <a:cubicBezTo>
                  <a:pt x="5884036" y="3439672"/>
                  <a:pt x="5834608" y="3485914"/>
                  <a:pt x="5785182" y="3539269"/>
                </a:cubicBezTo>
                <a:cubicBezTo>
                  <a:pt x="5700865" y="3635309"/>
                  <a:pt x="5683421" y="3699337"/>
                  <a:pt x="5724125" y="3827390"/>
                </a:cubicBezTo>
                <a:cubicBezTo>
                  <a:pt x="5750293" y="3912759"/>
                  <a:pt x="5788089" y="3991015"/>
                  <a:pt x="5753200" y="4090612"/>
                </a:cubicBezTo>
                <a:cubicBezTo>
                  <a:pt x="5729940" y="4158196"/>
                  <a:pt x="5738663" y="4204438"/>
                  <a:pt x="5825886" y="4172424"/>
                </a:cubicBezTo>
                <a:cubicBezTo>
                  <a:pt x="5918925" y="4140411"/>
                  <a:pt x="5953814" y="4200882"/>
                  <a:pt x="5930554" y="4321821"/>
                </a:cubicBezTo>
                <a:cubicBezTo>
                  <a:pt x="5916018" y="4400076"/>
                  <a:pt x="5930554" y="4424975"/>
                  <a:pt x="5994519" y="4414305"/>
                </a:cubicBezTo>
                <a:cubicBezTo>
                  <a:pt x="6064297" y="4403633"/>
                  <a:pt x="6131169" y="4353835"/>
                  <a:pt x="6218393" y="4378734"/>
                </a:cubicBezTo>
                <a:cubicBezTo>
                  <a:pt x="6148614" y="4521016"/>
                  <a:pt x="6000333" y="4478331"/>
                  <a:pt x="5918925" y="4613499"/>
                </a:cubicBezTo>
                <a:cubicBezTo>
                  <a:pt x="6014871" y="4613499"/>
                  <a:pt x="6090465" y="4613499"/>
                  <a:pt x="6160243" y="4585042"/>
                </a:cubicBezTo>
                <a:cubicBezTo>
                  <a:pt x="6189318" y="4574373"/>
                  <a:pt x="6221300" y="4560144"/>
                  <a:pt x="6238745" y="4602828"/>
                </a:cubicBezTo>
                <a:cubicBezTo>
                  <a:pt x="6259098" y="4652628"/>
                  <a:pt x="6218393" y="4670412"/>
                  <a:pt x="6195133" y="4677526"/>
                </a:cubicBezTo>
                <a:cubicBezTo>
                  <a:pt x="6128261" y="4702425"/>
                  <a:pt x="6075928" y="4759339"/>
                  <a:pt x="6017778" y="4805580"/>
                </a:cubicBezTo>
                <a:cubicBezTo>
                  <a:pt x="5892758" y="4905177"/>
                  <a:pt x="5756107" y="4990547"/>
                  <a:pt x="5651439" y="5154171"/>
                </a:cubicBezTo>
                <a:cubicBezTo>
                  <a:pt x="5782275" y="5111487"/>
                  <a:pt x="5881128" y="5011889"/>
                  <a:pt x="6006149" y="4994104"/>
                </a:cubicBezTo>
                <a:cubicBezTo>
                  <a:pt x="5898572" y="5143500"/>
                  <a:pt x="5761922" y="5243097"/>
                  <a:pt x="5633994" y="5353367"/>
                </a:cubicBezTo>
                <a:cubicBezTo>
                  <a:pt x="5596197" y="5385379"/>
                  <a:pt x="5558400" y="5406721"/>
                  <a:pt x="5552586" y="5474306"/>
                </a:cubicBezTo>
                <a:cubicBezTo>
                  <a:pt x="5535140" y="5605917"/>
                  <a:pt x="5488622" y="5712629"/>
                  <a:pt x="5383953" y="5769542"/>
                </a:cubicBezTo>
                <a:cubicBezTo>
                  <a:pt x="5383953" y="5769542"/>
                  <a:pt x="5389768" y="5790884"/>
                  <a:pt x="5392675" y="5801555"/>
                </a:cubicBezTo>
                <a:cubicBezTo>
                  <a:pt x="5456640" y="5805112"/>
                  <a:pt x="5506066" y="5726858"/>
                  <a:pt x="5584568" y="5755314"/>
                </a:cubicBezTo>
                <a:cubicBezTo>
                  <a:pt x="5506066" y="5862025"/>
                  <a:pt x="5442103" y="5954508"/>
                  <a:pt x="5334526" y="6004307"/>
                </a:cubicBezTo>
                <a:cubicBezTo>
                  <a:pt x="5247303" y="6043434"/>
                  <a:pt x="5139727" y="6068335"/>
                  <a:pt x="5075763" y="6196388"/>
                </a:cubicBezTo>
                <a:cubicBezTo>
                  <a:pt x="5148450" y="6221287"/>
                  <a:pt x="5203691" y="6189274"/>
                  <a:pt x="5258933" y="6167932"/>
                </a:cubicBezTo>
                <a:cubicBezTo>
                  <a:pt x="5343249" y="6132361"/>
                  <a:pt x="5427565" y="6093234"/>
                  <a:pt x="5511881" y="6057663"/>
                </a:cubicBezTo>
                <a:cubicBezTo>
                  <a:pt x="5543864" y="6043434"/>
                  <a:pt x="5578753" y="6036320"/>
                  <a:pt x="5599105" y="6100347"/>
                </a:cubicBezTo>
                <a:cubicBezTo>
                  <a:pt x="5491529" y="6114575"/>
                  <a:pt x="5427565" y="6199945"/>
                  <a:pt x="5360693" y="6281757"/>
                </a:cubicBezTo>
                <a:cubicBezTo>
                  <a:pt x="5322897" y="6327999"/>
                  <a:pt x="5290914" y="6388469"/>
                  <a:pt x="5224043" y="6367127"/>
                </a:cubicBezTo>
                <a:cubicBezTo>
                  <a:pt x="5189154" y="6356456"/>
                  <a:pt x="5165894" y="6388469"/>
                  <a:pt x="5168801" y="6431153"/>
                </a:cubicBezTo>
                <a:cubicBezTo>
                  <a:pt x="5183339" y="6580550"/>
                  <a:pt x="5099022" y="6630349"/>
                  <a:pt x="5011799" y="6658805"/>
                </a:cubicBezTo>
                <a:cubicBezTo>
                  <a:pt x="4883871" y="6701489"/>
                  <a:pt x="4770480" y="6786859"/>
                  <a:pt x="4651275" y="6858000"/>
                </a:cubicBezTo>
                <a:lnTo>
                  <a:pt x="1823619" y="6858000"/>
                </a:lnTo>
                <a:lnTo>
                  <a:pt x="947849" y="6858000"/>
                </a:lnTo>
                <a:lnTo>
                  <a:pt x="732568"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3F5394E-9A4D-AAEA-D044-B99CA885D515}"/>
              </a:ext>
            </a:extLst>
          </p:cNvPr>
          <p:cNvSpPr>
            <a:spLocks noGrp="1"/>
          </p:cNvSpPr>
          <p:nvPr>
            <p:ph type="title"/>
          </p:nvPr>
        </p:nvSpPr>
        <p:spPr>
          <a:xfrm>
            <a:off x="643468" y="609600"/>
            <a:ext cx="3992700" cy="3877197"/>
          </a:xfrm>
        </p:spPr>
        <p:txBody>
          <a:bodyPr vert="horz" lIns="91440" tIns="45720" rIns="91440" bIns="45720" rtlCol="0" anchor="b">
            <a:normAutofit/>
          </a:bodyPr>
          <a:lstStyle/>
          <a:p>
            <a:r>
              <a:rPr lang="en-US" sz="4400" kern="1200">
                <a:solidFill>
                  <a:schemeClr val="tx1"/>
                </a:solidFill>
                <a:latin typeface="+mj-lt"/>
                <a:ea typeface="+mj-ea"/>
                <a:cs typeface="+mj-cs"/>
              </a:rPr>
              <a:t>Example- Trecco Bay  in Porthcawl</a:t>
            </a:r>
          </a:p>
        </p:txBody>
      </p:sp>
    </p:spTree>
    <p:extLst>
      <p:ext uri="{BB962C8B-B14F-4D97-AF65-F5344CB8AC3E}">
        <p14:creationId xmlns:p14="http://schemas.microsoft.com/office/powerpoint/2010/main" val="6273117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C225BA4-D002-5C9C-E506-15900F548430}"/>
              </a:ext>
            </a:extLst>
          </p:cNvPr>
          <p:cNvSpPr txBox="1"/>
          <p:nvPr/>
        </p:nvSpPr>
        <p:spPr>
          <a:xfrm>
            <a:off x="681181" y="542636"/>
            <a:ext cx="6961909"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References- </a:t>
            </a:r>
          </a:p>
          <a:p>
            <a:r>
              <a:rPr lang="en-GB"/>
              <a:t>Williams, B (2025) para 2, Tourism tax 'risky economic move', says holiday let firm"- Available at: </a:t>
            </a:r>
            <a:r>
              <a:rPr lang="en-GB">
                <a:ea typeface="+mn-lt"/>
                <a:cs typeface="+mn-lt"/>
                <a:hlinkClick r:id="rId2"/>
              </a:rPr>
              <a:t>c99pmed30rzo</a:t>
            </a:r>
          </a:p>
          <a:p>
            <a:r>
              <a:rPr lang="en-GB"/>
              <a:t>Hughes, O (2024) para 1, Wales tourism could axe 700 jobs in holiday sector says </a:t>
            </a:r>
            <a:r>
              <a:rPr lang="en-GB" err="1"/>
              <a:t>welsh</a:t>
            </a:r>
            <a:r>
              <a:rPr lang="en-GB"/>
              <a:t> government report. Available at: </a:t>
            </a:r>
            <a:r>
              <a:rPr lang="en-GB">
                <a:ea typeface="+mn-lt"/>
                <a:cs typeface="+mn-lt"/>
                <a:hlinkClick r:id="rId3"/>
              </a:rPr>
              <a:t>https://www.walesonline.co.uk/news/wales-news/wales-tourism-tax-could-axe-30470843#</a:t>
            </a:r>
          </a:p>
          <a:p>
            <a:r>
              <a:rPr lang="en-GB" err="1"/>
              <a:t>Trecco</a:t>
            </a:r>
            <a:r>
              <a:rPr lang="en-GB"/>
              <a:t> Bay- Available at: </a:t>
            </a:r>
            <a:r>
              <a:rPr lang="en-GB">
                <a:ea typeface="+mn-lt"/>
                <a:cs typeface="+mn-lt"/>
                <a:hlinkClick r:id="rId4"/>
              </a:rPr>
              <a:t>https://www.parkdeanresorts.co.uk/location/wales/trecco-bay/</a:t>
            </a:r>
          </a:p>
        </p:txBody>
      </p:sp>
    </p:spTree>
    <p:extLst>
      <p:ext uri="{BB962C8B-B14F-4D97-AF65-F5344CB8AC3E}">
        <p14:creationId xmlns:p14="http://schemas.microsoft.com/office/powerpoint/2010/main" val="22961738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209123E-7B05-B95C-D069-85416AA52E39}"/>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7534656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close-up of a city&#10;&#10;AI-generated content may be incorrect.">
            <a:extLst>
              <a:ext uri="{FF2B5EF4-FFF2-40B4-BE49-F238E27FC236}">
                <a16:creationId xmlns:a16="http://schemas.microsoft.com/office/drawing/2014/main" id="{F1305E7D-3E80-51A2-634D-FDC767503534}"/>
              </a:ext>
            </a:extLst>
          </p:cNvPr>
          <p:cNvPicPr>
            <a:picLocks noGrp="1" noChangeAspect="1"/>
          </p:cNvPicPr>
          <p:nvPr>
            <p:ph idx="1"/>
          </p:nvPr>
        </p:nvPicPr>
        <p:blipFill>
          <a:blip r:embed="rId2"/>
          <a:stretch>
            <a:fillRect/>
          </a:stretch>
        </p:blipFill>
        <p:spPr>
          <a:xfrm>
            <a:off x="0" y="794"/>
            <a:ext cx="12191999" cy="6857999"/>
          </a:xfrm>
          <a:prstGeom prst="rect">
            <a:avLst/>
          </a:prstGeom>
        </p:spPr>
      </p:pic>
    </p:spTree>
    <p:extLst>
      <p:ext uri="{BB962C8B-B14F-4D97-AF65-F5344CB8AC3E}">
        <p14:creationId xmlns:p14="http://schemas.microsoft.com/office/powerpoint/2010/main" val="211132570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9737474-74D6-1B4F-5406-F6D1DE7D8BD2}"/>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75970035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60AA1B1-EF18-A90E-10E3-CC5A2C904D13}"/>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62353138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7D7DFB3-BE79-A993-AE7C-23921EAE809D}"/>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4712889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EF79CAF-060E-B494-6A0B-6359D118B3E0}"/>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99020725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8D33156-3974-9B3D-9FEE-B6C930066A60}"/>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0459557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4B4938C-A1C0-A650-7173-C1755B3FF73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65755478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1B51DA2-AC44-6044-53E0-FA87F5EBA50E}"/>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870588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26396" y="586855"/>
            <a:ext cx="4230100" cy="3387497"/>
          </a:xfrm>
        </p:spPr>
        <p:txBody>
          <a:bodyPr vert="horz" lIns="91440" tIns="45720" rIns="91440" bIns="45720" rtlCol="0" anchor="b">
            <a:normAutofit/>
          </a:bodyPr>
          <a:lstStyle/>
          <a:p>
            <a:pPr algn="r"/>
            <a:r>
              <a:rPr lang="en-US" sz="4000" kern="1200">
                <a:solidFill>
                  <a:srgbClr val="FFFFFF"/>
                </a:solidFill>
                <a:latin typeface="+mj-lt"/>
                <a:ea typeface="+mj-ea"/>
                <a:cs typeface="+mj-cs"/>
              </a:rPr>
              <a:t>Why It Matters for the Environment</a:t>
            </a:r>
          </a:p>
        </p:txBody>
      </p:sp>
      <p:sp>
        <p:nvSpPr>
          <p:cNvPr id="3" name="Subtitle 2"/>
          <p:cNvSpPr>
            <a:spLocks noGrp="1"/>
          </p:cNvSpPr>
          <p:nvPr>
            <p:ph type="subTitle" idx="1"/>
          </p:nvPr>
        </p:nvSpPr>
        <p:spPr>
          <a:xfrm>
            <a:off x="6503158" y="649480"/>
            <a:ext cx="4862447" cy="5546047"/>
          </a:xfrm>
        </p:spPr>
        <p:txBody>
          <a:bodyPr vert="horz" lIns="91440" tIns="45720" rIns="91440" bIns="45720" rtlCol="0" anchor="ctr">
            <a:normAutofit/>
          </a:bodyPr>
          <a:lstStyle/>
          <a:p>
            <a:pPr marL="285750" indent="-228600" algn="l">
              <a:buFont typeface="Arial" panose="020B0604020202020204" pitchFamily="34" charset="0"/>
              <a:buChar char="•"/>
            </a:pPr>
            <a:r>
              <a:rPr lang="en-US" sz="2000"/>
              <a:t>Designed to fund sustainability &amp; environmental projects</a:t>
            </a:r>
          </a:p>
          <a:p>
            <a:pPr marL="285750" indent="-228600" algn="l">
              <a:buFont typeface="Arial" panose="020B0604020202020204" pitchFamily="34" charset="0"/>
              <a:buChar char="•"/>
            </a:pPr>
            <a:r>
              <a:rPr lang="en-US" sz="2000"/>
              <a:t>Helps maintain natural landscapes and wildlife habitats</a:t>
            </a:r>
          </a:p>
          <a:p>
            <a:pPr marL="285750" indent="-228600" algn="l">
              <a:buFont typeface="Arial" panose="020B0604020202020204" pitchFamily="34" charset="0"/>
              <a:buChar char="•"/>
            </a:pPr>
            <a:r>
              <a:rPr lang="en-US" sz="2000"/>
              <a:t>Encourages responsible and sustainable tourism</a:t>
            </a:r>
          </a:p>
          <a:p>
            <a:pPr marL="285750" indent="-228600" algn="l">
              <a:buFont typeface="Arial" panose="020B0604020202020204" pitchFamily="34" charset="0"/>
              <a:buChar char="•"/>
            </a:pPr>
            <a:r>
              <a:rPr lang="en-US" sz="2000"/>
              <a:t>Reduces over tourism</a:t>
            </a:r>
          </a:p>
          <a:p>
            <a:pPr indent="-228600" algn="l">
              <a:buFont typeface="Arial" panose="020B0604020202020204" pitchFamily="34" charset="0"/>
              <a:buChar char="•"/>
            </a:pPr>
            <a:endParaRPr lang="en-US" sz="2000"/>
          </a:p>
        </p:txBody>
      </p:sp>
    </p:spTree>
    <p:extLst>
      <p:ext uri="{BB962C8B-B14F-4D97-AF65-F5344CB8AC3E}">
        <p14:creationId xmlns:p14="http://schemas.microsoft.com/office/powerpoint/2010/main" val="10985722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8A98AD-DCEF-1F76-FFFD-64A4F027AE44}"/>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ea typeface="+mj-lt"/>
                <a:cs typeface="+mj-lt"/>
              </a:rPr>
              <a:t>Sustainable Tourism Requires Environmental Management</a:t>
            </a:r>
            <a:r>
              <a:rPr lang="en-GB" sz="4000">
                <a:solidFill>
                  <a:srgbClr val="FFFFFF"/>
                </a:solidFill>
              </a:rPr>
              <a:t> </a:t>
            </a:r>
            <a:endParaRPr lang="en-US" sz="4000">
              <a:solidFill>
                <a:srgbClr val="FFFFFF"/>
              </a:solidFill>
            </a:endParaRPr>
          </a:p>
        </p:txBody>
      </p:sp>
      <p:graphicFrame>
        <p:nvGraphicFramePr>
          <p:cNvPr id="5" name="Content Placeholder 2">
            <a:extLst>
              <a:ext uri="{FF2B5EF4-FFF2-40B4-BE49-F238E27FC236}">
                <a16:creationId xmlns:a16="http://schemas.microsoft.com/office/drawing/2014/main" id="{436B1BB4-B1A4-B94E-A513-16AC3F8B660F}"/>
              </a:ext>
            </a:extLst>
          </p:cNvPr>
          <p:cNvGraphicFramePr>
            <a:graphicFrameLocks noGrp="1"/>
          </p:cNvGraphicFramePr>
          <p:nvPr>
            <p:ph idx="1"/>
            <p:extLst>
              <p:ext uri="{D42A27DB-BD31-4B8C-83A1-F6EECF244321}">
                <p14:modId xmlns:p14="http://schemas.microsoft.com/office/powerpoint/2010/main" val="1034151139"/>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0537043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1B47BC-80CD-6C08-E82E-F32CAD25B804}"/>
              </a:ext>
            </a:extLst>
          </p:cNvPr>
          <p:cNvSpPr>
            <a:spLocks noGrp="1"/>
          </p:cNvSpPr>
          <p:nvPr>
            <p:ph type="title"/>
          </p:nvPr>
        </p:nvSpPr>
        <p:spPr>
          <a:xfrm>
            <a:off x="793662" y="386930"/>
            <a:ext cx="10066122" cy="1298448"/>
          </a:xfrm>
        </p:spPr>
        <p:txBody>
          <a:bodyPr anchor="b">
            <a:normAutofit/>
          </a:bodyPr>
          <a:lstStyle/>
          <a:p>
            <a:r>
              <a:rPr lang="en-GB" sz="4100">
                <a:ea typeface="+mj-lt"/>
                <a:cs typeface="+mj-lt"/>
              </a:rPr>
              <a:t>Funding Sustainability &amp; Environmental Projects</a:t>
            </a:r>
            <a:endParaRPr lang="en-US" sz="4100"/>
          </a:p>
        </p:txBody>
      </p:sp>
      <p:sp>
        <p:nvSpPr>
          <p:cNvPr id="13" name="Rectangle 1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DB6460B-1CDC-04A4-1769-2BD831CBA00F}"/>
              </a:ext>
            </a:extLst>
          </p:cNvPr>
          <p:cNvSpPr>
            <a:spLocks noGrp="1"/>
          </p:cNvSpPr>
          <p:nvPr>
            <p:ph idx="1"/>
          </p:nvPr>
        </p:nvSpPr>
        <p:spPr>
          <a:xfrm>
            <a:off x="793661" y="2599509"/>
            <a:ext cx="4530898" cy="3639450"/>
          </a:xfrm>
        </p:spPr>
        <p:txBody>
          <a:bodyPr vert="horz" lIns="91440" tIns="45720" rIns="91440" bIns="45720" rtlCol="0" anchor="ctr">
            <a:normAutofit/>
          </a:bodyPr>
          <a:lstStyle/>
          <a:p>
            <a:r>
              <a:rPr lang="en-GB" sz="2000">
                <a:ea typeface="+mn-lt"/>
                <a:cs typeface="+mn-lt"/>
              </a:rPr>
              <a:t>Funding Sustainability &amp; Environmental Projects</a:t>
            </a:r>
          </a:p>
          <a:p>
            <a:r>
              <a:rPr lang="en-GB" sz="2000">
                <a:ea typeface="+mn-lt"/>
                <a:cs typeface="+mn-lt"/>
              </a:rPr>
              <a:t>Projects focus on natural parks, ecosystem conservation &amp; landscape restoration</a:t>
            </a:r>
          </a:p>
          <a:p>
            <a:r>
              <a:rPr lang="en-GB" sz="2000">
                <a:ea typeface="+mn-lt"/>
                <a:cs typeface="+mn-lt"/>
              </a:rPr>
              <a:t>Example of a successful tourism levy: Balearic Islands (Spain) (</a:t>
            </a:r>
            <a:r>
              <a:rPr lang="en-GB" sz="2000">
                <a:ea typeface="+mn-lt"/>
                <a:cs typeface="+mn-lt"/>
                <a:hlinkClick r:id="rId3"/>
              </a:rPr>
              <a:t>Gov.Wales</a:t>
            </a:r>
            <a:r>
              <a:rPr lang="en-GB" sz="2000">
                <a:ea typeface="+mn-lt"/>
                <a:cs typeface="+mn-lt"/>
              </a:rPr>
              <a:t>, 2025)</a:t>
            </a:r>
          </a:p>
          <a:p>
            <a:endParaRPr lang="en-GB" sz="2000">
              <a:ea typeface="+mn-lt"/>
              <a:cs typeface="+mn-lt"/>
            </a:endParaRPr>
          </a:p>
        </p:txBody>
      </p:sp>
      <p:pic>
        <p:nvPicPr>
          <p:cNvPr id="5" name="Picture 4" descr="A map of the island of balearic islands&#10;&#10;AI-generated content may be incorrect.">
            <a:extLst>
              <a:ext uri="{FF2B5EF4-FFF2-40B4-BE49-F238E27FC236}">
                <a16:creationId xmlns:a16="http://schemas.microsoft.com/office/drawing/2014/main" id="{DFEA33C8-4004-04FA-E1D3-5549E1593184}"/>
              </a:ext>
            </a:extLst>
          </p:cNvPr>
          <p:cNvPicPr>
            <a:picLocks noChangeAspect="1"/>
          </p:cNvPicPr>
          <p:nvPr/>
        </p:nvPicPr>
        <p:blipFill>
          <a:blip r:embed="rId4"/>
          <a:stretch>
            <a:fillRect/>
          </a:stretch>
        </p:blipFill>
        <p:spPr>
          <a:xfrm>
            <a:off x="5911532" y="2513028"/>
            <a:ext cx="5150277" cy="3656697"/>
          </a:xfrm>
          <a:prstGeom prst="rect">
            <a:avLst/>
          </a:prstGeom>
        </p:spPr>
      </p:pic>
      <p:sp>
        <p:nvSpPr>
          <p:cNvPr id="17" name="Rectangle 1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787515D4-8EE0-492D-9E9C-4CB6E26CDCCF}"/>
              </a:ext>
            </a:extLst>
          </p:cNvPr>
          <p:cNvSpPr txBox="1"/>
          <p:nvPr/>
        </p:nvSpPr>
        <p:spPr>
          <a:xfrm>
            <a:off x="5911532" y="5804056"/>
            <a:ext cx="5150277" cy="365669"/>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spcAft>
                <a:spcPts val="600"/>
              </a:spcAft>
            </a:pPr>
            <a:r>
              <a:rPr lang="en-GB" sz="1300" i="1">
                <a:solidFill>
                  <a:srgbClr val="FFFFFF"/>
                </a:solidFill>
                <a:hlinkClick r:id="rId5">
                  <a:extLst>
                    <a:ext uri="{A12FA001-AC4F-418D-AE19-62706E023703}">
                      <ahyp:hlinkClr xmlns:ahyp="http://schemas.microsoft.com/office/drawing/2018/hyperlinkcolor" val="tx"/>
                    </a:ext>
                  </a:extLst>
                </a:hlinkClick>
              </a:rPr>
              <a:t>WorldAtlas.com</a:t>
            </a:r>
            <a:r>
              <a:rPr lang="en-GB" sz="1300" i="1">
                <a:solidFill>
                  <a:srgbClr val="FFFFFF"/>
                </a:solidFill>
              </a:rPr>
              <a:t> – Balearic Islands map</a:t>
            </a:r>
            <a:endParaRPr lang="en-US" sz="1300">
              <a:solidFill>
                <a:srgbClr val="FFFFFF"/>
              </a:solidFill>
            </a:endParaRPr>
          </a:p>
        </p:txBody>
      </p:sp>
    </p:spTree>
    <p:extLst>
      <p:ext uri="{BB962C8B-B14F-4D97-AF65-F5344CB8AC3E}">
        <p14:creationId xmlns:p14="http://schemas.microsoft.com/office/powerpoint/2010/main" val="208979748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3FB68-21BD-1DE8-2470-255C335B3FD5}"/>
              </a:ext>
            </a:extLst>
          </p:cNvPr>
          <p:cNvSpPr>
            <a:spLocks noGrp="1"/>
          </p:cNvSpPr>
          <p:nvPr>
            <p:ph type="title"/>
          </p:nvPr>
        </p:nvSpPr>
        <p:spPr>
          <a:xfrm>
            <a:off x="481013" y="3752849"/>
            <a:ext cx="3290887" cy="2452687"/>
          </a:xfrm>
        </p:spPr>
        <p:txBody>
          <a:bodyPr anchor="ctr">
            <a:normAutofit/>
          </a:bodyPr>
          <a:lstStyle/>
          <a:p>
            <a:r>
              <a:rPr lang="en-GB" sz="3600">
                <a:ea typeface="+mj-lt"/>
                <a:cs typeface="+mj-lt"/>
              </a:rPr>
              <a:t>Maintaining Nature &amp; Habitats</a:t>
            </a:r>
            <a:endParaRPr lang="en-US" sz="3600"/>
          </a:p>
        </p:txBody>
      </p:sp>
      <p:pic>
        <p:nvPicPr>
          <p:cNvPr id="4" name="Picture 3" descr="Cors Caron National Nature Reserve">
            <a:extLst>
              <a:ext uri="{FF2B5EF4-FFF2-40B4-BE49-F238E27FC236}">
                <a16:creationId xmlns:a16="http://schemas.microsoft.com/office/drawing/2014/main" id="{E1577BA1-F702-6A13-E027-F4D9D5B99987}"/>
              </a:ext>
            </a:extLst>
          </p:cNvPr>
          <p:cNvPicPr>
            <a:picLocks noChangeAspect="1"/>
          </p:cNvPicPr>
          <p:nvPr/>
        </p:nvPicPr>
        <p:blipFill>
          <a:blip r:embed="rId2"/>
          <a:srcRect t="17526" b="28367"/>
          <a:stretch>
            <a:fillRect/>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EF65215F-6C41-4A4A-9B3D-1A8B57513A1A}"/>
              </a:ext>
            </a:extLst>
          </p:cNvPr>
          <p:cNvSpPr>
            <a:spLocks noGrp="1"/>
          </p:cNvSpPr>
          <p:nvPr>
            <p:ph idx="1"/>
          </p:nvPr>
        </p:nvSpPr>
        <p:spPr>
          <a:xfrm>
            <a:off x="4223982" y="3752850"/>
            <a:ext cx="7485413" cy="2452687"/>
          </a:xfrm>
        </p:spPr>
        <p:txBody>
          <a:bodyPr vert="horz" lIns="91440" tIns="45720" rIns="91440" bIns="45720" rtlCol="0" anchor="ctr">
            <a:normAutofit/>
          </a:bodyPr>
          <a:lstStyle/>
          <a:p>
            <a:r>
              <a:rPr lang="en-GB" sz="1800">
                <a:ea typeface="+mn-lt"/>
                <a:cs typeface="+mn-lt"/>
              </a:rPr>
              <a:t>Supports protection of forests, parks, and coastal areas</a:t>
            </a:r>
            <a:endParaRPr lang="en-GB" sz="1800"/>
          </a:p>
          <a:p>
            <a:r>
              <a:rPr lang="en-GB" sz="1800">
                <a:ea typeface="+mn-lt"/>
                <a:cs typeface="+mn-lt"/>
              </a:rPr>
              <a:t>Funds wildlife conservation and habitat restoration</a:t>
            </a:r>
            <a:endParaRPr lang="en-GB" sz="1800"/>
          </a:p>
          <a:p>
            <a:r>
              <a:rPr lang="en-GB" sz="1800">
                <a:ea typeface="+mn-lt"/>
                <a:cs typeface="+mn-lt"/>
              </a:rPr>
              <a:t>Provides resources for environmental monitoring and maintenance</a:t>
            </a:r>
            <a:endParaRPr lang="en-GB" sz="1800"/>
          </a:p>
          <a:p>
            <a:r>
              <a:rPr lang="en-GB" sz="1800">
                <a:ea typeface="+mn-lt"/>
                <a:cs typeface="+mn-lt"/>
              </a:rPr>
              <a:t>Conservation of natural heritage and biodiversity is important (</a:t>
            </a:r>
            <a:r>
              <a:rPr lang="en-GB" sz="1800">
                <a:ea typeface="+mn-lt"/>
                <a:cs typeface="+mn-lt"/>
                <a:hlinkClick r:id="rId3"/>
              </a:rPr>
              <a:t>UN Tourism</a:t>
            </a:r>
            <a:r>
              <a:rPr lang="en-GB" sz="1800">
                <a:ea typeface="+mn-lt"/>
                <a:cs typeface="+mn-lt"/>
              </a:rPr>
              <a:t>, n.d.) — can be supported by a tourism levy funding habitat restoration and park maintenance</a:t>
            </a:r>
            <a:endParaRPr lang="en-GB" sz="1800"/>
          </a:p>
        </p:txBody>
      </p:sp>
      <p:sp>
        <p:nvSpPr>
          <p:cNvPr id="5" name="TextBox 4">
            <a:extLst>
              <a:ext uri="{FF2B5EF4-FFF2-40B4-BE49-F238E27FC236}">
                <a16:creationId xmlns:a16="http://schemas.microsoft.com/office/drawing/2014/main" id="{ED6F87E8-7C5A-8A84-9443-178BE915F186}"/>
              </a:ext>
            </a:extLst>
          </p:cNvPr>
          <p:cNvSpPr txBox="1"/>
          <p:nvPr/>
        </p:nvSpPr>
        <p:spPr>
          <a:xfrm>
            <a:off x="-1" y="-1"/>
            <a:ext cx="510048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hlinkClick r:id="rId4"/>
              </a:rPr>
              <a:t>naturalresources.wales</a:t>
            </a:r>
            <a:r>
              <a:rPr lang="en-GB"/>
              <a:t> - Nature reserve</a:t>
            </a:r>
            <a:endParaRPr lang="en-US"/>
          </a:p>
        </p:txBody>
      </p:sp>
    </p:spTree>
    <p:extLst>
      <p:ext uri="{BB962C8B-B14F-4D97-AF65-F5344CB8AC3E}">
        <p14:creationId xmlns:p14="http://schemas.microsoft.com/office/powerpoint/2010/main" val="74766643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opyright Visit Wales">
            <a:extLst>
              <a:ext uri="{FF2B5EF4-FFF2-40B4-BE49-F238E27FC236}">
                <a16:creationId xmlns:a16="http://schemas.microsoft.com/office/drawing/2014/main" id="{BFA182F1-CBE0-00BA-8681-93D7361D9EED}"/>
              </a:ext>
            </a:extLst>
          </p:cNvPr>
          <p:cNvPicPr>
            <a:picLocks noChangeAspect="1"/>
          </p:cNvPicPr>
          <p:nvPr/>
        </p:nvPicPr>
        <p:blipFill>
          <a:blip r:embed="rId2"/>
          <a:srcRect l="5884" r="-1" b="-1"/>
          <a:stretch>
            <a:fillRect/>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C84E92-EC99-3978-A5A4-FBFDBE9F8F1A}"/>
              </a:ext>
            </a:extLst>
          </p:cNvPr>
          <p:cNvSpPr>
            <a:spLocks noGrp="1"/>
          </p:cNvSpPr>
          <p:nvPr>
            <p:ph type="title"/>
          </p:nvPr>
        </p:nvSpPr>
        <p:spPr>
          <a:xfrm>
            <a:off x="838200" y="365125"/>
            <a:ext cx="3822189" cy="1899912"/>
          </a:xfrm>
        </p:spPr>
        <p:txBody>
          <a:bodyPr>
            <a:normAutofit/>
          </a:bodyPr>
          <a:lstStyle/>
          <a:p>
            <a:r>
              <a:rPr lang="en-GB" sz="3400">
                <a:ea typeface="+mj-lt"/>
                <a:cs typeface="+mj-lt"/>
              </a:rPr>
              <a:t>Encourages Responsible &amp; Sustainable Tourism</a:t>
            </a:r>
            <a:endParaRPr lang="en-US" sz="3400"/>
          </a:p>
        </p:txBody>
      </p:sp>
      <p:sp>
        <p:nvSpPr>
          <p:cNvPr id="3" name="Content Placeholder 2">
            <a:extLst>
              <a:ext uri="{FF2B5EF4-FFF2-40B4-BE49-F238E27FC236}">
                <a16:creationId xmlns:a16="http://schemas.microsoft.com/office/drawing/2014/main" id="{74CCEECD-52AE-7F07-5448-B2A3E03EBF48}"/>
              </a:ext>
            </a:extLst>
          </p:cNvPr>
          <p:cNvSpPr>
            <a:spLocks noGrp="1"/>
          </p:cNvSpPr>
          <p:nvPr>
            <p:ph idx="1"/>
          </p:nvPr>
        </p:nvSpPr>
        <p:spPr>
          <a:xfrm>
            <a:off x="838200" y="2434201"/>
            <a:ext cx="3822189" cy="3742762"/>
          </a:xfrm>
        </p:spPr>
        <p:txBody>
          <a:bodyPr vert="horz" lIns="91440" tIns="45720" rIns="91440" bIns="45720" rtlCol="0">
            <a:normAutofit/>
          </a:bodyPr>
          <a:lstStyle/>
          <a:p>
            <a:r>
              <a:rPr lang="en-GB" sz="2000">
                <a:ea typeface="+mn-lt"/>
                <a:cs typeface="+mn-lt"/>
              </a:rPr>
              <a:t>Promotes environmentally conscious behaviour among visitors</a:t>
            </a:r>
          </a:p>
          <a:p>
            <a:r>
              <a:rPr lang="en-GB" sz="2000">
                <a:ea typeface="+mn-lt"/>
                <a:cs typeface="+mn-lt"/>
              </a:rPr>
              <a:t>Tourism levies can fund education, signage, and sustainable initiatives to guide tourist behaviour</a:t>
            </a:r>
          </a:p>
          <a:p>
            <a:r>
              <a:rPr lang="en-GB" sz="2000">
                <a:ea typeface="+mn-lt"/>
                <a:cs typeface="+mn-lt"/>
              </a:rPr>
              <a:t>New tourism legislation ensures all overnight visitors contribute to preserving Wales’ natural beauty and heritage </a:t>
            </a:r>
            <a:r>
              <a:rPr lang="en-GB" sz="2000" i="1">
                <a:ea typeface="+mn-lt"/>
                <a:cs typeface="+mn-lt"/>
              </a:rPr>
              <a:t>(</a:t>
            </a:r>
            <a:r>
              <a:rPr lang="en-GB" sz="2000" i="1">
                <a:ea typeface="+mn-lt"/>
                <a:cs typeface="+mn-lt"/>
                <a:hlinkClick r:id="rId3"/>
              </a:rPr>
              <a:t>Welsh Government</a:t>
            </a:r>
            <a:r>
              <a:rPr lang="en-GB" sz="2000" i="1">
                <a:ea typeface="+mn-lt"/>
                <a:cs typeface="+mn-lt"/>
              </a:rPr>
              <a:t>, 2024)</a:t>
            </a:r>
            <a:endParaRPr lang="en-GB" sz="2000"/>
          </a:p>
        </p:txBody>
      </p:sp>
      <p:sp>
        <p:nvSpPr>
          <p:cNvPr id="7" name="TextBox 4">
            <a:extLst>
              <a:ext uri="{FF2B5EF4-FFF2-40B4-BE49-F238E27FC236}">
                <a16:creationId xmlns:a16="http://schemas.microsoft.com/office/drawing/2014/main" id="{27B99EBC-E359-44B7-8BEB-1BCF267C5246}"/>
              </a:ext>
            </a:extLst>
          </p:cNvPr>
          <p:cNvSpPr txBox="1"/>
          <p:nvPr/>
        </p:nvSpPr>
        <p:spPr>
          <a:xfrm>
            <a:off x="7017773" y="0"/>
            <a:ext cx="5653547"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hlinkClick r:id="rId3"/>
              </a:rPr>
              <a:t>Welsh Government</a:t>
            </a:r>
            <a:r>
              <a:rPr lang="en-GB"/>
              <a:t> – Sustainable Tourism in Wales</a:t>
            </a:r>
          </a:p>
        </p:txBody>
      </p:sp>
    </p:spTree>
    <p:extLst>
      <p:ext uri="{BB962C8B-B14F-4D97-AF65-F5344CB8AC3E}">
        <p14:creationId xmlns:p14="http://schemas.microsoft.com/office/powerpoint/2010/main" val="66878300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E3F313-9E2F-AA3C-D228-D1B9A176D29D}"/>
              </a:ext>
            </a:extLst>
          </p:cNvPr>
          <p:cNvSpPr>
            <a:spLocks noGrp="1"/>
          </p:cNvSpPr>
          <p:nvPr>
            <p:ph type="title"/>
          </p:nvPr>
        </p:nvSpPr>
        <p:spPr>
          <a:xfrm>
            <a:off x="838200" y="556995"/>
            <a:ext cx="10515600" cy="1133693"/>
          </a:xfrm>
        </p:spPr>
        <p:txBody>
          <a:bodyPr>
            <a:normAutofit/>
          </a:bodyPr>
          <a:lstStyle/>
          <a:p>
            <a:r>
              <a:rPr lang="en-GB" sz="5200"/>
              <a:t>In Conclusion </a:t>
            </a:r>
            <a:endParaRPr lang="en-US" sz="5200"/>
          </a:p>
        </p:txBody>
      </p:sp>
      <p:graphicFrame>
        <p:nvGraphicFramePr>
          <p:cNvPr id="5" name="Content Placeholder 2">
            <a:extLst>
              <a:ext uri="{FF2B5EF4-FFF2-40B4-BE49-F238E27FC236}">
                <a16:creationId xmlns:a16="http://schemas.microsoft.com/office/drawing/2014/main" id="{D5685111-ABFA-2D19-F5A8-00385D93D5A2}"/>
              </a:ext>
            </a:extLst>
          </p:cNvPr>
          <p:cNvGraphicFramePr>
            <a:graphicFrameLocks noGrp="1"/>
          </p:cNvGraphicFramePr>
          <p:nvPr>
            <p:ph idx="1"/>
            <p:extLst>
              <p:ext uri="{D42A27DB-BD31-4B8C-83A1-F6EECF244321}">
                <p14:modId xmlns:p14="http://schemas.microsoft.com/office/powerpoint/2010/main" val="297334826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4120709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3ED18E-B72D-4CF5-CD86-841F791F4679}"/>
              </a:ext>
            </a:extLst>
          </p:cNvPr>
          <p:cNvSpPr>
            <a:spLocks noGrp="1"/>
          </p:cNvSpPr>
          <p:nvPr>
            <p:ph type="title"/>
          </p:nvPr>
        </p:nvSpPr>
        <p:spPr/>
        <p:txBody>
          <a:bodyPr/>
          <a:lstStyle/>
          <a:p>
            <a:r>
              <a:rPr lang="en-GB"/>
              <a:t>Reference List</a:t>
            </a:r>
          </a:p>
        </p:txBody>
      </p:sp>
      <p:sp>
        <p:nvSpPr>
          <p:cNvPr id="3" name="Content Placeholder 2">
            <a:extLst>
              <a:ext uri="{FF2B5EF4-FFF2-40B4-BE49-F238E27FC236}">
                <a16:creationId xmlns:a16="http://schemas.microsoft.com/office/drawing/2014/main" id="{2E16B762-B8B3-11EE-93B3-81A64F51FEDC}"/>
              </a:ext>
            </a:extLst>
          </p:cNvPr>
          <p:cNvSpPr>
            <a:spLocks noGrp="1"/>
          </p:cNvSpPr>
          <p:nvPr>
            <p:ph idx="1"/>
          </p:nvPr>
        </p:nvSpPr>
        <p:spPr/>
        <p:txBody>
          <a:bodyPr vert="horz" lIns="91440" tIns="45720" rIns="91440" bIns="45720" rtlCol="0" anchor="t">
            <a:normAutofit fontScale="55000" lnSpcReduction="20000"/>
          </a:bodyPr>
          <a:lstStyle/>
          <a:p>
            <a:r>
              <a:rPr lang="en-GB">
                <a:ea typeface="+mn-lt"/>
                <a:cs typeface="+mn-lt"/>
              </a:rPr>
              <a:t>Natural Resources Wales (2023 ) </a:t>
            </a:r>
            <a:r>
              <a:rPr lang="en-GB" i="1">
                <a:ea typeface="+mn-lt"/>
                <a:cs typeface="+mn-lt"/>
              </a:rPr>
              <a:t>National Nature Reserves: Protected areas of land and seas.</a:t>
            </a:r>
            <a:br>
              <a:rPr lang="en-GB" i="1">
                <a:ea typeface="+mn-lt"/>
                <a:cs typeface="+mn-lt"/>
              </a:rPr>
            </a:br>
            <a:r>
              <a:rPr lang="en-GB">
                <a:ea typeface="+mn-lt"/>
                <a:cs typeface="+mn-lt"/>
              </a:rPr>
              <a:t>Available at: </a:t>
            </a:r>
            <a:r>
              <a:rPr lang="en-GB">
                <a:ea typeface="+mn-lt"/>
                <a:cs typeface="+mn-lt"/>
                <a:hlinkClick r:id="rId2"/>
              </a:rPr>
              <a:t>https://naturalresources.wales/guidance-and-advice/environmental-topics/wildlife-and-biodiversity/protected-areas-of-land-and-seas/national-nature-reserves/?lang=en</a:t>
            </a:r>
            <a:r>
              <a:rPr lang="en-GB">
                <a:ea typeface="+mn-lt"/>
                <a:cs typeface="+mn-lt"/>
              </a:rPr>
              <a:t> </a:t>
            </a:r>
            <a:br>
              <a:rPr lang="en-GB">
                <a:ea typeface="+mn-lt"/>
                <a:cs typeface="+mn-lt"/>
              </a:rPr>
            </a:br>
            <a:r>
              <a:rPr lang="en-GB">
                <a:ea typeface="+mn-lt"/>
                <a:cs typeface="+mn-lt"/>
              </a:rPr>
              <a:t>(Accessed: 11 January 2026).</a:t>
            </a:r>
            <a:endParaRPr lang="en-GB"/>
          </a:p>
          <a:p>
            <a:r>
              <a:rPr lang="en-GB">
                <a:ea typeface="+mn-lt"/>
                <a:cs typeface="+mn-lt"/>
              </a:rPr>
              <a:t>Travel Trade Ready (2025) </a:t>
            </a:r>
            <a:r>
              <a:rPr lang="en-GB" i="1">
                <a:ea typeface="+mn-lt"/>
                <a:cs typeface="+mn-lt"/>
              </a:rPr>
              <a:t>How tourism affects the environment.</a:t>
            </a:r>
            <a:r>
              <a:rPr lang="en-GB">
                <a:ea typeface="+mn-lt"/>
                <a:cs typeface="+mn-lt"/>
              </a:rPr>
              <a:t> </a:t>
            </a:r>
            <a:br>
              <a:rPr lang="en-GB">
                <a:ea typeface="+mn-lt"/>
                <a:cs typeface="+mn-lt"/>
              </a:rPr>
            </a:br>
            <a:r>
              <a:rPr lang="en-GB">
                <a:ea typeface="+mn-lt"/>
                <a:cs typeface="+mn-lt"/>
              </a:rPr>
              <a:t>Available at: </a:t>
            </a:r>
            <a:r>
              <a:rPr lang="en-GB">
                <a:ea typeface="+mn-lt"/>
                <a:cs typeface="+mn-lt"/>
                <a:hlinkClick r:id="rId3"/>
              </a:rPr>
              <a:t>https://traveltradeready.net/how-tourism-affects-environment/</a:t>
            </a:r>
            <a:br>
              <a:rPr lang="en-GB">
                <a:ea typeface="+mn-lt"/>
                <a:cs typeface="+mn-lt"/>
              </a:rPr>
            </a:br>
            <a:r>
              <a:rPr lang="en-GB">
                <a:ea typeface="+mn-lt"/>
                <a:cs typeface="+mn-lt"/>
              </a:rPr>
              <a:t>(Accessed: 11 January 2026).</a:t>
            </a:r>
            <a:endParaRPr lang="en-GB"/>
          </a:p>
          <a:p>
            <a:r>
              <a:rPr lang="en-GB">
                <a:ea typeface="+mn-lt"/>
                <a:cs typeface="+mn-lt"/>
              </a:rPr>
              <a:t>UN World Tourism Organization (UNWTO) (n.d.) </a:t>
            </a:r>
            <a:r>
              <a:rPr lang="en-GB" i="1">
                <a:ea typeface="+mn-lt"/>
                <a:cs typeface="+mn-lt"/>
              </a:rPr>
              <a:t>Sustainable development.</a:t>
            </a:r>
            <a:r>
              <a:rPr lang="en-GB">
                <a:ea typeface="+mn-lt"/>
                <a:cs typeface="+mn-lt"/>
              </a:rPr>
              <a:t> </a:t>
            </a:r>
            <a:br>
              <a:rPr lang="en-GB">
                <a:ea typeface="+mn-lt"/>
                <a:cs typeface="+mn-lt"/>
              </a:rPr>
            </a:br>
            <a:r>
              <a:rPr lang="en-GB">
                <a:ea typeface="+mn-lt"/>
                <a:cs typeface="+mn-lt"/>
              </a:rPr>
              <a:t>Available at: </a:t>
            </a:r>
            <a:r>
              <a:rPr lang="en-GB">
                <a:ea typeface="+mn-lt"/>
                <a:cs typeface="+mn-lt"/>
                <a:hlinkClick r:id="rId4"/>
              </a:rPr>
              <a:t>https://www.unwto.org/sustainable-development</a:t>
            </a:r>
            <a:r>
              <a:rPr lang="en-GB">
                <a:ea typeface="+mn-lt"/>
                <a:cs typeface="+mn-lt"/>
              </a:rPr>
              <a:t> </a:t>
            </a:r>
            <a:br>
              <a:rPr lang="en-GB">
                <a:ea typeface="+mn-lt"/>
                <a:cs typeface="+mn-lt"/>
              </a:rPr>
            </a:br>
            <a:r>
              <a:rPr lang="en-GB">
                <a:ea typeface="+mn-lt"/>
                <a:cs typeface="+mn-lt"/>
              </a:rPr>
              <a:t>(Accessed: 12 January 2026).</a:t>
            </a:r>
            <a:endParaRPr lang="en-GB"/>
          </a:p>
          <a:p>
            <a:r>
              <a:rPr lang="en-GB">
                <a:ea typeface="+mn-lt"/>
                <a:cs typeface="+mn-lt"/>
              </a:rPr>
              <a:t>Visit Wales / Welsh Government (2025) </a:t>
            </a:r>
            <a:r>
              <a:rPr lang="en-GB" i="1">
                <a:ea typeface="+mn-lt"/>
                <a:cs typeface="+mn-lt"/>
              </a:rPr>
              <a:t>The visitor levy: How we can all benefit.</a:t>
            </a:r>
            <a:r>
              <a:rPr lang="en-GB">
                <a:ea typeface="+mn-lt"/>
                <a:cs typeface="+mn-lt"/>
              </a:rPr>
              <a:t> </a:t>
            </a:r>
            <a:br>
              <a:rPr lang="en-GB">
                <a:ea typeface="+mn-lt"/>
                <a:cs typeface="+mn-lt"/>
              </a:rPr>
            </a:br>
            <a:r>
              <a:rPr lang="en-GB">
                <a:ea typeface="+mn-lt"/>
                <a:cs typeface="+mn-lt"/>
              </a:rPr>
              <a:t>Available at: </a:t>
            </a:r>
            <a:r>
              <a:rPr lang="en-GB">
                <a:ea typeface="+mn-lt"/>
                <a:cs typeface="+mn-lt"/>
                <a:hlinkClick r:id="rId5"/>
              </a:rPr>
              <a:t>https://www.gov.wales/the-visitor-levy-how-we-can-all-benefit</a:t>
            </a:r>
            <a:r>
              <a:rPr lang="en-GB">
                <a:ea typeface="+mn-lt"/>
                <a:cs typeface="+mn-lt"/>
              </a:rPr>
              <a:t>? </a:t>
            </a:r>
            <a:br>
              <a:rPr lang="en-GB">
                <a:ea typeface="+mn-lt"/>
                <a:cs typeface="+mn-lt"/>
              </a:rPr>
            </a:br>
            <a:r>
              <a:rPr lang="en-GB">
                <a:ea typeface="+mn-lt"/>
                <a:cs typeface="+mn-lt"/>
              </a:rPr>
              <a:t>(Accessed: 10 January 2026).</a:t>
            </a:r>
            <a:endParaRPr lang="en-GB"/>
          </a:p>
          <a:p>
            <a:r>
              <a:rPr lang="en-GB">
                <a:ea typeface="+mn-lt"/>
                <a:cs typeface="+mn-lt"/>
              </a:rPr>
              <a:t>Visit Wales / Welsh Government (2024) </a:t>
            </a:r>
            <a:r>
              <a:rPr lang="en-GB" i="1">
                <a:ea typeface="+mn-lt"/>
                <a:cs typeface="+mn-lt"/>
              </a:rPr>
              <a:t>A small contribution that could make a big difference – Legislation introduced to support a thriving, sustainable tourism industry in Wales.</a:t>
            </a:r>
            <a:r>
              <a:rPr lang="en-GB">
                <a:ea typeface="+mn-lt"/>
                <a:cs typeface="+mn-lt"/>
              </a:rPr>
              <a:t> </a:t>
            </a:r>
            <a:br>
              <a:rPr lang="en-GB">
                <a:ea typeface="+mn-lt"/>
                <a:cs typeface="+mn-lt"/>
              </a:rPr>
            </a:br>
            <a:r>
              <a:rPr lang="en-GB">
                <a:ea typeface="+mn-lt"/>
                <a:cs typeface="+mn-lt"/>
              </a:rPr>
              <a:t>Available at: </a:t>
            </a:r>
            <a:r>
              <a:rPr lang="en-GB">
                <a:ea typeface="+mn-lt"/>
                <a:cs typeface="+mn-lt"/>
                <a:hlinkClick r:id="rId6"/>
              </a:rPr>
              <a:t>https://media.service.gov.wales/news/a-small-contribution-that-could-make-a-big-difference-legislation-introduced-to-support-a-thriving-sustainable-tourism-industry-in-wales</a:t>
            </a:r>
            <a:r>
              <a:rPr lang="en-GB">
                <a:ea typeface="+mn-lt"/>
                <a:cs typeface="+mn-lt"/>
              </a:rPr>
              <a:t> </a:t>
            </a:r>
            <a:br>
              <a:rPr lang="en-GB">
                <a:ea typeface="+mn-lt"/>
                <a:cs typeface="+mn-lt"/>
              </a:rPr>
            </a:br>
            <a:r>
              <a:rPr lang="en-GB">
                <a:ea typeface="+mn-lt"/>
                <a:cs typeface="+mn-lt"/>
              </a:rPr>
              <a:t>(Accessed: 12 January 2026).</a:t>
            </a:r>
            <a:endParaRPr lang="en-GB"/>
          </a:p>
          <a:p>
            <a:r>
              <a:rPr lang="en-GB">
                <a:ea typeface="+mn-lt"/>
                <a:cs typeface="+mn-lt"/>
              </a:rPr>
              <a:t>World Atlas (n.d.) </a:t>
            </a:r>
            <a:r>
              <a:rPr lang="en-GB" i="1">
                <a:ea typeface="+mn-lt"/>
                <a:cs typeface="+mn-lt"/>
              </a:rPr>
              <a:t>Balearic Islands.</a:t>
            </a:r>
            <a:r>
              <a:rPr lang="en-GB">
                <a:ea typeface="+mn-lt"/>
                <a:cs typeface="+mn-lt"/>
              </a:rPr>
              <a:t> </a:t>
            </a:r>
            <a:br>
              <a:rPr lang="en-GB">
                <a:ea typeface="+mn-lt"/>
                <a:cs typeface="+mn-lt"/>
              </a:rPr>
            </a:br>
            <a:r>
              <a:rPr lang="en-GB">
                <a:ea typeface="+mn-lt"/>
                <a:cs typeface="+mn-lt"/>
              </a:rPr>
              <a:t>Available at: </a:t>
            </a:r>
            <a:r>
              <a:rPr lang="en-GB">
                <a:ea typeface="+mn-lt"/>
                <a:cs typeface="+mn-lt"/>
                <a:hlinkClick r:id="rId7"/>
              </a:rPr>
              <a:t>https://www.worldatlas.com/islands/balearic-islands.html</a:t>
            </a:r>
            <a:r>
              <a:rPr lang="en-GB">
                <a:ea typeface="+mn-lt"/>
                <a:cs typeface="+mn-lt"/>
              </a:rPr>
              <a:t> </a:t>
            </a:r>
            <a:br>
              <a:rPr lang="en-GB">
                <a:ea typeface="+mn-lt"/>
                <a:cs typeface="+mn-lt"/>
              </a:rPr>
            </a:br>
            <a:r>
              <a:rPr lang="en-GB">
                <a:ea typeface="+mn-lt"/>
                <a:cs typeface="+mn-lt"/>
              </a:rPr>
              <a:t>(Accessed: 11 January 2026).</a:t>
            </a:r>
            <a:endParaRPr lang="en-GB"/>
          </a:p>
          <a:p>
            <a:endParaRPr lang="en-GB"/>
          </a:p>
        </p:txBody>
      </p:sp>
    </p:spTree>
    <p:extLst>
      <p:ext uri="{BB962C8B-B14F-4D97-AF65-F5344CB8AC3E}">
        <p14:creationId xmlns:p14="http://schemas.microsoft.com/office/powerpoint/2010/main" val="9568222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8EE89E-91E0-5144-2E72-5668F99A8513}"/>
              </a:ext>
            </a:extLst>
          </p:cNvPr>
          <p:cNvSpPr>
            <a:spLocks noGrp="1"/>
          </p:cNvSpPr>
          <p:nvPr>
            <p:ph type="title"/>
          </p:nvPr>
        </p:nvSpPr>
        <p:spPr/>
        <p:txBody>
          <a:bodyPr>
            <a:normAutofit/>
          </a:bodyPr>
          <a:lstStyle/>
          <a:p>
            <a:r>
              <a:rPr lang="en-GB"/>
              <a:t>Political/ competition - against speaker two</a:t>
            </a:r>
          </a:p>
        </p:txBody>
      </p:sp>
      <p:sp>
        <p:nvSpPr>
          <p:cNvPr id="3" name="Content Placeholder 2">
            <a:extLst>
              <a:ext uri="{FF2B5EF4-FFF2-40B4-BE49-F238E27FC236}">
                <a16:creationId xmlns:a16="http://schemas.microsoft.com/office/drawing/2014/main" id="{623206BA-CA8D-8411-2C69-4E0FB2B8D746}"/>
              </a:ext>
            </a:extLst>
          </p:cNvPr>
          <p:cNvSpPr>
            <a:spLocks noGrp="1"/>
          </p:cNvSpPr>
          <p:nvPr>
            <p:ph idx="1"/>
          </p:nvPr>
        </p:nvSpPr>
        <p:spPr/>
        <p:txBody>
          <a:bodyPr vert="horz" lIns="91440" tIns="45720" rIns="91440" bIns="45720" rtlCol="0" anchor="t">
            <a:normAutofit/>
          </a:bodyPr>
          <a:lstStyle/>
          <a:p>
            <a:r>
              <a:rPr lang="en-GB"/>
              <a:t>Wales loses out to England/ Scotland that don’t have the levy.</a:t>
            </a:r>
          </a:p>
          <a:p>
            <a:endParaRPr lang="en-GB"/>
          </a:p>
          <a:p>
            <a:endParaRPr lang="en-GB"/>
          </a:p>
        </p:txBody>
      </p:sp>
    </p:spTree>
    <p:extLst>
      <p:ext uri="{BB962C8B-B14F-4D97-AF65-F5344CB8AC3E}">
        <p14:creationId xmlns:p14="http://schemas.microsoft.com/office/powerpoint/2010/main" val="308669184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E27752-0164-0F9F-69F9-81FE4636E4F5}"/>
              </a:ext>
            </a:extLst>
          </p:cNvPr>
          <p:cNvSpPr>
            <a:spLocks noGrp="1"/>
          </p:cNvSpPr>
          <p:nvPr>
            <p:ph type="title"/>
          </p:nvPr>
        </p:nvSpPr>
        <p:spPr>
          <a:xfrm>
            <a:off x="599506" y="365125"/>
            <a:ext cx="10515600" cy="1325563"/>
          </a:xfrm>
        </p:spPr>
        <p:txBody>
          <a:bodyPr>
            <a:normAutofit fontScale="90000"/>
          </a:bodyPr>
          <a:lstStyle/>
          <a:p>
            <a:br>
              <a:rPr lang="en-GB"/>
            </a:br>
            <a:r>
              <a:rPr lang="en-GB"/>
              <a:t>Social/ community drawbacks</a:t>
            </a:r>
            <a:br>
              <a:rPr lang="en-GB"/>
            </a:br>
            <a:r>
              <a:rPr lang="en-GB"/>
              <a:t> against speaker three – less tourists </a:t>
            </a:r>
          </a:p>
        </p:txBody>
      </p:sp>
      <p:sp>
        <p:nvSpPr>
          <p:cNvPr id="3" name="Content Placeholder 2">
            <a:extLst>
              <a:ext uri="{FF2B5EF4-FFF2-40B4-BE49-F238E27FC236}">
                <a16:creationId xmlns:a16="http://schemas.microsoft.com/office/drawing/2014/main" id="{34A50667-E01A-433D-2484-902EDD895B7E}"/>
              </a:ext>
            </a:extLst>
          </p:cNvPr>
          <p:cNvSpPr>
            <a:spLocks noGrp="1"/>
          </p:cNvSpPr>
          <p:nvPr>
            <p:ph idx="1"/>
          </p:nvPr>
        </p:nvSpPr>
        <p:spPr>
          <a:xfrm>
            <a:off x="1163842" y="2214360"/>
            <a:ext cx="9386928" cy="4278516"/>
          </a:xfrm>
        </p:spPr>
        <p:txBody>
          <a:bodyPr/>
          <a:lstStyle/>
          <a:p>
            <a:r>
              <a:rPr lang="en-GB"/>
              <a:t>Unfair costs on families, discourages repeat visitors </a:t>
            </a:r>
          </a:p>
        </p:txBody>
      </p:sp>
    </p:spTree>
    <p:extLst>
      <p:ext uri="{BB962C8B-B14F-4D97-AF65-F5344CB8AC3E}">
        <p14:creationId xmlns:p14="http://schemas.microsoft.com/office/powerpoint/2010/main" val="9434361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8991669DF84244A81B93216713AC0FD" ma:contentTypeVersion="5" ma:contentTypeDescription="Create a new document." ma:contentTypeScope="" ma:versionID="fea90bb57c9b3bea876a5e893ff54da0">
  <xsd:schema xmlns:xsd="http://www.w3.org/2001/XMLSchema" xmlns:xs="http://www.w3.org/2001/XMLSchema" xmlns:p="http://schemas.microsoft.com/office/2006/metadata/properties" xmlns:ns3="901b7179-a49d-4669-ab88-101a0e80079b" targetNamespace="http://schemas.microsoft.com/office/2006/metadata/properties" ma:root="true" ma:fieldsID="5eb9c5d897af64a545e600c37f937cc0" ns3:_="">
    <xsd:import namespace="901b7179-a49d-4669-ab88-101a0e80079b"/>
    <xsd:element name="properties">
      <xsd:complexType>
        <xsd:sequence>
          <xsd:element name="documentManagement">
            <xsd:complexType>
              <xsd:all>
                <xsd:element ref="ns3:MediaServiceDateTaken" minOccurs="0"/>
                <xsd:element ref="ns3:_activity"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01b7179-a49d-4669-ab88-101a0e80079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_activity" ma:index="9" nillable="true" ma:displayName="_activity" ma:hidden="true" ma:internalName="_activity">
      <xsd:simpleType>
        <xsd:restriction base="dms:Note"/>
      </xsd:simpleType>
    </xsd:element>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SearchProperties" ma:index="12"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901b7179-a49d-4669-ab88-101a0e80079b" xsi:nil="true"/>
  </documentManagement>
</p:properties>
</file>

<file path=customXml/itemProps1.xml><?xml version="1.0" encoding="utf-8"?>
<ds:datastoreItem xmlns:ds="http://schemas.openxmlformats.org/officeDocument/2006/customXml" ds:itemID="{7D755267-E671-4831-BCBB-194942D6FBC1}">
  <ds:schemaRefs>
    <ds:schemaRef ds:uri="901b7179-a49d-4669-ab88-101a0e80079b"/>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customXml/itemProps2.xml><?xml version="1.0" encoding="utf-8"?>
<ds:datastoreItem xmlns:ds="http://schemas.openxmlformats.org/officeDocument/2006/customXml" ds:itemID="{CCF20712-F8EA-448F-BB96-D3F0C338DFCE}">
  <ds:schemaRefs>
    <ds:schemaRef ds:uri="http://schemas.microsoft.com/sharepoint/v3/contenttype/forms"/>
  </ds:schemaRefs>
</ds:datastoreItem>
</file>

<file path=customXml/itemProps3.xml><?xml version="1.0" encoding="utf-8"?>
<ds:datastoreItem xmlns:ds="http://schemas.openxmlformats.org/officeDocument/2006/customXml" ds:itemID="{1C650441-756C-47FB-8BBF-59E5A9F0E578}">
  <ds:schemaRefs>
    <ds:schemaRef ds:uri="901b7179-a49d-4669-ab88-101a0e80079b"/>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38</Slides>
  <Notes>4</Notes>
  <HiddenSlides>0</HiddenSlides>
  <ScaleCrop>false</ScaleCrop>
  <HeadingPairs>
    <vt:vector size="4" baseType="variant">
      <vt:variant>
        <vt:lpstr>Theme</vt:lpstr>
      </vt:variant>
      <vt:variant>
        <vt:i4>1</vt:i4>
      </vt:variant>
      <vt:variant>
        <vt:lpstr>Slide Titles</vt:lpstr>
      </vt:variant>
      <vt:variant>
        <vt:i4>38</vt:i4>
      </vt:variant>
    </vt:vector>
  </HeadingPairs>
  <TitlesOfParts>
    <vt:vector size="39" baseType="lpstr">
      <vt:lpstr>Office Theme</vt:lpstr>
      <vt:lpstr>”Wales should implement a tourism levy.”</vt:lpstr>
      <vt:lpstr>PowerPoint Presentation</vt:lpstr>
      <vt:lpstr>What is the Welsh tourism levy?</vt:lpstr>
      <vt:lpstr>How the levy will work</vt:lpstr>
      <vt:lpstr>PowerPoint Presentation</vt:lpstr>
      <vt:lpstr>Debate structure</vt:lpstr>
      <vt:lpstr>Debate rules</vt:lpstr>
      <vt:lpstr>PowerPoint Presentation</vt:lpstr>
      <vt:lpstr>What positive economic improvements will the tourism levy fund?</vt:lpstr>
      <vt:lpstr>Investment in Public Infrastructure</vt:lpstr>
      <vt:lpstr>Employment Opportunities</vt:lpstr>
      <vt:lpstr>Environmental and Sustainable benefits</vt:lpstr>
      <vt:lpstr>Tourism Levy Rates UK and Worldwide</vt:lpstr>
      <vt:lpstr>Conclusion</vt:lpstr>
      <vt:lpstr>Reference List</vt:lpstr>
      <vt:lpstr>Making tourists question themselves if Wales is worth the visit </vt:lpstr>
      <vt:lpstr>Hurting Small Businesses</vt:lpstr>
      <vt:lpstr>Job losses and Reduced working hours</vt:lpstr>
      <vt:lpstr>Example- Trecco Bay  in Porthcawl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Why It Matters for the Environment</vt:lpstr>
      <vt:lpstr>Sustainable Tourism Requires Environmental Management </vt:lpstr>
      <vt:lpstr>Funding Sustainability &amp; Environmental Projects</vt:lpstr>
      <vt:lpstr>Maintaining Nature &amp; Habitats</vt:lpstr>
      <vt:lpstr>Encourages Responsible &amp; Sustainable Tourism</vt:lpstr>
      <vt:lpstr>In Conclusion </vt:lpstr>
      <vt:lpstr>Reference List</vt:lpstr>
      <vt:lpstr>Political/ competition - against speaker two</vt:lpstr>
      <vt:lpstr> Social/ community drawbacks  against speaker three – less tourists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”Wales should implement a tourism levy.”</dc:title>
  <dc:creator>Chloe Tozer (2502353)</dc:creator>
  <cp:revision>3</cp:revision>
  <dcterms:created xsi:type="dcterms:W3CDTF">2025-12-11T11:05:30Z</dcterms:created>
  <dcterms:modified xsi:type="dcterms:W3CDTF">2026-01-12T21:57:10Z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0x01010028991669DF84244A81B93216713AC0FD</vt:lpwstr>
  </property>
</Properties>
</file>