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920" r:id="rId1"/>
  </p:sldMasterIdLst>
  <p:notesMasterIdLst>
    <p:notesMasterId r:id="rId44"/>
  </p:notesMasterIdLst>
  <p:handoutMasterIdLst>
    <p:handoutMasterId r:id="rId45"/>
  </p:handoutMasterIdLst>
  <p:sldIdLst>
    <p:sldId id="271" r:id="rId2"/>
    <p:sldId id="463" r:id="rId3"/>
    <p:sldId id="601" r:id="rId4"/>
    <p:sldId id="515" r:id="rId5"/>
    <p:sldId id="490" r:id="rId6"/>
    <p:sldId id="555" r:id="rId7"/>
    <p:sldId id="518" r:id="rId8"/>
    <p:sldId id="556" r:id="rId9"/>
    <p:sldId id="539" r:id="rId10"/>
    <p:sldId id="546" r:id="rId11"/>
    <p:sldId id="557" r:id="rId12"/>
    <p:sldId id="558" r:id="rId13"/>
    <p:sldId id="559" r:id="rId14"/>
    <p:sldId id="560" r:id="rId15"/>
    <p:sldId id="598" r:id="rId16"/>
    <p:sldId id="561" r:id="rId17"/>
    <p:sldId id="562" r:id="rId18"/>
    <p:sldId id="563" r:id="rId19"/>
    <p:sldId id="599" r:id="rId20"/>
    <p:sldId id="564" r:id="rId21"/>
    <p:sldId id="565" r:id="rId22"/>
    <p:sldId id="541" r:id="rId23"/>
    <p:sldId id="549" r:id="rId24"/>
    <p:sldId id="547" r:id="rId25"/>
    <p:sldId id="548" r:id="rId26"/>
    <p:sldId id="566" r:id="rId27"/>
    <p:sldId id="567" r:id="rId28"/>
    <p:sldId id="542" r:id="rId29"/>
    <p:sldId id="554" r:id="rId30"/>
    <p:sldId id="550" r:id="rId31"/>
    <p:sldId id="551" r:id="rId32"/>
    <p:sldId id="600" r:id="rId33"/>
    <p:sldId id="596" r:id="rId34"/>
    <p:sldId id="590" r:id="rId35"/>
    <p:sldId id="571" r:id="rId36"/>
    <p:sldId id="580" r:id="rId37"/>
    <p:sldId id="591" r:id="rId38"/>
    <p:sldId id="592" r:id="rId39"/>
    <p:sldId id="593" r:id="rId40"/>
    <p:sldId id="594" r:id="rId41"/>
    <p:sldId id="595" r:id="rId42"/>
    <p:sldId id="399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79A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overlay val="0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Total Earnings: Winnings + Endorsements</c:v>
                </c:pt>
              </c:strCache>
            </c:strRef>
          </c:tx>
          <c:marker>
            <c:symbol val="none"/>
          </c:marker>
          <c:cat>
            <c:numRef>
              <c:f>Sheet1!$A$2:$A$20</c:f>
              <c:numCache>
                <c:formatCode>General</c:formatCode>
                <c:ptCount val="19"/>
                <c:pt idx="0">
                  <c:v>1996</c:v>
                </c:pt>
                <c:pt idx="1">
                  <c:v>1997</c:v>
                </c:pt>
                <c:pt idx="2">
                  <c:v>1998</c:v>
                </c:pt>
                <c:pt idx="3">
                  <c:v>1999</c:v>
                </c:pt>
                <c:pt idx="4">
                  <c:v>2000</c:v>
                </c:pt>
                <c:pt idx="5">
                  <c:v>2001</c:v>
                </c:pt>
                <c:pt idx="6">
                  <c:v>2002</c:v>
                </c:pt>
                <c:pt idx="7">
                  <c:v>2003</c:v>
                </c:pt>
                <c:pt idx="8">
                  <c:v>2004</c:v>
                </c:pt>
                <c:pt idx="9">
                  <c:v>2005</c:v>
                </c:pt>
                <c:pt idx="10">
                  <c:v>2006</c:v>
                </c:pt>
                <c:pt idx="11">
                  <c:v>2007</c:v>
                </c:pt>
                <c:pt idx="12">
                  <c:v>2008</c:v>
                </c:pt>
                <c:pt idx="13">
                  <c:v>2009</c:v>
                </c:pt>
                <c:pt idx="14">
                  <c:v>2010</c:v>
                </c:pt>
                <c:pt idx="15">
                  <c:v>2011</c:v>
                </c:pt>
                <c:pt idx="16">
                  <c:v>2012</c:v>
                </c:pt>
                <c:pt idx="17">
                  <c:v>2013</c:v>
                </c:pt>
                <c:pt idx="18">
                  <c:v>2014</c:v>
                </c:pt>
              </c:numCache>
            </c:numRef>
          </c:cat>
          <c:val>
            <c:numRef>
              <c:f>Sheet1!$B$2:$B$20</c:f>
              <c:numCache>
                <c:formatCode>"$"#,##0</c:formatCode>
                <c:ptCount val="19"/>
                <c:pt idx="0">
                  <c:v>13144060</c:v>
                </c:pt>
                <c:pt idx="1">
                  <c:v>21880831</c:v>
                </c:pt>
                <c:pt idx="2">
                  <c:v>29927946</c:v>
                </c:pt>
                <c:pt idx="3">
                  <c:v>34681625</c:v>
                </c:pt>
                <c:pt idx="4">
                  <c:v>49034530</c:v>
                </c:pt>
                <c:pt idx="5">
                  <c:v>63771562</c:v>
                </c:pt>
                <c:pt idx="6">
                  <c:v>75292188</c:v>
                </c:pt>
                <c:pt idx="7">
                  <c:v>83700288</c:v>
                </c:pt>
                <c:pt idx="8">
                  <c:v>89370407</c:v>
                </c:pt>
                <c:pt idx="9">
                  <c:v>86992739</c:v>
                </c:pt>
                <c:pt idx="10">
                  <c:v>98941827</c:v>
                </c:pt>
                <c:pt idx="11">
                  <c:v>122702706</c:v>
                </c:pt>
                <c:pt idx="12">
                  <c:v>117337626</c:v>
                </c:pt>
                <c:pt idx="13">
                  <c:v>121915196</c:v>
                </c:pt>
                <c:pt idx="14">
                  <c:v>74294116</c:v>
                </c:pt>
                <c:pt idx="15">
                  <c:v>64067059</c:v>
                </c:pt>
                <c:pt idx="16">
                  <c:v>86124386</c:v>
                </c:pt>
                <c:pt idx="17">
                  <c:v>83091508</c:v>
                </c:pt>
                <c:pt idx="18">
                  <c:v>55110775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224468128"/>
        <c:axId val="224468520"/>
      </c:lineChart>
      <c:catAx>
        <c:axId val="22446812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224468520"/>
        <c:crosses val="autoZero"/>
        <c:auto val="1"/>
        <c:lblAlgn val="ctr"/>
        <c:lblOffset val="100"/>
        <c:noMultiLvlLbl val="0"/>
      </c:catAx>
      <c:valAx>
        <c:axId val="224468520"/>
        <c:scaling>
          <c:orientation val="minMax"/>
        </c:scaling>
        <c:delete val="0"/>
        <c:axPos val="l"/>
        <c:majorGridlines/>
        <c:numFmt formatCode="&quot;$&quot;#,##0" sourceLinked="1"/>
        <c:majorTickMark val="out"/>
        <c:minorTickMark val="none"/>
        <c:tickLblPos val="nextTo"/>
        <c:crossAx val="22446812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95A452-7B8F-974B-9386-5F8ECE4F23FC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FD4B48-477E-FF48-85DE-02662FD130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770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55314-E129-124A-A0CB-BEA5D6B98D42}" type="datetimeFigureOut">
              <a:rPr lang="en-US" smtClean="0"/>
              <a:t>3/14/2017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1A1FE-138B-DE4E-8B87-77DD91E75F0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83864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21A1FE-138B-DE4E-8B87-77DD91E75F0B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9405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4B007FA-D723-884C-A1DA-E5E52282E648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922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B7DC11-531B-2E41-84A5-D063A2AF765C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640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406082-239B-4349-8F17-E8CA5FBDE7E2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441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2271DF-56D5-A249-94CD-E42FD3299AFA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214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F725F-6FDB-F14F-A4B1-B2E97204F704}" type="datetime1">
              <a:rPr lang="en-US" smtClean="0"/>
              <a:t>3/14/2017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1671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2F49DF-4ED8-AF41-9588-9E918099F160}" type="datetime1">
              <a:rPr lang="en-US" smtClean="0"/>
              <a:t>3/14/2017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8654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B3345-AC1D-B14F-A58A-A038FFF4EF9D}" type="datetime1">
              <a:rPr lang="en-US" smtClean="0"/>
              <a:t>3/14/2017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234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478FC-CC8B-3E46-A5CA-A4F6386F7CD2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157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69904-18D0-7D49-A0EA-DFF64B2CAACD}" type="datetime1">
              <a:rPr lang="en-US" smtClean="0"/>
              <a:t>3/14/2017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133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5128-6FEC-234B-B79F-D2B4D0D3F4D5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01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B297F-3ED2-D04B-A333-4B6FAFA39B4E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331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7484D-EBE6-E141-9C4E-0C1BC195F068}" type="datetime1">
              <a:rPr lang="en-US" smtClean="0"/>
              <a:t>3/14/2017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6234-319A-5947-8A1D-ADBD7113B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004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921" r:id="rId1"/>
    <p:sldLayoutId id="2147484922" r:id="rId2"/>
    <p:sldLayoutId id="2147484923" r:id="rId3"/>
    <p:sldLayoutId id="2147484924" r:id="rId4"/>
    <p:sldLayoutId id="2147484925" r:id="rId5"/>
    <p:sldLayoutId id="2147484926" r:id="rId6"/>
    <p:sldLayoutId id="2147484927" r:id="rId7"/>
    <p:sldLayoutId id="2147484928" r:id="rId8"/>
    <p:sldLayoutId id="2147484929" r:id="rId9"/>
    <p:sldLayoutId id="2147484930" r:id="rId10"/>
    <p:sldLayoutId id="21474849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5.emf"/><Relationship Id="rId4" Type="http://schemas.openxmlformats.org/officeDocument/2006/relationships/package" Target="../embeddings/Microsoft_Word_Document1.docx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1706880"/>
            <a:ext cx="7772400" cy="1233682"/>
          </a:xfrm>
        </p:spPr>
        <p:txBody>
          <a:bodyPr>
            <a:normAutofit fontScale="90000"/>
          </a:bodyPr>
          <a:lstStyle/>
          <a:p>
            <a:r>
              <a:rPr lang="en-CA" dirty="0"/>
              <a:t>Athlete Sponsorship, </a:t>
            </a:r>
            <a:br>
              <a:rPr lang="en-CA" dirty="0"/>
            </a:br>
            <a:r>
              <a:rPr lang="en-CA" dirty="0"/>
              <a:t>Endorsement, and Branding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95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-143377"/>
            <a:ext cx="8229600" cy="1143000"/>
          </a:xfrm>
        </p:spPr>
        <p:txBody>
          <a:bodyPr/>
          <a:lstStyle/>
          <a:p>
            <a:r>
              <a:rPr lang="en-US" dirty="0" smtClean="0"/>
              <a:t>The Athlete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6721" y="591924"/>
            <a:ext cx="8674471" cy="3505367"/>
          </a:xfrm>
        </p:spPr>
        <p:txBody>
          <a:bodyPr>
            <a:noAutofit/>
          </a:bodyPr>
          <a:lstStyle/>
          <a:p>
            <a:r>
              <a:rPr lang="en-US" dirty="0" smtClean="0"/>
              <a:t>Athletes are key to the sports industry:</a:t>
            </a:r>
          </a:p>
          <a:p>
            <a:pPr lvl="1"/>
            <a:r>
              <a:rPr lang="en-US" dirty="0" smtClean="0"/>
              <a:t>On-Field: as a brand and a player</a:t>
            </a:r>
          </a:p>
          <a:p>
            <a:pPr lvl="1"/>
            <a:r>
              <a:rPr lang="en-US" dirty="0" smtClean="0"/>
              <a:t>Off-Field: as a brand and an endorsee</a:t>
            </a:r>
          </a:p>
          <a:p>
            <a:r>
              <a:rPr lang="en-US" dirty="0" smtClean="0"/>
              <a:t>A professional athlete’s sport performance and personal brand can become a platform </a:t>
            </a:r>
            <a:r>
              <a:rPr lang="en-US" dirty="0"/>
              <a:t>that enables both the athlete and potential partners to pursue their own business and other objectives. </a:t>
            </a:r>
            <a:endParaRPr lang="en-US" dirty="0" smtClean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12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r>
              <a:rPr lang="en-GB" dirty="0" smtClean="0"/>
              <a:t>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Many corporations seek to build their brands and promote their financial and other interests through sponsorship / endorsement partnerships with athletes.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718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Athlete </a:t>
            </a:r>
            <a:br>
              <a:rPr lang="en-US" dirty="0" smtClean="0"/>
            </a:br>
            <a:r>
              <a:rPr lang="en-US" dirty="0" smtClean="0"/>
              <a:t>Sponsorship/Endorsement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782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5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782" y="550564"/>
            <a:ext cx="5943600" cy="46609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23578" y="5780564"/>
            <a:ext cx="61068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 – Direct Sponsorship Investment</a:t>
            </a:r>
          </a:p>
          <a:p>
            <a:r>
              <a:rPr lang="en-US" dirty="0" smtClean="0"/>
              <a:t>B – Indirect Sponsorship Investment / Activation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6903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Landscape of Athlete Endorsement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For a few elite </a:t>
            </a:r>
            <a:r>
              <a:rPr lang="en-US" dirty="0"/>
              <a:t>athletes, endorsement income is a significant part of their total compensation</a:t>
            </a:r>
            <a:r>
              <a:rPr lang="en-US" dirty="0" smtClean="0"/>
              <a:t>.</a:t>
            </a:r>
          </a:p>
          <a:p>
            <a:r>
              <a:rPr lang="en-US" dirty="0" smtClean="0"/>
              <a:t>Recall from Chapter </a:t>
            </a:r>
            <a:r>
              <a:rPr lang="en-US" dirty="0"/>
              <a:t>5, Exhibit </a:t>
            </a:r>
            <a:r>
              <a:rPr lang="en-US" dirty="0" smtClean="0"/>
              <a:t>5.3: Forbes</a:t>
            </a:r>
            <a:r>
              <a:rPr lang="en-US" dirty="0"/>
              <a:t>’ Top 100 Most Compensated Athletes in 2014. </a:t>
            </a:r>
            <a:endParaRPr lang="en-US" dirty="0" smtClean="0"/>
          </a:p>
          <a:p>
            <a:pPr lvl="1"/>
            <a:r>
              <a:rPr lang="en-US" dirty="0" smtClean="0"/>
              <a:t>Tennis players in the Top 100 average 73%</a:t>
            </a:r>
            <a:r>
              <a:rPr lang="en-US" dirty="0"/>
              <a:t> </a:t>
            </a:r>
            <a:r>
              <a:rPr lang="en-US" dirty="0" smtClean="0"/>
              <a:t>of compensation from endorsements</a:t>
            </a:r>
          </a:p>
          <a:p>
            <a:pPr lvl="1"/>
            <a:r>
              <a:rPr lang="en-US" dirty="0" smtClean="0"/>
              <a:t>Golfers in </a:t>
            </a:r>
            <a:r>
              <a:rPr lang="en-US" dirty="0"/>
              <a:t>the Top </a:t>
            </a:r>
            <a:r>
              <a:rPr lang="en-US" dirty="0" smtClean="0"/>
              <a:t>100 </a:t>
            </a:r>
            <a:r>
              <a:rPr lang="en-US" dirty="0"/>
              <a:t>average </a:t>
            </a:r>
            <a:r>
              <a:rPr lang="en-US" dirty="0" smtClean="0"/>
              <a:t>66% </a:t>
            </a:r>
            <a:r>
              <a:rPr lang="en-US" dirty="0"/>
              <a:t>of compensation from </a:t>
            </a:r>
            <a:r>
              <a:rPr lang="en-US" dirty="0" smtClean="0"/>
              <a:t>endorsements</a:t>
            </a:r>
          </a:p>
          <a:p>
            <a:pPr lvl="1"/>
            <a:r>
              <a:rPr lang="en-US" dirty="0" smtClean="0"/>
              <a:t>NBA Players in </a:t>
            </a:r>
            <a:r>
              <a:rPr lang="en-US" dirty="0"/>
              <a:t>the Top </a:t>
            </a:r>
            <a:r>
              <a:rPr lang="en-US" dirty="0" smtClean="0"/>
              <a:t>100 </a:t>
            </a:r>
            <a:r>
              <a:rPr lang="en-US" dirty="0"/>
              <a:t>average </a:t>
            </a:r>
            <a:r>
              <a:rPr lang="en-US" dirty="0" smtClean="0"/>
              <a:t>24% </a:t>
            </a:r>
            <a:r>
              <a:rPr lang="en-US" dirty="0"/>
              <a:t>of compensation from </a:t>
            </a:r>
            <a:r>
              <a:rPr lang="en-US" dirty="0" smtClean="0"/>
              <a:t>endorsements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8243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560" y="388320"/>
            <a:ext cx="7636890" cy="6329531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407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Increasing Magnitude of Athlete Endorsements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Case of Nike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222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16736"/>
          </a:xfrm>
        </p:spPr>
        <p:txBody>
          <a:bodyPr/>
          <a:lstStyle/>
          <a:p>
            <a:r>
              <a:rPr lang="en-US" dirty="0" smtClean="0"/>
              <a:t>Nike Athlete Sponsorship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9</a:t>
            </a:fld>
            <a:endParaRPr lang="en-US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7726169"/>
              </p:ext>
            </p:extLst>
          </p:nvPr>
        </p:nvGraphicFramePr>
        <p:xfrm>
          <a:off x="457200" y="1498213"/>
          <a:ext cx="8382000" cy="345122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6" name="Document" r:id="rId4" imgW="8382000" imgH="2946400" progId="Word.Document.12">
                  <p:embed/>
                </p:oleObj>
              </mc:Choice>
              <mc:Fallback>
                <p:oleObj name="Document" r:id="rId4" imgW="8382000" imgH="29464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7200" y="1498213"/>
                        <a:ext cx="8382000" cy="345122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688387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Nike Athlete Sponsorship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10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4248" y="1744469"/>
            <a:ext cx="6486273" cy="4753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5539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Deliverables to Athletes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Annual </a:t>
            </a:r>
            <a:r>
              <a:rPr lang="en-US" dirty="0"/>
              <a:t>financial </a:t>
            </a:r>
            <a:r>
              <a:rPr lang="en-US" dirty="0" smtClean="0"/>
              <a:t>payment</a:t>
            </a:r>
          </a:p>
          <a:p>
            <a:r>
              <a:rPr lang="en-US" dirty="0" smtClean="0"/>
              <a:t>Revenue </a:t>
            </a:r>
            <a:r>
              <a:rPr lang="en-US" dirty="0"/>
              <a:t>share of </a:t>
            </a:r>
            <a:r>
              <a:rPr lang="en-US" dirty="0" smtClean="0"/>
              <a:t>merchandise</a:t>
            </a:r>
          </a:p>
          <a:p>
            <a:r>
              <a:rPr lang="en-US" dirty="0" smtClean="0"/>
              <a:t>Appearance money</a:t>
            </a:r>
          </a:p>
          <a:p>
            <a:r>
              <a:rPr lang="en-US" dirty="0" smtClean="0"/>
              <a:t>Apparel </a:t>
            </a:r>
            <a:r>
              <a:rPr lang="en-US" dirty="0"/>
              <a:t>and </a:t>
            </a:r>
            <a:r>
              <a:rPr lang="en-US" dirty="0" smtClean="0"/>
              <a:t>equipment</a:t>
            </a:r>
          </a:p>
          <a:p>
            <a:r>
              <a:rPr lang="en-US" dirty="0" smtClean="0"/>
              <a:t>Support </a:t>
            </a:r>
            <a:r>
              <a:rPr lang="en-US" dirty="0"/>
              <a:t>“while on the road” at </a:t>
            </a:r>
            <a:r>
              <a:rPr lang="en-US" dirty="0" smtClean="0"/>
              <a:t>tournaments (e.g., housing at a major event)</a:t>
            </a:r>
          </a:p>
          <a:p>
            <a:r>
              <a:rPr lang="en-US" dirty="0" smtClean="0"/>
              <a:t>Brand association: being a Nike or Under </a:t>
            </a:r>
            <a:r>
              <a:rPr lang="en-US" dirty="0" err="1" smtClean="0"/>
              <a:t>Armour</a:t>
            </a:r>
            <a:r>
              <a:rPr lang="en-US" dirty="0" smtClean="0"/>
              <a:t>-endorsed athlete brings with it status; in same ‘house’ as Jordan, Jeter, Ronaldo, etc.</a:t>
            </a:r>
          </a:p>
          <a:p>
            <a:pPr lvl="1"/>
            <a:r>
              <a:rPr lang="en-US" dirty="0" smtClean="0"/>
              <a:t>Can the athlete’s agent develop a consistent set of brand affiliations?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7764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Sponsor Benefits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Corporate </a:t>
            </a:r>
            <a:r>
              <a:rPr lang="en-US" dirty="0"/>
              <a:t>revenues </a:t>
            </a:r>
            <a:r>
              <a:rPr lang="en-US" dirty="0" smtClean="0"/>
              <a:t>from sales</a:t>
            </a:r>
          </a:p>
          <a:p>
            <a:r>
              <a:rPr lang="en-US" dirty="0" smtClean="0"/>
              <a:t>Brand building</a:t>
            </a:r>
          </a:p>
          <a:p>
            <a:r>
              <a:rPr lang="en-US" dirty="0" smtClean="0"/>
              <a:t>Increases awareness</a:t>
            </a:r>
            <a:endParaRPr lang="en-US" dirty="0"/>
          </a:p>
          <a:p>
            <a:r>
              <a:rPr lang="en-US" dirty="0" smtClean="0"/>
              <a:t>Reinforces </a:t>
            </a:r>
            <a:r>
              <a:rPr lang="en-US" dirty="0"/>
              <a:t>or </a:t>
            </a:r>
            <a:r>
              <a:rPr lang="en-US" dirty="0" smtClean="0"/>
              <a:t>repositions a brand </a:t>
            </a:r>
            <a:r>
              <a:rPr lang="en-US" dirty="0"/>
              <a:t>by transferring images from the selected athlete to </a:t>
            </a:r>
            <a:r>
              <a:rPr lang="en-US" dirty="0" smtClean="0"/>
              <a:t>the brand</a:t>
            </a:r>
          </a:p>
          <a:p>
            <a:r>
              <a:rPr lang="en-US" dirty="0" smtClean="0"/>
              <a:t>Involvement/showcase of athlete in product development </a:t>
            </a:r>
          </a:p>
          <a:p>
            <a:r>
              <a:rPr lang="en-US" dirty="0" smtClean="0"/>
              <a:t>Involvement of athlete with employees and events of sponsor (e.g., Nike brings athletes to campus; Callaway uses its golfers to play with major retail partners)</a:t>
            </a:r>
          </a:p>
          <a:p>
            <a:r>
              <a:rPr lang="en-US" dirty="0" smtClean="0"/>
              <a:t>Ability to target other athletes in the same sport</a:t>
            </a:r>
          </a:p>
          <a:p>
            <a:r>
              <a:rPr lang="en-US" dirty="0" smtClean="0"/>
              <a:t>Gives credibility to products/services</a:t>
            </a:r>
          </a:p>
          <a:p>
            <a:r>
              <a:rPr lang="en-US" dirty="0" smtClean="0"/>
              <a:t>Reaches global markets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7764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Sponsor Risk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Athlete declines in </a:t>
            </a:r>
            <a:r>
              <a:rPr lang="en-US" dirty="0"/>
              <a:t>ability to </a:t>
            </a:r>
            <a:r>
              <a:rPr lang="en-US" dirty="0" smtClean="0"/>
              <a:t>perform from age or ability</a:t>
            </a:r>
          </a:p>
          <a:p>
            <a:r>
              <a:rPr lang="en-US" dirty="0" smtClean="0"/>
              <a:t>Athlete reduced </a:t>
            </a:r>
            <a:r>
              <a:rPr lang="en-US" dirty="0"/>
              <a:t>passion to totally commit the hours and mindshare to staying at the elite level.</a:t>
            </a:r>
          </a:p>
          <a:p>
            <a:r>
              <a:rPr lang="en-US" dirty="0" smtClean="0"/>
              <a:t>Athlete injury</a:t>
            </a:r>
          </a:p>
          <a:p>
            <a:r>
              <a:rPr lang="en-US" dirty="0" smtClean="0"/>
              <a:t>Athlete off</a:t>
            </a:r>
            <a:r>
              <a:rPr lang="en-US" dirty="0"/>
              <a:t>-the-field “bad” </a:t>
            </a:r>
            <a:r>
              <a:rPr lang="en-US" dirty="0" smtClean="0"/>
              <a:t>behavior</a:t>
            </a:r>
            <a:endParaRPr lang="en-US" dirty="0"/>
          </a:p>
          <a:p>
            <a:r>
              <a:rPr lang="en-US" dirty="0" smtClean="0"/>
              <a:t>Athlete off</a:t>
            </a:r>
            <a:r>
              <a:rPr lang="en-US" dirty="0"/>
              <a:t>-the-field </a:t>
            </a:r>
            <a:r>
              <a:rPr lang="en-US" dirty="0" smtClean="0"/>
              <a:t>illegal risk behaviors </a:t>
            </a:r>
            <a:r>
              <a:rPr lang="en-US" dirty="0"/>
              <a:t>include arrests for drunken behavior or DUI, partner abuse, and carrying arms without a permit. </a:t>
            </a:r>
            <a:endParaRPr lang="en-US" dirty="0" smtClean="0"/>
          </a:p>
          <a:p>
            <a:r>
              <a:rPr lang="en-US" dirty="0" smtClean="0"/>
              <a:t>Athlete sports-related </a:t>
            </a:r>
            <a:r>
              <a:rPr lang="en-US" dirty="0"/>
              <a:t>“bad” behavior </a:t>
            </a:r>
            <a:r>
              <a:rPr lang="en-US" dirty="0" smtClean="0"/>
              <a:t>includes doping, fixing games, </a:t>
            </a:r>
            <a:r>
              <a:rPr lang="en-US" dirty="0"/>
              <a:t>targeting opposing players with intent to inflict physical harm, and “fixing” games associated with payments from gambling syndicates.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306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Sponsor-Side Risk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Change </a:t>
            </a:r>
            <a:r>
              <a:rPr lang="en-US" dirty="0"/>
              <a:t>in company strategy making the sponsorship agreement less attractive. </a:t>
            </a:r>
          </a:p>
          <a:p>
            <a:r>
              <a:rPr lang="en-US" dirty="0" smtClean="0"/>
              <a:t>Poor </a:t>
            </a:r>
            <a:r>
              <a:rPr lang="en-US" dirty="0"/>
              <a:t>execution by the company or its </a:t>
            </a:r>
            <a:r>
              <a:rPr lang="en-US" dirty="0" smtClean="0"/>
              <a:t>agencies in activating the sponsorship. </a:t>
            </a:r>
            <a:endParaRPr lang="en-US" dirty="0"/>
          </a:p>
          <a:p>
            <a:r>
              <a:rPr lang="en-US" dirty="0"/>
              <a:t>Companies should be both (a) engaged in very careful risk assessment before signing a contract, and (b) then invest resources in risk monitoring and </a:t>
            </a:r>
            <a:r>
              <a:rPr lang="en-US" dirty="0" smtClean="0"/>
              <a:t>risk-reducing </a:t>
            </a:r>
            <a:r>
              <a:rPr lang="en-US" dirty="0"/>
              <a:t>activities with its player endorsement contracts.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1138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6250" y="317770"/>
            <a:ext cx="9144000" cy="1600200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US" sz="4000" dirty="0" smtClean="0"/>
              <a:t>Sponsor</a:t>
            </a:r>
            <a:r>
              <a:rPr lang="en-US" sz="4000" dirty="0"/>
              <a:t> </a:t>
            </a:r>
            <a:r>
              <a:rPr lang="en-US" sz="4000" dirty="0" smtClean="0"/>
              <a:t>Risk: </a:t>
            </a:r>
            <a:br>
              <a:rPr lang="en-US" sz="4000" dirty="0" smtClean="0"/>
            </a:br>
            <a:r>
              <a:rPr lang="en-US" sz="4000" dirty="0" smtClean="0"/>
              <a:t>What is Good Risk for some brands is Bad Risk for others</a:t>
            </a:r>
            <a:endParaRPr lang="en-US" sz="40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15</a:t>
            </a:fld>
            <a:endParaRPr lang="en-US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396648"/>
              </p:ext>
            </p:extLst>
          </p:nvPr>
        </p:nvGraphicFramePr>
        <p:xfrm>
          <a:off x="733222" y="2261206"/>
          <a:ext cx="7810056" cy="393192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63988"/>
                <a:gridCol w="2828142"/>
                <a:gridCol w="3017926"/>
              </a:tblGrid>
              <a:tr h="370840"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Safe Athlete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Edgy Athlete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Safe Brand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Natura</a:t>
                      </a:r>
                      <a:r>
                        <a:rPr lang="en-US" sz="2400" baseline="0" dirty="0" smtClean="0"/>
                        <a:t>l fit between a clean company/brand and a similar athlete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Not normally a </a:t>
                      </a:r>
                    </a:p>
                    <a:p>
                      <a:r>
                        <a:rPr lang="en-US" sz="2400" dirty="0" smtClean="0"/>
                        <a:t>good fit</a:t>
                      </a:r>
                      <a:endParaRPr lang="en-US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Edgy Brand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Not normally a good fit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 smtClean="0"/>
                        <a:t>Gen</a:t>
                      </a:r>
                      <a:r>
                        <a:rPr lang="en-US" sz="2400" baseline="0" dirty="0" smtClean="0"/>
                        <a:t> X Brand Appeals, where they can tolerate some ‘light’ controversy 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50998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22313" y="2020389"/>
            <a:ext cx="7772400" cy="1098641"/>
          </a:xfrm>
        </p:spPr>
        <p:txBody>
          <a:bodyPr/>
          <a:lstStyle/>
          <a:p>
            <a:r>
              <a:rPr lang="en-US" dirty="0" smtClean="0"/>
              <a:t>Athlete Decision Making?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Is Sponsorship For Me?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563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Athlete Decisions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 </a:t>
            </a:r>
            <a:r>
              <a:rPr lang="en-US" dirty="0" smtClean="0"/>
              <a:t>Is Sponsorship/endorsement </a:t>
            </a:r>
            <a:r>
              <a:rPr lang="en-US" dirty="0"/>
              <a:t>of interest?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r>
              <a:rPr lang="en-US" dirty="0" smtClean="0"/>
              <a:t>Is Sponsorship/endorsement </a:t>
            </a:r>
            <a:r>
              <a:rPr lang="en-US" dirty="0"/>
              <a:t>highly </a:t>
            </a:r>
            <a:r>
              <a:rPr lang="en-US" dirty="0" smtClean="0"/>
              <a:t>unlikely, </a:t>
            </a:r>
            <a:r>
              <a:rPr lang="en-US" dirty="0"/>
              <a:t>even if of interest?</a:t>
            </a:r>
          </a:p>
          <a:p>
            <a:endParaRPr lang="en-US" dirty="0"/>
          </a:p>
          <a:p>
            <a:r>
              <a:rPr lang="en-US" dirty="0" smtClean="0"/>
              <a:t>Note that some athletes (e.g., boxer Floyd </a:t>
            </a:r>
            <a:r>
              <a:rPr lang="en-US" dirty="0" err="1" smtClean="0"/>
              <a:t>Mayweather</a:t>
            </a:r>
            <a:r>
              <a:rPr lang="en-US" dirty="0" smtClean="0"/>
              <a:t>) opt to put limited attention towards finding sponsorship/endorsement opportunities.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2965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Athlete Attributes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smtClean="0"/>
              <a:t>On-The-Field</a:t>
            </a:r>
          </a:p>
          <a:p>
            <a:pPr lvl="1"/>
            <a:r>
              <a:rPr lang="en-US" dirty="0" smtClean="0"/>
              <a:t>Performance</a:t>
            </a:r>
          </a:p>
          <a:p>
            <a:pPr lvl="1"/>
            <a:r>
              <a:rPr lang="en-US" dirty="0" smtClean="0"/>
              <a:t>Potential for High Performance</a:t>
            </a:r>
          </a:p>
          <a:p>
            <a:pPr lvl="1"/>
            <a:r>
              <a:rPr lang="en-US" dirty="0" smtClean="0"/>
              <a:t>Sport Specificity</a:t>
            </a:r>
          </a:p>
          <a:p>
            <a:pPr lvl="1"/>
            <a:r>
              <a:rPr lang="en-US" dirty="0" smtClean="0"/>
              <a:t>Playing Style</a:t>
            </a:r>
          </a:p>
          <a:p>
            <a:r>
              <a:rPr lang="en-US" dirty="0" smtClean="0"/>
              <a:t>Off-The-Field</a:t>
            </a:r>
          </a:p>
          <a:p>
            <a:pPr lvl="1"/>
            <a:r>
              <a:rPr lang="en-US" dirty="0" smtClean="0"/>
              <a:t>Character (Role Model versus Problems)</a:t>
            </a:r>
          </a:p>
          <a:p>
            <a:pPr lvl="1"/>
            <a:r>
              <a:rPr lang="en-US" dirty="0" smtClean="0"/>
              <a:t>Personality</a:t>
            </a:r>
          </a:p>
          <a:p>
            <a:pPr lvl="1"/>
            <a:r>
              <a:rPr lang="en-US" dirty="0" smtClean="0"/>
              <a:t>Physical Attractiveness</a:t>
            </a:r>
          </a:p>
          <a:p>
            <a:pPr lvl="1"/>
            <a:r>
              <a:rPr lang="en-US" dirty="0" smtClean="0"/>
              <a:t>Unique Attributes (</a:t>
            </a:r>
            <a:r>
              <a:rPr lang="en-US" dirty="0"/>
              <a:t>e.g., Troy </a:t>
            </a:r>
            <a:r>
              <a:rPr lang="en-US" dirty="0" err="1" smtClean="0"/>
              <a:t>Polamalu’s</a:t>
            </a:r>
            <a:r>
              <a:rPr lang="en-US" dirty="0" smtClean="0"/>
              <a:t> long hair and shampoo sponsor)</a:t>
            </a:r>
          </a:p>
          <a:p>
            <a:r>
              <a:rPr lang="en-US" dirty="0" smtClean="0"/>
              <a:t>Other Attributes</a:t>
            </a:r>
          </a:p>
          <a:p>
            <a:pPr lvl="1"/>
            <a:r>
              <a:rPr lang="en-US" dirty="0" smtClean="0"/>
              <a:t>Being on a winning team</a:t>
            </a:r>
          </a:p>
          <a:p>
            <a:pPr lvl="1"/>
            <a:r>
              <a:rPr lang="en-US" dirty="0" smtClean="0"/>
              <a:t>Track record of past sponsored athletes from same league, club, sport</a:t>
            </a:r>
          </a:p>
          <a:p>
            <a:pPr lvl="1"/>
            <a:r>
              <a:rPr lang="en-US" dirty="0" smtClean="0"/>
              <a:t>Market Size and Influence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5786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600200"/>
          </a:xfrm>
        </p:spPr>
        <p:txBody>
          <a:bodyPr/>
          <a:lstStyle/>
          <a:p>
            <a:r>
              <a:rPr lang="en-US" dirty="0" smtClean="0"/>
              <a:t>Case of Richard Sherman Stanford / Seattle Seahawks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Standout high school athlete from Compton, California</a:t>
            </a:r>
          </a:p>
          <a:p>
            <a:r>
              <a:rPr lang="en-US" dirty="0" smtClean="0"/>
              <a:t>Member of Stanford football team with much success as cornerback </a:t>
            </a:r>
          </a:p>
          <a:p>
            <a:r>
              <a:rPr lang="en-US" dirty="0" smtClean="0"/>
              <a:t>Built a high profile reputation after only four years in the NFL</a:t>
            </a:r>
            <a:r>
              <a:rPr lang="en-US" dirty="0"/>
              <a:t> </a:t>
            </a:r>
            <a:r>
              <a:rPr lang="en-US" dirty="0" smtClean="0"/>
              <a:t>(with the Seattle Seahawks)</a:t>
            </a:r>
          </a:p>
          <a:p>
            <a:r>
              <a:rPr lang="en-US" dirty="0" smtClean="0"/>
              <a:t>Extreme self confidence has made him a ‘standout’</a:t>
            </a:r>
          </a:p>
          <a:p>
            <a:r>
              <a:rPr lang="en-US" dirty="0" smtClean="0"/>
              <a:t>Won Super Bowl with Seattle</a:t>
            </a:r>
          </a:p>
          <a:p>
            <a:r>
              <a:rPr lang="en-US" dirty="0" smtClean="0"/>
              <a:t>Endorsements in </a:t>
            </a:r>
            <a:r>
              <a:rPr lang="en-US" dirty="0"/>
              <a:t>his career: </a:t>
            </a:r>
            <a:r>
              <a:rPr lang="en-US" dirty="0" smtClean="0"/>
              <a:t>Neff, BODYARMOR</a:t>
            </a:r>
            <a:r>
              <a:rPr lang="en-US" dirty="0"/>
              <a:t>, </a:t>
            </a:r>
            <a:r>
              <a:rPr lang="en-US" dirty="0" err="1"/>
              <a:t>Oberto</a:t>
            </a:r>
            <a:r>
              <a:rPr lang="en-US" dirty="0"/>
              <a:t>, </a:t>
            </a:r>
            <a:r>
              <a:rPr lang="en-US" dirty="0" smtClean="0"/>
              <a:t>and Nike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199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World’s Most Marketable Athletes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 View from Sport Pro Magazine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879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Criteria Used 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Value </a:t>
            </a:r>
            <a:r>
              <a:rPr lang="en-US" dirty="0"/>
              <a:t>for money</a:t>
            </a:r>
          </a:p>
          <a:p>
            <a:r>
              <a:rPr lang="en-US" dirty="0" smtClean="0"/>
              <a:t>Age</a:t>
            </a:r>
            <a:endParaRPr lang="en-US" dirty="0"/>
          </a:p>
          <a:p>
            <a:r>
              <a:rPr lang="en-US" dirty="0" smtClean="0"/>
              <a:t>Home </a:t>
            </a:r>
            <a:r>
              <a:rPr lang="en-US" dirty="0"/>
              <a:t>market</a:t>
            </a:r>
          </a:p>
          <a:p>
            <a:r>
              <a:rPr lang="en-US" dirty="0" smtClean="0"/>
              <a:t>Charisma</a:t>
            </a:r>
            <a:endParaRPr lang="en-US" dirty="0"/>
          </a:p>
          <a:p>
            <a:r>
              <a:rPr lang="en-US" dirty="0" smtClean="0"/>
              <a:t>Willingness </a:t>
            </a:r>
            <a:r>
              <a:rPr lang="en-US" dirty="0"/>
              <a:t>to be marketed</a:t>
            </a:r>
          </a:p>
          <a:p>
            <a:r>
              <a:rPr lang="en-US" dirty="0" smtClean="0"/>
              <a:t>Crossover appeal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Caution: note that Sport Pro Magazine focuses on athletes that may not be “fully endorsed at their market rates” (and note that their choices are open to debate).  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2371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Sports Pro 10 Most Marketable Athletes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22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9" y="1957160"/>
            <a:ext cx="8117499" cy="340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838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Sports Pro 10 Most Marketable Athletes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23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19" y="1862590"/>
            <a:ext cx="7859935" cy="3298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80953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Sports Pro 10 Most Marketable Athletes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24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370" y="2146299"/>
            <a:ext cx="7731153" cy="324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809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Sports Pro 10 Most Marketable Athletes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25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813" y="2146299"/>
            <a:ext cx="7666762" cy="3217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80953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Young Athletes on the List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477" y="2431795"/>
            <a:ext cx="9220140" cy="217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3155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22313" y="2002971"/>
            <a:ext cx="7772400" cy="1020264"/>
          </a:xfrm>
        </p:spPr>
        <p:txBody>
          <a:bodyPr/>
          <a:lstStyle/>
          <a:p>
            <a:r>
              <a:rPr lang="en-US" dirty="0" smtClean="0"/>
              <a:t>Athlete Brands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Building from Content in Chapter 10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0411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3778"/>
          </a:xfrm>
        </p:spPr>
        <p:txBody>
          <a:bodyPr/>
          <a:lstStyle/>
          <a:p>
            <a:r>
              <a:rPr lang="en-US" dirty="0" smtClean="0"/>
              <a:t>Davie Brown Index (DBI)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06978"/>
            <a:ext cx="8229600" cy="442578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EIGHT </a:t>
            </a:r>
            <a:r>
              <a:rPr lang="en-US" b="1" dirty="0"/>
              <a:t>ATTRIBUTES OF CELEBRITIES</a:t>
            </a:r>
          </a:p>
          <a:p>
            <a:endParaRPr lang="en-US" dirty="0"/>
          </a:p>
          <a:p>
            <a:r>
              <a:rPr lang="en-US" dirty="0" smtClean="0"/>
              <a:t>Awareness</a:t>
            </a:r>
          </a:p>
          <a:p>
            <a:r>
              <a:rPr lang="en-US" dirty="0" smtClean="0"/>
              <a:t>Appeal</a:t>
            </a:r>
          </a:p>
          <a:p>
            <a:r>
              <a:rPr lang="en-US" dirty="0" smtClean="0"/>
              <a:t>Aspiration</a:t>
            </a:r>
          </a:p>
          <a:p>
            <a:r>
              <a:rPr lang="en-US" dirty="0" smtClean="0"/>
              <a:t>Breakthrough</a:t>
            </a:r>
          </a:p>
          <a:p>
            <a:r>
              <a:rPr lang="en-US" dirty="0" smtClean="0"/>
              <a:t>Endorsement</a:t>
            </a:r>
          </a:p>
          <a:p>
            <a:r>
              <a:rPr lang="en-US" dirty="0" smtClean="0"/>
              <a:t>Influence</a:t>
            </a:r>
          </a:p>
          <a:p>
            <a:r>
              <a:rPr lang="en-US" dirty="0" smtClean="0"/>
              <a:t>Trendsetter</a:t>
            </a:r>
          </a:p>
          <a:p>
            <a:r>
              <a:rPr lang="en-US" dirty="0" smtClean="0"/>
              <a:t>Trust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SOURCE</a:t>
            </a:r>
            <a:r>
              <a:rPr lang="en-US" dirty="0"/>
              <a:t>: REPUCOM Internal Document 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28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457200" y="1230839"/>
            <a:ext cx="8086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Index developed to attract sponsorship/marketing advisory work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8387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3778"/>
          </a:xfrm>
        </p:spPr>
        <p:txBody>
          <a:bodyPr/>
          <a:lstStyle/>
          <a:p>
            <a:r>
              <a:rPr lang="en-US" dirty="0" smtClean="0"/>
              <a:t>Davie Brown Index (DBI)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29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999" y="1168139"/>
            <a:ext cx="7655727" cy="5228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672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3778"/>
          </a:xfrm>
        </p:spPr>
        <p:txBody>
          <a:bodyPr/>
          <a:lstStyle/>
          <a:p>
            <a:r>
              <a:rPr lang="en-US" dirty="0" smtClean="0"/>
              <a:t>Davie Brown Index (DBI)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30</a:t>
            </a:fld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732" y="1432410"/>
            <a:ext cx="7744614" cy="4498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8499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3778"/>
          </a:xfrm>
        </p:spPr>
        <p:txBody>
          <a:bodyPr/>
          <a:lstStyle/>
          <a:p>
            <a:r>
              <a:rPr lang="en-US" dirty="0" smtClean="0"/>
              <a:t>Davie Brown Index (DBI)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31</a:t>
            </a:fld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314" y="1469701"/>
            <a:ext cx="7643822" cy="4326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3900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0"/>
            <a:ext cx="9105252" cy="864206"/>
          </a:xfrm>
        </p:spPr>
        <p:txBody>
          <a:bodyPr/>
          <a:lstStyle/>
          <a:p>
            <a:r>
              <a:rPr lang="en-US" sz="4800" dirty="0" smtClean="0"/>
              <a:t>Tiger Woods Career Earnings</a:t>
            </a:r>
            <a:endParaRPr lang="en-US" sz="4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32</a:t>
            </a:fld>
            <a:endParaRPr lang="en-US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651722431"/>
              </p:ext>
            </p:extLst>
          </p:nvPr>
        </p:nvGraphicFramePr>
        <p:xfrm>
          <a:off x="327331" y="1099899"/>
          <a:ext cx="8523707" cy="525645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093275" y="3671311"/>
            <a:ext cx="1519599" cy="83099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/>
              <a:t>Infidelity scandal breaks Nov 25</a:t>
            </a:r>
            <a:r>
              <a:rPr lang="en-US" sz="1600" baseline="30000" dirty="0" smtClean="0"/>
              <a:t>th</a:t>
            </a:r>
            <a:r>
              <a:rPr lang="en-US" sz="1600" dirty="0" smtClean="0"/>
              <a:t>, 2009</a:t>
            </a:r>
            <a:endParaRPr lang="en-US" sz="1600" dirty="0"/>
          </a:p>
        </p:txBody>
      </p:sp>
      <p:cxnSp>
        <p:nvCxnSpPr>
          <p:cNvPr id="7" name="Straight Arrow Connector 6"/>
          <p:cNvCxnSpPr>
            <a:stCxn id="6" idx="0"/>
          </p:cNvCxnSpPr>
          <p:nvPr/>
        </p:nvCxnSpPr>
        <p:spPr>
          <a:xfrm flipV="1">
            <a:off x="5853075" y="2317645"/>
            <a:ext cx="759799" cy="13536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859973" y="6427505"/>
            <a:ext cx="2216941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Source: Golf Digest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5217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408" y="230800"/>
            <a:ext cx="8051558" cy="6451569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222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22313" y="2255520"/>
            <a:ext cx="7772400" cy="880926"/>
          </a:xfrm>
        </p:spPr>
        <p:txBody>
          <a:bodyPr/>
          <a:lstStyle/>
          <a:p>
            <a:r>
              <a:rPr lang="en-US" dirty="0" smtClean="0"/>
              <a:t>Amateur Athletes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Appendix 12-A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6126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CA" dirty="0" smtClean="0"/>
              <a:t>The Athlete Development Triangle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35</a:t>
            </a:fld>
            <a:endParaRPr lang="en-US"/>
          </a:p>
        </p:txBody>
      </p:sp>
      <p:sp>
        <p:nvSpPr>
          <p:cNvPr id="6" name="Isosceles Triangle 5"/>
          <p:cNvSpPr/>
          <p:nvPr/>
        </p:nvSpPr>
        <p:spPr>
          <a:xfrm>
            <a:off x="1066800" y="1693863"/>
            <a:ext cx="7004050" cy="4344987"/>
          </a:xfrm>
          <a:prstGeom prst="triangle">
            <a:avLst>
              <a:gd name="adj" fmla="val 49346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CA"/>
          </a:p>
        </p:txBody>
      </p:sp>
      <p:sp>
        <p:nvSpPr>
          <p:cNvPr id="16388" name="TextBox 6"/>
          <p:cNvSpPr txBox="1">
            <a:spLocks noChangeArrowheads="1"/>
          </p:cNvSpPr>
          <p:nvPr/>
        </p:nvSpPr>
        <p:spPr bwMode="auto">
          <a:xfrm>
            <a:off x="3284921" y="2146945"/>
            <a:ext cx="2660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dirty="0"/>
              <a:t>High Performance</a:t>
            </a:r>
          </a:p>
        </p:txBody>
      </p:sp>
      <p:sp>
        <p:nvSpPr>
          <p:cNvPr id="16389" name="TextBox 7"/>
          <p:cNvSpPr txBox="1">
            <a:spLocks noChangeArrowheads="1"/>
          </p:cNvSpPr>
          <p:nvPr/>
        </p:nvSpPr>
        <p:spPr bwMode="auto">
          <a:xfrm>
            <a:off x="3552404" y="3748054"/>
            <a:ext cx="211589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dirty="0"/>
              <a:t>Development</a:t>
            </a:r>
          </a:p>
        </p:txBody>
      </p:sp>
      <p:sp>
        <p:nvSpPr>
          <p:cNvPr id="16390" name="TextBox 8"/>
          <p:cNvSpPr txBox="1">
            <a:spLocks noChangeArrowheads="1"/>
          </p:cNvSpPr>
          <p:nvPr/>
        </p:nvSpPr>
        <p:spPr bwMode="auto">
          <a:xfrm>
            <a:off x="1911303" y="5573713"/>
            <a:ext cx="577681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r>
              <a:rPr lang="en-CA" dirty="0"/>
              <a:t>Participation – all ages, levels and forms</a:t>
            </a:r>
          </a:p>
        </p:txBody>
      </p:sp>
    </p:spTree>
    <p:extLst>
      <p:ext uri="{BB962C8B-B14F-4D97-AF65-F5344CB8AC3E}">
        <p14:creationId xmlns:p14="http://schemas.microsoft.com/office/powerpoint/2010/main" val="17709286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 Box 4"/>
          <p:cNvSpPr txBox="1">
            <a:spLocks noChangeArrowheads="1"/>
          </p:cNvSpPr>
          <p:nvPr/>
        </p:nvSpPr>
        <p:spPr bwMode="auto">
          <a:xfrm>
            <a:off x="2882899" y="1669362"/>
            <a:ext cx="3581400" cy="58420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3200" b="1" dirty="0">
                <a:latin typeface="Times New Roman" charset="0"/>
              </a:rPr>
              <a:t>Amateur Athlete</a:t>
            </a:r>
          </a:p>
        </p:txBody>
      </p:sp>
      <p:sp>
        <p:nvSpPr>
          <p:cNvPr id="28674" name="Line 8"/>
          <p:cNvSpPr>
            <a:spLocks noChangeShapeType="1"/>
          </p:cNvSpPr>
          <p:nvPr/>
        </p:nvSpPr>
        <p:spPr bwMode="auto">
          <a:xfrm flipV="1">
            <a:off x="2898774" y="3542612"/>
            <a:ext cx="609600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5" name="Text Box 4"/>
          <p:cNvSpPr txBox="1">
            <a:spLocks noChangeArrowheads="1"/>
          </p:cNvSpPr>
          <p:nvPr/>
        </p:nvSpPr>
        <p:spPr bwMode="auto">
          <a:xfrm>
            <a:off x="6756399" y="2686950"/>
            <a:ext cx="2185988" cy="1647825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2800" b="1">
                <a:latin typeface="Times New Roman" charset="0"/>
              </a:rPr>
              <a:t>External Sources</a:t>
            </a:r>
          </a:p>
          <a:p>
            <a:pPr algn="ctr">
              <a:spcBef>
                <a:spcPct val="50000"/>
              </a:spcBef>
            </a:pPr>
            <a:r>
              <a:rPr lang="en-US" sz="1800" b="1">
                <a:latin typeface="Times New Roman" charset="0"/>
              </a:rPr>
              <a:t>(Sponsor, Club, Partner, Donor, etc.) </a:t>
            </a:r>
          </a:p>
        </p:txBody>
      </p:sp>
      <p:sp>
        <p:nvSpPr>
          <p:cNvPr id="28676" name="Text Box 4"/>
          <p:cNvSpPr txBox="1">
            <a:spLocks noChangeArrowheads="1"/>
          </p:cNvSpPr>
          <p:nvPr/>
        </p:nvSpPr>
        <p:spPr bwMode="auto">
          <a:xfrm>
            <a:off x="3762374" y="3002862"/>
            <a:ext cx="1905000" cy="1077913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3200" b="1" dirty="0" smtClean="0">
                <a:latin typeface="Times New Roman" charset="0"/>
              </a:rPr>
              <a:t>Athlete BRAND</a:t>
            </a:r>
            <a:endParaRPr lang="en-US" sz="3200" b="1" dirty="0">
              <a:latin typeface="Times New Roman" charset="0"/>
            </a:endParaRPr>
          </a:p>
        </p:txBody>
      </p:sp>
      <p:sp>
        <p:nvSpPr>
          <p:cNvPr id="28677" name="Text Box 4"/>
          <p:cNvSpPr txBox="1">
            <a:spLocks noChangeArrowheads="1"/>
          </p:cNvSpPr>
          <p:nvPr/>
        </p:nvSpPr>
        <p:spPr bwMode="auto">
          <a:xfrm>
            <a:off x="2611437" y="5198375"/>
            <a:ext cx="4352925" cy="58420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sz="3200" b="1">
                <a:latin typeface="Times New Roman" charset="0"/>
              </a:rPr>
              <a:t>Resource Generation</a:t>
            </a:r>
          </a:p>
        </p:txBody>
      </p:sp>
      <p:sp>
        <p:nvSpPr>
          <p:cNvPr id="28678" name="Line 8"/>
          <p:cNvSpPr>
            <a:spLocks noChangeShapeType="1"/>
          </p:cNvSpPr>
          <p:nvPr/>
        </p:nvSpPr>
        <p:spPr bwMode="auto">
          <a:xfrm>
            <a:off x="4698999" y="2318650"/>
            <a:ext cx="0" cy="59213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79" name="Line 8"/>
          <p:cNvSpPr>
            <a:spLocks noChangeShapeType="1"/>
          </p:cNvSpPr>
          <p:nvPr/>
        </p:nvSpPr>
        <p:spPr bwMode="auto">
          <a:xfrm flipH="1" flipV="1">
            <a:off x="5778499" y="3542612"/>
            <a:ext cx="792163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0" name="Line 8"/>
          <p:cNvSpPr>
            <a:spLocks noChangeShapeType="1"/>
          </p:cNvSpPr>
          <p:nvPr/>
        </p:nvSpPr>
        <p:spPr bwMode="auto">
          <a:xfrm>
            <a:off x="4698999" y="4334775"/>
            <a:ext cx="0" cy="71913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1" name="Line 8"/>
          <p:cNvSpPr>
            <a:spLocks noChangeShapeType="1"/>
          </p:cNvSpPr>
          <p:nvPr/>
        </p:nvSpPr>
        <p:spPr bwMode="auto">
          <a:xfrm flipV="1">
            <a:off x="6859587" y="4460187"/>
            <a:ext cx="754062" cy="593725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2" name="Line 8"/>
          <p:cNvSpPr>
            <a:spLocks noChangeShapeType="1"/>
          </p:cNvSpPr>
          <p:nvPr/>
        </p:nvSpPr>
        <p:spPr bwMode="auto">
          <a:xfrm>
            <a:off x="2035174" y="4261750"/>
            <a:ext cx="792163" cy="865187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 type="triangle" w="med" len="med"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3" name="Text Box 4"/>
          <p:cNvSpPr txBox="1">
            <a:spLocks noChangeArrowheads="1"/>
          </p:cNvSpPr>
          <p:nvPr/>
        </p:nvSpPr>
        <p:spPr bwMode="auto">
          <a:xfrm>
            <a:off x="193674" y="2910787"/>
            <a:ext cx="2633663" cy="1231106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b="1" dirty="0" smtClean="0">
                <a:latin typeface="Times New Roman" charset="0"/>
              </a:rPr>
              <a:t>Athlete’s ASSOCIATIONS</a:t>
            </a:r>
            <a:r>
              <a:rPr lang="en-US" sz="3200" b="1" dirty="0" smtClean="0">
                <a:latin typeface="Times New Roman" charset="0"/>
              </a:rPr>
              <a:t> </a:t>
            </a:r>
            <a:r>
              <a:rPr lang="en-US" sz="1800" b="1" dirty="0">
                <a:latin typeface="Times New Roman" charset="0"/>
              </a:rPr>
              <a:t>(IF, NSO, Club, etc.)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94308"/>
          </a:xfrm>
        </p:spPr>
        <p:txBody>
          <a:bodyPr/>
          <a:lstStyle/>
          <a:p>
            <a:r>
              <a:rPr lang="en-US" dirty="0" smtClean="0"/>
              <a:t>An Approach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7635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Steps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Step #1: Focus on </a:t>
            </a:r>
            <a:r>
              <a:rPr lang="en-US" dirty="0" smtClean="0"/>
              <a:t>performance</a:t>
            </a:r>
            <a:endParaRPr lang="en-US" dirty="0"/>
          </a:p>
          <a:p>
            <a:r>
              <a:rPr lang="en-US" dirty="0"/>
              <a:t>Step #2: Engage institutional </a:t>
            </a:r>
            <a:r>
              <a:rPr lang="en-US" dirty="0" smtClean="0"/>
              <a:t>support</a:t>
            </a:r>
            <a:endParaRPr lang="en-US" dirty="0"/>
          </a:p>
          <a:p>
            <a:r>
              <a:rPr lang="en-US" dirty="0"/>
              <a:t>Step #3: Develop a brand, your </a:t>
            </a:r>
            <a:r>
              <a:rPr lang="en-US" dirty="0" smtClean="0"/>
              <a:t>brand</a:t>
            </a:r>
          </a:p>
          <a:p>
            <a:pPr lvl="1"/>
            <a:r>
              <a:rPr lang="en-US" dirty="0"/>
              <a:t>Plot out a plan to build their image so </a:t>
            </a:r>
            <a:r>
              <a:rPr lang="en-US" dirty="0" smtClean="0"/>
              <a:t>it </a:t>
            </a:r>
            <a:r>
              <a:rPr lang="en-US" dirty="0"/>
              <a:t>matches </a:t>
            </a:r>
            <a:r>
              <a:rPr lang="en-US" dirty="0" smtClean="0"/>
              <a:t>images </a:t>
            </a:r>
            <a:r>
              <a:rPr lang="en-US" dirty="0"/>
              <a:t>that potential sponsors will be seeking. How:</a:t>
            </a:r>
          </a:p>
          <a:p>
            <a:pPr lvl="2"/>
            <a:r>
              <a:rPr lang="en-US" dirty="0"/>
              <a:t>Unrelenting focus on </a:t>
            </a:r>
            <a:r>
              <a:rPr lang="en-US" dirty="0" smtClean="0"/>
              <a:t>performance</a:t>
            </a:r>
            <a:endParaRPr lang="en-US" dirty="0"/>
          </a:p>
          <a:p>
            <a:pPr lvl="2"/>
            <a:r>
              <a:rPr lang="en-US" dirty="0"/>
              <a:t>Efficient use of time towards marketing </a:t>
            </a:r>
            <a:r>
              <a:rPr lang="en-US" dirty="0" smtClean="0"/>
              <a:t>activities</a:t>
            </a:r>
            <a:endParaRPr lang="en-US" dirty="0"/>
          </a:p>
          <a:p>
            <a:pPr lvl="2"/>
            <a:r>
              <a:rPr lang="en-US" dirty="0"/>
              <a:t>Diligent attention to ‘go/no-go’ on these </a:t>
            </a:r>
            <a:r>
              <a:rPr lang="en-US" dirty="0" smtClean="0"/>
              <a:t>activities </a:t>
            </a:r>
            <a:endParaRPr lang="en-US" dirty="0"/>
          </a:p>
          <a:p>
            <a:pPr lvl="2"/>
            <a:r>
              <a:rPr lang="en-US" dirty="0" smtClean="0"/>
              <a:t>Research</a:t>
            </a:r>
            <a:endParaRPr lang="en-US" dirty="0"/>
          </a:p>
          <a:p>
            <a:pPr lvl="2"/>
            <a:r>
              <a:rPr lang="en-US" dirty="0" smtClean="0"/>
              <a:t>Making </a:t>
            </a:r>
            <a:r>
              <a:rPr lang="en-US" dirty="0"/>
              <a:t>rational </a:t>
            </a:r>
            <a:r>
              <a:rPr lang="en-US" dirty="0" smtClean="0"/>
              <a:t>decisions 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2648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Steps (2)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Step #3: Develop a brand, your brand (continued</a:t>
            </a:r>
            <a:r>
              <a:rPr lang="en-US" dirty="0" smtClean="0"/>
              <a:t>)</a:t>
            </a:r>
            <a:endParaRPr lang="en-US" dirty="0"/>
          </a:p>
          <a:p>
            <a:pPr lvl="1"/>
            <a:r>
              <a:rPr lang="en-US" dirty="0"/>
              <a:t>Step #1 – focus on performance, training and </a:t>
            </a:r>
            <a:r>
              <a:rPr lang="en-US" dirty="0" smtClean="0"/>
              <a:t>competition</a:t>
            </a:r>
            <a:endParaRPr lang="en-US" dirty="0"/>
          </a:p>
          <a:p>
            <a:pPr lvl="1"/>
            <a:r>
              <a:rPr lang="en-US" dirty="0"/>
              <a:t>Step #2 – use downtime wisely and </a:t>
            </a:r>
            <a:r>
              <a:rPr lang="en-US" dirty="0" smtClean="0"/>
              <a:t>effectively</a:t>
            </a:r>
            <a:endParaRPr lang="en-US" dirty="0"/>
          </a:p>
          <a:p>
            <a:pPr lvl="1"/>
            <a:r>
              <a:rPr lang="en-US" dirty="0"/>
              <a:t>Step #3 – long term: define his or her “brand essence</a:t>
            </a:r>
            <a:r>
              <a:rPr lang="en-US" dirty="0" smtClean="0"/>
              <a:t>”</a:t>
            </a:r>
            <a:endParaRPr lang="en-US" dirty="0"/>
          </a:p>
          <a:p>
            <a:pPr lvl="1"/>
            <a:r>
              <a:rPr lang="en-US" dirty="0"/>
              <a:t>Step #4 – long term: eliminate all activities that are not aligned with </a:t>
            </a:r>
            <a:r>
              <a:rPr lang="en-US" dirty="0" smtClean="0"/>
              <a:t>his or her brand essence</a:t>
            </a:r>
            <a:endParaRPr lang="en-US" dirty="0"/>
          </a:p>
          <a:p>
            <a:pPr lvl="1"/>
            <a:r>
              <a:rPr lang="en-US" dirty="0"/>
              <a:t>Step #5 – engage external sport </a:t>
            </a:r>
            <a:r>
              <a:rPr lang="en-US" dirty="0" smtClean="0"/>
              <a:t>parties</a:t>
            </a:r>
            <a:endParaRPr lang="en-US" dirty="0"/>
          </a:p>
          <a:p>
            <a:pPr lvl="1"/>
            <a:r>
              <a:rPr lang="en-US" dirty="0"/>
              <a:t>Step #6 – engage local </a:t>
            </a:r>
            <a:r>
              <a:rPr lang="en-US" dirty="0" smtClean="0"/>
              <a:t>media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6624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Steps (3)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Step #4: Identify Revenue Growth Facilitators</a:t>
            </a:r>
          </a:p>
          <a:p>
            <a:pPr lvl="1"/>
            <a:r>
              <a:rPr lang="en-US" dirty="0"/>
              <a:t>Make a list of potential sponsors, partners, fundraising </a:t>
            </a:r>
            <a:r>
              <a:rPr lang="en-US" dirty="0" smtClean="0"/>
              <a:t>opportunities, </a:t>
            </a:r>
            <a:r>
              <a:rPr lang="en-US" dirty="0"/>
              <a:t>and other sources of revenue.  </a:t>
            </a:r>
          </a:p>
          <a:p>
            <a:pPr lvl="1"/>
            <a:r>
              <a:rPr lang="en-US" dirty="0"/>
              <a:t>Include a focus on in-kind contributions of services and products (e.g., running shoes, energy bars, sport equipment, etc.) that are </a:t>
            </a:r>
            <a:r>
              <a:rPr lang="en-US" dirty="0" smtClean="0"/>
              <a:t>budget-lowering.</a:t>
            </a:r>
            <a:endParaRPr lang="en-US" dirty="0"/>
          </a:p>
          <a:p>
            <a:pPr lvl="1"/>
            <a:r>
              <a:rPr lang="en-US" dirty="0"/>
              <a:t>Consider activities the athlete can do that will indirectly help drive resource generation, a few examples include: </a:t>
            </a:r>
          </a:p>
          <a:p>
            <a:pPr lvl="2"/>
            <a:r>
              <a:rPr lang="en-US" dirty="0"/>
              <a:t>Become active on social media, plan content, create a </a:t>
            </a:r>
            <a:r>
              <a:rPr lang="en-US" dirty="0" smtClean="0"/>
              <a:t>blog/website</a:t>
            </a:r>
            <a:endParaRPr lang="en-US" dirty="0"/>
          </a:p>
          <a:p>
            <a:pPr lvl="2"/>
            <a:r>
              <a:rPr lang="en-US" dirty="0"/>
              <a:t>Get on </a:t>
            </a:r>
            <a:r>
              <a:rPr lang="en-US" dirty="0" smtClean="0"/>
              <a:t>TV (and radio) </a:t>
            </a:r>
            <a:r>
              <a:rPr lang="en-US" dirty="0"/>
              <a:t>as much as </a:t>
            </a:r>
            <a:r>
              <a:rPr lang="en-US" dirty="0" smtClean="0"/>
              <a:t>possible</a:t>
            </a:r>
            <a:endParaRPr lang="en-US" dirty="0"/>
          </a:p>
          <a:p>
            <a:pPr lvl="2"/>
            <a:r>
              <a:rPr lang="en-US" dirty="0"/>
              <a:t>Consider creating a local event (in </a:t>
            </a:r>
            <a:r>
              <a:rPr lang="en-US" dirty="0" smtClean="0"/>
              <a:t>hometown </a:t>
            </a:r>
            <a:r>
              <a:rPr lang="en-US" dirty="0"/>
              <a:t>or </a:t>
            </a:r>
            <a:r>
              <a:rPr lang="en-US" dirty="0" smtClean="0"/>
              <a:t>place </a:t>
            </a:r>
            <a:r>
              <a:rPr lang="en-US" dirty="0"/>
              <a:t>of residence) that is the athlete’s own event </a:t>
            </a:r>
            <a:r>
              <a:rPr lang="en-US" dirty="0" smtClean="0"/>
              <a:t>and can </a:t>
            </a:r>
            <a:r>
              <a:rPr lang="en-US" dirty="0"/>
              <a:t>provide future opportunities. </a:t>
            </a:r>
            <a:r>
              <a:rPr lang="en-US" dirty="0" smtClean="0"/>
              <a:t>(An </a:t>
            </a:r>
            <a:r>
              <a:rPr lang="en-US" dirty="0"/>
              <a:t>example would be a 5km fun run that a national level marathon runner organizes in their hometown each </a:t>
            </a:r>
            <a:r>
              <a:rPr lang="en-US" dirty="0" smtClean="0"/>
              <a:t>year</a:t>
            </a:r>
            <a:r>
              <a:rPr lang="en-US" dirty="0"/>
              <a:t>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16414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Steps (4)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Step #5: Talk to Potential Sponsors, Fundraisers and </a:t>
            </a:r>
            <a:r>
              <a:rPr lang="en-US" dirty="0" smtClean="0"/>
              <a:t>Donors</a:t>
            </a:r>
            <a:endParaRPr lang="en-US" dirty="0"/>
          </a:p>
          <a:p>
            <a:pPr lvl="1"/>
            <a:r>
              <a:rPr lang="en-US" dirty="0"/>
              <a:t>Set up a committee of supporters to help arrange </a:t>
            </a:r>
            <a:r>
              <a:rPr lang="en-US" dirty="0" smtClean="0"/>
              <a:t>meetings </a:t>
            </a:r>
            <a:r>
              <a:rPr lang="en-US" dirty="0"/>
              <a:t>and events (e.g., ‘meet and greet’) to start </a:t>
            </a:r>
            <a:r>
              <a:rPr lang="en-US" dirty="0" smtClean="0"/>
              <a:t>connecting.</a:t>
            </a:r>
            <a:endParaRPr lang="en-US" dirty="0"/>
          </a:p>
          <a:p>
            <a:pPr lvl="1"/>
            <a:r>
              <a:rPr lang="en-US" dirty="0"/>
              <a:t>Focus initially on local companies who can provide items of value (e.g., travel agent, law firm, retailer) and grow from </a:t>
            </a:r>
            <a:r>
              <a:rPr lang="en-US" dirty="0" smtClean="0"/>
              <a:t>there. </a:t>
            </a:r>
            <a:endParaRPr lang="en-US" dirty="0"/>
          </a:p>
          <a:p>
            <a:pPr lvl="1"/>
            <a:r>
              <a:rPr lang="en-US" dirty="0"/>
              <a:t>S</a:t>
            </a:r>
            <a:r>
              <a:rPr lang="en-US" dirty="0" smtClean="0"/>
              <a:t>upporters </a:t>
            </a:r>
            <a:r>
              <a:rPr lang="en-US" dirty="0"/>
              <a:t>can be family members (i.e., spouse, parent, brother) or close friends or a local supporter who is willing to work on behalf </a:t>
            </a:r>
            <a:r>
              <a:rPr lang="en-US" dirty="0" smtClean="0"/>
              <a:t>of </a:t>
            </a:r>
            <a:r>
              <a:rPr lang="en-US" dirty="0"/>
              <a:t>the athlete so the athlete can continue </a:t>
            </a:r>
            <a:r>
              <a:rPr lang="en-US" dirty="0" smtClean="0"/>
              <a:t>training</a:t>
            </a:r>
            <a:r>
              <a:rPr lang="en-US" dirty="0"/>
              <a:t>.</a:t>
            </a:r>
          </a:p>
          <a:p>
            <a:pPr lvl="1"/>
            <a:r>
              <a:rPr lang="en-US" dirty="0"/>
              <a:t>At some point, the athlete may want to consider entering into a contract with a sports agent who can represent them.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1788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Steps (5)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Step #6: Make Some Noise</a:t>
            </a:r>
          </a:p>
          <a:p>
            <a:pPr lvl="1"/>
            <a:r>
              <a:rPr lang="en-US" dirty="0"/>
              <a:t>This step involves undertaking some activities to </a:t>
            </a:r>
            <a:r>
              <a:rPr lang="en-US" dirty="0" smtClean="0"/>
              <a:t>grab attention</a:t>
            </a:r>
            <a:r>
              <a:rPr lang="en-US" dirty="0"/>
              <a:t>, create a buzz, engage with the athlete’s </a:t>
            </a:r>
            <a:r>
              <a:rPr lang="en-US" dirty="0" smtClean="0"/>
              <a:t>hometown, </a:t>
            </a:r>
            <a:r>
              <a:rPr lang="en-US" dirty="0"/>
              <a:t>and build relationships with key stakeholders (e.g., mayor, owner of local restaurant, media personalities, etc.).</a:t>
            </a:r>
          </a:p>
          <a:p>
            <a:pPr lvl="1"/>
            <a:r>
              <a:rPr lang="en-US" dirty="0"/>
              <a:t>Sport organization partners (NOC, NSO, etc.) provide reach, authenticity, credibility and access.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06234-319A-5947-8A1D-ADBD7113BF56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79080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0878" y="2064747"/>
            <a:ext cx="7772400" cy="1362075"/>
          </a:xfrm>
        </p:spPr>
        <p:txBody>
          <a:bodyPr/>
          <a:lstStyle/>
          <a:p>
            <a:pPr>
              <a:defRPr/>
            </a:pPr>
            <a:r>
              <a:rPr lang="en-CA" dirty="0" smtClean="0"/>
              <a:t>Questions?</a:t>
            </a:r>
            <a:endParaRPr lang="en-CA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99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DD90BBC6-C40A-4CC5-8038-6ACD6CE3429F}" vid="{62E1969C-5548-4BCA-B33F-514F7834E4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8072</TotalTime>
  <Words>1479</Words>
  <Application>Microsoft Office PowerPoint</Application>
  <PresentationFormat>On-screen Show (4:3)</PresentationFormat>
  <Paragraphs>223</Paragraphs>
  <Slides>42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ＭＳ Ｐゴシック</vt:lpstr>
      <vt:lpstr>Arial</vt:lpstr>
      <vt:lpstr>Calibri</vt:lpstr>
      <vt:lpstr>Myriad Pro</vt:lpstr>
      <vt:lpstr>Times New Roman</vt:lpstr>
      <vt:lpstr>UWTSD</vt:lpstr>
      <vt:lpstr>Document</vt:lpstr>
      <vt:lpstr>Athlete Sponsorship,  Endorsement, and Branding</vt:lpstr>
      <vt:lpstr>The Athlete</vt:lpstr>
      <vt:lpstr>Cont …</vt:lpstr>
      <vt:lpstr>Athlete  Sponsorship/Endorsement</vt:lpstr>
      <vt:lpstr>PowerPoint Presentation</vt:lpstr>
      <vt:lpstr>Landscape of Athlete Endorsement</vt:lpstr>
      <vt:lpstr>PowerPoint Presentation</vt:lpstr>
      <vt:lpstr>Increasing Magnitude of Athlete Endorsements</vt:lpstr>
      <vt:lpstr>Nike Athlete Sponsorship</vt:lpstr>
      <vt:lpstr>Nike Athlete Sponsorship</vt:lpstr>
      <vt:lpstr>Deliverables to Athletes </vt:lpstr>
      <vt:lpstr>Sponsor Benefits</vt:lpstr>
      <vt:lpstr>Sponsor Risk</vt:lpstr>
      <vt:lpstr>Sponsor-Side Risk</vt:lpstr>
      <vt:lpstr>Sponsor Risk:  What is Good Risk for some brands is Bad Risk for others</vt:lpstr>
      <vt:lpstr>Athlete Decision Making?</vt:lpstr>
      <vt:lpstr>Athlete Decisions</vt:lpstr>
      <vt:lpstr>Athlete Attributes</vt:lpstr>
      <vt:lpstr>Case of Richard Sherman Stanford / Seattle Seahawks</vt:lpstr>
      <vt:lpstr>World’s Most Marketable Athletes </vt:lpstr>
      <vt:lpstr>Criteria Used </vt:lpstr>
      <vt:lpstr>Sports Pro 10 Most Marketable Athletes</vt:lpstr>
      <vt:lpstr>Sports Pro 10 Most Marketable Athletes</vt:lpstr>
      <vt:lpstr>Sports Pro 10 Most Marketable Athletes</vt:lpstr>
      <vt:lpstr>Sports Pro 10 Most Marketable Athletes</vt:lpstr>
      <vt:lpstr>Young Athletes on the List</vt:lpstr>
      <vt:lpstr>Athlete Brands</vt:lpstr>
      <vt:lpstr>Davie Brown Index (DBI)</vt:lpstr>
      <vt:lpstr>Davie Brown Index (DBI)</vt:lpstr>
      <vt:lpstr>Davie Brown Index (DBI)</vt:lpstr>
      <vt:lpstr>Davie Brown Index (DBI)</vt:lpstr>
      <vt:lpstr>Tiger Woods Career Earnings</vt:lpstr>
      <vt:lpstr>PowerPoint Presentation</vt:lpstr>
      <vt:lpstr>Amateur Athletes</vt:lpstr>
      <vt:lpstr>The Athlete Development Triangle</vt:lpstr>
      <vt:lpstr>An Approach</vt:lpstr>
      <vt:lpstr>Steps</vt:lpstr>
      <vt:lpstr>Steps (2)</vt:lpstr>
      <vt:lpstr>Steps (3)</vt:lpstr>
      <vt:lpstr>Steps (4)</vt:lpstr>
      <vt:lpstr>Steps (5)</vt:lpstr>
      <vt:lpstr>Questions?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Foster, O’Reilly, Davila Chapter 1      DECISION MAKING: A STRUCTURED APPROACH   </dc:title>
  <dc:creator>Norman O'Reilly</dc:creator>
  <cp:lastModifiedBy>James Prosser</cp:lastModifiedBy>
  <cp:revision>334</cp:revision>
  <dcterms:created xsi:type="dcterms:W3CDTF">2015-08-30T17:15:48Z</dcterms:created>
  <dcterms:modified xsi:type="dcterms:W3CDTF">2017-03-14T11:45:56Z</dcterms:modified>
</cp:coreProperties>
</file>